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11"/>
  </p:notesMasterIdLst>
  <p:sldIdLst>
    <p:sldId id="266" r:id="rId2"/>
    <p:sldId id="271" r:id="rId3"/>
    <p:sldId id="285" r:id="rId4"/>
    <p:sldId id="284" r:id="rId5"/>
    <p:sldId id="286" r:id="rId6"/>
    <p:sldId id="287" r:id="rId7"/>
    <p:sldId id="282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/>
    <p:restoredTop sz="93301"/>
  </p:normalViewPr>
  <p:slideViewPr>
    <p:cSldViewPr snapToGrid="0" snapToObjects="1">
      <p:cViewPr varScale="1">
        <p:scale>
          <a:sx n="80" d="100"/>
          <a:sy n="8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8/6/19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8/6/19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8/6/19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8/6/19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8/6/19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MT_OguDK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>
            <a:normAutofit/>
          </a:bodyPr>
          <a:lstStyle/>
          <a:p>
            <a:r>
              <a:rPr lang="pt-BR" b="1" i="1" dirty="0"/>
              <a:t>Design </a:t>
            </a:r>
            <a:r>
              <a:rPr lang="pt-BR" b="1" i="1" dirty="0" err="1"/>
              <a:t>patterns</a:t>
            </a:r>
            <a:r>
              <a:rPr lang="pt-BR" b="1" i="1" dirty="0"/>
              <a:t>: Padrões de projetos</a:t>
            </a:r>
            <a:endParaRPr lang="pt-B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Prof. Me. Manoel Campos </a:t>
            </a:r>
            <a:br>
              <a:rPr lang="pt-BR" b="1" dirty="0"/>
            </a:br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endParaRPr lang="pt-B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624110"/>
            <a:ext cx="11055434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O caminho até os padrões de projetos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Vamos partir de algumas suposições... 🤔</a:t>
            </a:r>
          </a:p>
          <a:p>
            <a:r>
              <a:rPr lang="pt-BR" sz="3200" dirty="0"/>
              <a:t>Programação não é fácil, por isso os alunos não têm interesse. 😒</a:t>
            </a:r>
          </a:p>
          <a:p>
            <a:r>
              <a:rPr lang="pt-BR" sz="3200" dirty="0"/>
              <a:t>Por outro lado, modelagem de sistemas é mais fácil de absorver, mas é chato e os alunos não tem interesse. 🤷🏽‍♂️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9" y="2036067"/>
            <a:ext cx="10908264" cy="1392933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Desenhar um diagrama UML pode ser fácil, mas ao implementar você pode perceber que sua modelagem não vai funcionar como esperado. 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28182-91C8-2540-A95F-779EF3DBD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308" y="3423542"/>
            <a:ext cx="6561835" cy="334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FF35C-D020-B643-ADD5-92C95695C07C}"/>
              </a:ext>
            </a:extLst>
          </p:cNvPr>
          <p:cNvSpPr txBox="1"/>
          <p:nvPr/>
        </p:nvSpPr>
        <p:spPr>
          <a:xfrm>
            <a:off x="596349" y="6504044"/>
            <a:ext cx="3970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tenor.com</a:t>
            </a:r>
            <a:r>
              <a:rPr lang="pt-BR" sz="1000" dirty="0"/>
              <a:t>/</a:t>
            </a:r>
            <a:r>
              <a:rPr lang="pt-BR" sz="1000" dirty="0" err="1"/>
              <a:t>view</a:t>
            </a:r>
            <a:r>
              <a:rPr lang="pt-BR" sz="1000" dirty="0"/>
              <a:t>/computer-rage-gif-7272048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09E689-6E9D-4643-BBC6-434E1DED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624110"/>
            <a:ext cx="11055434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O caminho até os 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93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Não ter projetado adequadamente o sistema pode levar a muitas dores de cabeça 🤯</a:t>
            </a:r>
          </a:p>
          <a:p>
            <a:r>
              <a:rPr lang="pt-BR" sz="3200" dirty="0"/>
              <a:t>Alterar a implementação para refletir mudanças no projeto (</a:t>
            </a:r>
            <a:r>
              <a:rPr lang="pt-BR" sz="3200" i="1" dirty="0"/>
              <a:t>design</a:t>
            </a:r>
            <a:r>
              <a:rPr lang="pt-BR" sz="3200" dirty="0"/>
              <a:t>) pode ser bastante trabalhoso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42FA1-4BA7-AE41-B45B-2B983FB3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624110"/>
            <a:ext cx="11055434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O caminho até os 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37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8" y="1989918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Por mais que modelagem não seja algo complexo na maioria dos casos, existem inúmeras possibilidades</a:t>
            </a:r>
          </a:p>
          <a:p>
            <a:r>
              <a:rPr lang="pt-BR" sz="32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Não existe uma modelagem estritamente certa ou errada, existe a mais adequada aos requisitos funcionais e não funcionais do projeto</a:t>
            </a:r>
          </a:p>
          <a:p>
            <a:r>
              <a:rPr lang="pt-BR" sz="32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Adicionalmente, sistemas complexos podem ser complicados de modelar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B2BF9-AF5A-2846-AD5E-9DC67F30E1BC}"/>
              </a:ext>
            </a:extLst>
          </p:cNvPr>
          <p:cNvSpPr txBox="1"/>
          <p:nvPr/>
        </p:nvSpPr>
        <p:spPr>
          <a:xfrm>
            <a:off x="2310063" y="6509037"/>
            <a:ext cx="7205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://nitro247.com/2016/06/08/are-you-also-taking-the-wrong-path-like-most-start-up-companies-are/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63FB39-3D43-A54E-AA2B-EF8F035D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624110"/>
            <a:ext cx="11055434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O caminho até os 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234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6000"/>
            <a:lum/>
          </a:blip>
          <a:srcRect/>
          <a:stretch>
            <a:fillRect l="10000" t="-9000" r="10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68" y="1989918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Modelagem requer teoria, prática e experiência</a:t>
            </a:r>
          </a:p>
          <a:p>
            <a:r>
              <a:rPr lang="pt-BR" sz="32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A modelagem pode mudar bastante até chegar a uma solução viável</a:t>
            </a:r>
          </a:p>
          <a:p>
            <a:r>
              <a:rPr lang="pt-BR" sz="3200" dirty="0"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A cada novo projeto aprende-se algo que é levado para projetos futuros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B2BF9-AF5A-2846-AD5E-9DC67F30E1BC}"/>
              </a:ext>
            </a:extLst>
          </p:cNvPr>
          <p:cNvSpPr txBox="1"/>
          <p:nvPr/>
        </p:nvSpPr>
        <p:spPr>
          <a:xfrm>
            <a:off x="2807365" y="6509037"/>
            <a:ext cx="6244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carpenterstrategytoolbox.com</a:t>
            </a:r>
            <a:r>
              <a:rPr lang="pt-BR" sz="1000" dirty="0"/>
              <a:t>/2012/07/23/</a:t>
            </a:r>
            <a:r>
              <a:rPr lang="pt-BR" sz="1000" dirty="0" err="1"/>
              <a:t>putting</a:t>
            </a:r>
            <a:r>
              <a:rPr lang="pt-BR" sz="1000" dirty="0"/>
              <a:t>-</a:t>
            </a:r>
            <a:r>
              <a:rPr lang="pt-BR" sz="1000" dirty="0" err="1"/>
              <a:t>together</a:t>
            </a:r>
            <a:r>
              <a:rPr lang="pt-BR" sz="1000" dirty="0"/>
              <a:t>-</a:t>
            </a:r>
            <a:r>
              <a:rPr lang="pt-BR" sz="1000" dirty="0" err="1"/>
              <a:t>the</a:t>
            </a:r>
            <a:r>
              <a:rPr lang="pt-BR" sz="1000" dirty="0"/>
              <a:t>-</a:t>
            </a:r>
            <a:r>
              <a:rPr lang="pt-BR" sz="1000" dirty="0" err="1"/>
              <a:t>strategy</a:t>
            </a:r>
            <a:r>
              <a:rPr lang="pt-BR" sz="1000" dirty="0"/>
              <a:t>-puzzle/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174765-D61E-1044-B886-0C8D4673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624110"/>
            <a:ext cx="11055434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O caminho até os 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43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35855-DB6B-594B-A66A-275E3540AEAC}"/>
              </a:ext>
            </a:extLst>
          </p:cNvPr>
          <p:cNvSpPr txBox="1"/>
          <p:nvPr/>
        </p:nvSpPr>
        <p:spPr>
          <a:xfrm>
            <a:off x="3591880" y="6510544"/>
            <a:ext cx="4721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dirty="0"/>
              <a:t>Procurando Nemo © 2003. Walt Disney Pictures &amp; </a:t>
            </a:r>
            <a:r>
              <a:rPr lang="pt-BR" sz="1000" dirty="0" err="1"/>
              <a:t>Pixar</a:t>
            </a:r>
            <a:r>
              <a:rPr lang="pt-BR" sz="1000" dirty="0"/>
              <a:t> </a:t>
            </a:r>
            <a:r>
              <a:rPr lang="pt-BR" sz="1000" dirty="0" err="1"/>
              <a:t>Animation</a:t>
            </a:r>
            <a:r>
              <a:rPr lang="pt-BR" sz="1000" dirty="0"/>
              <a:t> </a:t>
            </a:r>
            <a:r>
              <a:rPr lang="pt-BR" sz="1000" dirty="0" err="1"/>
              <a:t>Studios</a:t>
            </a:r>
            <a:endParaRPr lang="pt-BR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4387-29C0-0643-8B8C-11819AA2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6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Dessa experiência de vários desenvolvedores em modelar soluções para problemas rotineiros nasceram os padrões de projetos.</a:t>
            </a:r>
          </a:p>
          <a:p>
            <a:r>
              <a:rPr lang="pt-BR" sz="3200" dirty="0">
                <a:hlinkClick r:id="rId2"/>
              </a:rPr>
              <a:t>https://youtu.be/e4MT_OguDKg</a:t>
            </a:r>
            <a:r>
              <a:rPr lang="pt-BR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22AFDD-8757-6545-9A42-C8263B06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624110"/>
            <a:ext cx="11055434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Enfim os padrões de projetos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0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764373"/>
            <a:ext cx="10818812" cy="1293028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2057401"/>
            <a:ext cx="10949976" cy="4584939"/>
          </a:xfrm>
        </p:spPr>
        <p:txBody>
          <a:bodyPr>
            <a:noAutofit/>
          </a:bodyPr>
          <a:lstStyle/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 err="1"/>
              <a:t>Padrões</a:t>
            </a:r>
            <a:r>
              <a:rPr lang="en-US" sz="2800" dirty="0"/>
              <a:t> de </a:t>
            </a:r>
            <a:r>
              <a:rPr lang="en-US" sz="2800" dirty="0" err="1"/>
              <a:t>Projeto</a:t>
            </a:r>
            <a:r>
              <a:rPr lang="en-US" sz="2800" dirty="0"/>
              <a:t>: </a:t>
            </a:r>
            <a:r>
              <a:rPr lang="en-US" sz="2800" dirty="0" err="1"/>
              <a:t>Soluções</a:t>
            </a:r>
            <a:r>
              <a:rPr lang="en-US" sz="2800" dirty="0"/>
              <a:t> </a:t>
            </a:r>
            <a:r>
              <a:rPr lang="en-US" sz="2800" dirty="0" err="1"/>
              <a:t>reutilizáveis</a:t>
            </a:r>
            <a:r>
              <a:rPr lang="en-US" sz="2800" dirty="0"/>
              <a:t> de software </a:t>
            </a:r>
            <a:r>
              <a:rPr lang="en-US" sz="2800" dirty="0" err="1"/>
              <a:t>orientado</a:t>
            </a:r>
            <a:r>
              <a:rPr lang="en-US" sz="2800" dirty="0"/>
              <a:t> a </a:t>
            </a:r>
            <a:r>
              <a:rPr lang="en-US" sz="2800" dirty="0" err="1"/>
              <a:t>objetos</a:t>
            </a:r>
            <a:r>
              <a:rPr lang="en-US" sz="2800" dirty="0"/>
              <a:t>”. Erich Gamma, Richard Helm, Ralph Johnson, John </a:t>
            </a:r>
            <a:r>
              <a:rPr lang="en-US" sz="2800" dirty="0" err="1"/>
              <a:t>Vlissides</a:t>
            </a:r>
            <a:r>
              <a:rPr lang="en-US" sz="2800" dirty="0"/>
              <a:t> (</a:t>
            </a:r>
            <a:r>
              <a:rPr lang="en-US" sz="2800" i="1" dirty="0"/>
              <a:t>Gang of Four, </a:t>
            </a:r>
            <a:r>
              <a:rPr lang="en-US" sz="2800" i="1" dirty="0" err="1"/>
              <a:t>GoF</a:t>
            </a:r>
            <a:r>
              <a:rPr lang="en-US" sz="2800" i="1" dirty="0"/>
              <a:t> </a:t>
            </a:r>
            <a:r>
              <a:rPr lang="en-US" sz="2800" i="1" dirty="0" err="1"/>
              <a:t>ou</a:t>
            </a:r>
            <a:r>
              <a:rPr lang="en-US" sz="2800" i="1" dirty="0"/>
              <a:t> Gangue dos Quatro</a:t>
            </a:r>
            <a:r>
              <a:rPr lang="en-US" sz="2800" dirty="0"/>
              <a:t>).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“Use a </a:t>
            </a:r>
            <a:r>
              <a:rPr lang="en-US" sz="2800" dirty="0" err="1"/>
              <a:t>Cabeça</a:t>
            </a:r>
            <a:r>
              <a:rPr lang="en-US" sz="2800" dirty="0"/>
              <a:t>! </a:t>
            </a:r>
            <a:r>
              <a:rPr lang="en-US" sz="2800" dirty="0" err="1"/>
              <a:t>Padrões</a:t>
            </a:r>
            <a:r>
              <a:rPr lang="en-US" sz="2800" dirty="0"/>
              <a:t> de </a:t>
            </a:r>
            <a:r>
              <a:rPr lang="en-US" sz="2800" dirty="0" err="1"/>
              <a:t>Projetos</a:t>
            </a:r>
            <a:r>
              <a:rPr lang="en-US" sz="2800" dirty="0"/>
              <a:t> (Design Patterns)”. Eric Freeman &amp; Elisabeth Freeman.</a:t>
            </a:r>
          </a:p>
          <a:p>
            <a:r>
              <a:rPr lang="en-US" sz="2800" dirty="0" err="1"/>
              <a:t>Livro</a:t>
            </a:r>
            <a:r>
              <a:rPr lang="en-US" sz="2800" dirty="0"/>
              <a:t> “</a:t>
            </a:r>
            <a:r>
              <a:rPr lang="en-US" sz="2800" dirty="0" err="1"/>
              <a:t>Padrões</a:t>
            </a:r>
            <a:r>
              <a:rPr lang="en-US" sz="2800" dirty="0"/>
              <a:t> de </a:t>
            </a:r>
            <a:r>
              <a:rPr lang="en-US" sz="2800" dirty="0" err="1"/>
              <a:t>Implementação</a:t>
            </a:r>
            <a:r>
              <a:rPr lang="en-US" sz="2800" dirty="0"/>
              <a:t>: Um </a:t>
            </a:r>
            <a:r>
              <a:rPr lang="en-US" sz="2800" dirty="0" err="1"/>
              <a:t>catálogo</a:t>
            </a:r>
            <a:r>
              <a:rPr lang="en-US" sz="2800" dirty="0"/>
              <a:t> de </a:t>
            </a:r>
            <a:r>
              <a:rPr lang="en-US" sz="2800" dirty="0" err="1"/>
              <a:t>padrões</a:t>
            </a:r>
            <a:r>
              <a:rPr lang="en-US" sz="2800" dirty="0"/>
              <a:t> </a:t>
            </a:r>
            <a:r>
              <a:rPr lang="en-US" sz="2800" dirty="0" err="1"/>
              <a:t>indispensável</a:t>
            </a:r>
            <a:r>
              <a:rPr lang="en-US" sz="2800" dirty="0"/>
              <a:t> para o </a:t>
            </a:r>
            <a:r>
              <a:rPr lang="en-US" sz="2800" dirty="0" err="1"/>
              <a:t>dia</a:t>
            </a:r>
            <a:r>
              <a:rPr lang="en-US" sz="2800" dirty="0"/>
              <a:t> a </a:t>
            </a:r>
            <a:r>
              <a:rPr lang="en-US" sz="2800" dirty="0" err="1"/>
              <a:t>dia</a:t>
            </a:r>
            <a:r>
              <a:rPr lang="en-US" sz="2800" dirty="0"/>
              <a:t> do </a:t>
            </a:r>
            <a:r>
              <a:rPr lang="en-US" sz="2800" dirty="0" err="1"/>
              <a:t>programador</a:t>
            </a:r>
            <a:r>
              <a:rPr lang="en-US" sz="2800" dirty="0"/>
              <a:t>”, Kent Beck*.</a:t>
            </a:r>
            <a:br>
              <a:rPr lang="en-US" sz="28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*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biblioteca</a:t>
            </a:r>
            <a:r>
              <a:rPr lang="en-US" sz="2000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388</Words>
  <Application>Microsoft Macintosh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Design patterns: Padrões de projetos</vt:lpstr>
      <vt:lpstr>O caminho até os padrões de projetos</vt:lpstr>
      <vt:lpstr>O caminho até os padrões de projetos</vt:lpstr>
      <vt:lpstr>O caminho até os padrões de projetos</vt:lpstr>
      <vt:lpstr>O caminho até os padrões de projetos</vt:lpstr>
      <vt:lpstr>O caminho até os padrões de projetos</vt:lpstr>
      <vt:lpstr>PowerPoint Presentation</vt:lpstr>
      <vt:lpstr>Enfim os padrões de projetos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Test-Driven Development (TDD): Desenvolvimento Guiado por Testes</dc:title>
  <dc:creator>Manoel Campos da Silva Filho</dc:creator>
  <cp:lastModifiedBy>Manoel Campos da Silva Filho</cp:lastModifiedBy>
  <cp:revision>55</cp:revision>
  <dcterms:created xsi:type="dcterms:W3CDTF">2019-06-08T18:45:18Z</dcterms:created>
  <dcterms:modified xsi:type="dcterms:W3CDTF">2019-08-06T19:48:38Z</dcterms:modified>
</cp:coreProperties>
</file>