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7" r:id="rId4"/>
    <p:sldId id="285" r:id="rId5"/>
    <p:sldId id="293" r:id="rId6"/>
    <p:sldId id="311" r:id="rId7"/>
    <p:sldId id="291" r:id="rId8"/>
    <p:sldId id="312" r:id="rId9"/>
    <p:sldId id="294" r:id="rId10"/>
    <p:sldId id="270" r:id="rId11"/>
    <p:sldId id="295" r:id="rId12"/>
    <p:sldId id="314" r:id="rId13"/>
    <p:sldId id="315" r:id="rId14"/>
    <p:sldId id="299" r:id="rId15"/>
    <p:sldId id="306" r:id="rId16"/>
    <p:sldId id="301" r:id="rId17"/>
    <p:sldId id="307" r:id="rId18"/>
    <p:sldId id="309" r:id="rId19"/>
    <p:sldId id="305" r:id="rId20"/>
    <p:sldId id="304" r:id="rId21"/>
    <p:sldId id="303" r:id="rId22"/>
    <p:sldId id="310" r:id="rId23"/>
    <p:sldId id="288" r:id="rId24"/>
    <p:sldId id="298" r:id="rId25"/>
    <p:sldId id="297" r:id="rId26"/>
    <p:sldId id="279" r:id="rId27"/>
  </p:sldIdLst>
  <p:sldSz cx="9144000" cy="5143500" type="screen16x9"/>
  <p:notesSz cx="6858000" cy="9144000"/>
  <p:embeddedFontLst>
    <p:embeddedFont>
      <p:font typeface="Dosis" panose="020B0604020202020204" charset="0"/>
      <p:regular r:id="rId29"/>
      <p:bold r:id="rId30"/>
    </p:embeddedFont>
    <p:embeddedFont>
      <p:font typeface="Roboto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A419F-C570-4B84-BEAF-A055D2C5FA4A}">
  <a:tblStyle styleId="{399A419F-C570-4B84-BEAF-A055D2C5F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516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3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1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ile.northampton.ac.u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ision.londonmet.ac.u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e.net/lms-learning-platforms-advantages/" TargetMode="External"/><Relationship Id="rId7" Type="http://schemas.openxmlformats.org/officeDocument/2006/relationships/hyperlink" Target="https://www.techspot.com/downloads/5283-system-mechanic-free/similar/s-whats-the-best-opt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ustinmind.com/blog/wireframes-and-mockups-whats-the-best-option/" TargetMode="External"/><Relationship Id="rId5" Type="http://schemas.openxmlformats.org/officeDocument/2006/relationships/hyperlink" Target="https://en.wikipedia.org/wiki/Pilot_Software" TargetMode="External"/><Relationship Id="rId4" Type="http://schemas.openxmlformats.org/officeDocument/2006/relationships/hyperlink" Target="https://simplicable.com/new/design-constrain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4" y="0"/>
            <a:ext cx="8115526" cy="5010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Woodland</a:t>
            </a:r>
            <a:br>
              <a:rPr lang="en-US" sz="5400" dirty="0"/>
            </a:br>
            <a:r>
              <a:rPr lang="en-US" sz="5400" dirty="0"/>
              <a:t>University</a:t>
            </a:r>
            <a:br>
              <a:rPr lang="en-US" sz="5400" dirty="0"/>
            </a:br>
            <a:r>
              <a:rPr lang="en-US" sz="5400" dirty="0"/>
              <a:t>College</a:t>
            </a:r>
            <a:br>
              <a:rPr lang="en-US" sz="5400" dirty="0"/>
            </a:br>
            <a:br>
              <a:rPr lang="en-US" sz="5400" dirty="0"/>
            </a:br>
            <a:r>
              <a:rPr lang="en-US" sz="2800" dirty="0"/>
              <a:t>-Blackhorse Software and Solutions                         </a:t>
            </a:r>
            <a:r>
              <a:rPr lang="en-US" sz="1050" dirty="0"/>
              <a:t> © all rights reserved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14400" y="0"/>
            <a:ext cx="5105400" cy="81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NILE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590550"/>
            <a:ext cx="60198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endParaRPr lang="en-US" sz="1800" b="1" dirty="0"/>
          </a:p>
          <a:p>
            <a:pPr marL="38100" indent="0">
              <a:buNone/>
            </a:pPr>
            <a:r>
              <a:rPr lang="en-US" sz="1800" b="1" dirty="0"/>
              <a:t>Pros </a:t>
            </a:r>
          </a:p>
          <a:p>
            <a:r>
              <a:rPr lang="en-US" sz="1800" dirty="0"/>
              <a:t>Pros the theme color is eye friendly.</a:t>
            </a:r>
          </a:p>
          <a:p>
            <a:pPr lvl="0"/>
            <a:r>
              <a:rPr lang="en-US" sz="1800" dirty="0"/>
              <a:t>Modules are displayed properly.</a:t>
            </a:r>
          </a:p>
          <a:p>
            <a:pPr lvl="0"/>
            <a:r>
              <a:rPr lang="en-US" sz="1800" dirty="0"/>
              <a:t>Personalize option is provided to user.</a:t>
            </a:r>
          </a:p>
          <a:p>
            <a:pPr lvl="0"/>
            <a:r>
              <a:rPr lang="en-US" sz="1800" dirty="0"/>
              <a:t>More information's are placed </a:t>
            </a:r>
          </a:p>
          <a:p>
            <a:pPr marL="38100" indent="0">
              <a:buNone/>
            </a:pPr>
            <a:r>
              <a:rPr lang="en-US" sz="1800" b="1" dirty="0"/>
              <a:t>Cons </a:t>
            </a:r>
          </a:p>
          <a:p>
            <a:pPr lvl="0"/>
            <a:r>
              <a:rPr lang="en-US" sz="1800" dirty="0"/>
              <a:t>Search option is missing </a:t>
            </a:r>
          </a:p>
          <a:p>
            <a:pPr lvl="0"/>
            <a:r>
              <a:rPr lang="en-US" sz="1800" dirty="0"/>
              <a:t>Modules are displayed in which students are not enrolled.</a:t>
            </a:r>
          </a:p>
          <a:p>
            <a:endParaRPr lang="en-US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F0C188B-2073-4D7F-9565-31580EE78096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0550"/>
            <a:ext cx="2819400" cy="17946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1B183C-551D-4EE8-AC58-2000DBF2DDDE}"/>
              </a:ext>
            </a:extLst>
          </p:cNvPr>
          <p:cNvSpPr/>
          <p:nvPr/>
        </p:nvSpPr>
        <p:spPr>
          <a:xfrm>
            <a:off x="6239969" y="2417861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https://nile.northampton.ac.uk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London Metropolitan University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57150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Pros</a:t>
            </a:r>
          </a:p>
          <a:p>
            <a:r>
              <a:rPr lang="en-US" sz="1800" dirty="0"/>
              <a:t>Easy to operate </a:t>
            </a:r>
          </a:p>
          <a:p>
            <a:r>
              <a:rPr lang="en-US" sz="1800" dirty="0"/>
              <a:t>Eye friendly color </a:t>
            </a:r>
          </a:p>
          <a:p>
            <a:r>
              <a:rPr lang="en-US" sz="1800" dirty="0"/>
              <a:t>User-friendly interface </a:t>
            </a:r>
          </a:p>
          <a:p>
            <a:pPr marL="38100" indent="0">
              <a:buNone/>
            </a:pPr>
            <a:r>
              <a:rPr lang="en-US" sz="1800" b="1" dirty="0"/>
              <a:t>Cons</a:t>
            </a:r>
          </a:p>
          <a:p>
            <a:r>
              <a:rPr lang="en-US" sz="1800" dirty="0"/>
              <a:t>Not so effective design,</a:t>
            </a:r>
          </a:p>
          <a:p>
            <a:r>
              <a:rPr lang="en-US" sz="1800" dirty="0"/>
              <a:t>Minimal functional design,</a:t>
            </a:r>
          </a:p>
          <a:p>
            <a:endParaRPr lang="en-US" sz="1800" dirty="0"/>
          </a:p>
          <a:p>
            <a:endParaRPr lang="en-US" sz="1800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endParaRPr sz="12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BCC7EB7-105D-4B6B-9D0C-C4D49C7E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47266"/>
            <a:ext cx="3210726" cy="1804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196810-4FC0-40C6-A7DC-761B55A9996A}"/>
              </a:ext>
            </a:extLst>
          </p:cNvPr>
          <p:cNvSpPr/>
          <p:nvPr/>
        </p:nvSpPr>
        <p:spPr>
          <a:xfrm>
            <a:off x="6019800" y="2802286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https://evision.londonmet.ac.uk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8700"/>
                </a:solidFill>
              </a:rPr>
              <a:t>Proposed Solution And Features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55626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ADMIN: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-Able to add students in system through csv file,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-Send concern letter  to student and assign module to students,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-Manage staff, module, course leaders,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STAFF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-Manage module, attendance, assessment, assign grades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STUDENT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-View module, submit assessments, attendances, etc.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02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8700"/>
                </a:solidFill>
              </a:rPr>
              <a:t>Design Constraints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55626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Design constraints are the constraints which are used for solution of the design and have significant impact on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Design constraints was made as demand or fulfillment of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Font: Montserrat", "Helvetica Neue", Helvetica, Arial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Font Size:- Heading= 16, Body =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Background color is bluish, blue white </a:t>
            </a:r>
            <a:r>
              <a:rPr lang="en-US" sz="1600"/>
              <a:t>combination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New standard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Separate profile for each user,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Same login page for all users,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Responsive design,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81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7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Access Rights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90678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8EF27-18D0-486F-B797-23720197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77953"/>
            <a:ext cx="7333200" cy="41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B2CC1-AB25-4965-9A42-BCC65AB0A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C10C-046A-4309-953A-6EAFD435F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438150"/>
            <a:ext cx="6400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52500" y="0"/>
            <a:ext cx="75618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Wireframe: Home Page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666750"/>
            <a:ext cx="91440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8" descr="C:\Users\thapa123\Desktop\gp wireframes\homepage.JPG">
            <a:extLst>
              <a:ext uri="{FF2B5EF4-FFF2-40B4-BE49-F238E27FC236}">
                <a16:creationId xmlns:a16="http://schemas.microsoft.com/office/drawing/2014/main" id="{7D922311-6012-4246-9E5A-79AB145A45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4675" y="-443776"/>
            <a:ext cx="4049852" cy="6553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66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91957-71E3-4B7C-A089-B2CC136AE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 descr="C:\Users\thapa123\Desktop\gp wireframes\admin(homepage).JPG">
            <a:extLst>
              <a:ext uri="{FF2B5EF4-FFF2-40B4-BE49-F238E27FC236}">
                <a16:creationId xmlns:a16="http://schemas.microsoft.com/office/drawing/2014/main" id="{628725BD-E675-4E7C-9465-7B64A5A4D7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1954" y="-894605"/>
            <a:ext cx="4040091" cy="74676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2811C2-BF7A-454F-B6AC-96682910A869}"/>
              </a:ext>
            </a:extLst>
          </p:cNvPr>
          <p:cNvSpPr/>
          <p:nvPr/>
        </p:nvSpPr>
        <p:spPr>
          <a:xfrm>
            <a:off x="1143000" y="73462"/>
            <a:ext cx="48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8700"/>
                </a:solidFill>
              </a:rPr>
              <a:t>Wireframe</a:t>
            </a:r>
            <a:r>
              <a:rPr lang="en-US" sz="3200" dirty="0">
                <a:solidFill>
                  <a:srgbClr val="FF8700"/>
                </a:solidFill>
              </a:rPr>
              <a:t>: Admin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541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E1C18-9B5A-4F9F-8405-371BCAB21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B209D-3694-4862-9A37-9F364C177CBA}"/>
              </a:ext>
            </a:extLst>
          </p:cNvPr>
          <p:cNvSpPr/>
          <p:nvPr/>
        </p:nvSpPr>
        <p:spPr>
          <a:xfrm>
            <a:off x="1066800" y="0"/>
            <a:ext cx="5288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8700"/>
                </a:solidFill>
              </a:rPr>
              <a:t>Wireframe: student Page</a:t>
            </a:r>
            <a:endParaRPr lang="en-US" sz="3600" dirty="0"/>
          </a:p>
        </p:txBody>
      </p:sp>
      <p:pic>
        <p:nvPicPr>
          <p:cNvPr id="4" name="Picture 3" descr="C:\Users\thapa123\Desktop\gp wireframes\student(homepage).JPG">
            <a:extLst>
              <a:ext uri="{FF2B5EF4-FFF2-40B4-BE49-F238E27FC236}">
                <a16:creationId xmlns:a16="http://schemas.microsoft.com/office/drawing/2014/main" id="{85F7A485-CC69-4BF0-AD8B-08DF21D7F4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8976" y="-939076"/>
            <a:ext cx="4126050" cy="7467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27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26670"/>
            <a:ext cx="73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Wireframe: Responsive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590550"/>
            <a:ext cx="9144000" cy="4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54098-AA59-4023-B79D-2F9689D1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0" y="819954"/>
            <a:ext cx="5973000" cy="4296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A545B7-276B-49C0-9ACB-1D5DDB918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819954"/>
            <a:ext cx="2514600" cy="33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143000" y="0"/>
            <a:ext cx="5410200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Table of content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0" y="742950"/>
            <a:ext cx="4648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-Background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-Introduction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-Aims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-Project development Methodologies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-Problem domain and interview findings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-Designing and analyzing phase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-Comparable System Review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-Proposed solutions and features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-Design Constraints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-Access Rights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-Wireframes and Mockups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-Conclusions and references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5867400" y="742950"/>
            <a:ext cx="3276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990600" y="57150"/>
            <a:ext cx="733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rgbClr val="FF8700"/>
                </a:solidFill>
              </a:rPr>
              <a:t>Mockup :Admin Page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0" y="666750"/>
            <a:ext cx="91440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C9F91-5671-4B06-9CD3-C3FE6B37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0" y="746940"/>
            <a:ext cx="7368000" cy="39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6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 idx="4294967295"/>
          </p:nvPr>
        </p:nvSpPr>
        <p:spPr>
          <a:xfrm>
            <a:off x="1066800" y="-57150"/>
            <a:ext cx="7333200" cy="438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rgbClr val="FF8700"/>
                </a:solidFill>
              </a:rPr>
              <a:t>MockUp</a:t>
            </a:r>
            <a:r>
              <a:rPr lang="en-US" sz="3600" dirty="0">
                <a:solidFill>
                  <a:srgbClr val="FF8700"/>
                </a:solidFill>
              </a:rPr>
              <a:t>-Staff page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4294967295"/>
          </p:nvPr>
        </p:nvSpPr>
        <p:spPr>
          <a:xfrm>
            <a:off x="76200" y="666750"/>
            <a:ext cx="90678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1B77A-7F34-4281-93CB-C15C0199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20270"/>
            <a:ext cx="8382000" cy="39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334EA-AC25-4708-ABB1-90272B4EF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37069-31D6-4825-A6A7-0DC17F1089DF}"/>
              </a:ext>
            </a:extLst>
          </p:cNvPr>
          <p:cNvSpPr/>
          <p:nvPr/>
        </p:nvSpPr>
        <p:spPr>
          <a:xfrm>
            <a:off x="1143000" y="211961"/>
            <a:ext cx="477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8700"/>
                </a:solidFill>
              </a:rPr>
              <a:t>Mockup :student Page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C0C56-6EB1-4FB8-AF0A-14CF9BF8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8839200" cy="38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Conclusion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971550"/>
            <a:ext cx="8991599" cy="3877900"/>
          </a:xfrm>
        </p:spPr>
        <p:txBody>
          <a:bodyPr/>
          <a:lstStyle/>
          <a:p>
            <a:pPr marL="63500" indent="0">
              <a:buNone/>
            </a:pPr>
            <a:r>
              <a:rPr lang="en-US" sz="2400" dirty="0"/>
              <a:t>1. Efficient  management</a:t>
            </a:r>
          </a:p>
          <a:p>
            <a:pPr marL="63500" indent="0">
              <a:buNone/>
            </a:pPr>
            <a:r>
              <a:rPr lang="en-US" sz="2400" dirty="0"/>
              <a:t>2. Personalization </a:t>
            </a:r>
          </a:p>
          <a:p>
            <a:pPr marL="63500" indent="0" fontAlgn="base">
              <a:buNone/>
            </a:pPr>
            <a:r>
              <a:rPr lang="en-US" sz="2400" dirty="0"/>
              <a:t>3. </a:t>
            </a:r>
            <a:r>
              <a:rPr lang="en-US" dirty="0"/>
              <a:t>Saving time and money</a:t>
            </a:r>
          </a:p>
          <a:p>
            <a:pPr marL="63500" indent="0">
              <a:buNone/>
            </a:pPr>
            <a:r>
              <a:rPr lang="en-US" sz="2400"/>
              <a:t>4. Easy </a:t>
            </a:r>
            <a:r>
              <a:rPr lang="en-US" sz="2400" dirty="0"/>
              <a:t>assess to information.</a:t>
            </a:r>
          </a:p>
          <a:p>
            <a:pPr marL="63500" indent="0">
              <a:buNone/>
            </a:pPr>
            <a:r>
              <a:rPr lang="en-US" sz="2400" dirty="0"/>
              <a:t>5.</a:t>
            </a:r>
            <a:r>
              <a:rPr lang="en-US" dirty="0"/>
              <a:t> Up to date and immediate content</a:t>
            </a:r>
          </a:p>
          <a:p>
            <a:pPr marL="635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77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References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21920" y="895350"/>
            <a:ext cx="8991600" cy="4038600"/>
          </a:xfrm>
        </p:spPr>
        <p:txBody>
          <a:bodyPr/>
          <a:lstStyle/>
          <a:p>
            <a:pPr marL="63500" indent="0">
              <a:buNone/>
            </a:pPr>
            <a:r>
              <a:rPr lang="en-US" sz="1600" dirty="0"/>
              <a:t>1.</a:t>
            </a:r>
            <a:r>
              <a:rPr lang="en-US" dirty="0"/>
              <a:t> </a:t>
            </a:r>
            <a:r>
              <a:rPr lang="en-US" sz="1600" dirty="0"/>
              <a:t>CAE Computer Aided E-learning. 2019. 9 Advantages of Learning Platforms or LMS. [ONLINE] Available at: </a:t>
            </a:r>
            <a:r>
              <a:rPr lang="en-US" sz="1600" dirty="0">
                <a:hlinkClick r:id="rId3"/>
              </a:rPr>
              <a:t>https://www.cae.net/lms-learning-platforms-advantages/</a:t>
            </a:r>
            <a:r>
              <a:rPr lang="en-US" sz="1600" dirty="0"/>
              <a:t>. [Accessed 26 April 2019].</a:t>
            </a:r>
          </a:p>
          <a:p>
            <a:pPr marL="63500" indent="0">
              <a:buNone/>
            </a:pPr>
            <a:r>
              <a:rPr lang="en-US" sz="1600" dirty="0"/>
              <a:t>2. </a:t>
            </a:r>
            <a:r>
              <a:rPr lang="en-US" sz="1600" dirty="0" err="1"/>
              <a:t>Simplicable</a:t>
            </a:r>
            <a:r>
              <a:rPr lang="en-US" sz="1600" dirty="0"/>
              <a:t>. 2019. 9 Types of Design Constraint - </a:t>
            </a:r>
            <a:r>
              <a:rPr lang="en-US" sz="1600" dirty="0" err="1"/>
              <a:t>Simplicable</a:t>
            </a:r>
            <a:r>
              <a:rPr lang="en-US" sz="1600" dirty="0"/>
              <a:t>. [ONLINE] Available at: </a:t>
            </a:r>
            <a:r>
              <a:rPr lang="en-US" sz="1600" dirty="0">
                <a:hlinkClick r:id="rId4"/>
              </a:rPr>
              <a:t>https://simplicable.com/new/design-constraints</a:t>
            </a:r>
            <a:r>
              <a:rPr lang="en-US" sz="1600" dirty="0"/>
              <a:t>. [Accessed 26 April 2019</a:t>
            </a:r>
            <a:r>
              <a:rPr lang="en-US" dirty="0"/>
              <a:t>]</a:t>
            </a:r>
            <a:endParaRPr lang="en-US" sz="1600" dirty="0"/>
          </a:p>
          <a:p>
            <a:pPr marL="63500" indent="0">
              <a:buNone/>
            </a:pPr>
            <a:r>
              <a:rPr lang="en-US" sz="1600" dirty="0"/>
              <a:t>3. Wikipedia. 2019. Pilot Software - Wikipedia. [ONLINE] Available at: </a:t>
            </a:r>
            <a:r>
              <a:rPr lang="en-US" sz="1600" dirty="0">
                <a:hlinkClick r:id="rId5"/>
              </a:rPr>
              <a:t>https://en.wikipedia.org/wiki/Pilot_Software</a:t>
            </a:r>
            <a:r>
              <a:rPr lang="en-US" sz="1600" dirty="0"/>
              <a:t>. [Accessed 26 April 2019]</a:t>
            </a:r>
          </a:p>
          <a:p>
            <a:pPr marL="63500" indent="0">
              <a:buNone/>
            </a:pPr>
            <a:r>
              <a:rPr lang="en-US" sz="1600" dirty="0"/>
              <a:t>4. </a:t>
            </a:r>
            <a:r>
              <a:rPr lang="en-US" sz="1400" dirty="0"/>
              <a:t>Wireframes Vs Mockups: what's the best? - </a:t>
            </a:r>
            <a:r>
              <a:rPr lang="en-US" sz="1400" dirty="0" err="1"/>
              <a:t>Justinmind</a:t>
            </a:r>
            <a:r>
              <a:rPr lang="en-US" sz="1400" dirty="0"/>
              <a:t>. 2019. Wireframes Vs Mockups: what's the best? - </a:t>
            </a:r>
            <a:r>
              <a:rPr lang="en-US" sz="1400" dirty="0" err="1"/>
              <a:t>Justinmind</a:t>
            </a:r>
            <a:r>
              <a:rPr lang="en-US" sz="1400" dirty="0"/>
              <a:t>. [ONLINE] Available at: </a:t>
            </a:r>
            <a:r>
              <a:rPr lang="en-US" sz="1400" dirty="0">
                <a:hlinkClick r:id="rId6"/>
              </a:rPr>
              <a:t>https://www.justinmind.com/blog/wireframes-and-mockups-whats-the-best-option/</a:t>
            </a:r>
            <a:r>
              <a:rPr lang="en-US" sz="1400" dirty="0"/>
              <a:t>. </a:t>
            </a:r>
          </a:p>
          <a:p>
            <a:pPr marL="63500" indent="0">
              <a:buNone/>
            </a:pPr>
            <a:r>
              <a:rPr lang="en-US" sz="1400" dirty="0"/>
              <a:t>5. </a:t>
            </a:r>
            <a:r>
              <a:rPr lang="en-US" sz="1600" dirty="0" err="1"/>
              <a:t>TechSpot</a:t>
            </a:r>
            <a:r>
              <a:rPr lang="en-US" sz="1600" dirty="0"/>
              <a:t>. 2019. System Mechanic Free 18.0.2.486 Download - </a:t>
            </a:r>
            <a:r>
              <a:rPr lang="en-US" sz="1600" dirty="0" err="1"/>
              <a:t>TechSpot</a:t>
            </a:r>
            <a:r>
              <a:rPr lang="en-US" sz="1600" dirty="0"/>
              <a:t>. [ONLINE] Available at: </a:t>
            </a:r>
            <a:r>
              <a:rPr lang="en-US" sz="1600" dirty="0">
                <a:hlinkClick r:id="rId7"/>
              </a:rPr>
              <a:t>https://www.techspot.com/downloads/5283-system-mechanic-free/similar/s-whats-the-best-option/</a:t>
            </a:r>
            <a:r>
              <a:rPr lang="en-US" sz="1600" dirty="0"/>
              <a:t>. [Accessed 26 April 2019].</a:t>
            </a:r>
          </a:p>
        </p:txBody>
      </p:sp>
    </p:spTree>
    <p:extLst>
      <p:ext uri="{BB962C8B-B14F-4D97-AF65-F5344CB8AC3E}">
        <p14:creationId xmlns:p14="http://schemas.microsoft.com/office/powerpoint/2010/main" val="22973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Team Members</a:t>
            </a:r>
            <a:endParaRPr sz="32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04800" y="1047750"/>
            <a:ext cx="4571999" cy="3725500"/>
          </a:xfrm>
        </p:spPr>
        <p:txBody>
          <a:bodyPr/>
          <a:lstStyle/>
          <a:p>
            <a:pPr marL="63500" indent="0">
              <a:buNone/>
            </a:pPr>
            <a:r>
              <a:rPr lang="en-US" sz="1800" dirty="0"/>
              <a:t>Shivani </a:t>
            </a:r>
            <a:r>
              <a:rPr lang="en-US" sz="1800" dirty="0" err="1"/>
              <a:t>Purwar</a:t>
            </a:r>
            <a:r>
              <a:rPr lang="en-US" sz="1800" dirty="0"/>
              <a:t>- Team Leader</a:t>
            </a:r>
          </a:p>
          <a:p>
            <a:pPr marL="63500" indent="0">
              <a:buNone/>
            </a:pPr>
            <a:r>
              <a:rPr lang="en-US" sz="1800" dirty="0"/>
              <a:t>Ramesh Kuwar </a:t>
            </a:r>
          </a:p>
          <a:p>
            <a:pPr marL="63500" indent="0">
              <a:buNone/>
            </a:pPr>
            <a:r>
              <a:rPr lang="en-US" sz="1800" dirty="0"/>
              <a:t>Suman </a:t>
            </a:r>
            <a:r>
              <a:rPr lang="en-US" sz="1800" dirty="0" err="1"/>
              <a:t>Chaulagain</a:t>
            </a:r>
            <a:endParaRPr lang="en-US" sz="1800" dirty="0"/>
          </a:p>
          <a:p>
            <a:pPr marL="63500" indent="0">
              <a:buNone/>
            </a:pPr>
            <a:r>
              <a:rPr lang="en-US" sz="1800" dirty="0"/>
              <a:t>Anup Thapa </a:t>
            </a:r>
          </a:p>
          <a:p>
            <a:pPr marL="63500" indent="0">
              <a:buNone/>
            </a:pPr>
            <a:r>
              <a:rPr lang="en-US" sz="1800" dirty="0"/>
              <a:t>Madhu Sudan Rana</a:t>
            </a:r>
          </a:p>
          <a:p>
            <a:pPr marL="63500" indent="0">
              <a:buNone/>
            </a:pPr>
            <a:r>
              <a:rPr lang="en-US" sz="1800" dirty="0" err="1"/>
              <a:t>Chirayu</a:t>
            </a:r>
            <a:r>
              <a:rPr lang="en-US" sz="1800" dirty="0"/>
              <a:t> </a:t>
            </a:r>
            <a:r>
              <a:rPr lang="en-US" sz="1800" dirty="0" err="1"/>
              <a:t>Subedi</a:t>
            </a:r>
            <a:endParaRPr lang="en-US" sz="1800" dirty="0"/>
          </a:p>
          <a:p>
            <a:pPr marL="63500" indent="0">
              <a:buNone/>
            </a:pPr>
            <a:r>
              <a:rPr lang="en-US" sz="1800" dirty="0" err="1"/>
              <a:t>Subesh</a:t>
            </a:r>
            <a:r>
              <a:rPr lang="en-US" sz="1800" dirty="0"/>
              <a:t> Thapa </a:t>
            </a:r>
          </a:p>
          <a:p>
            <a:pPr marL="63500" indent="0">
              <a:buNone/>
            </a:pPr>
            <a:r>
              <a:rPr lang="en-US" sz="1800" dirty="0" err="1"/>
              <a:t>Ritesh</a:t>
            </a:r>
            <a:r>
              <a:rPr lang="en-US" sz="1800" dirty="0"/>
              <a:t> Jha</a:t>
            </a:r>
          </a:p>
          <a:p>
            <a:pPr marL="63500" indent="0">
              <a:buNone/>
            </a:pPr>
            <a:r>
              <a:rPr lang="en-US" sz="1800" dirty="0"/>
              <a:t>Siddhant Ghimire</a:t>
            </a:r>
          </a:p>
          <a:p>
            <a:pPr marL="635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855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838200" y="14287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990600" y="2724150"/>
            <a:ext cx="78059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Queries ?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us at  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b</a:t>
            </a:r>
            <a:r>
              <a:rPr lang="en-US" sz="2400" dirty="0" err="1">
                <a:solidFill>
                  <a:srgbClr val="FFFFFF"/>
                </a:solidFill>
              </a:rPr>
              <a:t>lackhourse</a:t>
            </a:r>
            <a:r>
              <a:rPr lang="en" sz="2400" dirty="0">
                <a:solidFill>
                  <a:srgbClr val="FFFFFF"/>
                </a:solidFill>
              </a:rPr>
              <a:t>.uk@gmail.com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Background</a:t>
            </a:r>
            <a:endParaRPr sz="4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r>
              <a:rPr lang="en-US" sz="2400" dirty="0"/>
              <a:t>The Woodland University is small higher Education institution.</a:t>
            </a:r>
          </a:p>
          <a:p>
            <a:r>
              <a:rPr lang="en-US" sz="2400" dirty="0"/>
              <a:t>Providing wide range of degree courses.</a:t>
            </a:r>
          </a:p>
          <a:p>
            <a:r>
              <a:rPr lang="en-US" sz="2400" dirty="0"/>
              <a:t>Using clerical system, including clerical documentation. </a:t>
            </a:r>
          </a:p>
          <a:p>
            <a:r>
              <a:rPr lang="en-US" sz="2400" dirty="0"/>
              <a:t>All the employees have different roles and responsibilities in the university.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63500" indent="0">
              <a:buNone/>
            </a:pPr>
            <a:endParaRPr lang="en-US" dirty="0"/>
          </a:p>
          <a:p>
            <a:endParaRPr lang="en-US" dirty="0"/>
          </a:p>
          <a:p>
            <a:pPr marL="63500" indent="0" algn="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Aims/Objective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r>
              <a:rPr lang="en-US" sz="2400" dirty="0"/>
              <a:t>To computerize the current clerical system.</a:t>
            </a:r>
          </a:p>
          <a:p>
            <a:r>
              <a:rPr lang="en-US" sz="2400" dirty="0"/>
              <a:t>To improve security system</a:t>
            </a:r>
          </a:p>
          <a:p>
            <a:pPr lvl="0"/>
            <a:r>
              <a:rPr lang="en-US" sz="2400" dirty="0"/>
              <a:t>Assessable only by valid member of the university</a:t>
            </a:r>
          </a:p>
          <a:p>
            <a:pPr lvl="0"/>
            <a:r>
              <a:rPr lang="en-US" sz="2400" dirty="0"/>
              <a:t>Effective record management. </a:t>
            </a:r>
          </a:p>
          <a:p>
            <a:pPr lvl="0"/>
            <a:r>
              <a:rPr lang="en-US" sz="2400" dirty="0"/>
              <a:t>Extra features to manage up to date data</a:t>
            </a:r>
          </a:p>
          <a:p>
            <a:pPr marL="6350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Project Development Methodologies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 framework  that is used to structure ,plan and control the process of developing information system.</a:t>
            </a:r>
          </a:p>
          <a:p>
            <a:pPr marL="0" indent="0">
              <a:buNone/>
            </a:pPr>
            <a:r>
              <a:rPr lang="en-US" sz="2400" dirty="0"/>
              <a:t>Categorized into four parts:</a:t>
            </a:r>
          </a:p>
          <a:p>
            <a:pPr marL="514350" indent="-514350">
              <a:buAutoNum type="arabicParenR"/>
            </a:pPr>
            <a:r>
              <a:rPr lang="en-US" sz="2400" dirty="0"/>
              <a:t>Interviews</a:t>
            </a:r>
          </a:p>
          <a:p>
            <a:pPr marL="514350" indent="-514350">
              <a:buAutoNum type="arabicParenR"/>
            </a:pPr>
            <a:r>
              <a:rPr lang="en-US" sz="2400" dirty="0"/>
              <a:t>Problem Domain</a:t>
            </a:r>
          </a:p>
          <a:p>
            <a:pPr marL="514350" indent="-514350">
              <a:buAutoNum type="arabicParenR"/>
            </a:pPr>
            <a:r>
              <a:rPr lang="en-US" sz="2400" dirty="0"/>
              <a:t>Water fall methodology</a:t>
            </a:r>
          </a:p>
          <a:p>
            <a:pPr marL="514350" indent="-514350">
              <a:buAutoNum type="arabicParenR"/>
            </a:pPr>
            <a:r>
              <a:rPr lang="en-US" sz="2400" dirty="0"/>
              <a:t>System Design and Testing</a:t>
            </a:r>
          </a:p>
          <a:p>
            <a:pPr marL="514350" indent="-514350">
              <a:buAutoNum type="arabicParenR"/>
            </a:pPr>
            <a:r>
              <a:rPr lang="en-US" sz="2400" dirty="0"/>
              <a:t>Presentation</a:t>
            </a:r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7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D013-3072-4865-87B1-FE284602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fall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C0D6-38B0-409A-81D8-CC60636D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8042625" cy="3537900"/>
          </a:xfrm>
        </p:spPr>
        <p:txBody>
          <a:bodyPr/>
          <a:lstStyle/>
          <a:p>
            <a:r>
              <a:rPr lang="en-US" dirty="0"/>
              <a:t>Traditional sequential design process</a:t>
            </a:r>
          </a:p>
          <a:p>
            <a:r>
              <a:rPr lang="en-US" dirty="0"/>
              <a:t>Requirements are clearly defined. </a:t>
            </a:r>
          </a:p>
          <a:p>
            <a:r>
              <a:rPr lang="en-US" dirty="0"/>
              <a:t>Simple and easy to understand and use.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ED30-837D-46CF-9D30-E2A68BBB6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3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8118814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Problem  Domain and Interview Findings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r>
              <a:rPr lang="en-US" sz="2400" dirty="0"/>
              <a:t>Data Redundancy</a:t>
            </a:r>
          </a:p>
          <a:p>
            <a:r>
              <a:rPr lang="en-US" sz="2400" dirty="0"/>
              <a:t>Data Loss</a:t>
            </a:r>
          </a:p>
          <a:p>
            <a:r>
              <a:rPr lang="en-US" sz="2400" dirty="0"/>
              <a:t>Security Issues</a:t>
            </a:r>
          </a:p>
          <a:p>
            <a:r>
              <a:rPr lang="en-US" sz="2400" dirty="0"/>
              <a:t>Lack of storage space</a:t>
            </a:r>
          </a:p>
          <a:p>
            <a:r>
              <a:rPr lang="en-US" sz="2400" dirty="0"/>
              <a:t>Limited Collaboration</a:t>
            </a:r>
          </a:p>
          <a:p>
            <a:r>
              <a:rPr lang="en-US" sz="2400" dirty="0"/>
              <a:t>Need of high skilled manpower.</a:t>
            </a:r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9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CA9-F5AF-42B4-94CB-E987E426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Designing And analyzing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6D49-150D-49F0-AED6-9A840918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574399" cy="3537900"/>
          </a:xfrm>
        </p:spPr>
        <p:txBody>
          <a:bodyPr/>
          <a:lstStyle/>
          <a:p>
            <a:r>
              <a:rPr lang="en-US" dirty="0"/>
              <a:t>Secure </a:t>
            </a:r>
          </a:p>
          <a:p>
            <a:r>
              <a:rPr lang="en-US" dirty="0"/>
              <a:t>More efficiency</a:t>
            </a:r>
          </a:p>
          <a:p>
            <a:r>
              <a:rPr lang="en-US" dirty="0"/>
              <a:t>Decreases the issues and problem</a:t>
            </a:r>
          </a:p>
          <a:p>
            <a:r>
              <a:rPr lang="en-US" dirty="0"/>
              <a:t>Simple and user friendly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4DA99-6F6B-469F-9D8F-BEBE576B44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110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Comparable Software System Review</a:t>
            </a:r>
            <a:endParaRPr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1" y="1123950"/>
            <a:ext cx="8991599" cy="3725500"/>
          </a:xfrm>
        </p:spPr>
        <p:txBody>
          <a:bodyPr/>
          <a:lstStyle/>
          <a:p>
            <a:pPr marL="63500" indent="0" algn="just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design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present in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advantage and 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point in system </a:t>
            </a:r>
          </a:p>
          <a:p>
            <a:pPr marL="635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56547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605</Words>
  <Application>Microsoft Office PowerPoint</Application>
  <PresentationFormat>On-screen Show (16:9)</PresentationFormat>
  <Paragraphs>186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Dosis</vt:lpstr>
      <vt:lpstr>Roboto</vt:lpstr>
      <vt:lpstr>William template</vt:lpstr>
      <vt:lpstr>  Woodland University College  -Blackhorse Software and Solutions                          © all rights reserved</vt:lpstr>
      <vt:lpstr>Table of content</vt:lpstr>
      <vt:lpstr>Background</vt:lpstr>
      <vt:lpstr>Aims/Objective</vt:lpstr>
      <vt:lpstr>Project Development Methodologies</vt:lpstr>
      <vt:lpstr>Water fall Methodology</vt:lpstr>
      <vt:lpstr>Problem  Domain and Interview Findings</vt:lpstr>
      <vt:lpstr>Designing And analyzing phase</vt:lpstr>
      <vt:lpstr>Comparable Software System Review</vt:lpstr>
      <vt:lpstr>NILE</vt:lpstr>
      <vt:lpstr>London Metropolitan University</vt:lpstr>
      <vt:lpstr>Proposed Solution And Features</vt:lpstr>
      <vt:lpstr>Design Constraints</vt:lpstr>
      <vt:lpstr>Access Rights</vt:lpstr>
      <vt:lpstr>PowerPoint Presentation</vt:lpstr>
      <vt:lpstr>Wireframe: Home Page</vt:lpstr>
      <vt:lpstr>PowerPoint Presentation</vt:lpstr>
      <vt:lpstr>PowerPoint Presentation</vt:lpstr>
      <vt:lpstr>Wireframe: Responsive</vt:lpstr>
      <vt:lpstr>Mockup :Admin Page</vt:lpstr>
      <vt:lpstr>MockUp-Staff page</vt:lpstr>
      <vt:lpstr>PowerPoint Presentation</vt:lpstr>
      <vt:lpstr>Conclusion</vt:lpstr>
      <vt:lpstr>References</vt:lpstr>
      <vt:lpstr>Team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RamSaili</dc:creator>
  <cp:lastModifiedBy>Ramesh Kunwar</cp:lastModifiedBy>
  <cp:revision>149</cp:revision>
  <dcterms:modified xsi:type="dcterms:W3CDTF">2019-04-27T04:30:28Z</dcterms:modified>
</cp:coreProperties>
</file>