
<file path=[Content_Types].xml><?xml version="1.0" encoding="utf-8"?>
<Types xmlns="http://schemas.openxmlformats.org/package/2006/content-types">
  <Override PartName="/ppt/slideMasters/slideMaster3.xml" ContentType="application/vnd.openxmlformats-officedocument.presentationml.slideMaster+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5" r:id="rId2"/>
    <p:sldMasterId id="2147483700" r:id="rId3"/>
  </p:sldMasterIdLst>
  <p:notesMasterIdLst>
    <p:notesMasterId r:id="rId31"/>
  </p:notesMasterIdLst>
  <p:sldIdLst>
    <p:sldId id="256" r:id="rId4"/>
    <p:sldId id="257" r:id="rId5"/>
    <p:sldId id="258" r:id="rId6"/>
    <p:sldId id="259" r:id="rId7"/>
    <p:sldId id="260" r:id="rId8"/>
    <p:sldId id="262" r:id="rId9"/>
    <p:sldId id="263" r:id="rId10"/>
    <p:sldId id="264" r:id="rId11"/>
    <p:sldId id="265" r:id="rId12"/>
    <p:sldId id="267" r:id="rId13"/>
    <p:sldId id="268" r:id="rId14"/>
    <p:sldId id="269" r:id="rId15"/>
    <p:sldId id="271" r:id="rId16"/>
    <p:sldId id="285"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1080"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9BF68B-59A9-4124-BF68-81E12E961B59}" type="datetimeFigureOut">
              <a:rPr lang="en-US" smtClean="0"/>
              <a:pPr/>
              <a:t>9/19/2011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8B2C3A-CCA1-4EA5-A27A-A98B93DA65E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D25AAB3-63BF-46BE-91EF-C3F7FCF50A1C}" type="slidenum">
              <a:rPr lang="en-GB" smtClean="0"/>
              <a:pPr/>
              <a:t>2</a:t>
            </a:fld>
            <a:endParaRPr lang="en-GB"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BD211165-7058-41A7-878D-3B1121D3BD12}" type="slidenum">
              <a:rPr lang="en-GB" smtClean="0"/>
              <a:pPr/>
              <a:t>11</a:t>
            </a:fld>
            <a:endParaRPr lang="en-GB" smtClean="0"/>
          </a:p>
        </p:txBody>
      </p:sp>
      <p:sp>
        <p:nvSpPr>
          <p:cNvPr id="60419" name="Rectangle 2"/>
          <p:cNvSpPr>
            <a:spLocks noGrp="1" noRot="1" noChangeAspect="1" noChangeArrowheads="1" noTextEdit="1"/>
          </p:cNvSpPr>
          <p:nvPr>
            <p:ph type="sldImg"/>
          </p:nvPr>
        </p:nvSpPr>
        <p:spPr>
          <a:xfrm>
            <a:off x="1143000" y="687388"/>
            <a:ext cx="4573588" cy="3429000"/>
          </a:xfrm>
          <a:ln/>
        </p:spPr>
      </p:sp>
      <p:sp>
        <p:nvSpPr>
          <p:cNvPr id="60420" name="Rectangle 3"/>
          <p:cNvSpPr>
            <a:spLocks noGrp="1" noChangeArrowheads="1"/>
          </p:cNvSpPr>
          <p:nvPr>
            <p:ph type="body" idx="1"/>
          </p:nvPr>
        </p:nvSpPr>
        <p:spPr>
          <a:noFill/>
          <a:ln/>
        </p:spPr>
        <p:txBody>
          <a:bodyPr/>
          <a:lstStyle/>
          <a:p>
            <a:pPr eaLnBrk="1" hangingPunct="1"/>
            <a:r>
              <a:rPr lang="en-GB" sz="1600" smtClean="0">
                <a:cs typeface="Arial" charset="0"/>
              </a:rPr>
              <a:t>IEEE – LAN cabling specifications, eg 802.3, 802.5</a:t>
            </a:r>
          </a:p>
          <a:p>
            <a:pPr eaLnBrk="1" hangingPunct="1"/>
            <a:endParaRPr lang="en-GB" sz="1600" smtClean="0">
              <a:cs typeface="Arial" charset="0"/>
            </a:endParaRPr>
          </a:p>
          <a:p>
            <a:pPr eaLnBrk="1" hangingPunct="1"/>
            <a:r>
              <a:rPr lang="en-GB" sz="1600" smtClean="0">
                <a:cs typeface="Arial" charset="0"/>
              </a:rPr>
              <a:t>ISO – 7-Layer Model</a:t>
            </a:r>
          </a:p>
          <a:p>
            <a:pPr eaLnBrk="1" hangingPunct="1"/>
            <a:endParaRPr lang="en-GB" sz="1600" smtClean="0">
              <a:cs typeface="Arial" charset="0"/>
            </a:endParaRPr>
          </a:p>
          <a:p>
            <a:pPr eaLnBrk="1" hangingPunct="1"/>
            <a:r>
              <a:rPr lang="en-GB" sz="1600" smtClean="0">
                <a:cs typeface="Arial" charset="0"/>
              </a:rPr>
              <a:t>ANSI – ASCII, C+, X-Protocols</a:t>
            </a:r>
          </a:p>
          <a:p>
            <a:pPr eaLnBrk="1" hangingPunct="1"/>
            <a:endParaRPr lang="en-GB" sz="1600" smtClean="0">
              <a:cs typeface="Arial" charset="0"/>
            </a:endParaRPr>
          </a:p>
          <a:p>
            <a:pPr eaLnBrk="1" hangingPunct="1"/>
            <a:r>
              <a:rPr lang="en-GB" sz="1600" smtClean="0">
                <a:cs typeface="Arial" charset="0"/>
              </a:rPr>
              <a:t>ITU – WAN standards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51D5FAB-4AA7-499F-B148-7181ECDCC482}" type="slidenum">
              <a:rPr lang="en-GB" smtClean="0"/>
              <a:pPr/>
              <a:t>12</a:t>
            </a:fld>
            <a:endParaRPr lang="en-GB" smtClean="0"/>
          </a:p>
        </p:txBody>
      </p:sp>
      <p:sp>
        <p:nvSpPr>
          <p:cNvPr id="61443" name="Rectangle 2"/>
          <p:cNvSpPr>
            <a:spLocks noGrp="1" noRot="1" noChangeAspect="1" noChangeArrowheads="1" noTextEdit="1"/>
          </p:cNvSpPr>
          <p:nvPr>
            <p:ph type="sldImg"/>
          </p:nvPr>
        </p:nvSpPr>
        <p:spPr>
          <a:xfrm>
            <a:off x="1143000" y="687388"/>
            <a:ext cx="4573588" cy="3429000"/>
          </a:xfrm>
          <a:ln/>
        </p:spPr>
      </p:sp>
      <p:sp>
        <p:nvSpPr>
          <p:cNvPr id="61444" name="Rectangle 3"/>
          <p:cNvSpPr>
            <a:spLocks noGrp="1" noChangeArrowheads="1"/>
          </p:cNvSpPr>
          <p:nvPr>
            <p:ph type="body" idx="1"/>
          </p:nvPr>
        </p:nvSpPr>
        <p:spPr>
          <a:noFill/>
          <a:ln/>
        </p:spPr>
        <p:txBody>
          <a:bodyPr/>
          <a:lstStyle/>
          <a:p>
            <a:pPr eaLnBrk="1" hangingPunct="1">
              <a:buFontTx/>
              <a:buChar char="•"/>
            </a:pPr>
            <a:r>
              <a:rPr lang="en-US" smtClean="0"/>
              <a:t>An example of the use of a protocol suite in network communications is the interaction between a web server and a web browser. </a:t>
            </a:r>
          </a:p>
          <a:p>
            <a:pPr eaLnBrk="1" hangingPunct="1">
              <a:buFontTx/>
              <a:buChar char="•"/>
            </a:pPr>
            <a:r>
              <a:rPr lang="en-US" smtClean="0"/>
              <a:t>This interaction uses a number of protocols and standards in the process of exchanging information between them. The different protocols work together to ensure that the messages are received and understood by both parties. </a:t>
            </a:r>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5580FC9-FF3E-4E4B-B21A-B6C40C320DA0}" type="slidenum">
              <a:rPr lang="en-GB" smtClean="0"/>
              <a:pPr/>
              <a:t>13</a:t>
            </a:fld>
            <a:endParaRPr lang="en-GB" smtClean="0"/>
          </a:p>
        </p:txBody>
      </p:sp>
      <p:sp>
        <p:nvSpPr>
          <p:cNvPr id="63491" name="Rectangle 2"/>
          <p:cNvSpPr>
            <a:spLocks noGrp="1" noRot="1" noChangeAspect="1" noChangeArrowheads="1" noTextEdit="1"/>
          </p:cNvSpPr>
          <p:nvPr>
            <p:ph type="sldImg"/>
          </p:nvPr>
        </p:nvSpPr>
        <p:spPr>
          <a:xfrm>
            <a:off x="839788" y="239713"/>
            <a:ext cx="5237162" cy="3927475"/>
          </a:xfrm>
          <a:ln/>
        </p:spPr>
      </p:sp>
      <p:sp>
        <p:nvSpPr>
          <p:cNvPr id="63492" name="Rectangle 3"/>
          <p:cNvSpPr>
            <a:spLocks noGrp="1" noChangeArrowheads="1"/>
          </p:cNvSpPr>
          <p:nvPr>
            <p:ph type="body" idx="1"/>
          </p:nvPr>
        </p:nvSpPr>
        <p:spPr>
          <a:xfrm>
            <a:off x="394647" y="4307481"/>
            <a:ext cx="5990106" cy="4182219"/>
          </a:xfrm>
          <a:noFill/>
          <a:ln/>
        </p:spPr>
        <p:txBody>
          <a:bodyPr/>
          <a:lstStyle/>
          <a:p>
            <a:pPr marL="112713" indent="-112713" defTabSz="1020763"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6074E21-9C61-4E68-8877-F616649C02D0}" type="slidenum">
              <a:rPr lang="en-GB" smtClean="0"/>
              <a:pPr/>
              <a:t>15</a:t>
            </a:fld>
            <a:endParaRPr lang="en-GB"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3746" y="4344321"/>
            <a:ext cx="5715000" cy="4112958"/>
          </a:xfrm>
          <a:noFill/>
          <a:ln/>
        </p:spPr>
        <p:txBody>
          <a:bodyPr/>
          <a:lstStyle/>
          <a:p>
            <a:pPr eaLnBrk="1" hangingPunct="1">
              <a:lnSpc>
                <a:spcPct val="90000"/>
              </a:lnSpc>
              <a:buFontTx/>
              <a:buChar char="•"/>
            </a:pPr>
            <a:r>
              <a:rPr lang="en-US" sz="1200" smtClean="0"/>
              <a:t>There are two basic types of networking models: protocol models and reference models. </a:t>
            </a:r>
          </a:p>
          <a:p>
            <a:pPr eaLnBrk="1" hangingPunct="1">
              <a:lnSpc>
                <a:spcPct val="90000"/>
              </a:lnSpc>
              <a:buFontTx/>
              <a:buChar char="•"/>
            </a:pPr>
            <a:endParaRPr lang="en-US" sz="1200" smtClean="0"/>
          </a:p>
          <a:p>
            <a:pPr eaLnBrk="1" hangingPunct="1">
              <a:lnSpc>
                <a:spcPct val="90000"/>
              </a:lnSpc>
              <a:buFontTx/>
              <a:buChar char="•"/>
            </a:pPr>
            <a:r>
              <a:rPr lang="en-US" sz="1200" smtClean="0"/>
              <a:t>A protocol model provides a model that closely matches the structure of a particular protocol suite. The hierarchical set of related protocols in a suite typically represents all the functionality required to interface the human network with the data network. The TCP/IP model is a protocol model because it describes the functions that occur at each layer of protocols within the TCP/IP suite.</a:t>
            </a:r>
          </a:p>
          <a:p>
            <a:pPr eaLnBrk="1" hangingPunct="1">
              <a:lnSpc>
                <a:spcPct val="90000"/>
              </a:lnSpc>
              <a:buFontTx/>
              <a:buChar char="•"/>
            </a:pPr>
            <a:endParaRPr lang="en-US" sz="1200" smtClean="0"/>
          </a:p>
          <a:p>
            <a:pPr eaLnBrk="1" hangingPunct="1">
              <a:lnSpc>
                <a:spcPct val="90000"/>
              </a:lnSpc>
              <a:buFontTx/>
              <a:buChar char="•"/>
            </a:pPr>
            <a:r>
              <a:rPr lang="en-US" sz="1200" smtClean="0"/>
              <a:t>A reference model provides a common reference for maintaining consistency within all types of network protocols and services. A reference model is not intended to be an implementation specification or to provide a sufficient level of detail to define precisely the services of the network architecture. The primary purpose of a reference model is to aid in clearer understanding of the functions and process involved.</a:t>
            </a:r>
          </a:p>
          <a:p>
            <a:pPr eaLnBrk="1" hangingPunct="1">
              <a:lnSpc>
                <a:spcPct val="90000"/>
              </a:lnSpc>
              <a:buFontTx/>
              <a:buChar char="•"/>
            </a:pPr>
            <a:endParaRPr lang="en-US" sz="1200" smtClean="0"/>
          </a:p>
          <a:p>
            <a:pPr eaLnBrk="1" hangingPunct="1">
              <a:lnSpc>
                <a:spcPct val="90000"/>
              </a:lnSpc>
              <a:buFontTx/>
              <a:buChar char="•"/>
            </a:pPr>
            <a:r>
              <a:rPr lang="en-US" sz="1200" smtClean="0"/>
              <a:t>The Open Systems Interconnection (OSI) model is the most widely known internetwork reference model. It is used for data network design, operation specifications, and troubleshooting.</a:t>
            </a:r>
          </a:p>
          <a:p>
            <a:pPr eaLnBrk="1" hangingPunct="1">
              <a:lnSpc>
                <a:spcPct val="90000"/>
              </a:lnSpc>
              <a:buFontTx/>
              <a:buChar char="•"/>
            </a:pPr>
            <a:endParaRPr lang="en-US" sz="1200" smtClean="0"/>
          </a:p>
          <a:p>
            <a:pPr eaLnBrk="1" hangingPunct="1">
              <a:lnSpc>
                <a:spcPct val="90000"/>
              </a:lnSpc>
              <a:buFontTx/>
              <a:buChar char="•"/>
            </a:pPr>
            <a:r>
              <a:rPr lang="en-US" sz="1200" smtClean="0"/>
              <a:t>Although the TCP/IP and OSI models are the primary models used when discussing network functionality, designers of network protocols, services, or devices can create their own models to represent their products. Ultimately, designers are required to communicate to the industry by relating their product or service to either the OSI model or the TCP/IP model, or to both.</a:t>
            </a:r>
          </a:p>
          <a:p>
            <a:pPr eaLnBrk="1" hangingPunct="1">
              <a:lnSpc>
                <a:spcPct val="90000"/>
              </a:lnSpc>
              <a:buFontTx/>
              <a:buChar char="•"/>
            </a:pPr>
            <a:endParaRPr lang="en-US" sz="12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2A6BFB-2DCA-4BBA-8C8F-A82CF9E26957}" type="slidenum">
              <a:rPr lang="en-GB" smtClean="0"/>
              <a:pPr/>
              <a:t>16</a:t>
            </a:fld>
            <a:endParaRPr lang="en-GB"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3746" y="4344321"/>
            <a:ext cx="5715000" cy="4112958"/>
          </a:xfrm>
          <a:noFill/>
          <a:ln/>
        </p:spPr>
        <p:txBody>
          <a:bodyPr/>
          <a:lstStyle/>
          <a:p>
            <a:pPr eaLnBrk="1" hangingPunct="1">
              <a:lnSpc>
                <a:spcPct val="90000"/>
              </a:lnSpc>
              <a:buFontTx/>
              <a:buChar char="•"/>
            </a:pPr>
            <a:r>
              <a:rPr lang="en-US" smtClean="0"/>
              <a:t>The first layered protocol model for internetwork communications was created in the early 1970s and is referred to as the Internet model. It defines four categories of functions that must occur for communications to be successful. The architecture of the TCP/IP protocol suite follows the structure of this model. Because of this, the Internet model is commonly referred to as the TCP/IP model. </a:t>
            </a:r>
          </a:p>
          <a:p>
            <a:pPr eaLnBrk="1" hangingPunct="1">
              <a:lnSpc>
                <a:spcPct val="90000"/>
              </a:lnSpc>
              <a:buFontTx/>
              <a:buChar char="•"/>
            </a:pPr>
            <a:endParaRPr lang="en-US" smtClean="0"/>
          </a:p>
          <a:p>
            <a:pPr eaLnBrk="1" hangingPunct="1">
              <a:lnSpc>
                <a:spcPct val="90000"/>
              </a:lnSpc>
              <a:buFontTx/>
              <a:buChar char="•"/>
            </a:pPr>
            <a:r>
              <a:rPr lang="en-US" smtClean="0"/>
              <a:t>Most protocol models describe a vendor-specific protocol stack. However, since the TCP/IP model is an open standard, one company does not control the definition of the model. The definitions of the standard and the TCP/IP protocols are discussed in a public forum and defined in a publicly-available set of documents. These documents are called Requests for Comments (RFCs). They contain both the formal specification of data communications protocols and resources that describe the use of the protocols. </a:t>
            </a:r>
          </a:p>
          <a:p>
            <a:pPr eaLnBrk="1" hangingPunct="1">
              <a:lnSpc>
                <a:spcPct val="90000"/>
              </a:lnSpc>
              <a:buFontTx/>
              <a:buChar char="•"/>
            </a:pPr>
            <a:endParaRPr lang="en-US" smtClean="0"/>
          </a:p>
          <a:p>
            <a:pPr eaLnBrk="1" hangingPunct="1">
              <a:lnSpc>
                <a:spcPct val="90000"/>
              </a:lnSpc>
              <a:buFontTx/>
              <a:buChar char="•"/>
            </a:pPr>
            <a:r>
              <a:rPr lang="en-US" smtClean="0"/>
              <a:t>The RFCs also contain technical and organizational documents about the Internet, including the technical specifications and policy documents produced by the Internet Engineering Task Force (IETF)</a:t>
            </a:r>
          </a:p>
          <a:p>
            <a:pPr eaLnBrk="1" hangingPunct="1">
              <a:lnSpc>
                <a:spcPct val="90000"/>
              </a:lnSpc>
              <a:buFontTx/>
              <a:buChar char="•"/>
            </a:pPr>
            <a:endParaRPr lang="en-US" sz="16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139B953-B8D9-4501-AE18-81B7E0CE83F5}" type="slidenum">
              <a:rPr lang="en-GB" smtClean="0"/>
              <a:pPr/>
              <a:t>17</a:t>
            </a:fld>
            <a:endParaRPr lang="en-GB" smtClean="0"/>
          </a:p>
        </p:txBody>
      </p:sp>
      <p:sp>
        <p:nvSpPr>
          <p:cNvPr id="66563" name="Rectangle 2"/>
          <p:cNvSpPr>
            <a:spLocks noGrp="1" noRot="1" noChangeAspect="1" noChangeArrowheads="1" noTextEdit="1"/>
          </p:cNvSpPr>
          <p:nvPr>
            <p:ph type="sldImg"/>
          </p:nvPr>
        </p:nvSpPr>
        <p:spPr>
          <a:xfrm>
            <a:off x="1143000" y="687388"/>
            <a:ext cx="4573588" cy="3429000"/>
          </a:xfrm>
          <a:ln/>
        </p:spPr>
      </p:sp>
      <p:sp>
        <p:nvSpPr>
          <p:cNvPr id="66564" name="Rectangle 3"/>
          <p:cNvSpPr>
            <a:spLocks noGrp="1" noChangeArrowheads="1"/>
          </p:cNvSpPr>
          <p:nvPr>
            <p:ph type="body" idx="1"/>
          </p:nvPr>
        </p:nvSpPr>
        <p:spPr>
          <a:xfrm>
            <a:off x="913746" y="4344321"/>
            <a:ext cx="5500483" cy="4112958"/>
          </a:xfrm>
          <a:noFill/>
          <a:ln/>
        </p:spPr>
        <p:txBody>
          <a:bodyPr/>
          <a:lstStyle/>
          <a:p>
            <a:pPr eaLnBrk="1" hangingPunct="1">
              <a:lnSpc>
                <a:spcPct val="90000"/>
              </a:lnSpc>
              <a:buFontTx/>
              <a:buChar char="•"/>
            </a:pPr>
            <a:endParaRPr lang="en-GB" sz="1600" dirty="0" smtClean="0"/>
          </a:p>
          <a:p>
            <a:pPr eaLnBrk="1" hangingPunct="1">
              <a:lnSpc>
                <a:spcPct val="90000"/>
              </a:lnSpc>
              <a:buFontTx/>
              <a:buChar char="•"/>
            </a:pPr>
            <a:r>
              <a:rPr lang="en-US" sz="1600" dirty="0" smtClean="0"/>
              <a:t>As application data is passed down the protocol stack on its way to be transmitted across the network media, various protocols add information to it at each level. This is commonly known as the encapsulation process. </a:t>
            </a:r>
          </a:p>
          <a:p>
            <a:pPr eaLnBrk="1" hangingPunct="1">
              <a:lnSpc>
                <a:spcPct val="90000"/>
              </a:lnSpc>
              <a:buFontTx/>
              <a:buChar char="•"/>
            </a:pPr>
            <a:endParaRPr lang="en-US" sz="1600" dirty="0" smtClean="0"/>
          </a:p>
          <a:p>
            <a:pPr eaLnBrk="1" hangingPunct="1">
              <a:lnSpc>
                <a:spcPct val="90000"/>
              </a:lnSpc>
              <a:buFontTx/>
              <a:buChar char="•"/>
            </a:pPr>
            <a:r>
              <a:rPr lang="en-US" sz="1600" dirty="0" smtClean="0"/>
              <a:t>The form that a piece of data takes at any layer is called a Protocol Data Unit (PDU). During encapsulation, each succeeding layer encapsulates the PDU that it receives from the layer above in accordance with the protocol being used. </a:t>
            </a:r>
          </a:p>
          <a:p>
            <a:pPr eaLnBrk="1" hangingPunct="1">
              <a:lnSpc>
                <a:spcPct val="90000"/>
              </a:lnSpc>
              <a:buFontTx/>
              <a:buChar char="•"/>
            </a:pPr>
            <a:r>
              <a:rPr lang="en-US" sz="1600" dirty="0" smtClean="0"/>
              <a:t>At each stage of the process, a PDU has a different name to reflect its new appearance. Although there is no universal naming convention for PDUs, in this course, the PDUs are named according to the protocols of the TCP/IP suite.</a:t>
            </a:r>
          </a:p>
          <a:p>
            <a:pPr eaLnBrk="1" hangingPunct="1">
              <a:lnSpc>
                <a:spcPct val="90000"/>
              </a:lnSpc>
              <a:buFontTx/>
              <a:buChar char="•"/>
            </a:pPr>
            <a:endParaRPr lang="en-GB" sz="160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A13253A4-E3D0-4D54-A1A3-0CB7861C378C}" type="slidenum">
              <a:rPr lang="en-GB" smtClean="0"/>
              <a:pPr/>
              <a:t>18</a:t>
            </a:fld>
            <a:endParaRPr lang="en-GB" smtClean="0"/>
          </a:p>
        </p:txBody>
      </p:sp>
      <p:sp>
        <p:nvSpPr>
          <p:cNvPr id="67587" name="Rectangle 2"/>
          <p:cNvSpPr>
            <a:spLocks noGrp="1" noRot="1" noChangeAspect="1" noChangeArrowheads="1" noTextEdit="1"/>
          </p:cNvSpPr>
          <p:nvPr>
            <p:ph type="sldImg"/>
          </p:nvPr>
        </p:nvSpPr>
        <p:spPr>
          <a:xfrm>
            <a:off x="1143000" y="687388"/>
            <a:ext cx="4573588" cy="3429000"/>
          </a:xfrm>
          <a:ln/>
        </p:spPr>
      </p:sp>
      <p:sp>
        <p:nvSpPr>
          <p:cNvPr id="67588" name="Rectangle 3"/>
          <p:cNvSpPr>
            <a:spLocks noGrp="1" noChangeArrowheads="1"/>
          </p:cNvSpPr>
          <p:nvPr>
            <p:ph type="body" idx="1"/>
          </p:nvPr>
        </p:nvSpPr>
        <p:spPr>
          <a:noFill/>
          <a:ln/>
        </p:spPr>
        <p:txBody>
          <a:bodyPr/>
          <a:lstStyle/>
          <a:p>
            <a:pPr eaLnBrk="1" hangingPunct="1">
              <a:buFontTx/>
              <a:buChar char="•"/>
            </a:pPr>
            <a:r>
              <a:rPr lang="en-GB" smtClean="0"/>
              <a:t>For this example, assume that the host PC has opened up a web browser, and is attempting to download a web page from a web server on the Internet.</a:t>
            </a:r>
          </a:p>
          <a:p>
            <a:pPr eaLnBrk="1" hangingPunct="1">
              <a:buFontTx/>
              <a:buChar char="•"/>
            </a:pPr>
            <a:endParaRPr lang="en-GB" smtClean="0"/>
          </a:p>
          <a:p>
            <a:pPr eaLnBrk="1" hangingPunct="1">
              <a:buFontTx/>
              <a:buChar char="•"/>
            </a:pPr>
            <a:r>
              <a:rPr lang="en-GB" smtClean="0"/>
              <a:t>The application layer will support the web browser using the Hyper Text Transfer Protocol (HTTP). This protocol is designed to work with all web browsers, and acts as in interface between the web browser and the networking protocols below the Application layer.</a:t>
            </a:r>
          </a:p>
          <a:p>
            <a:pPr eaLnBrk="1" hangingPunct="1">
              <a:buFontTx/>
              <a:buChar char="•"/>
            </a:pPr>
            <a:endParaRPr lang="en-GB" smtClean="0"/>
          </a:p>
          <a:p>
            <a:pPr eaLnBrk="1" hangingPunct="1">
              <a:buFontTx/>
              <a:buChar char="•"/>
            </a:pPr>
            <a:r>
              <a:rPr lang="en-GB" smtClean="0"/>
              <a:t>The HTTP message will contain a request for the web server to provide the required web page.</a:t>
            </a: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3698F766-9CF9-49ED-8A06-3BE1E3AACA5E}" type="slidenum">
              <a:rPr lang="en-GB" smtClean="0"/>
              <a:pPr/>
              <a:t>19</a:t>
            </a:fld>
            <a:endParaRPr lang="en-GB" smtClean="0"/>
          </a:p>
        </p:txBody>
      </p:sp>
      <p:sp>
        <p:nvSpPr>
          <p:cNvPr id="68611" name="Rectangle 2"/>
          <p:cNvSpPr>
            <a:spLocks noGrp="1" noRot="1" noChangeAspect="1" noChangeArrowheads="1" noTextEdit="1"/>
          </p:cNvSpPr>
          <p:nvPr>
            <p:ph type="sldImg"/>
          </p:nvPr>
        </p:nvSpPr>
        <p:spPr>
          <a:xfrm>
            <a:off x="1143000" y="687388"/>
            <a:ext cx="4573588" cy="3429000"/>
          </a:xfrm>
          <a:ln/>
        </p:spPr>
      </p:sp>
      <p:sp>
        <p:nvSpPr>
          <p:cNvPr id="68612" name="Rectangle 3"/>
          <p:cNvSpPr>
            <a:spLocks noGrp="1" noChangeArrowheads="1"/>
          </p:cNvSpPr>
          <p:nvPr>
            <p:ph type="body" idx="1"/>
          </p:nvPr>
        </p:nvSpPr>
        <p:spPr>
          <a:noFill/>
          <a:ln/>
        </p:spPr>
        <p:txBody>
          <a:bodyPr/>
          <a:lstStyle/>
          <a:p>
            <a:pPr eaLnBrk="1" hangingPunct="1">
              <a:buFontTx/>
              <a:buChar char="•"/>
            </a:pPr>
            <a:r>
              <a:rPr lang="en-US" smtClean="0"/>
              <a:t>The HTTP request message is handed to the Transport layer. There the application data is broken into multiple segments using the Transmission Control Protocol (TCP).  Each segment will have a TCP header added, which contains information about the identity of the segment, flow control information, the identity of the originating protocol (HTTP)</a:t>
            </a:r>
          </a:p>
          <a:p>
            <a:pPr eaLnBrk="1" hangingPunct="1">
              <a:buFontTx/>
              <a:buChar char="•"/>
            </a:pPr>
            <a:endParaRPr lang="en-US" smtClean="0"/>
          </a:p>
          <a:p>
            <a:pPr eaLnBrk="1" hangingPunct="1">
              <a:buFontTx/>
              <a:buChar char="•"/>
            </a:pPr>
            <a:r>
              <a:rPr lang="en-US" smtClean="0"/>
              <a:t>Each TCP segment is given a label, called a header, containing information about which process running on the destination computer should receive the message. It also contains the information to enable the destination process to reassemble the data back to its original format.</a:t>
            </a:r>
          </a:p>
          <a:p>
            <a:pPr eaLnBrk="1" hangingPunct="1"/>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44438A9-8036-4B5C-8A1B-8A38E0274453}" type="slidenum">
              <a:rPr lang="en-GB" smtClean="0"/>
              <a:pPr/>
              <a:t>20</a:t>
            </a:fld>
            <a:endParaRPr lang="en-GB" smtClean="0"/>
          </a:p>
        </p:txBody>
      </p:sp>
      <p:sp>
        <p:nvSpPr>
          <p:cNvPr id="69635" name="Rectangle 2"/>
          <p:cNvSpPr>
            <a:spLocks noGrp="1" noRot="1" noChangeAspect="1" noChangeArrowheads="1" noTextEdit="1"/>
          </p:cNvSpPr>
          <p:nvPr>
            <p:ph type="sldImg"/>
          </p:nvPr>
        </p:nvSpPr>
        <p:spPr>
          <a:xfrm>
            <a:off x="1143000" y="687388"/>
            <a:ext cx="4573588" cy="3429000"/>
          </a:xfrm>
          <a:ln/>
        </p:spPr>
      </p:sp>
      <p:sp>
        <p:nvSpPr>
          <p:cNvPr id="69636" name="Rectangle 3"/>
          <p:cNvSpPr>
            <a:spLocks noGrp="1" noChangeArrowheads="1"/>
          </p:cNvSpPr>
          <p:nvPr>
            <p:ph type="body" idx="1"/>
          </p:nvPr>
        </p:nvSpPr>
        <p:spPr>
          <a:noFill/>
          <a:ln/>
        </p:spPr>
        <p:txBody>
          <a:bodyPr/>
          <a:lstStyle/>
          <a:p>
            <a:pPr eaLnBrk="1" hangingPunct="1">
              <a:buFontTx/>
              <a:buChar char="•"/>
            </a:pPr>
            <a:r>
              <a:rPr lang="en-US" smtClean="0"/>
              <a:t>The Transport layer segment moves to the Internet layer, where the Internet protocol (IP) is implemented. Here the entire TCP segment is encapsulated within an IP packet, which adds another label, called the IP header. </a:t>
            </a:r>
          </a:p>
          <a:p>
            <a:pPr eaLnBrk="1" hangingPunct="1">
              <a:buFontTx/>
              <a:buChar char="•"/>
            </a:pPr>
            <a:endParaRPr lang="en-US" smtClean="0"/>
          </a:p>
          <a:p>
            <a:pPr eaLnBrk="1" hangingPunct="1">
              <a:buFontTx/>
              <a:buChar char="•"/>
            </a:pPr>
            <a:r>
              <a:rPr lang="en-US" smtClean="0"/>
              <a:t>The IP header contains source and destination host </a:t>
            </a:r>
            <a:r>
              <a:rPr lang="en-US" i="1" u="sng" smtClean="0"/>
              <a:t>logical</a:t>
            </a:r>
            <a:r>
              <a:rPr lang="en-US" smtClean="0"/>
              <a:t> IP addresses, as well as a protocol identity information necessary to deliver the packet to TCP at the receiving web server.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FED49A4-E4E6-470B-AE68-91D23C5E7EB0}" type="slidenum">
              <a:rPr lang="en-GB" smtClean="0"/>
              <a:pPr/>
              <a:t>21</a:t>
            </a:fld>
            <a:endParaRPr lang="en-GB" smtClean="0"/>
          </a:p>
        </p:txBody>
      </p:sp>
      <p:sp>
        <p:nvSpPr>
          <p:cNvPr id="70659" name="Rectangle 2"/>
          <p:cNvSpPr>
            <a:spLocks noGrp="1" noRot="1" noChangeAspect="1" noChangeArrowheads="1" noTextEdit="1"/>
          </p:cNvSpPr>
          <p:nvPr>
            <p:ph type="sldImg"/>
          </p:nvPr>
        </p:nvSpPr>
        <p:spPr>
          <a:xfrm>
            <a:off x="1143000" y="687388"/>
            <a:ext cx="4573588" cy="3429000"/>
          </a:xfrm>
          <a:ln/>
        </p:spPr>
      </p:sp>
      <p:sp>
        <p:nvSpPr>
          <p:cNvPr id="70660" name="Rectangle 3"/>
          <p:cNvSpPr>
            <a:spLocks noGrp="1" noChangeArrowheads="1"/>
          </p:cNvSpPr>
          <p:nvPr>
            <p:ph type="body" idx="1"/>
          </p:nvPr>
        </p:nvSpPr>
        <p:spPr>
          <a:noFill/>
          <a:ln/>
        </p:spPr>
        <p:txBody>
          <a:bodyPr/>
          <a:lstStyle/>
          <a:p>
            <a:pPr eaLnBrk="1" hangingPunct="1">
              <a:buFontTx/>
              <a:buChar char="•"/>
            </a:pPr>
            <a:r>
              <a:rPr lang="en-US" smtClean="0"/>
              <a:t>Next, the IP packet is sent to the Network Access layer  where it is encapsulated within a frame header and trailer. Each frame header contains a source and destination </a:t>
            </a:r>
            <a:r>
              <a:rPr lang="en-US" b="1" smtClean="0"/>
              <a:t>physical</a:t>
            </a:r>
            <a:r>
              <a:rPr lang="en-US" smtClean="0"/>
              <a:t> address. The trailer use a CRC error check to allow for data integrity checking.</a:t>
            </a:r>
          </a:p>
          <a:p>
            <a:pPr eaLnBrk="1" hangingPunct="1">
              <a:buFontTx/>
              <a:buChar char="•"/>
            </a:pPr>
            <a:endParaRPr lang="en-US" smtClean="0"/>
          </a:p>
          <a:p>
            <a:pPr eaLnBrk="1" hangingPunct="1">
              <a:buFontTx/>
              <a:buChar char="•"/>
            </a:pPr>
            <a:r>
              <a:rPr lang="en-US" smtClean="0"/>
              <a:t>Finally the bits are encoded onto the transmission by the network card (NIC). The encoding might be </a:t>
            </a:r>
            <a:r>
              <a:rPr lang="en-US" i="1" u="sng" smtClean="0"/>
              <a:t>Manchester </a:t>
            </a:r>
            <a:r>
              <a:rPr lang="en-US" smtClean="0"/>
              <a:t>,  </a:t>
            </a:r>
            <a:r>
              <a:rPr lang="en-US" i="1" u="sng" smtClean="0"/>
              <a:t>NRZ-I</a:t>
            </a:r>
            <a:r>
              <a:rPr lang="en-US" smtClean="0"/>
              <a:t>, etc, depending on the NIC and transmission media.</a:t>
            </a:r>
          </a:p>
          <a:p>
            <a:pPr eaLnBrk="1" hangingPunct="1">
              <a:buFontTx/>
              <a:buChar char="•"/>
            </a:pPr>
            <a:endParaRPr lang="en-GB" smtClean="0"/>
          </a:p>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9923AA1-9287-404E-865C-5651A400F8E0}" type="slidenum">
              <a:rPr lang="en-GB" smtClean="0"/>
              <a:pPr/>
              <a:t>3</a:t>
            </a:fld>
            <a:endParaRPr lang="en-GB" smtClean="0"/>
          </a:p>
        </p:txBody>
      </p:sp>
      <p:sp>
        <p:nvSpPr>
          <p:cNvPr id="50179" name="Rectangle 2"/>
          <p:cNvSpPr>
            <a:spLocks noGrp="1" noRot="1" noChangeAspect="1" noChangeArrowheads="1" noTextEdit="1"/>
          </p:cNvSpPr>
          <p:nvPr>
            <p:ph type="sldImg"/>
          </p:nvPr>
        </p:nvSpPr>
        <p:spPr>
          <a:xfrm>
            <a:off x="839788" y="239713"/>
            <a:ext cx="5237162" cy="3927475"/>
          </a:xfrm>
          <a:ln/>
        </p:spPr>
      </p:sp>
      <p:sp>
        <p:nvSpPr>
          <p:cNvPr id="50180" name="Rectangle 3"/>
          <p:cNvSpPr>
            <a:spLocks noGrp="1" noChangeArrowheads="1"/>
          </p:cNvSpPr>
          <p:nvPr>
            <p:ph type="body" idx="1"/>
          </p:nvPr>
        </p:nvSpPr>
        <p:spPr>
          <a:xfrm>
            <a:off x="394647" y="4307481"/>
            <a:ext cx="5990106" cy="4182219"/>
          </a:xfrm>
          <a:noFill/>
          <a:ln/>
        </p:spPr>
        <p:txBody>
          <a:bodyPr/>
          <a:lstStyle/>
          <a:p>
            <a:pPr marL="112713" indent="-112713" defTabSz="1020763" eaLnBrk="1" hangingPunct="1">
              <a:buFontTx/>
              <a:buChar char="•"/>
            </a:pPr>
            <a:r>
              <a:rPr lang="en-US" sz="1200" smtClean="0"/>
              <a:t>Communication begins with a message, or information, that must be sent from one individual or device to another. People exchange ideas using many different communication methods. All of these methods have three elements in common. The first of these elements is the message source, or sender. Message sources are people, or electronic devices, that need to send a message to other individuals or devices. The second element of communication is the destination, or receiver, of the message. The destination receives the message and interprets it. A third element, called a channel, consists of the media that provides the pathway over which the message can travel from source to destination. </a:t>
            </a:r>
          </a:p>
          <a:p>
            <a:pPr marL="112713" indent="-112713" defTabSz="1020763" eaLnBrk="1" hangingPunct="1">
              <a:buFontTx/>
              <a:buChar char="•"/>
            </a:pPr>
            <a:endParaRPr lang="en-US" sz="1200" smtClean="0"/>
          </a:p>
          <a:p>
            <a:pPr marL="112713" indent="-112713" defTabSz="1020763" eaLnBrk="1" hangingPunct="1">
              <a:buFontTx/>
              <a:buChar char="•"/>
            </a:pPr>
            <a:r>
              <a:rPr lang="en-US" sz="1200" smtClean="0"/>
              <a:t>Consider, for example, the desire to communicate using words, pictures, and sounds. Each of these messages can be sent across a data or information network by first converting them into</a:t>
            </a:r>
            <a:r>
              <a:rPr lang="en-US" sz="1200" b="1" smtClean="0"/>
              <a:t> binary </a:t>
            </a:r>
            <a:r>
              <a:rPr lang="en-US" sz="1200" smtClean="0"/>
              <a:t>digits, or bits. These bits are then encoded into a signal that can be transmitted over the appropriate medium. In computer networks, the media is usually a type of cable, or a wireless transmission.</a:t>
            </a:r>
          </a:p>
          <a:p>
            <a:pPr marL="112713" indent="-112713" defTabSz="1020763" eaLnBrk="1" hangingPunct="1">
              <a:buFontTx/>
              <a:buChar char="•"/>
            </a:pPr>
            <a:endParaRPr lang="en-US" sz="1200" smtClean="0"/>
          </a:p>
          <a:p>
            <a:pPr marL="112713" indent="-112713" defTabSz="1020763" eaLnBrk="1" hangingPunct="1">
              <a:buFontTx/>
              <a:buChar char="•"/>
            </a:pPr>
            <a:r>
              <a:rPr lang="en-US" sz="1200" smtClean="0"/>
              <a:t>The term network in this course will refer to data or information networks capable of carrying many different types of communications, including traditional computer data, interactive voice, video, and entertainment products.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81882BF-2672-4C1C-A40A-99E6D3161BA3}" type="slidenum">
              <a:rPr lang="en-GB" smtClean="0"/>
              <a:pPr/>
              <a:t>22</a:t>
            </a:fld>
            <a:endParaRPr lang="en-GB" smtClean="0"/>
          </a:p>
        </p:txBody>
      </p:sp>
      <p:sp>
        <p:nvSpPr>
          <p:cNvPr id="71683" name="Rectangle 2"/>
          <p:cNvSpPr>
            <a:spLocks noGrp="1" noRot="1" noChangeAspect="1" noChangeArrowheads="1" noTextEdit="1"/>
          </p:cNvSpPr>
          <p:nvPr>
            <p:ph type="sldImg"/>
          </p:nvPr>
        </p:nvSpPr>
        <p:spPr>
          <a:xfrm>
            <a:off x="1143000" y="687388"/>
            <a:ext cx="4573588" cy="3429000"/>
          </a:xfrm>
          <a:ln/>
        </p:spPr>
      </p:sp>
      <p:sp>
        <p:nvSpPr>
          <p:cNvPr id="71684" name="Rectangle 3"/>
          <p:cNvSpPr>
            <a:spLocks noGrp="1" noChangeArrowheads="1"/>
          </p:cNvSpPr>
          <p:nvPr>
            <p:ph type="body" idx="1"/>
          </p:nvPr>
        </p:nvSpPr>
        <p:spPr>
          <a:noFill/>
          <a:ln/>
        </p:spPr>
        <p:txBody>
          <a:bodyPr/>
          <a:lstStyle/>
          <a:p>
            <a:pPr eaLnBrk="1" hangingPunct="1">
              <a:buFontTx/>
              <a:buChar char="•"/>
            </a:pPr>
            <a:r>
              <a:rPr lang="en-GB" smtClean="0"/>
              <a:t>The web server will first check the header field to see if its own address is held in the destination field. This means that the frame is intended for the web server.</a:t>
            </a:r>
          </a:p>
          <a:p>
            <a:pPr eaLnBrk="1" hangingPunct="1">
              <a:buFontTx/>
              <a:buChar char="•"/>
            </a:pPr>
            <a:endParaRPr lang="en-GB" smtClean="0"/>
          </a:p>
          <a:p>
            <a:pPr eaLnBrk="1" hangingPunct="1">
              <a:buFontTx/>
              <a:buChar char="•"/>
            </a:pPr>
            <a:r>
              <a:rPr lang="en-GB" smtClean="0"/>
              <a:t>The Web server then performs a CRC calculation of the whole frame. If the result does not match the CRC attached to the frame, then the frame is rejected.</a:t>
            </a:r>
          </a:p>
          <a:p>
            <a:pPr eaLnBrk="1" hangingPunct="1">
              <a:buFontTx/>
              <a:buChar char="•"/>
            </a:pPr>
            <a:endParaRPr lang="en-GB" smtClean="0"/>
          </a:p>
          <a:p>
            <a:pPr eaLnBrk="1" hangingPunct="1">
              <a:buFontTx/>
              <a:buChar char="•"/>
            </a:pPr>
            <a:r>
              <a:rPr lang="en-GB" smtClean="0"/>
              <a:t>Once the header and trailer information has been read, both are deleted, and the resultant packet is handed to the Internet layer.</a:t>
            </a:r>
          </a:p>
          <a:p>
            <a:pPr eaLnBrk="1" hangingPunct="1"/>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8232D4C-EC1E-473C-A6B7-7DF7B5A31C69}" type="slidenum">
              <a:rPr lang="en-GB" smtClean="0"/>
              <a:pPr/>
              <a:t>23</a:t>
            </a:fld>
            <a:endParaRPr lang="en-GB" smtClean="0"/>
          </a:p>
        </p:txBody>
      </p:sp>
      <p:sp>
        <p:nvSpPr>
          <p:cNvPr id="72707" name="Rectangle 2"/>
          <p:cNvSpPr>
            <a:spLocks noGrp="1" noRot="1" noChangeAspect="1" noChangeArrowheads="1" noTextEdit="1"/>
          </p:cNvSpPr>
          <p:nvPr>
            <p:ph type="sldImg"/>
          </p:nvPr>
        </p:nvSpPr>
        <p:spPr>
          <a:xfrm>
            <a:off x="1143000" y="687388"/>
            <a:ext cx="4573588" cy="3429000"/>
          </a:xfrm>
          <a:ln/>
        </p:spPr>
      </p:sp>
      <p:sp>
        <p:nvSpPr>
          <p:cNvPr id="72708" name="Rectangle 3"/>
          <p:cNvSpPr>
            <a:spLocks noGrp="1" noChangeArrowheads="1"/>
          </p:cNvSpPr>
          <p:nvPr>
            <p:ph type="body" idx="1"/>
          </p:nvPr>
        </p:nvSpPr>
        <p:spPr>
          <a:noFill/>
          <a:ln/>
        </p:spPr>
        <p:txBody>
          <a:bodyPr/>
          <a:lstStyle/>
          <a:p>
            <a:pPr eaLnBrk="1" hangingPunct="1">
              <a:buFontTx/>
              <a:buChar char="•"/>
            </a:pPr>
            <a:r>
              <a:rPr lang="en-GB" smtClean="0"/>
              <a:t>The packet recovered from the network access layer is handed to the Internet layer. IP examines the header on the packet, and checks that the web server </a:t>
            </a:r>
            <a:r>
              <a:rPr lang="en-GB" i="1" u="sng" smtClean="0"/>
              <a:t>logical </a:t>
            </a:r>
            <a:r>
              <a:rPr lang="en-GB" smtClean="0"/>
              <a:t>address is held in the destination address field. If it is, the packet is accepted, if not, it is rejected.</a:t>
            </a:r>
          </a:p>
          <a:p>
            <a:pPr eaLnBrk="1" hangingPunct="1">
              <a:buFontTx/>
              <a:buChar char="•"/>
            </a:pPr>
            <a:endParaRPr lang="en-GB" smtClean="0"/>
          </a:p>
          <a:p>
            <a:pPr eaLnBrk="1" hangingPunct="1">
              <a:buFontTx/>
              <a:buChar char="•"/>
            </a:pPr>
            <a:r>
              <a:rPr lang="en-GB" smtClean="0"/>
              <a:t>IP then checks to see which transport layer protocol is being carried by the segment. In this case, it is TCP, so IP now deletes the IP header, and hands the segment to TCP in the transport layer.</a:t>
            </a:r>
          </a:p>
          <a:p>
            <a:pPr eaLnBrk="1" hangingPunct="1">
              <a:buFontTx/>
              <a:buChar char="•"/>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D1FC3D0-CB74-4AFB-BC76-1DB46354B744}" type="slidenum">
              <a:rPr lang="en-GB" smtClean="0"/>
              <a:pPr/>
              <a:t>24</a:t>
            </a:fld>
            <a:endParaRPr lang="en-GB" smtClean="0"/>
          </a:p>
        </p:txBody>
      </p:sp>
      <p:sp>
        <p:nvSpPr>
          <p:cNvPr id="73731" name="Rectangle 2"/>
          <p:cNvSpPr>
            <a:spLocks noGrp="1" noRot="1" noChangeAspect="1" noChangeArrowheads="1" noTextEdit="1"/>
          </p:cNvSpPr>
          <p:nvPr>
            <p:ph type="sldImg"/>
          </p:nvPr>
        </p:nvSpPr>
        <p:spPr>
          <a:xfrm>
            <a:off x="1143000" y="687388"/>
            <a:ext cx="4573588" cy="3429000"/>
          </a:xfrm>
          <a:ln/>
        </p:spPr>
      </p:sp>
      <p:sp>
        <p:nvSpPr>
          <p:cNvPr id="73732" name="Rectangle 3"/>
          <p:cNvSpPr>
            <a:spLocks noGrp="1" noChangeArrowheads="1"/>
          </p:cNvSpPr>
          <p:nvPr>
            <p:ph type="body" idx="1"/>
          </p:nvPr>
        </p:nvSpPr>
        <p:spPr>
          <a:noFill/>
          <a:ln/>
        </p:spPr>
        <p:txBody>
          <a:bodyPr/>
          <a:lstStyle/>
          <a:p>
            <a:pPr eaLnBrk="1" hangingPunct="1">
              <a:buFontTx/>
              <a:buChar char="•"/>
            </a:pPr>
            <a:r>
              <a:rPr lang="en-GB" smtClean="0"/>
              <a:t>TCP checks the header information, and acts upon the information held within. Remember that TCP may have to perform resequencing of the segments, flow control, or ask for a retransmission if a segment has not been received.</a:t>
            </a:r>
          </a:p>
          <a:p>
            <a:pPr eaLnBrk="1" hangingPunct="1">
              <a:buFontTx/>
              <a:buChar char="•"/>
            </a:pPr>
            <a:endParaRPr lang="en-GB" smtClean="0"/>
          </a:p>
          <a:p>
            <a:pPr eaLnBrk="1" hangingPunct="1">
              <a:buFontTx/>
              <a:buChar char="•"/>
            </a:pPr>
            <a:r>
              <a:rPr lang="en-GB" smtClean="0"/>
              <a:t>TCP will also check in the header to see which application layer protocol is being carried by the segment. In this case, as it is a web page request, the protocol will be identified as HTTP.</a:t>
            </a:r>
          </a:p>
          <a:p>
            <a:pPr eaLnBrk="1" hangingPunct="1">
              <a:buFontTx/>
              <a:buChar char="•"/>
            </a:pPr>
            <a:endParaRPr lang="en-GB" smtClean="0"/>
          </a:p>
          <a:p>
            <a:pPr eaLnBrk="1" hangingPunct="1">
              <a:buFontTx/>
              <a:buChar char="•"/>
            </a:pPr>
            <a:r>
              <a:rPr lang="en-GB" smtClean="0"/>
              <a:t>Once TCP has performed its required functions, the TCP header is deleted, and the data  is handed to the HTTP protocol.</a:t>
            </a: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5BE1004-84FC-4FF1-B73C-9E5ABF8DEDC9}" type="slidenum">
              <a:rPr lang="en-GB" smtClean="0"/>
              <a:pPr/>
              <a:t>25</a:t>
            </a:fld>
            <a:endParaRPr lang="en-GB" smtClean="0"/>
          </a:p>
        </p:txBody>
      </p:sp>
      <p:sp>
        <p:nvSpPr>
          <p:cNvPr id="74755" name="Rectangle 2"/>
          <p:cNvSpPr>
            <a:spLocks noGrp="1" noRot="1" noChangeAspect="1" noChangeArrowheads="1" noTextEdit="1"/>
          </p:cNvSpPr>
          <p:nvPr>
            <p:ph type="sldImg"/>
          </p:nvPr>
        </p:nvSpPr>
        <p:spPr>
          <a:xfrm>
            <a:off x="1143000" y="687388"/>
            <a:ext cx="4573588" cy="3429000"/>
          </a:xfrm>
          <a:ln/>
        </p:spPr>
      </p:sp>
      <p:sp>
        <p:nvSpPr>
          <p:cNvPr id="74756" name="Rectangle 3"/>
          <p:cNvSpPr>
            <a:spLocks noGrp="1" noChangeArrowheads="1"/>
          </p:cNvSpPr>
          <p:nvPr>
            <p:ph type="body" idx="1"/>
          </p:nvPr>
        </p:nvSpPr>
        <p:spPr>
          <a:noFill/>
          <a:ln/>
        </p:spPr>
        <p:txBody>
          <a:bodyPr/>
          <a:lstStyle/>
          <a:p>
            <a:pPr eaLnBrk="1" hangingPunct="1">
              <a:buFontTx/>
              <a:buChar char="•"/>
            </a:pPr>
            <a:r>
              <a:rPr lang="en-GB" smtClean="0"/>
              <a:t>As this example illustrates a web page request, the Transport layer hands the recovered data to the HTTP protocol in the Application layer.</a:t>
            </a:r>
          </a:p>
          <a:p>
            <a:pPr eaLnBrk="1" hangingPunct="1">
              <a:buFontTx/>
              <a:buChar char="•"/>
            </a:pPr>
            <a:endParaRPr lang="en-GB" smtClean="0"/>
          </a:p>
          <a:p>
            <a:pPr eaLnBrk="1" hangingPunct="1">
              <a:buFontTx/>
              <a:buChar char="•"/>
            </a:pPr>
            <a:r>
              <a:rPr lang="en-GB" smtClean="0"/>
              <a:t>HTTP acts as an interface between the web server operating system and the networking protocols.</a:t>
            </a:r>
          </a:p>
          <a:p>
            <a:pPr eaLnBrk="1" hangingPunct="1">
              <a:buFontTx/>
              <a:buChar char="•"/>
            </a:pPr>
            <a:endParaRPr lang="en-GB" smtClean="0"/>
          </a:p>
          <a:p>
            <a:pPr eaLnBrk="1" hangingPunct="1">
              <a:buFontTx/>
              <a:buChar char="•"/>
            </a:pPr>
            <a:r>
              <a:rPr lang="en-GB" smtClean="0"/>
              <a:t>HTTP passes the data to the web server operating system. The whole process know restarts, as the web server will have to respond to the requesting PC by sending the requested web page.</a:t>
            </a: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9585D0E-A10D-4835-8E8F-63D242D3B67C}" type="slidenum">
              <a:rPr lang="en-GB" smtClean="0"/>
              <a:pPr/>
              <a:t>26</a:t>
            </a:fld>
            <a:endParaRPr lang="en-GB"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buClr>
                <a:schemeClr val="tx1"/>
              </a:buClr>
            </a:pPr>
            <a:endParaRPr lang="en-US" sz="20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8D9DE34-D709-4EF9-886D-9B922700B83E}" type="slidenum">
              <a:rPr lang="en-GB" smtClean="0"/>
              <a:pPr/>
              <a:t>27</a:t>
            </a:fld>
            <a:endParaRPr lang="en-GB" smtClean="0"/>
          </a:p>
        </p:txBody>
      </p:sp>
      <p:sp>
        <p:nvSpPr>
          <p:cNvPr id="76803" name="Rectangle 2"/>
          <p:cNvSpPr>
            <a:spLocks noGrp="1" noRot="1" noChangeAspect="1" noChangeArrowheads="1" noTextEdit="1"/>
          </p:cNvSpPr>
          <p:nvPr>
            <p:ph type="sldImg"/>
          </p:nvPr>
        </p:nvSpPr>
        <p:spPr>
          <a:ln/>
        </p:spPr>
      </p:sp>
      <p:sp>
        <p:nvSpPr>
          <p:cNvPr id="76804" name="Rectangle 4"/>
          <p:cNvSpPr>
            <a:spLocks noGrp="1" noChangeArrowheads="1"/>
          </p:cNvSpPr>
          <p:nvPr>
            <p:ph type="body" idx="1"/>
          </p:nvPr>
        </p:nvSpPr>
        <p:spPr>
          <a:xfrm>
            <a:off x="456873" y="4344321"/>
            <a:ext cx="6211173" cy="4112958"/>
          </a:xfrm>
          <a:noFill/>
          <a:ln/>
        </p:spPr>
        <p:txBody>
          <a:bodyPr/>
          <a:lstStyle/>
          <a:p>
            <a:pPr eaLnBrk="1" hangingPunct="1">
              <a:lnSpc>
                <a:spcPct val="80000"/>
              </a:lnSpc>
              <a:buFontTx/>
              <a:buChar char="•"/>
            </a:pPr>
            <a:r>
              <a:rPr lang="en-US" smtClean="0"/>
              <a:t>At the Network Access Layer, the TCP/IP protocol suite does not specify which protocols to use when transmitting over a physical medium; it only describes the handoff from the Internet Layer to the physical network protocols. The OSI Layers 1 and 2 discuss the necessary procedures to access the media and the physical means to send data over a network.</a:t>
            </a:r>
          </a:p>
          <a:p>
            <a:pPr eaLnBrk="1" hangingPunct="1">
              <a:lnSpc>
                <a:spcPct val="80000"/>
              </a:lnSpc>
              <a:buFontTx/>
              <a:buChar char="•"/>
            </a:pPr>
            <a:endParaRPr lang="en-US" smtClean="0"/>
          </a:p>
          <a:p>
            <a:pPr eaLnBrk="1" hangingPunct="1">
              <a:lnSpc>
                <a:spcPct val="80000"/>
              </a:lnSpc>
              <a:buFontTx/>
              <a:buChar char="•"/>
            </a:pPr>
            <a:r>
              <a:rPr lang="en-US" smtClean="0"/>
              <a:t>The key parallels between the two network models occur at the OSI model Layers 3 and 4. OSI Model Layer 3, the Network layer, almost universally is used to discuss and document the range of processes that occur in all data networks to address and route messages through an internetwork. The Internet Protocol (IP) is the TCP/IP suite protocol that includes the functionality described at Layer 3.</a:t>
            </a:r>
          </a:p>
          <a:p>
            <a:pPr eaLnBrk="1" hangingPunct="1">
              <a:lnSpc>
                <a:spcPct val="80000"/>
              </a:lnSpc>
              <a:buFontTx/>
              <a:buChar char="•"/>
            </a:pPr>
            <a:endParaRPr lang="en-US" smtClean="0"/>
          </a:p>
          <a:p>
            <a:pPr eaLnBrk="1" hangingPunct="1">
              <a:lnSpc>
                <a:spcPct val="80000"/>
              </a:lnSpc>
              <a:buFontTx/>
              <a:buChar char="•"/>
            </a:pPr>
            <a:r>
              <a:rPr lang="en-US" smtClean="0"/>
              <a:t>Layer 4, the Transport layer of the OSI model, is often used to describe general services or functions that manage individual conversations between source and destination hosts. These functions include acknowledgement, error recovery, and sequencing. At this layer, the TCP/IP protocols Transmission Control Protocol (TCP) and User Datagram Protocol (UDP) provide the necessary functionality.</a:t>
            </a:r>
          </a:p>
          <a:p>
            <a:pPr eaLnBrk="1" hangingPunct="1">
              <a:lnSpc>
                <a:spcPct val="80000"/>
              </a:lnSpc>
              <a:buFontTx/>
              <a:buChar char="•"/>
            </a:pPr>
            <a:endParaRPr lang="en-US" smtClean="0"/>
          </a:p>
          <a:p>
            <a:pPr eaLnBrk="1" hangingPunct="1">
              <a:lnSpc>
                <a:spcPct val="80000"/>
              </a:lnSpc>
              <a:buFontTx/>
              <a:buChar char="•"/>
            </a:pPr>
            <a:r>
              <a:rPr lang="en-US" smtClean="0"/>
              <a:t>The TCP/IP Application layer includes a number of protocols that provide specific functionality to a variety of end user applications. The OSI model Layers 5, 6 and 7 are used as references for application software developers and vendors to produce products that need to access networks for communications.</a:t>
            </a:r>
          </a:p>
          <a:p>
            <a:pPr eaLnBrk="1" hangingPunct="1">
              <a:lnSpc>
                <a:spcPct val="80000"/>
              </a:lnSpc>
              <a:buFontTx/>
              <a:buChar char="•"/>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E2D4756-D5D3-40AB-8BF6-2C0BC5B0B185}" type="slidenum">
              <a:rPr lang="en-GB" smtClean="0"/>
              <a:pPr/>
              <a:t>4</a:t>
            </a:fld>
            <a:endParaRPr lang="en-GB" smtClean="0"/>
          </a:p>
        </p:txBody>
      </p:sp>
      <p:sp>
        <p:nvSpPr>
          <p:cNvPr id="51203" name="Rectangle 2"/>
          <p:cNvSpPr>
            <a:spLocks noGrp="1" noRot="1" noChangeAspect="1" noChangeArrowheads="1" noTextEdit="1"/>
          </p:cNvSpPr>
          <p:nvPr>
            <p:ph type="sldImg"/>
          </p:nvPr>
        </p:nvSpPr>
        <p:spPr>
          <a:xfrm>
            <a:off x="1292225" y="796925"/>
            <a:ext cx="4275138" cy="3205163"/>
          </a:xfrm>
          <a:ln/>
        </p:spPr>
      </p:sp>
      <p:sp>
        <p:nvSpPr>
          <p:cNvPr id="51204" name="Rectangle 4"/>
          <p:cNvSpPr>
            <a:spLocks noGrp="1" noChangeArrowheads="1"/>
          </p:cNvSpPr>
          <p:nvPr>
            <p:ph type="body" idx="1"/>
          </p:nvPr>
        </p:nvSpPr>
        <p:spPr>
          <a:noFill/>
          <a:ln/>
        </p:spPr>
        <p:txBody>
          <a:bodyPr/>
          <a:lstStyle/>
          <a:p>
            <a:pPr eaLnBrk="1" hangingPunct="1">
              <a:buFontTx/>
              <a:buChar char="•"/>
            </a:pPr>
            <a:r>
              <a:rPr lang="en-US" smtClean="0"/>
              <a:t>To improve efficiency, data is divided into smaller, more manageable pieces to send over the network. This division of the data stream into smaller pieces is called segmentation. Segmenting messages has two primary benefits:</a:t>
            </a:r>
          </a:p>
          <a:p>
            <a:pPr eaLnBrk="1" hangingPunct="1">
              <a:buFontTx/>
              <a:buChar char="•"/>
            </a:pPr>
            <a:endParaRPr lang="en-US" smtClean="0"/>
          </a:p>
          <a:p>
            <a:pPr eaLnBrk="1" hangingPunct="1">
              <a:buFontTx/>
              <a:buChar char="•"/>
            </a:pPr>
            <a:r>
              <a:rPr lang="en-US" smtClean="0"/>
              <a:t>First, by sending smaller individual pieces from source to destination, many different conversations can be interleaved on the network. The process used to interleave the pieces of separate conversations together on the network is called multiplexing. </a:t>
            </a:r>
          </a:p>
          <a:p>
            <a:pPr eaLnBrk="1" hangingPunct="1">
              <a:buFontTx/>
              <a:buChar char="•"/>
            </a:pPr>
            <a:endParaRPr lang="en-US" smtClean="0"/>
          </a:p>
          <a:p>
            <a:pPr eaLnBrk="1" hangingPunct="1">
              <a:buFontTx/>
              <a:buChar char="•"/>
            </a:pPr>
            <a:r>
              <a:rPr lang="en-US" smtClean="0"/>
              <a:t>Second, segmentation can increase the reliability of network communications. The separate pieces of each message need not travel the same pathway across the network from source to destination. If a particular path becomes congested with data traffic or fails, individual pieces of the message can still be directed to the destination using alternate pathways. If part of the message fails to make it to the destination, only the missing parts need to be retransmitted.</a:t>
            </a:r>
          </a:p>
          <a:p>
            <a:pPr eaLnBrk="1" hangingPunct="1">
              <a:buFontTx/>
              <a:buChar char="•"/>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2BDC4FC-C074-4682-9C9F-F7A03765F86E}" type="slidenum">
              <a:rPr lang="en-GB" smtClean="0"/>
              <a:pPr/>
              <a:t>5</a:t>
            </a:fld>
            <a:endParaRPr lang="en-GB" smtClean="0"/>
          </a:p>
        </p:txBody>
      </p:sp>
      <p:sp>
        <p:nvSpPr>
          <p:cNvPr id="52227" name="Rectangle 2"/>
          <p:cNvSpPr>
            <a:spLocks noGrp="1" noRot="1" noChangeAspect="1" noChangeArrowheads="1" noTextEdit="1"/>
          </p:cNvSpPr>
          <p:nvPr>
            <p:ph type="sldImg"/>
          </p:nvPr>
        </p:nvSpPr>
        <p:spPr>
          <a:xfrm>
            <a:off x="1292225" y="796925"/>
            <a:ext cx="4275138" cy="3205163"/>
          </a:xfrm>
          <a:ln/>
        </p:spPr>
      </p:sp>
      <p:sp>
        <p:nvSpPr>
          <p:cNvPr id="52228" name="Rectangle 3"/>
          <p:cNvSpPr>
            <a:spLocks noGrp="1" noChangeArrowheads="1"/>
          </p:cNvSpPr>
          <p:nvPr>
            <p:ph type="body" idx="1"/>
          </p:nvPr>
        </p:nvSpPr>
        <p:spPr>
          <a:xfrm>
            <a:off x="913745" y="4345795"/>
            <a:ext cx="5030510" cy="3849174"/>
          </a:xfrm>
          <a:noFill/>
          <a:ln/>
        </p:spPr>
        <p:txBody>
          <a:bodyPr/>
          <a:lstStyle/>
          <a:p>
            <a:pPr marL="342900" indent="-342900" eaLnBrk="1" hangingPunct="1">
              <a:buFontTx/>
              <a:buChar char="•"/>
            </a:pPr>
            <a:r>
              <a:rPr lang="en-US" smtClean="0"/>
              <a:t>Services and processes are the communication programs, called software, that run on the networked devices. A network service provides information in response to a request. Services include many of the common network applications people use every day, like e-mail hosting services and web hosting services. Processes provide the functionality that directs and moves the messages through the network. Processes are less obvious to us but are critical to the operation of networks. </a:t>
            </a:r>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CC8C394-4612-4B2F-A269-7E88C5542223}" type="slidenum">
              <a:rPr lang="en-GB" smtClean="0"/>
              <a:pPr/>
              <a:t>6</a:t>
            </a:fld>
            <a:endParaRPr lang="en-GB" smtClean="0"/>
          </a:p>
        </p:txBody>
      </p:sp>
      <p:sp>
        <p:nvSpPr>
          <p:cNvPr id="54275" name="Rectangle 2"/>
          <p:cNvSpPr>
            <a:spLocks noGrp="1" noRot="1" noChangeAspect="1" noChangeArrowheads="1" noTextEdit="1"/>
          </p:cNvSpPr>
          <p:nvPr>
            <p:ph type="sldImg"/>
          </p:nvPr>
        </p:nvSpPr>
        <p:spPr>
          <a:xfrm>
            <a:off x="1143000" y="687388"/>
            <a:ext cx="4573588" cy="3429000"/>
          </a:xfrm>
          <a:ln/>
        </p:spPr>
      </p:sp>
      <p:sp>
        <p:nvSpPr>
          <p:cNvPr id="54276" name="Rectangle 3"/>
          <p:cNvSpPr>
            <a:spLocks noGrp="1" noChangeArrowheads="1"/>
          </p:cNvSpPr>
          <p:nvPr>
            <p:ph type="body" idx="1"/>
          </p:nvPr>
        </p:nvSpPr>
        <p:spPr>
          <a:noFill/>
          <a:ln/>
        </p:spPr>
        <p:txBody>
          <a:bodyPr/>
          <a:lstStyle/>
          <a:p>
            <a:pPr eaLnBrk="1" hangingPunct="1">
              <a:lnSpc>
                <a:spcPct val="90000"/>
              </a:lnSpc>
              <a:buFontTx/>
              <a:buChar char="•"/>
            </a:pPr>
            <a:r>
              <a:rPr lang="en-US" smtClean="0"/>
              <a:t>In the context of a network, end devices are referred to as hosts. A host device is either the source or destination of a message transmitted over the network. In order to distinguish one host from another, each host on a network is identified by an address. When a host initiates communication, it uses the address of the destination host to specify where the message should be sent.</a:t>
            </a:r>
          </a:p>
          <a:p>
            <a:pPr eaLnBrk="1" hangingPunct="1">
              <a:lnSpc>
                <a:spcPct val="90000"/>
              </a:lnSpc>
              <a:buFontTx/>
              <a:buChar char="•"/>
            </a:pPr>
            <a:endParaRPr lang="en-US" smtClean="0"/>
          </a:p>
          <a:p>
            <a:pPr eaLnBrk="1" hangingPunct="1">
              <a:lnSpc>
                <a:spcPct val="90000"/>
              </a:lnSpc>
              <a:buFontTx/>
              <a:buChar char="•"/>
            </a:pPr>
            <a:r>
              <a:rPr lang="en-US" smtClean="0"/>
              <a:t>In modern networks, a host can act as a client, a server, or both. Software installed on the host determines which role it plays on the network.</a:t>
            </a:r>
          </a:p>
          <a:p>
            <a:pPr eaLnBrk="1" hangingPunct="1">
              <a:lnSpc>
                <a:spcPct val="90000"/>
              </a:lnSpc>
              <a:buFontTx/>
              <a:buChar char="•"/>
            </a:pPr>
            <a:endParaRPr lang="en-US" smtClean="0"/>
          </a:p>
          <a:p>
            <a:pPr eaLnBrk="1" hangingPunct="1">
              <a:lnSpc>
                <a:spcPct val="90000"/>
              </a:lnSpc>
              <a:buFontTx/>
              <a:buChar char="•"/>
            </a:pPr>
            <a:r>
              <a:rPr lang="en-US" smtClean="0"/>
              <a:t>Servers are hosts that have software installed that enables them to provide information and services, like e-mail or web pages, to other hosts on the network.</a:t>
            </a:r>
          </a:p>
          <a:p>
            <a:pPr eaLnBrk="1" hangingPunct="1">
              <a:lnSpc>
                <a:spcPct val="90000"/>
              </a:lnSpc>
              <a:buFontTx/>
              <a:buChar char="•"/>
            </a:pPr>
            <a:endParaRPr lang="en-US" smtClean="0"/>
          </a:p>
          <a:p>
            <a:pPr eaLnBrk="1" hangingPunct="1">
              <a:lnSpc>
                <a:spcPct val="90000"/>
              </a:lnSpc>
              <a:buFontTx/>
              <a:buChar char="•"/>
            </a:pPr>
            <a:r>
              <a:rPr lang="en-US" smtClean="0"/>
              <a:t>Clients are hosts that have software installed that enables them to request and display the information obtained from the server.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D2C0D7A-AEC3-48FE-9401-9144533DEE10}" type="slidenum">
              <a:rPr lang="en-GB" smtClean="0"/>
              <a:pPr/>
              <a:t>7</a:t>
            </a:fld>
            <a:endParaRPr lang="en-GB" smtClean="0"/>
          </a:p>
        </p:txBody>
      </p:sp>
      <p:sp>
        <p:nvSpPr>
          <p:cNvPr id="55299" name="Rectangle 2"/>
          <p:cNvSpPr>
            <a:spLocks noGrp="1" noRot="1" noChangeAspect="1" noChangeArrowheads="1" noTextEdit="1"/>
          </p:cNvSpPr>
          <p:nvPr>
            <p:ph type="sldImg"/>
          </p:nvPr>
        </p:nvSpPr>
        <p:spPr>
          <a:xfrm>
            <a:off x="1292225" y="796925"/>
            <a:ext cx="4275138" cy="3205163"/>
          </a:xfrm>
          <a:ln/>
        </p:spPr>
      </p:sp>
      <p:sp>
        <p:nvSpPr>
          <p:cNvPr id="55300" name="Rectangle 3"/>
          <p:cNvSpPr>
            <a:spLocks noGrp="1" noChangeArrowheads="1"/>
          </p:cNvSpPr>
          <p:nvPr>
            <p:ph type="body" idx="1"/>
          </p:nvPr>
        </p:nvSpPr>
        <p:spPr>
          <a:xfrm>
            <a:off x="913745" y="4345795"/>
            <a:ext cx="5030510" cy="3849174"/>
          </a:xfrm>
          <a:noFill/>
          <a:ln/>
        </p:spPr>
        <p:txBody>
          <a:bodyPr/>
          <a:lstStyle/>
          <a:p>
            <a:pPr marL="342900" indent="-342900" eaLnBrk="1" hangingPunct="1">
              <a:buFontTx/>
              <a:buChar char="•"/>
            </a:pPr>
            <a:r>
              <a:rPr lang="en-US" sz="1600" smtClean="0"/>
              <a:t>A </a:t>
            </a:r>
            <a:r>
              <a:rPr lang="en-US" sz="1600" b="1" smtClean="0"/>
              <a:t>local area network</a:t>
            </a:r>
            <a:r>
              <a:rPr lang="en-US" sz="1600" smtClean="0"/>
              <a:t> (</a:t>
            </a:r>
            <a:r>
              <a:rPr lang="en-US" sz="1600" b="1" smtClean="0"/>
              <a:t>LAN</a:t>
            </a:r>
            <a:r>
              <a:rPr lang="en-US" sz="1600" smtClean="0"/>
              <a:t>) is a computer network covering a small local area, like a home, office, or small group of buildings such as a home, office, or college. Current LANs are most likely to be based on switched Ethernet or Wi-Fi technology running at 10, 100 or 1,000 Mbps (1,000 Mbit/s is also known as 1GBps).</a:t>
            </a:r>
          </a:p>
          <a:p>
            <a:pPr marL="342900" indent="-342900" eaLnBrk="1" hangingPunct="1">
              <a:buFontTx/>
              <a:buChar char="•"/>
            </a:pPr>
            <a:r>
              <a:rPr lang="en-US" sz="1600" smtClean="0"/>
              <a:t>The defining characteristics of LANs in contrast to WANs are: </a:t>
            </a:r>
          </a:p>
          <a:p>
            <a:pPr marL="342900" indent="-342900" eaLnBrk="1" hangingPunct="1"/>
            <a:r>
              <a:rPr lang="en-US" sz="1600" smtClean="0"/>
              <a:t>	a) Much higher data rates, </a:t>
            </a:r>
          </a:p>
          <a:p>
            <a:pPr marL="342900" indent="-342900" eaLnBrk="1" hangingPunct="1"/>
            <a:r>
              <a:rPr lang="en-US" sz="1600" smtClean="0"/>
              <a:t>	b) Smaller geographic range - at most a few kilometers</a:t>
            </a:r>
          </a:p>
          <a:p>
            <a:pPr marL="342900" indent="-342900" eaLnBrk="1" hangingPunct="1"/>
            <a:r>
              <a:rPr lang="en-US" sz="1600" smtClean="0"/>
              <a:t>	c) They do not involve leased telecommunication lines.</a:t>
            </a:r>
            <a:endParaRPr lang="en-GB" sz="16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1CEAA8D-BD22-475A-ABE0-CB426185DAFB}" type="slidenum">
              <a:rPr lang="en-GB" smtClean="0"/>
              <a:pPr/>
              <a:t>8</a:t>
            </a:fld>
            <a:endParaRPr lang="en-GB" smtClean="0"/>
          </a:p>
        </p:txBody>
      </p:sp>
      <p:sp>
        <p:nvSpPr>
          <p:cNvPr id="56323" name="Rectangle 2"/>
          <p:cNvSpPr>
            <a:spLocks noGrp="1" noRot="1" noChangeAspect="1" noChangeArrowheads="1" noTextEdit="1"/>
          </p:cNvSpPr>
          <p:nvPr>
            <p:ph type="sldImg"/>
          </p:nvPr>
        </p:nvSpPr>
        <p:spPr>
          <a:xfrm>
            <a:off x="1292225" y="796925"/>
            <a:ext cx="4275138" cy="3205163"/>
          </a:xfrm>
          <a:ln/>
        </p:spPr>
      </p:sp>
      <p:sp>
        <p:nvSpPr>
          <p:cNvPr id="56324" name="Rectangle 3"/>
          <p:cNvSpPr>
            <a:spLocks noGrp="1" noChangeArrowheads="1"/>
          </p:cNvSpPr>
          <p:nvPr>
            <p:ph type="body" idx="1"/>
          </p:nvPr>
        </p:nvSpPr>
        <p:spPr>
          <a:xfrm>
            <a:off x="913745" y="4345795"/>
            <a:ext cx="5030510" cy="3849174"/>
          </a:xfrm>
          <a:noFill/>
          <a:ln/>
        </p:spPr>
        <p:txBody>
          <a:bodyPr/>
          <a:lstStyle/>
          <a:p>
            <a:pPr eaLnBrk="1" hangingPunct="1">
              <a:buFontTx/>
              <a:buChar char="•"/>
            </a:pPr>
            <a:r>
              <a:rPr lang="en-US" sz="1600" smtClean="0"/>
              <a:t>WANs are used to connect LANs together, so that users and computers in one location can communicate with users and computers in other locations. </a:t>
            </a:r>
          </a:p>
          <a:p>
            <a:pPr eaLnBrk="1" hangingPunct="1">
              <a:buFontTx/>
              <a:buChar char="•"/>
            </a:pPr>
            <a:r>
              <a:rPr lang="en-US" sz="1600" smtClean="0"/>
              <a:t>Many WANs are built for one particular organization and are private. Others, built by ISPs, provide connections from an organization's LAN to the Internet </a:t>
            </a:r>
            <a:endParaRPr lang="en-GB" sz="16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600E7C7-B347-43FB-ABC2-D46D1E77014C}" type="slidenum">
              <a:rPr lang="en-GB" smtClean="0"/>
              <a:pPr/>
              <a:t>9</a:t>
            </a:fld>
            <a:endParaRPr lang="en-GB" smtClean="0"/>
          </a:p>
        </p:txBody>
      </p:sp>
      <p:sp>
        <p:nvSpPr>
          <p:cNvPr id="57347" name="Rectangle 2"/>
          <p:cNvSpPr>
            <a:spLocks noGrp="1" noRot="1" noChangeAspect="1" noChangeArrowheads="1" noTextEdit="1"/>
          </p:cNvSpPr>
          <p:nvPr>
            <p:ph type="sldImg"/>
          </p:nvPr>
        </p:nvSpPr>
        <p:spPr>
          <a:xfrm>
            <a:off x="839788" y="239713"/>
            <a:ext cx="5237162" cy="3927475"/>
          </a:xfrm>
          <a:ln/>
        </p:spPr>
      </p:sp>
      <p:sp>
        <p:nvSpPr>
          <p:cNvPr id="57348" name="Rectangle 3"/>
          <p:cNvSpPr>
            <a:spLocks noGrp="1" noChangeArrowheads="1"/>
          </p:cNvSpPr>
          <p:nvPr>
            <p:ph type="body" idx="1"/>
          </p:nvPr>
        </p:nvSpPr>
        <p:spPr>
          <a:xfrm>
            <a:off x="394647" y="4307481"/>
            <a:ext cx="5990106" cy="4182219"/>
          </a:xfrm>
          <a:noFill/>
          <a:ln/>
        </p:spPr>
        <p:txBody>
          <a:bodyPr/>
          <a:lstStyle/>
          <a:p>
            <a:pPr marL="112713" indent="-112713" defTabSz="1020763" eaLnBrk="1" hangingPunct="1">
              <a:buFontTx/>
              <a:buChar char="•"/>
            </a:pPr>
            <a:r>
              <a:rPr lang="en-US" sz="1600" smtClean="0"/>
              <a:t>An </a:t>
            </a:r>
            <a:r>
              <a:rPr lang="en-US" sz="1600" b="1" smtClean="0"/>
              <a:t>intranet</a:t>
            </a:r>
            <a:r>
              <a:rPr lang="en-US" sz="1600" smtClean="0"/>
              <a:t> is a private computer network that uses Internet protocols, network connectivity, and possibly the public telecommunication system to securely share part of an organization's information or operations with its employees. </a:t>
            </a:r>
          </a:p>
          <a:p>
            <a:pPr marL="112713" indent="-112713" defTabSz="1020763" eaLnBrk="1" hangingPunct="1">
              <a:buFontTx/>
              <a:buChar char="•"/>
            </a:pPr>
            <a:r>
              <a:rPr lang="en-US" sz="1600" smtClean="0"/>
              <a:t>An extranet can be viewed as part of a company's intranet that is extended to users outside the company (eg: normally over the Internet). </a:t>
            </a:r>
            <a:endParaRPr lang="en-GB" sz="1600" smtClean="0"/>
          </a:p>
          <a:p>
            <a:pPr marL="112713" indent="-112713" defTabSz="1020763"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6285D00-3C77-4E44-A197-60F765A08B94}" type="slidenum">
              <a:rPr lang="en-GB" smtClean="0"/>
              <a:pPr/>
              <a:t>10</a:t>
            </a:fld>
            <a:endParaRPr lang="en-GB" smtClean="0"/>
          </a:p>
        </p:txBody>
      </p:sp>
      <p:sp>
        <p:nvSpPr>
          <p:cNvPr id="59395" name="Rectangle 2"/>
          <p:cNvSpPr>
            <a:spLocks noGrp="1" noRot="1" noChangeAspect="1" noChangeArrowheads="1" noTextEdit="1"/>
          </p:cNvSpPr>
          <p:nvPr>
            <p:ph type="sldImg"/>
          </p:nvPr>
        </p:nvSpPr>
        <p:spPr>
          <a:xfrm>
            <a:off x="1143000" y="687388"/>
            <a:ext cx="4573588" cy="3429000"/>
          </a:xfrm>
          <a:ln/>
        </p:spPr>
      </p:sp>
      <p:sp>
        <p:nvSpPr>
          <p:cNvPr id="59396" name="Rectangle 3"/>
          <p:cNvSpPr>
            <a:spLocks noGrp="1" noChangeArrowheads="1"/>
          </p:cNvSpPr>
          <p:nvPr>
            <p:ph type="body" idx="1"/>
          </p:nvPr>
        </p:nvSpPr>
        <p:spPr>
          <a:noFill/>
          <a:ln/>
        </p:spPr>
        <p:txBody>
          <a:bodyPr/>
          <a:lstStyle/>
          <a:p>
            <a:pPr eaLnBrk="1" hangingPunct="1">
              <a:buFontTx/>
              <a:buChar char="•"/>
            </a:pPr>
            <a:r>
              <a:rPr lang="en-US" smtClean="0"/>
              <a:t>Individual protocols in a protocol suite may be vendor-specific and proprietary. Proprietary, in this context, means that one company or vendor controls the definition of the protocol and how it functions. Some proprietary protocols can be used by different organizations with permission from the owner. Others can only be implemented on equipment manufactured by the proprietary vendor.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CB9CF17-A2EA-4FCC-B32C-3660104ECFA1}" type="datetimeFigureOut">
              <a:rPr lang="en-US" smtClean="0"/>
              <a:pPr/>
              <a:t>9/19/2011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AD5B0-6075-4475-AD51-12E96E5D56B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CB9CF17-A2EA-4FCC-B32C-3660104ECFA1}" type="datetimeFigureOut">
              <a:rPr lang="en-US" smtClean="0"/>
              <a:pPr/>
              <a:t>9/19/2011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AD5B0-6075-4475-AD51-12E96E5D56B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CB9CF17-A2EA-4FCC-B32C-3660104ECFA1}" type="datetimeFigureOut">
              <a:rPr lang="en-US" smtClean="0"/>
              <a:pPr/>
              <a:t>9/19/2011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AD5B0-6075-4475-AD51-12E96E5D56B8}"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CB9CF17-A2EA-4FCC-B32C-3660104ECFA1}" type="datetimeFigureOut">
              <a:rPr lang="en-US" smtClean="0"/>
              <a:pPr/>
              <a:t>9/19/2011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3AD5B0-6075-4475-AD51-12E96E5D56B8}"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CB9CF17-A2EA-4FCC-B32C-3660104ECFA1}" type="datetimeFigureOut">
              <a:rPr lang="en-US" smtClean="0"/>
              <a:pPr/>
              <a:t>9/19/2011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3AD5B0-6075-4475-AD51-12E96E5D56B8}"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4978B4B-4EE3-4CE3-B31F-51DEFAB3D35C}" type="datetimeFigureOut">
              <a:rPr lang="en-US" smtClean="0"/>
              <a:pPr/>
              <a:t>9/19/2011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69FC8-944B-4E2D-9639-1E5242B81835}"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978B4B-4EE3-4CE3-B31F-51DEFAB3D35C}" type="datetimeFigureOut">
              <a:rPr lang="en-US" smtClean="0"/>
              <a:pPr/>
              <a:t>9/19/2011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69FC8-944B-4E2D-9639-1E5242B81835}"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978B4B-4EE3-4CE3-B31F-51DEFAB3D35C}" type="datetimeFigureOut">
              <a:rPr lang="en-US" smtClean="0"/>
              <a:pPr/>
              <a:t>9/19/2011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69FC8-944B-4E2D-9639-1E5242B81835}"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4978B4B-4EE3-4CE3-B31F-51DEFAB3D35C}" type="datetimeFigureOut">
              <a:rPr lang="en-US" smtClean="0"/>
              <a:pPr/>
              <a:t>9/19/2011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969FC8-944B-4E2D-9639-1E5242B81835}"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4978B4B-4EE3-4CE3-B31F-51DEFAB3D35C}" type="datetimeFigureOut">
              <a:rPr lang="en-US" smtClean="0"/>
              <a:pPr/>
              <a:t>9/19/2011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969FC8-944B-4E2D-9639-1E5242B81835}"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4978B4B-4EE3-4CE3-B31F-51DEFAB3D35C}" type="datetimeFigureOut">
              <a:rPr lang="en-US" smtClean="0"/>
              <a:pPr/>
              <a:t>9/19/2011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969FC8-944B-4E2D-9639-1E5242B8183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CB9CF17-A2EA-4FCC-B32C-3660104ECFA1}" type="datetimeFigureOut">
              <a:rPr lang="en-US" smtClean="0"/>
              <a:pPr/>
              <a:t>9/19/2011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AD5B0-6075-4475-AD51-12E96E5D56B8}"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78B4B-4EE3-4CE3-B31F-51DEFAB3D35C}" type="datetimeFigureOut">
              <a:rPr lang="en-US" smtClean="0"/>
              <a:pPr/>
              <a:t>9/19/2011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969FC8-944B-4E2D-9639-1E5242B81835}"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78B4B-4EE3-4CE3-B31F-51DEFAB3D35C}" type="datetimeFigureOut">
              <a:rPr lang="en-US" smtClean="0"/>
              <a:pPr/>
              <a:t>9/19/2011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969FC8-944B-4E2D-9639-1E5242B81835}"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78B4B-4EE3-4CE3-B31F-51DEFAB3D35C}" type="datetimeFigureOut">
              <a:rPr lang="en-US" smtClean="0"/>
              <a:pPr/>
              <a:t>9/19/2011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969FC8-944B-4E2D-9639-1E5242B81835}"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978B4B-4EE3-4CE3-B31F-51DEFAB3D35C}" type="datetimeFigureOut">
              <a:rPr lang="en-US" smtClean="0"/>
              <a:pPr/>
              <a:t>9/19/2011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69FC8-944B-4E2D-9639-1E5242B81835}" type="slidenum">
              <a:rPr lang="en-GB" smtClean="0"/>
              <a:pPr/>
              <a:t>‹#›</a:t>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978B4B-4EE3-4CE3-B31F-51DEFAB3D35C}" type="datetimeFigureOut">
              <a:rPr lang="en-US" smtClean="0"/>
              <a:pPr/>
              <a:t>9/19/2011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69FC8-944B-4E2D-9639-1E5242B81835}" type="slidenum">
              <a:rPr lang="en-GB" smtClean="0"/>
              <a:pPr/>
              <a:t>‹#›</a:t>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62ECD83-AD76-4AC3-981A-12470A2FF5DB}" type="datetimeFigureOut">
              <a:rPr lang="en-US" smtClean="0"/>
              <a:pPr/>
              <a:t>9/19/2011</a:t>
            </a:fld>
            <a:endParaRPr lang="en-GB"/>
          </a:p>
        </p:txBody>
      </p:sp>
      <p:sp>
        <p:nvSpPr>
          <p:cNvPr id="17" name="Footer Placeholder 16"/>
          <p:cNvSpPr>
            <a:spLocks noGrp="1"/>
          </p:cNvSpPr>
          <p:nvPr>
            <p:ph type="ftr" sz="quarter" idx="11"/>
          </p:nvPr>
        </p:nvSpPr>
        <p:spPr>
          <a:xfrm>
            <a:off x="2898648" y="6355080"/>
            <a:ext cx="3474720" cy="365760"/>
          </a:xfrm>
        </p:spPr>
        <p:txBody>
          <a:bodyPr/>
          <a:lstStyle/>
          <a:p>
            <a:endParaRPr lang="en-GB"/>
          </a:p>
        </p:txBody>
      </p:sp>
      <p:sp>
        <p:nvSpPr>
          <p:cNvPr id="29" name="Slide Number Placeholder 28"/>
          <p:cNvSpPr>
            <a:spLocks noGrp="1"/>
          </p:cNvSpPr>
          <p:nvPr>
            <p:ph type="sldNum" sz="quarter" idx="12"/>
          </p:nvPr>
        </p:nvSpPr>
        <p:spPr>
          <a:xfrm>
            <a:off x="1216152" y="6355080"/>
            <a:ext cx="1219200" cy="365760"/>
          </a:xfrm>
        </p:spPr>
        <p:txBody>
          <a:bodyPr/>
          <a:lstStyle/>
          <a:p>
            <a:fld id="{5A092D04-7251-4956-AB92-8A120265BBEA}" type="slidenum">
              <a:rPr lang="en-GB" smtClean="0"/>
              <a:pPr/>
              <a:t>‹#›</a:t>
            </a:fld>
            <a:endParaRPr lang="en-GB"/>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62ECD83-AD76-4AC3-981A-12470A2FF5DB}" type="datetimeFigureOut">
              <a:rPr lang="en-US" smtClean="0"/>
              <a:pPr/>
              <a:t>9/19/2011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092D04-7251-4956-AB92-8A120265BBEA}" type="slidenum">
              <a:rPr lang="en-GB" smtClean="0"/>
              <a:pPr/>
              <a:t>‹#›</a:t>
            </a:fld>
            <a:endParaRPr lang="en-GB"/>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62ECD83-AD76-4AC3-981A-12470A2FF5DB}" type="datetimeFigureOut">
              <a:rPr lang="en-US" smtClean="0"/>
              <a:pPr/>
              <a:t>9/19/2011</a:t>
            </a:fld>
            <a:endParaRPr lang="en-GB"/>
          </a:p>
        </p:txBody>
      </p:sp>
      <p:sp>
        <p:nvSpPr>
          <p:cNvPr id="5" name="Footer Placeholder 4"/>
          <p:cNvSpPr>
            <a:spLocks noGrp="1"/>
          </p:cNvSpPr>
          <p:nvPr>
            <p:ph type="ftr" sz="quarter" idx="11"/>
          </p:nvPr>
        </p:nvSpPr>
        <p:spPr>
          <a:xfrm>
            <a:off x="2898648" y="6355080"/>
            <a:ext cx="3474720" cy="365760"/>
          </a:xfrm>
        </p:spPr>
        <p:txBody>
          <a:bodyPr/>
          <a:lstStyle/>
          <a:p>
            <a:endParaRPr lang="en-GB"/>
          </a:p>
        </p:txBody>
      </p:sp>
      <p:sp>
        <p:nvSpPr>
          <p:cNvPr id="6" name="Slide Number Placeholder 5"/>
          <p:cNvSpPr>
            <a:spLocks noGrp="1"/>
          </p:cNvSpPr>
          <p:nvPr>
            <p:ph type="sldNum" sz="quarter" idx="12"/>
          </p:nvPr>
        </p:nvSpPr>
        <p:spPr>
          <a:xfrm>
            <a:off x="1069848" y="6355080"/>
            <a:ext cx="1520952" cy="365760"/>
          </a:xfrm>
        </p:spPr>
        <p:txBody>
          <a:bodyPr/>
          <a:lstStyle/>
          <a:p>
            <a:fld id="{5A092D04-7251-4956-AB92-8A120265BBEA}" type="slidenum">
              <a:rPr lang="en-GB" smtClean="0"/>
              <a:pPr/>
              <a:t>‹#›</a:t>
            </a:fld>
            <a:endParaRPr lang="en-GB"/>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62ECD83-AD76-4AC3-981A-12470A2FF5DB}" type="datetimeFigureOut">
              <a:rPr lang="en-US" smtClean="0"/>
              <a:pPr/>
              <a:t>9/19/2011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092D04-7251-4956-AB92-8A120265BBEA}" type="slidenum">
              <a:rPr lang="en-GB" smtClean="0"/>
              <a:pPr/>
              <a:t>‹#›</a:t>
            </a:fld>
            <a:endParaRPr lang="en-GB"/>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62ECD83-AD76-4AC3-981A-12470A2FF5DB}" type="datetimeFigureOut">
              <a:rPr lang="en-US" smtClean="0"/>
              <a:pPr/>
              <a:t>9/19/2011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092D04-7251-4956-AB92-8A120265BBEA}" type="slidenum">
              <a:rPr lang="en-GB" smtClean="0"/>
              <a:pPr/>
              <a:t>‹#›</a:t>
            </a:fld>
            <a:endParaRPr lang="en-GB"/>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9CF17-A2EA-4FCC-B32C-3660104ECFA1}" type="datetimeFigureOut">
              <a:rPr lang="en-US" smtClean="0"/>
              <a:pPr/>
              <a:t>9/19/2011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AD5B0-6075-4475-AD51-12E96E5D56B8}" type="slidenum">
              <a:rPr lang="en-GB" smtClean="0"/>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2ECD83-AD76-4AC3-981A-12470A2FF5DB}" type="datetimeFigureOut">
              <a:rPr lang="en-US" smtClean="0"/>
              <a:pPr/>
              <a:t>9/19/2011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092D04-7251-4956-AB92-8A120265BBEA}" type="slidenum">
              <a:rPr lang="en-GB" smtClean="0"/>
              <a:pPr/>
              <a:t>‹#›</a:t>
            </a:fld>
            <a:endParaRPr lang="en-GB"/>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ECD83-AD76-4AC3-981A-12470A2FF5DB}" type="datetimeFigureOut">
              <a:rPr lang="en-US" smtClean="0"/>
              <a:pPr/>
              <a:t>9/19/2011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092D04-7251-4956-AB92-8A120265BBEA}" type="slidenum">
              <a:rPr lang="en-GB" smtClean="0"/>
              <a:pPr/>
              <a:t>‹#›</a:t>
            </a:fld>
            <a:endParaRPr lang="en-GB"/>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2ECD83-AD76-4AC3-981A-12470A2FF5DB}" type="datetimeFigureOut">
              <a:rPr lang="en-US" smtClean="0"/>
              <a:pPr/>
              <a:t>9/19/2011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092D04-7251-4956-AB92-8A120265BBEA}" type="slidenum">
              <a:rPr lang="en-GB" smtClean="0"/>
              <a:pPr/>
              <a:t>‹#›</a:t>
            </a:fld>
            <a:endParaRPr lang="en-GB"/>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2ECD83-AD76-4AC3-981A-12470A2FF5DB}" type="datetimeFigureOut">
              <a:rPr lang="en-US" smtClean="0"/>
              <a:pPr/>
              <a:t>9/19/2011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092D04-7251-4956-AB92-8A120265BBEA}" type="slidenum">
              <a:rPr lang="en-GB" smtClean="0"/>
              <a:pPr/>
              <a:t>‹#›</a:t>
            </a:fld>
            <a:endParaRPr lang="en-GB"/>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2ECD83-AD76-4AC3-981A-12470A2FF5DB}" type="datetimeFigureOut">
              <a:rPr lang="en-US" smtClean="0"/>
              <a:pPr/>
              <a:t>9/19/2011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092D04-7251-4956-AB92-8A120265BBEA}" type="slidenum">
              <a:rPr lang="en-GB" smtClean="0"/>
              <a:pPr/>
              <a:t>‹#›</a:t>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2ECD83-AD76-4AC3-981A-12470A2FF5DB}" type="datetimeFigureOut">
              <a:rPr lang="en-US" smtClean="0"/>
              <a:pPr/>
              <a:t>9/19/2011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092D04-7251-4956-AB92-8A120265BBEA}" type="slidenum">
              <a:rPr lang="en-GB" smtClean="0"/>
              <a:pPr/>
              <a:t>‹#›</a:t>
            </a:fld>
            <a:endParaRPr lang="en-GB"/>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914400" y="1600200"/>
            <a:ext cx="77724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914400" y="3941763"/>
            <a:ext cx="77724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p:txBody>
          <a:bodyPr/>
          <a:lstStyle>
            <a:lvl1pPr>
              <a:defRPr/>
            </a:lvl1pPr>
          </a:lstStyle>
          <a:p>
            <a:pPr>
              <a:defRPr/>
            </a:pPr>
            <a:fld id="{1DD08945-B872-4DD7-BADF-7C05EF0F299B}" type="datetime1">
              <a:rPr lang="en-US"/>
              <a:pPr>
                <a:defRPr/>
              </a:pPr>
              <a:t>9/19/2011</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RD-CSY1017</a:t>
            </a:r>
          </a:p>
        </p:txBody>
      </p:sp>
      <p:sp>
        <p:nvSpPr>
          <p:cNvPr id="7" name="Rectangle 11"/>
          <p:cNvSpPr>
            <a:spLocks noGrp="1" noChangeArrowheads="1"/>
          </p:cNvSpPr>
          <p:nvPr>
            <p:ph type="sldNum" sz="quarter" idx="12"/>
          </p:nvPr>
        </p:nvSpPr>
        <p:spPr/>
        <p:txBody>
          <a:bodyPr/>
          <a:lstStyle>
            <a:lvl1pPr>
              <a:defRPr/>
            </a:lvl1pPr>
          </a:lstStyle>
          <a:p>
            <a:pPr>
              <a:defRPr/>
            </a:pPr>
            <a:fld id="{B84826D3-F45C-48D9-8371-42DD00B2BD8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CB9CF17-A2EA-4FCC-B32C-3660104ECFA1}" type="datetimeFigureOut">
              <a:rPr lang="en-US" smtClean="0"/>
              <a:pPr/>
              <a:t>9/19/2011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3AD5B0-6075-4475-AD51-12E96E5D56B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CB9CF17-A2EA-4FCC-B32C-3660104ECFA1}" type="datetimeFigureOut">
              <a:rPr lang="en-US" smtClean="0"/>
              <a:pPr/>
              <a:t>9/19/2011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3AD5B0-6075-4475-AD51-12E96E5D56B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CB9CF17-A2EA-4FCC-B32C-3660104ECFA1}" type="datetimeFigureOut">
              <a:rPr lang="en-US" smtClean="0"/>
              <a:pPr/>
              <a:t>9/19/2011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3AD5B0-6075-4475-AD51-12E96E5D56B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9CF17-A2EA-4FCC-B32C-3660104ECFA1}" type="datetimeFigureOut">
              <a:rPr lang="en-US" smtClean="0"/>
              <a:pPr/>
              <a:t>9/19/2011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3AD5B0-6075-4475-AD51-12E96E5D56B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9CF17-A2EA-4FCC-B32C-3660104ECFA1}" type="datetimeFigureOut">
              <a:rPr lang="en-US" smtClean="0"/>
              <a:pPr/>
              <a:t>9/19/2011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3AD5B0-6075-4475-AD51-12E96E5D56B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9CF17-A2EA-4FCC-B32C-3660104ECFA1}" type="datetimeFigureOut">
              <a:rPr lang="en-US" smtClean="0"/>
              <a:pPr/>
              <a:t>9/19/2011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3AD5B0-6075-4475-AD51-12E96E5D56B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9CF17-A2EA-4FCC-B32C-3660104ECFA1}" type="datetimeFigureOut">
              <a:rPr lang="en-US" smtClean="0"/>
              <a:pPr/>
              <a:t>9/19/2011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AD5B0-6075-4475-AD51-12E96E5D56B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78B4B-4EE3-4CE3-B31F-51DEFAB3D35C}" type="datetimeFigureOut">
              <a:rPr lang="en-US" smtClean="0"/>
              <a:pPr/>
              <a:t>9/19/2011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69FC8-944B-4E2D-9639-1E5242B8183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CB9CF17-A2EA-4FCC-B32C-3660104ECFA1}" type="datetimeFigureOut">
              <a:rPr lang="en-US" smtClean="0"/>
              <a:pPr/>
              <a:t>9/19/2011</a:t>
            </a:fld>
            <a:endParaRPr lang="en-GB"/>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73AD5B0-6075-4475-AD51-12E96E5D56B8}" type="slidenum">
              <a:rPr lang="en-GB" smtClean="0"/>
              <a:pPr/>
              <a:t>‹#›</a:t>
            </a:fld>
            <a:endParaRPr lang="en-GB"/>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1.xml"/><Relationship Id="rId1" Type="http://schemas.openxmlformats.org/officeDocument/2006/relationships/audio" Target="file:///D:\Year%202\Sounds\OSI%20Model%20Intro\osi.wav"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1.xml"/><Relationship Id="rId1" Type="http://schemas.openxmlformats.org/officeDocument/2006/relationships/audio" Target="file:///D:\Year%202\Sounds\OSI%20Model%20Intro\osi.wav" TargetMode="Externa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1.xml"/><Relationship Id="rId1" Type="http://schemas.openxmlformats.org/officeDocument/2006/relationships/audio" Target="file:///D:\Year%202\Sounds\OSI%20Model%20Intro\osi.wav" TargetMode="Externa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1.xml"/><Relationship Id="rId1" Type="http://schemas.openxmlformats.org/officeDocument/2006/relationships/audio" Target="file:///D:\Year%202\Sounds\OSI%20Model%20Intro\osi.wav" TargetMode="Externa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1.xml"/><Relationship Id="rId1" Type="http://schemas.openxmlformats.org/officeDocument/2006/relationships/audio" Target="file:///D:\Year%202\Sounds\OSI%20Model%20Intro\osi.wav" TargetMode="Externa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1.xml"/><Relationship Id="rId1" Type="http://schemas.openxmlformats.org/officeDocument/2006/relationships/audio" Target="file:///D:\Year%202\Sounds\OSI%20Model%20Intro\osi.wav"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1.xml"/><Relationship Id="rId1" Type="http://schemas.openxmlformats.org/officeDocument/2006/relationships/audio" Target="file:///D:\Year%202\Sounds\OSI%20Model%20Intro\osi.wav" TargetMode="Externa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1.xml"/><Relationship Id="rId1" Type="http://schemas.openxmlformats.org/officeDocument/2006/relationships/audio" Target="file:///D:\Year%202\Sounds\OSI%20Model%20Intro\osi.wav" TargetMode="Externa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1.xml"/><Relationship Id="rId1" Type="http://schemas.openxmlformats.org/officeDocument/2006/relationships/audio" Target="file:///D:\Year%202\Sounds\OSI%20Model%20Intro\osi.wav" TargetMode="Externa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1.xml"/><Relationship Id="rId1" Type="http://schemas.openxmlformats.org/officeDocument/2006/relationships/audio" Target="file:///D:\Year%202\Sounds\OSI%20Model%20Intro\osi.wav" TargetMode="Externa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1.xml"/><Relationship Id="rId1" Type="http://schemas.openxmlformats.org/officeDocument/2006/relationships/audio" Target="file:///D:\Year%202\Sounds\OSI%20Model%20Intro\osi.wav" TargetMode="Externa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1.xml"/><Relationship Id="rId1" Type="http://schemas.openxmlformats.org/officeDocument/2006/relationships/audio" Target="file:///D:\Year%202\Sounds\OSI%20Model%20Intro\osi.wav" TargetMode="Externa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1.xml"/><Relationship Id="rId1" Type="http://schemas.openxmlformats.org/officeDocument/2006/relationships/audio" Target="file:///D:\Year%202\Sounds\OSI%20Model%20Intro\osi.wav" TargetMode="Externa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1.xml"/><Relationship Id="rId1" Type="http://schemas.openxmlformats.org/officeDocument/2006/relationships/audio" Target="file:///D:\Year%202\Sounds\OSI%20Model%20Intro\osi.wav" TargetMode="Externa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31.xml"/><Relationship Id="rId5" Type="http://schemas.openxmlformats.org/officeDocument/2006/relationships/image" Target="../media/image5.png"/><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solidFill>
                  <a:schemeClr val="tx1"/>
                </a:solidFill>
              </a:rPr>
              <a:t>Reference Models</a:t>
            </a:r>
            <a:endParaRPr lang="en-GB" dirty="0">
              <a:solidFill>
                <a:schemeClr val="tx1"/>
              </a:solidFill>
            </a:endParaRPr>
          </a:p>
        </p:txBody>
      </p:sp>
      <p:sp>
        <p:nvSpPr>
          <p:cNvPr id="4" name="Rectangle 5"/>
          <p:cNvSpPr>
            <a:spLocks noGrp="1" noChangeArrowheads="1"/>
          </p:cNvSpPr>
          <p:nvPr>
            <p:ph type="ctrTitle"/>
          </p:nvPr>
        </p:nvSpPr>
        <p:spPr/>
        <p:txBody>
          <a:bodyPr>
            <a:normAutofit/>
          </a:bodyPr>
          <a:lstStyle/>
          <a:p>
            <a:pPr eaLnBrk="1" hangingPunct="1">
              <a:defRPr/>
            </a:pPr>
            <a:r>
              <a:rPr lang="en-US" sz="2800" b="1" dirty="0" smtClean="0"/>
              <a:t>Communicating over the Network</a:t>
            </a:r>
            <a:br>
              <a:rPr lang="en-US" sz="2800" b="1" dirty="0" smtClean="0"/>
            </a:br>
            <a:endParaRPr lang="en-US" sz="2800" b="1"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Text Box 2"/>
          <p:cNvSpPr txBox="1">
            <a:spLocks noChangeArrowheads="1"/>
          </p:cNvSpPr>
          <p:nvPr/>
        </p:nvSpPr>
        <p:spPr bwMode="auto">
          <a:xfrm>
            <a:off x="536575" y="1400175"/>
            <a:ext cx="8607425" cy="4401205"/>
          </a:xfrm>
          <a:prstGeom prst="rect">
            <a:avLst/>
          </a:prstGeom>
          <a:noFill/>
          <a:ln w="9525">
            <a:noFill/>
            <a:miter lim="800000"/>
            <a:headEnd/>
            <a:tailEnd/>
          </a:ln>
        </p:spPr>
        <p:txBody>
          <a:bodyPr>
            <a:spAutoFit/>
          </a:bodyPr>
          <a:lstStyle/>
          <a:p>
            <a:pPr>
              <a:defRPr/>
            </a:pPr>
            <a:r>
              <a:rPr lang="en-GB" sz="2800" dirty="0" smtClean="0"/>
              <a:t>A Protocol is a formal description of a set of rules and conventions Network </a:t>
            </a:r>
            <a:r>
              <a:rPr lang="en-GB" sz="2800" dirty="0"/>
              <a:t>protocols provide the following services</a:t>
            </a:r>
            <a:r>
              <a:rPr lang="en-GB" sz="2800" dirty="0" smtClean="0"/>
              <a:t>:</a:t>
            </a:r>
            <a:endParaRPr lang="en-GB" sz="2800" dirty="0"/>
          </a:p>
          <a:p>
            <a:pPr algn="l">
              <a:buFontTx/>
              <a:buChar char="•"/>
              <a:defRPr/>
            </a:pPr>
            <a:r>
              <a:rPr lang="en-GB" sz="2800" b="1" i="1" u="sng" dirty="0"/>
              <a:t>Format</a:t>
            </a:r>
            <a:r>
              <a:rPr lang="en-GB" sz="2800" dirty="0"/>
              <a:t> or structure of the </a:t>
            </a:r>
            <a:r>
              <a:rPr lang="en-GB" sz="2800" dirty="0" smtClean="0"/>
              <a:t>data</a:t>
            </a:r>
            <a:endParaRPr lang="en-GB" sz="2800" dirty="0"/>
          </a:p>
          <a:p>
            <a:pPr algn="l">
              <a:buFontTx/>
              <a:buChar char="•"/>
              <a:defRPr/>
            </a:pPr>
            <a:r>
              <a:rPr lang="en-GB" sz="2800" b="1" dirty="0"/>
              <a:t>Process</a:t>
            </a:r>
            <a:r>
              <a:rPr lang="en-GB" sz="2800" dirty="0"/>
              <a:t> which network devices use to share </a:t>
            </a:r>
            <a:r>
              <a:rPr lang="en-GB" sz="2800" i="1" u="sng" dirty="0"/>
              <a:t>information</a:t>
            </a:r>
            <a:r>
              <a:rPr lang="en-GB" sz="2800" dirty="0"/>
              <a:t> about pathways to other </a:t>
            </a:r>
            <a:r>
              <a:rPr lang="en-GB" sz="2800" dirty="0" smtClean="0"/>
              <a:t>networks</a:t>
            </a:r>
            <a:endParaRPr lang="en-GB" sz="2800" dirty="0"/>
          </a:p>
          <a:p>
            <a:pPr algn="l">
              <a:buFontTx/>
              <a:buChar char="•"/>
              <a:defRPr/>
            </a:pPr>
            <a:r>
              <a:rPr lang="en-GB" sz="2800" dirty="0"/>
              <a:t>How and when </a:t>
            </a:r>
            <a:r>
              <a:rPr lang="en-GB" sz="2800" b="1" i="1" u="sng" dirty="0"/>
              <a:t>error</a:t>
            </a:r>
            <a:r>
              <a:rPr lang="en-GB" sz="2800" b="1" dirty="0"/>
              <a:t> and </a:t>
            </a:r>
            <a:r>
              <a:rPr lang="en-GB" sz="2800" b="1" i="1" u="sng" dirty="0"/>
              <a:t>system</a:t>
            </a:r>
            <a:r>
              <a:rPr lang="en-GB" sz="2800" b="1" dirty="0"/>
              <a:t> messages </a:t>
            </a:r>
            <a:r>
              <a:rPr lang="en-GB" sz="2800" dirty="0"/>
              <a:t>are passed between </a:t>
            </a:r>
            <a:r>
              <a:rPr lang="en-GB" sz="2800" dirty="0" smtClean="0"/>
              <a:t>devices</a:t>
            </a:r>
            <a:endParaRPr lang="en-GB" sz="2800" dirty="0"/>
          </a:p>
          <a:p>
            <a:pPr algn="l">
              <a:buFontTx/>
              <a:buChar char="•"/>
              <a:defRPr/>
            </a:pPr>
            <a:r>
              <a:rPr lang="en-GB" sz="2800" b="1" i="1" u="sng" dirty="0"/>
              <a:t>Set</a:t>
            </a:r>
            <a:r>
              <a:rPr lang="en-GB" sz="2800" b="1" dirty="0"/>
              <a:t> </a:t>
            </a:r>
            <a:r>
              <a:rPr lang="en-GB" sz="2800" b="1" i="1" u="sng" dirty="0"/>
              <a:t>up</a:t>
            </a:r>
            <a:r>
              <a:rPr lang="en-GB" sz="2800" b="1" dirty="0"/>
              <a:t> </a:t>
            </a:r>
            <a:r>
              <a:rPr lang="en-GB" sz="2800" dirty="0"/>
              <a:t>and </a:t>
            </a:r>
            <a:r>
              <a:rPr lang="en-GB" sz="2800" b="1" i="1" u="sng" dirty="0"/>
              <a:t>termination</a:t>
            </a:r>
            <a:r>
              <a:rPr lang="en-GB" sz="2800" b="1" dirty="0"/>
              <a:t> </a:t>
            </a:r>
            <a:r>
              <a:rPr lang="en-GB" sz="2800" dirty="0"/>
              <a:t>of data transfer sessions</a:t>
            </a:r>
          </a:p>
          <a:p>
            <a:pPr algn="l">
              <a:buFontTx/>
              <a:buChar char="•"/>
              <a:defRPr/>
            </a:pPr>
            <a:endParaRPr lang="en-GB" sz="2800" dirty="0"/>
          </a:p>
        </p:txBody>
      </p:sp>
      <p:sp>
        <p:nvSpPr>
          <p:cNvPr id="13316" name="Text Box 3"/>
          <p:cNvSpPr txBox="1">
            <a:spLocks noChangeArrowheads="1"/>
          </p:cNvSpPr>
          <p:nvPr/>
        </p:nvSpPr>
        <p:spPr bwMode="auto">
          <a:xfrm>
            <a:off x="2724150" y="230188"/>
            <a:ext cx="2466316" cy="923330"/>
          </a:xfrm>
          <a:prstGeom prst="rect">
            <a:avLst/>
          </a:prstGeom>
          <a:noFill/>
          <a:ln w="38100" cap="sq">
            <a:noFill/>
            <a:miter lim="800000"/>
            <a:headEnd/>
            <a:tailEnd/>
          </a:ln>
        </p:spPr>
        <p:txBody>
          <a:bodyPr wrap="none">
            <a:spAutoFit/>
          </a:bodyPr>
          <a:lstStyle/>
          <a:p>
            <a:pPr>
              <a:defRPr/>
            </a:pPr>
            <a:r>
              <a:rPr lang="en-GB" sz="5400" i="1" u="sng" dirty="0"/>
              <a:t>Protocols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7298">
                                            <p:txEl>
                                              <p:pRg st="1" end="1"/>
                                            </p:txEl>
                                          </p:spTgt>
                                        </p:tgtEl>
                                        <p:attrNameLst>
                                          <p:attrName>style.visibility</p:attrName>
                                        </p:attrNameLst>
                                      </p:cBhvr>
                                      <p:to>
                                        <p:strVal val="visible"/>
                                      </p:to>
                                    </p:set>
                                    <p:animEffect transition="in" filter="dissolve">
                                      <p:cBhvr>
                                        <p:cTn id="7" dur="500"/>
                                        <p:tgtEl>
                                          <p:spTgt spid="56729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67298">
                                            <p:txEl>
                                              <p:pRg st="2" end="2"/>
                                            </p:txEl>
                                          </p:spTgt>
                                        </p:tgtEl>
                                        <p:attrNameLst>
                                          <p:attrName>style.visibility</p:attrName>
                                        </p:attrNameLst>
                                      </p:cBhvr>
                                      <p:to>
                                        <p:strVal val="visible"/>
                                      </p:to>
                                    </p:set>
                                    <p:animEffect transition="in" filter="dissolve">
                                      <p:cBhvr>
                                        <p:cTn id="12" dur="500"/>
                                        <p:tgtEl>
                                          <p:spTgt spid="56729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7298">
                                            <p:txEl>
                                              <p:pRg st="3" end="3"/>
                                            </p:txEl>
                                          </p:spTgt>
                                        </p:tgtEl>
                                        <p:attrNameLst>
                                          <p:attrName>style.visibility</p:attrName>
                                        </p:attrNameLst>
                                      </p:cBhvr>
                                      <p:to>
                                        <p:strVal val="visible"/>
                                      </p:to>
                                    </p:set>
                                    <p:animEffect transition="in" filter="dissolve">
                                      <p:cBhvr>
                                        <p:cTn id="17" dur="500"/>
                                        <p:tgtEl>
                                          <p:spTgt spid="56729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67298">
                                            <p:txEl>
                                              <p:pRg st="4" end="4"/>
                                            </p:txEl>
                                          </p:spTgt>
                                        </p:tgtEl>
                                        <p:attrNameLst>
                                          <p:attrName>style.visibility</p:attrName>
                                        </p:attrNameLst>
                                      </p:cBhvr>
                                      <p:to>
                                        <p:strVal val="visible"/>
                                      </p:to>
                                    </p:set>
                                    <p:animEffect transition="in" filter="dissolve">
                                      <p:cBhvr>
                                        <p:cTn id="22" dur="500"/>
                                        <p:tgtEl>
                                          <p:spTgt spid="5672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Text Box 2"/>
          <p:cNvSpPr txBox="1">
            <a:spLocks noChangeArrowheads="1"/>
          </p:cNvSpPr>
          <p:nvPr/>
        </p:nvSpPr>
        <p:spPr bwMode="auto">
          <a:xfrm>
            <a:off x="358775" y="1412875"/>
            <a:ext cx="8313738" cy="1570038"/>
          </a:xfrm>
          <a:prstGeom prst="rect">
            <a:avLst/>
          </a:prstGeom>
          <a:noFill/>
          <a:ln w="9525">
            <a:noFill/>
            <a:miter lim="800000"/>
            <a:headEnd/>
            <a:tailEnd/>
          </a:ln>
        </p:spPr>
        <p:txBody>
          <a:bodyPr>
            <a:spAutoFit/>
          </a:bodyPr>
          <a:lstStyle/>
          <a:p>
            <a:pPr algn="l">
              <a:defRPr/>
            </a:pPr>
            <a:r>
              <a:rPr lang="en-GB" sz="3200" dirty="0"/>
              <a:t>Network protocols are standardised by a variety of different internationally recognised committees and organisations:</a:t>
            </a:r>
          </a:p>
        </p:txBody>
      </p:sp>
      <p:sp>
        <p:nvSpPr>
          <p:cNvPr id="14340" name="Text Box 3"/>
          <p:cNvSpPr txBox="1">
            <a:spLocks noChangeArrowheads="1"/>
          </p:cNvSpPr>
          <p:nvPr/>
        </p:nvSpPr>
        <p:spPr bwMode="auto">
          <a:xfrm>
            <a:off x="2724150" y="230188"/>
            <a:ext cx="3179763" cy="923925"/>
          </a:xfrm>
          <a:prstGeom prst="rect">
            <a:avLst/>
          </a:prstGeom>
          <a:noFill/>
          <a:ln w="38100" cap="sq">
            <a:noFill/>
            <a:miter lim="800000"/>
            <a:headEnd/>
            <a:tailEnd/>
          </a:ln>
        </p:spPr>
        <p:txBody>
          <a:bodyPr wrap="none">
            <a:spAutoFit/>
          </a:bodyPr>
          <a:lstStyle/>
          <a:p>
            <a:pPr>
              <a:defRPr/>
            </a:pPr>
            <a:r>
              <a:rPr lang="en-GB" sz="5400" i="1" u="sng">
                <a:solidFill>
                  <a:schemeClr val="bg1">
                    <a:lumMod val="50000"/>
                  </a:schemeClr>
                </a:solidFill>
              </a:rPr>
              <a:t>Protocols</a:t>
            </a:r>
          </a:p>
        </p:txBody>
      </p:sp>
      <p:sp>
        <p:nvSpPr>
          <p:cNvPr id="575492" name="Text Box 4"/>
          <p:cNvSpPr txBox="1">
            <a:spLocks noChangeArrowheads="1"/>
          </p:cNvSpPr>
          <p:nvPr/>
        </p:nvSpPr>
        <p:spPr bwMode="auto">
          <a:xfrm>
            <a:off x="358775" y="3267075"/>
            <a:ext cx="8313738" cy="1815882"/>
          </a:xfrm>
          <a:prstGeom prst="rect">
            <a:avLst/>
          </a:prstGeom>
          <a:noFill/>
          <a:ln w="9525">
            <a:noFill/>
            <a:miter lim="800000"/>
            <a:headEnd/>
            <a:tailEnd/>
          </a:ln>
        </p:spPr>
        <p:txBody>
          <a:bodyPr>
            <a:spAutoFit/>
          </a:bodyPr>
          <a:lstStyle/>
          <a:p>
            <a:pPr algn="l">
              <a:buFontTx/>
              <a:buChar char="•"/>
              <a:defRPr/>
            </a:pPr>
            <a:r>
              <a:rPr lang="en-GB" sz="2800" dirty="0"/>
              <a:t>Institute of Electrical and Electronic Engineers (IEEE)</a:t>
            </a:r>
          </a:p>
          <a:p>
            <a:pPr algn="l">
              <a:buFontTx/>
              <a:buChar char="•"/>
              <a:defRPr/>
            </a:pPr>
            <a:r>
              <a:rPr lang="en-GB" sz="2800" dirty="0"/>
              <a:t>American National Standards Institute (ANSI)</a:t>
            </a:r>
          </a:p>
          <a:p>
            <a:pPr algn="l">
              <a:buFontTx/>
              <a:buChar char="•"/>
              <a:defRPr/>
            </a:pPr>
            <a:r>
              <a:rPr lang="en-GB" sz="2800" dirty="0"/>
              <a:t>International Telecommunications Union (ITU)</a:t>
            </a:r>
          </a:p>
          <a:p>
            <a:pPr algn="l">
              <a:buFontTx/>
              <a:buChar char="•"/>
              <a:defRPr/>
            </a:pPr>
            <a:r>
              <a:rPr lang="en-GB" sz="2800" dirty="0"/>
              <a:t>International Standards Organisation (ISO)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5490"/>
                                        </p:tgtEl>
                                        <p:attrNameLst>
                                          <p:attrName>style.visibility</p:attrName>
                                        </p:attrNameLst>
                                      </p:cBhvr>
                                      <p:to>
                                        <p:strVal val="visible"/>
                                      </p:to>
                                    </p:set>
                                    <p:animEffect transition="in" filter="dissolve">
                                      <p:cBhvr>
                                        <p:cTn id="7" dur="500"/>
                                        <p:tgtEl>
                                          <p:spTgt spid="57549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5492">
                                            <p:txEl>
                                              <p:pRg st="0" end="0"/>
                                            </p:txEl>
                                          </p:spTgt>
                                        </p:tgtEl>
                                        <p:attrNameLst>
                                          <p:attrName>style.visibility</p:attrName>
                                        </p:attrNameLst>
                                      </p:cBhvr>
                                      <p:to>
                                        <p:strVal val="visible"/>
                                      </p:to>
                                    </p:set>
                                    <p:animEffect transition="in" filter="dissolve">
                                      <p:cBhvr>
                                        <p:cTn id="12" dur="500"/>
                                        <p:tgtEl>
                                          <p:spTgt spid="57549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5492">
                                            <p:txEl>
                                              <p:pRg st="1" end="1"/>
                                            </p:txEl>
                                          </p:spTgt>
                                        </p:tgtEl>
                                        <p:attrNameLst>
                                          <p:attrName>style.visibility</p:attrName>
                                        </p:attrNameLst>
                                      </p:cBhvr>
                                      <p:to>
                                        <p:strVal val="visible"/>
                                      </p:to>
                                    </p:set>
                                    <p:animEffect transition="in" filter="dissolve">
                                      <p:cBhvr>
                                        <p:cTn id="17" dur="500"/>
                                        <p:tgtEl>
                                          <p:spTgt spid="57549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75492">
                                            <p:txEl>
                                              <p:pRg st="2" end="2"/>
                                            </p:txEl>
                                          </p:spTgt>
                                        </p:tgtEl>
                                        <p:attrNameLst>
                                          <p:attrName>style.visibility</p:attrName>
                                        </p:attrNameLst>
                                      </p:cBhvr>
                                      <p:to>
                                        <p:strVal val="visible"/>
                                      </p:to>
                                    </p:set>
                                    <p:animEffect transition="in" filter="dissolve">
                                      <p:cBhvr>
                                        <p:cTn id="22" dur="500"/>
                                        <p:tgtEl>
                                          <p:spTgt spid="57549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75492">
                                            <p:txEl>
                                              <p:pRg st="3" end="3"/>
                                            </p:txEl>
                                          </p:spTgt>
                                        </p:tgtEl>
                                        <p:attrNameLst>
                                          <p:attrName>style.visibility</p:attrName>
                                        </p:attrNameLst>
                                      </p:cBhvr>
                                      <p:to>
                                        <p:strVal val="visible"/>
                                      </p:to>
                                    </p:set>
                                    <p:animEffect transition="in" filter="dissolve">
                                      <p:cBhvr>
                                        <p:cTn id="27" dur="500"/>
                                        <p:tgtEl>
                                          <p:spTgt spid="5754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autoUpdateAnimBg="0"/>
      <p:bldP spid="57549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214282" y="4857760"/>
            <a:ext cx="3124200" cy="765175"/>
          </a:xfrm>
          <a:prstGeom prst="rect">
            <a:avLst/>
          </a:prstGeom>
          <a:solidFill>
            <a:schemeClr val="bg2">
              <a:lumMod val="90000"/>
            </a:schemeClr>
          </a:solidFill>
          <a:ln w="9525">
            <a:solidFill>
              <a:srgbClr val="000000"/>
            </a:solidFill>
            <a:miter lim="800000"/>
            <a:headEnd/>
            <a:tailEnd/>
          </a:ln>
        </p:spPr>
        <p:txBody>
          <a:bodyPr wrap="none" anchor="ctr"/>
          <a:lstStyle/>
          <a:p>
            <a:pPr eaLnBrk="0" hangingPunct="0">
              <a:defRPr/>
            </a:pPr>
            <a:r>
              <a:rPr lang="en-GB">
                <a:solidFill>
                  <a:schemeClr val="bg1">
                    <a:lumMod val="50000"/>
                  </a:schemeClr>
                </a:solidFill>
              </a:rPr>
              <a:t> Ethernet</a:t>
            </a:r>
          </a:p>
        </p:txBody>
      </p:sp>
      <p:sp>
        <p:nvSpPr>
          <p:cNvPr id="15364" name="Rectangle 3"/>
          <p:cNvSpPr>
            <a:spLocks noChangeArrowheads="1"/>
          </p:cNvSpPr>
          <p:nvPr/>
        </p:nvSpPr>
        <p:spPr bwMode="auto">
          <a:xfrm>
            <a:off x="219075" y="3800475"/>
            <a:ext cx="3124200" cy="1054100"/>
          </a:xfrm>
          <a:prstGeom prst="rect">
            <a:avLst/>
          </a:prstGeom>
          <a:solidFill>
            <a:schemeClr val="bg2">
              <a:lumMod val="90000"/>
            </a:schemeClr>
          </a:solidFill>
          <a:ln w="9525">
            <a:solidFill>
              <a:srgbClr val="000000"/>
            </a:solidFill>
            <a:miter lim="800000"/>
            <a:headEnd/>
            <a:tailEnd/>
          </a:ln>
        </p:spPr>
        <p:txBody>
          <a:bodyPr wrap="none" anchor="ctr"/>
          <a:lstStyle/>
          <a:p>
            <a:pPr eaLnBrk="0" hangingPunct="0">
              <a:defRPr/>
            </a:pPr>
            <a:r>
              <a:rPr lang="en-GB">
                <a:solidFill>
                  <a:schemeClr val="bg1">
                    <a:lumMod val="50000"/>
                  </a:schemeClr>
                </a:solidFill>
              </a:rPr>
              <a:t>Internet Protocol</a:t>
            </a:r>
          </a:p>
          <a:p>
            <a:pPr eaLnBrk="0" hangingPunct="0">
              <a:defRPr/>
            </a:pPr>
            <a:r>
              <a:rPr lang="en-GB">
                <a:solidFill>
                  <a:schemeClr val="bg1">
                    <a:lumMod val="50000"/>
                  </a:schemeClr>
                </a:solidFill>
              </a:rPr>
              <a:t>(IP) </a:t>
            </a:r>
          </a:p>
        </p:txBody>
      </p:sp>
      <p:sp>
        <p:nvSpPr>
          <p:cNvPr id="15365" name="Rectangle 4"/>
          <p:cNvSpPr>
            <a:spLocks noChangeArrowheads="1"/>
          </p:cNvSpPr>
          <p:nvPr/>
        </p:nvSpPr>
        <p:spPr bwMode="auto">
          <a:xfrm>
            <a:off x="219075" y="2949575"/>
            <a:ext cx="3124200" cy="850900"/>
          </a:xfrm>
          <a:prstGeom prst="rect">
            <a:avLst/>
          </a:prstGeom>
          <a:solidFill>
            <a:schemeClr val="bg2">
              <a:lumMod val="90000"/>
            </a:schemeClr>
          </a:solidFill>
          <a:ln w="9525">
            <a:solidFill>
              <a:srgbClr val="000000"/>
            </a:solidFill>
            <a:miter lim="800000"/>
            <a:headEnd/>
            <a:tailEnd/>
          </a:ln>
        </p:spPr>
        <p:txBody>
          <a:bodyPr wrap="none" anchor="ctr"/>
          <a:lstStyle/>
          <a:p>
            <a:pPr eaLnBrk="0" hangingPunct="0">
              <a:defRPr/>
            </a:pPr>
            <a:r>
              <a:rPr lang="en-GB">
                <a:solidFill>
                  <a:schemeClr val="bg1">
                    <a:lumMod val="50000"/>
                  </a:schemeClr>
                </a:solidFill>
              </a:rPr>
              <a:t>Transmission Control</a:t>
            </a:r>
          </a:p>
          <a:p>
            <a:pPr eaLnBrk="0" hangingPunct="0">
              <a:defRPr/>
            </a:pPr>
            <a:r>
              <a:rPr lang="en-GB">
                <a:solidFill>
                  <a:schemeClr val="bg1">
                    <a:lumMod val="50000"/>
                  </a:schemeClr>
                </a:solidFill>
              </a:rPr>
              <a:t>Protocol (TCP)</a:t>
            </a:r>
          </a:p>
        </p:txBody>
      </p:sp>
      <p:sp>
        <p:nvSpPr>
          <p:cNvPr id="15366" name="Rectangle 5"/>
          <p:cNvSpPr>
            <a:spLocks noChangeArrowheads="1"/>
          </p:cNvSpPr>
          <p:nvPr/>
        </p:nvSpPr>
        <p:spPr bwMode="auto">
          <a:xfrm>
            <a:off x="225425" y="1892300"/>
            <a:ext cx="3124200" cy="1101725"/>
          </a:xfrm>
          <a:prstGeom prst="rect">
            <a:avLst/>
          </a:prstGeom>
          <a:solidFill>
            <a:schemeClr val="bg2">
              <a:lumMod val="90000"/>
            </a:schemeClr>
          </a:solidFill>
          <a:ln w="9525">
            <a:solidFill>
              <a:srgbClr val="000000"/>
            </a:solidFill>
            <a:miter lim="800000"/>
            <a:headEnd/>
            <a:tailEnd/>
          </a:ln>
        </p:spPr>
        <p:txBody>
          <a:bodyPr wrap="none" anchor="ctr"/>
          <a:lstStyle/>
          <a:p>
            <a:pPr eaLnBrk="0" hangingPunct="0">
              <a:defRPr/>
            </a:pPr>
            <a:r>
              <a:rPr lang="en-GB" dirty="0">
                <a:solidFill>
                  <a:schemeClr val="bg1">
                    <a:lumMod val="50000"/>
                  </a:schemeClr>
                </a:solidFill>
              </a:rPr>
              <a:t>Hyper Text Transfer</a:t>
            </a:r>
          </a:p>
          <a:p>
            <a:pPr eaLnBrk="0" hangingPunct="0">
              <a:defRPr/>
            </a:pPr>
            <a:r>
              <a:rPr lang="en-GB" dirty="0">
                <a:solidFill>
                  <a:schemeClr val="bg1">
                    <a:lumMod val="50000"/>
                  </a:schemeClr>
                </a:solidFill>
              </a:rPr>
              <a:t>Protocol (HTTP)</a:t>
            </a:r>
          </a:p>
        </p:txBody>
      </p:sp>
      <p:sp>
        <p:nvSpPr>
          <p:cNvPr id="1157126" name="Text Box 6"/>
          <p:cNvSpPr txBox="1">
            <a:spLocks noChangeArrowheads="1"/>
          </p:cNvSpPr>
          <p:nvPr/>
        </p:nvSpPr>
        <p:spPr bwMode="auto">
          <a:xfrm>
            <a:off x="3273424" y="168275"/>
            <a:ext cx="5584855" cy="923330"/>
          </a:xfrm>
          <a:prstGeom prst="rect">
            <a:avLst/>
          </a:prstGeom>
          <a:noFill/>
          <a:ln w="9525">
            <a:noFill/>
            <a:miter lim="800000"/>
            <a:headEnd/>
            <a:tailEnd/>
          </a:ln>
        </p:spPr>
        <p:txBody>
          <a:bodyPr wrap="square">
            <a:spAutoFit/>
          </a:bodyPr>
          <a:lstStyle/>
          <a:p>
            <a:pPr>
              <a:defRPr/>
            </a:pPr>
            <a:r>
              <a:rPr lang="en-GB" sz="5400" i="1" u="sng" dirty="0"/>
              <a:t>Function of Protocols</a:t>
            </a:r>
            <a:endParaRPr lang="en-GB" sz="5400" i="1" dirty="0"/>
          </a:p>
        </p:txBody>
      </p:sp>
      <p:pic>
        <p:nvPicPr>
          <p:cNvPr id="1157127" name="osi.wav">
            <a:hlinkClick r:id="" action="ppaction://media"/>
          </p:cNvPr>
          <p:cNvPicPr>
            <a:picLocks noRot="1" noChangeAspect="1" noChangeArrowheads="1"/>
          </p:cNvPicPr>
          <p:nvPr>
            <a:audioFile r:link="rId1"/>
          </p:nvPr>
        </p:nvPicPr>
        <p:blipFill>
          <a:blip r:embed="rId4"/>
          <a:srcRect/>
          <a:stretch>
            <a:fillRect/>
          </a:stretch>
        </p:blipFill>
        <p:spPr bwMode="auto">
          <a:xfrm>
            <a:off x="1533525" y="819150"/>
            <a:ext cx="304800" cy="304800"/>
          </a:xfrm>
          <a:prstGeom prst="rect">
            <a:avLst/>
          </a:prstGeom>
          <a:noFill/>
          <a:ln w="9525">
            <a:noFill/>
            <a:miter lim="800000"/>
            <a:headEnd/>
            <a:tailEnd/>
          </a:ln>
        </p:spPr>
      </p:pic>
      <p:grpSp>
        <p:nvGrpSpPr>
          <p:cNvPr id="2" name="Group 8"/>
          <p:cNvGrpSpPr>
            <a:grpSpLocks/>
          </p:cNvGrpSpPr>
          <p:nvPr/>
        </p:nvGrpSpPr>
        <p:grpSpPr bwMode="auto">
          <a:xfrm>
            <a:off x="1333500" y="1404938"/>
            <a:ext cx="711200" cy="469900"/>
            <a:chOff x="1776" y="3264"/>
            <a:chExt cx="880" cy="672"/>
          </a:xfrm>
        </p:grpSpPr>
        <p:sp>
          <p:nvSpPr>
            <p:cNvPr id="15526" name="Line 9"/>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15527" name="Line 10"/>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grpSp>
        <p:nvGrpSpPr>
          <p:cNvPr id="3" name="Group 11"/>
          <p:cNvGrpSpPr>
            <a:grpSpLocks/>
          </p:cNvGrpSpPr>
          <p:nvPr/>
        </p:nvGrpSpPr>
        <p:grpSpPr bwMode="auto">
          <a:xfrm>
            <a:off x="1120775" y="592138"/>
            <a:ext cx="1163638" cy="901700"/>
            <a:chOff x="2436" y="1353"/>
            <a:chExt cx="733" cy="568"/>
          </a:xfrm>
        </p:grpSpPr>
        <p:sp>
          <p:nvSpPr>
            <p:cNvPr id="15380" name="Freeform 12"/>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a:solidFill>
                <a:srgbClr val="808080"/>
              </a:solidFill>
              <a:round/>
              <a:headEnd/>
              <a:tailEnd/>
            </a:ln>
          </p:spPr>
          <p:txBody>
            <a:bodyPr/>
            <a:lstStyle/>
            <a:p>
              <a:pPr>
                <a:defRPr/>
              </a:pPr>
              <a:endParaRPr lang="en-US">
                <a:solidFill>
                  <a:schemeClr val="bg1">
                    <a:lumMod val="50000"/>
                  </a:schemeClr>
                </a:solidFill>
              </a:endParaRPr>
            </a:p>
          </p:txBody>
        </p:sp>
        <p:grpSp>
          <p:nvGrpSpPr>
            <p:cNvPr id="4" name="Group 13"/>
            <p:cNvGrpSpPr>
              <a:grpSpLocks/>
            </p:cNvGrpSpPr>
            <p:nvPr/>
          </p:nvGrpSpPr>
          <p:grpSpPr bwMode="auto">
            <a:xfrm>
              <a:off x="2497" y="1671"/>
              <a:ext cx="568" cy="191"/>
              <a:chOff x="2497" y="1671"/>
              <a:chExt cx="568" cy="191"/>
            </a:xfrm>
          </p:grpSpPr>
          <p:sp>
            <p:nvSpPr>
              <p:cNvPr id="15519" name="Freeform 14"/>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a:noFill/>
                <a:round/>
                <a:headEnd/>
                <a:tailEnd/>
              </a:ln>
            </p:spPr>
            <p:txBody>
              <a:bodyPr/>
              <a:lstStyle/>
              <a:p>
                <a:pPr>
                  <a:defRPr/>
                </a:pPr>
                <a:endParaRPr lang="en-US">
                  <a:solidFill>
                    <a:schemeClr val="bg1">
                      <a:lumMod val="50000"/>
                    </a:schemeClr>
                  </a:solidFill>
                </a:endParaRPr>
              </a:p>
            </p:txBody>
          </p:sp>
          <p:sp>
            <p:nvSpPr>
              <p:cNvPr id="15520" name="Freeform 15"/>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a:noFill/>
                <a:round/>
                <a:headEnd/>
                <a:tailEnd/>
              </a:ln>
            </p:spPr>
            <p:txBody>
              <a:bodyPr/>
              <a:lstStyle/>
              <a:p>
                <a:pPr>
                  <a:defRPr/>
                </a:pPr>
                <a:endParaRPr lang="en-US">
                  <a:solidFill>
                    <a:schemeClr val="bg1">
                      <a:lumMod val="50000"/>
                    </a:schemeClr>
                  </a:solidFill>
                </a:endParaRPr>
              </a:p>
            </p:txBody>
          </p:sp>
          <p:grpSp>
            <p:nvGrpSpPr>
              <p:cNvPr id="5" name="Group 16"/>
              <p:cNvGrpSpPr>
                <a:grpSpLocks/>
              </p:cNvGrpSpPr>
              <p:nvPr/>
            </p:nvGrpSpPr>
            <p:grpSpPr bwMode="auto">
              <a:xfrm>
                <a:off x="2502" y="1703"/>
                <a:ext cx="457" cy="52"/>
                <a:chOff x="2502" y="1703"/>
                <a:chExt cx="457" cy="52"/>
              </a:xfrm>
            </p:grpSpPr>
            <p:sp>
              <p:nvSpPr>
                <p:cNvPr id="15522" name="Line 17"/>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15523" name="Line 18"/>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15524" name="Line 19"/>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15525" name="Line 20"/>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6" name="Group 21"/>
            <p:cNvGrpSpPr>
              <a:grpSpLocks/>
            </p:cNvGrpSpPr>
            <p:nvPr/>
          </p:nvGrpSpPr>
          <p:grpSpPr bwMode="auto">
            <a:xfrm>
              <a:off x="2497" y="1651"/>
              <a:ext cx="570" cy="47"/>
              <a:chOff x="2497" y="1651"/>
              <a:chExt cx="570" cy="47"/>
            </a:xfrm>
          </p:grpSpPr>
          <p:sp>
            <p:nvSpPr>
              <p:cNvPr id="15517" name="Freeform 22"/>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a:noFill/>
                <a:round/>
                <a:headEnd/>
                <a:tailEnd/>
              </a:ln>
            </p:spPr>
            <p:txBody>
              <a:bodyPr/>
              <a:lstStyle/>
              <a:p>
                <a:pPr>
                  <a:defRPr/>
                </a:pPr>
                <a:endParaRPr lang="en-US">
                  <a:solidFill>
                    <a:schemeClr val="bg1">
                      <a:lumMod val="50000"/>
                    </a:schemeClr>
                  </a:solidFill>
                </a:endParaRPr>
              </a:p>
            </p:txBody>
          </p:sp>
          <p:sp>
            <p:nvSpPr>
              <p:cNvPr id="15518" name="Freeform 23"/>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a:noFill/>
                <a:round/>
                <a:headEnd/>
                <a:tailEnd/>
              </a:ln>
            </p:spPr>
            <p:txBody>
              <a:bodyPr/>
              <a:lstStyle/>
              <a:p>
                <a:pPr>
                  <a:defRPr/>
                </a:pPr>
                <a:endParaRPr lang="en-US">
                  <a:solidFill>
                    <a:schemeClr val="bg1">
                      <a:lumMod val="50000"/>
                    </a:schemeClr>
                  </a:solidFill>
                </a:endParaRPr>
              </a:p>
            </p:txBody>
          </p:sp>
        </p:grpSp>
        <p:grpSp>
          <p:nvGrpSpPr>
            <p:cNvPr id="7" name="Group 24"/>
            <p:cNvGrpSpPr>
              <a:grpSpLocks/>
            </p:cNvGrpSpPr>
            <p:nvPr/>
          </p:nvGrpSpPr>
          <p:grpSpPr bwMode="auto">
            <a:xfrm>
              <a:off x="2967" y="1360"/>
              <a:ext cx="100" cy="322"/>
              <a:chOff x="2967" y="1360"/>
              <a:chExt cx="100" cy="322"/>
            </a:xfrm>
          </p:grpSpPr>
          <p:grpSp>
            <p:nvGrpSpPr>
              <p:cNvPr id="8" name="Group 25"/>
              <p:cNvGrpSpPr>
                <a:grpSpLocks/>
              </p:cNvGrpSpPr>
              <p:nvPr/>
            </p:nvGrpSpPr>
            <p:grpSpPr bwMode="auto">
              <a:xfrm>
                <a:off x="3008" y="1402"/>
                <a:ext cx="59" cy="269"/>
                <a:chOff x="3008" y="1402"/>
                <a:chExt cx="59" cy="269"/>
              </a:xfrm>
            </p:grpSpPr>
            <p:sp>
              <p:nvSpPr>
                <p:cNvPr id="15491" name="Freeform 26"/>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a:noFill/>
                  <a:round/>
                  <a:headEnd/>
                  <a:tailEnd/>
                </a:ln>
              </p:spPr>
              <p:txBody>
                <a:bodyPr/>
                <a:lstStyle/>
                <a:p>
                  <a:pPr>
                    <a:defRPr/>
                  </a:pPr>
                  <a:endParaRPr lang="en-US">
                    <a:solidFill>
                      <a:schemeClr val="bg1">
                        <a:lumMod val="50000"/>
                      </a:schemeClr>
                    </a:solidFill>
                  </a:endParaRPr>
                </a:p>
              </p:txBody>
            </p:sp>
            <p:grpSp>
              <p:nvGrpSpPr>
                <p:cNvPr id="9" name="Group 27"/>
                <p:cNvGrpSpPr>
                  <a:grpSpLocks/>
                </p:cNvGrpSpPr>
                <p:nvPr/>
              </p:nvGrpSpPr>
              <p:grpSpPr bwMode="auto">
                <a:xfrm>
                  <a:off x="3012" y="1418"/>
                  <a:ext cx="55" cy="231"/>
                  <a:chOff x="3012" y="1418"/>
                  <a:chExt cx="55" cy="231"/>
                </a:xfrm>
              </p:grpSpPr>
              <p:grpSp>
                <p:nvGrpSpPr>
                  <p:cNvPr id="10" name="Group 28"/>
                  <p:cNvGrpSpPr>
                    <a:grpSpLocks/>
                  </p:cNvGrpSpPr>
                  <p:nvPr/>
                </p:nvGrpSpPr>
                <p:grpSpPr bwMode="auto">
                  <a:xfrm>
                    <a:off x="3012" y="1418"/>
                    <a:ext cx="55" cy="231"/>
                    <a:chOff x="3012" y="1418"/>
                    <a:chExt cx="55" cy="231"/>
                  </a:xfrm>
                </p:grpSpPr>
                <p:grpSp>
                  <p:nvGrpSpPr>
                    <p:cNvPr id="11" name="Group 29"/>
                    <p:cNvGrpSpPr>
                      <a:grpSpLocks/>
                    </p:cNvGrpSpPr>
                    <p:nvPr/>
                  </p:nvGrpSpPr>
                  <p:grpSpPr bwMode="auto">
                    <a:xfrm>
                      <a:off x="3012" y="1418"/>
                      <a:ext cx="55" cy="134"/>
                      <a:chOff x="3012" y="1418"/>
                      <a:chExt cx="55" cy="134"/>
                    </a:xfrm>
                  </p:grpSpPr>
                  <p:grpSp>
                    <p:nvGrpSpPr>
                      <p:cNvPr id="12" name="Group 30"/>
                      <p:cNvGrpSpPr>
                        <a:grpSpLocks/>
                      </p:cNvGrpSpPr>
                      <p:nvPr/>
                    </p:nvGrpSpPr>
                    <p:grpSpPr bwMode="auto">
                      <a:xfrm>
                        <a:off x="3017" y="1418"/>
                        <a:ext cx="50" cy="66"/>
                        <a:chOff x="3017" y="1418"/>
                        <a:chExt cx="50" cy="66"/>
                      </a:xfrm>
                    </p:grpSpPr>
                    <p:sp>
                      <p:nvSpPr>
                        <p:cNvPr id="15511" name="Line 31"/>
                        <p:cNvSpPr>
                          <a:spLocks noChangeShapeType="1"/>
                        </p:cNvSpPr>
                        <p:nvPr/>
                      </p:nvSpPr>
                      <p:spPr bwMode="auto">
                        <a:xfrm>
                          <a:off x="3019" y="1418"/>
                          <a:ext cx="48" cy="1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512" name="Line 32"/>
                        <p:cNvSpPr>
                          <a:spLocks noChangeShapeType="1"/>
                        </p:cNvSpPr>
                        <p:nvPr/>
                      </p:nvSpPr>
                      <p:spPr bwMode="auto">
                        <a:xfrm>
                          <a:off x="3018" y="1430"/>
                          <a:ext cx="49"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513" name="Line 33"/>
                        <p:cNvSpPr>
                          <a:spLocks noChangeShapeType="1"/>
                        </p:cNvSpPr>
                        <p:nvPr/>
                      </p:nvSpPr>
                      <p:spPr bwMode="auto">
                        <a:xfrm>
                          <a:off x="3018" y="1442"/>
                          <a:ext cx="49" cy="1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514" name="Line 34"/>
                        <p:cNvSpPr>
                          <a:spLocks noChangeShapeType="1"/>
                        </p:cNvSpPr>
                        <p:nvPr/>
                      </p:nvSpPr>
                      <p:spPr bwMode="auto">
                        <a:xfrm>
                          <a:off x="3018" y="1454"/>
                          <a:ext cx="48"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515" name="Line 35"/>
                        <p:cNvSpPr>
                          <a:spLocks noChangeShapeType="1"/>
                        </p:cNvSpPr>
                        <p:nvPr/>
                      </p:nvSpPr>
                      <p:spPr bwMode="auto">
                        <a:xfrm>
                          <a:off x="3017" y="1466"/>
                          <a:ext cx="48" cy="8"/>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516" name="Line 36"/>
                        <p:cNvSpPr>
                          <a:spLocks noChangeShapeType="1"/>
                        </p:cNvSpPr>
                        <p:nvPr/>
                      </p:nvSpPr>
                      <p:spPr bwMode="auto">
                        <a:xfrm>
                          <a:off x="3017" y="1478"/>
                          <a:ext cx="48"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sp>
                    <p:nvSpPr>
                      <p:cNvPr id="15506" name="Line 37"/>
                      <p:cNvSpPr>
                        <a:spLocks noChangeShapeType="1"/>
                      </p:cNvSpPr>
                      <p:nvPr/>
                    </p:nvSpPr>
                    <p:spPr bwMode="auto">
                      <a:xfrm>
                        <a:off x="3012" y="1502"/>
                        <a:ext cx="51" cy="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507" name="Line 38"/>
                      <p:cNvSpPr>
                        <a:spLocks noChangeShapeType="1"/>
                      </p:cNvSpPr>
                      <p:nvPr/>
                    </p:nvSpPr>
                    <p:spPr bwMode="auto">
                      <a:xfrm>
                        <a:off x="3013" y="1514"/>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508" name="Line 39"/>
                      <p:cNvSpPr>
                        <a:spLocks noChangeShapeType="1"/>
                      </p:cNvSpPr>
                      <p:nvPr/>
                    </p:nvSpPr>
                    <p:spPr bwMode="auto">
                      <a:xfrm>
                        <a:off x="3012" y="1526"/>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509" name="Line 40"/>
                      <p:cNvSpPr>
                        <a:spLocks noChangeShapeType="1"/>
                      </p:cNvSpPr>
                      <p:nvPr/>
                    </p:nvSpPr>
                    <p:spPr bwMode="auto">
                      <a:xfrm>
                        <a:off x="3013" y="1535"/>
                        <a:ext cx="49"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510" name="Line 41"/>
                      <p:cNvSpPr>
                        <a:spLocks noChangeShapeType="1"/>
                      </p:cNvSpPr>
                      <p:nvPr/>
                    </p:nvSpPr>
                    <p:spPr bwMode="auto">
                      <a:xfrm>
                        <a:off x="3013" y="1547"/>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nvGrpSpPr>
                    <p:cNvPr id="13" name="Group 42"/>
                    <p:cNvGrpSpPr>
                      <a:grpSpLocks/>
                    </p:cNvGrpSpPr>
                    <p:nvPr/>
                  </p:nvGrpSpPr>
                  <p:grpSpPr bwMode="auto">
                    <a:xfrm>
                      <a:off x="3013" y="1560"/>
                      <a:ext cx="48" cy="89"/>
                      <a:chOff x="3013" y="1560"/>
                      <a:chExt cx="48" cy="89"/>
                    </a:xfrm>
                  </p:grpSpPr>
                  <p:sp>
                    <p:nvSpPr>
                      <p:cNvPr id="15497" name="Line 43"/>
                      <p:cNvSpPr>
                        <a:spLocks noChangeShapeType="1"/>
                      </p:cNvSpPr>
                      <p:nvPr/>
                    </p:nvSpPr>
                    <p:spPr bwMode="auto">
                      <a:xfrm>
                        <a:off x="3013" y="1560"/>
                        <a:ext cx="48" cy="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498" name="Line 44"/>
                      <p:cNvSpPr>
                        <a:spLocks noChangeShapeType="1"/>
                      </p:cNvSpPr>
                      <p:nvPr/>
                    </p:nvSpPr>
                    <p:spPr bwMode="auto">
                      <a:xfrm>
                        <a:off x="3014" y="1572"/>
                        <a:ext cx="46" cy="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499" name="Line 45"/>
                      <p:cNvSpPr>
                        <a:spLocks noChangeShapeType="1"/>
                      </p:cNvSpPr>
                      <p:nvPr/>
                    </p:nvSpPr>
                    <p:spPr bwMode="auto">
                      <a:xfrm>
                        <a:off x="3013" y="1585"/>
                        <a:ext cx="46" cy="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500" name="Line 46"/>
                      <p:cNvSpPr>
                        <a:spLocks noChangeShapeType="1"/>
                      </p:cNvSpPr>
                      <p:nvPr/>
                    </p:nvSpPr>
                    <p:spPr bwMode="auto">
                      <a:xfrm flipV="1">
                        <a:off x="3013" y="1592"/>
                        <a:ext cx="46"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501" name="Line 47"/>
                      <p:cNvSpPr>
                        <a:spLocks noChangeShapeType="1"/>
                      </p:cNvSpPr>
                      <p:nvPr/>
                    </p:nvSpPr>
                    <p:spPr bwMode="auto">
                      <a:xfrm flipV="1">
                        <a:off x="3013" y="1602"/>
                        <a:ext cx="45"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502" name="Line 48"/>
                      <p:cNvSpPr>
                        <a:spLocks noChangeShapeType="1"/>
                      </p:cNvSpPr>
                      <p:nvPr/>
                    </p:nvSpPr>
                    <p:spPr bwMode="auto">
                      <a:xfrm flipV="1">
                        <a:off x="3013" y="1613"/>
                        <a:ext cx="45" cy="1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503" name="Line 49"/>
                      <p:cNvSpPr>
                        <a:spLocks noChangeShapeType="1"/>
                      </p:cNvSpPr>
                      <p:nvPr/>
                    </p:nvSpPr>
                    <p:spPr bwMode="auto">
                      <a:xfrm flipV="1">
                        <a:off x="3013" y="1623"/>
                        <a:ext cx="44" cy="1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504" name="Line 50"/>
                      <p:cNvSpPr>
                        <a:spLocks noChangeShapeType="1"/>
                      </p:cNvSpPr>
                      <p:nvPr/>
                    </p:nvSpPr>
                    <p:spPr bwMode="auto">
                      <a:xfrm flipV="1">
                        <a:off x="3013" y="1634"/>
                        <a:ext cx="44" cy="1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sp>
                <p:nvSpPr>
                  <p:cNvPr id="15494" name="Line 51"/>
                  <p:cNvSpPr>
                    <a:spLocks noChangeShapeType="1"/>
                  </p:cNvSpPr>
                  <p:nvPr/>
                </p:nvSpPr>
                <p:spPr bwMode="auto">
                  <a:xfrm>
                    <a:off x="3015" y="1490"/>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grpSp>
            <p:nvGrpSpPr>
              <p:cNvPr id="14" name="Group 52"/>
              <p:cNvGrpSpPr>
                <a:grpSpLocks/>
              </p:cNvGrpSpPr>
              <p:nvPr/>
            </p:nvGrpSpPr>
            <p:grpSpPr bwMode="auto">
              <a:xfrm>
                <a:off x="2967" y="1360"/>
                <a:ext cx="50" cy="322"/>
                <a:chOff x="2967" y="1360"/>
                <a:chExt cx="50" cy="322"/>
              </a:xfrm>
            </p:grpSpPr>
            <p:sp>
              <p:nvSpPr>
                <p:cNvPr id="15489" name="Freeform 53"/>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a:noFill/>
                  <a:round/>
                  <a:headEnd/>
                  <a:tailEnd/>
                </a:ln>
              </p:spPr>
              <p:txBody>
                <a:bodyPr/>
                <a:lstStyle/>
                <a:p>
                  <a:pPr>
                    <a:defRPr/>
                  </a:pPr>
                  <a:endParaRPr lang="en-US">
                    <a:solidFill>
                      <a:schemeClr val="bg1">
                        <a:lumMod val="50000"/>
                      </a:schemeClr>
                    </a:solidFill>
                  </a:endParaRPr>
                </a:p>
              </p:txBody>
            </p:sp>
            <p:sp>
              <p:nvSpPr>
                <p:cNvPr id="15490" name="Arc 54"/>
                <p:cNvSpPr>
                  <a:spLocks/>
                </p:cNvSpPr>
                <p:nvPr/>
              </p:nvSpPr>
              <p:spPr bwMode="auto">
                <a:xfrm>
                  <a:off x="3015" y="1377"/>
                  <a:ext cx="2" cy="5"/>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noFill/>
                  <a:round/>
                  <a:headEnd/>
                  <a:tailEnd/>
                </a:ln>
              </p:spPr>
              <p:txBody>
                <a:bodyPr wrap="none" anchor="ctr"/>
                <a:lstStyle/>
                <a:p>
                  <a:pPr>
                    <a:defRPr/>
                  </a:pPr>
                  <a:endParaRPr lang="en-US">
                    <a:solidFill>
                      <a:schemeClr val="bg1">
                        <a:lumMod val="50000"/>
                      </a:schemeClr>
                    </a:solidFill>
                  </a:endParaRPr>
                </a:p>
              </p:txBody>
            </p:sp>
          </p:grpSp>
        </p:grpSp>
        <p:grpSp>
          <p:nvGrpSpPr>
            <p:cNvPr id="15" name="Group 55"/>
            <p:cNvGrpSpPr>
              <a:grpSpLocks/>
            </p:cNvGrpSpPr>
            <p:nvPr/>
          </p:nvGrpSpPr>
          <p:grpSpPr bwMode="auto">
            <a:xfrm>
              <a:off x="2989" y="1856"/>
              <a:ext cx="180" cy="65"/>
              <a:chOff x="2989" y="1856"/>
              <a:chExt cx="180" cy="65"/>
            </a:xfrm>
          </p:grpSpPr>
          <p:sp>
            <p:nvSpPr>
              <p:cNvPr id="15476" name="Freeform 56"/>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a:solidFill>
                  <a:srgbClr val="C0C0C0"/>
                </a:solidFill>
                <a:round/>
                <a:headEnd/>
                <a:tailEnd/>
              </a:ln>
            </p:spPr>
            <p:txBody>
              <a:bodyPr/>
              <a:lstStyle/>
              <a:p>
                <a:pPr>
                  <a:defRPr/>
                </a:pPr>
                <a:endParaRPr lang="en-US">
                  <a:solidFill>
                    <a:schemeClr val="bg1">
                      <a:lumMod val="50000"/>
                    </a:schemeClr>
                  </a:solidFill>
                </a:endParaRPr>
              </a:p>
            </p:txBody>
          </p:sp>
          <p:grpSp>
            <p:nvGrpSpPr>
              <p:cNvPr id="16" name="Group 57"/>
              <p:cNvGrpSpPr>
                <a:grpSpLocks/>
              </p:cNvGrpSpPr>
              <p:nvPr/>
            </p:nvGrpSpPr>
            <p:grpSpPr bwMode="auto">
              <a:xfrm>
                <a:off x="2996" y="1880"/>
                <a:ext cx="121" cy="41"/>
                <a:chOff x="2996" y="1880"/>
                <a:chExt cx="121" cy="41"/>
              </a:xfrm>
            </p:grpSpPr>
            <p:grpSp>
              <p:nvGrpSpPr>
                <p:cNvPr id="17" name="Group 58"/>
                <p:cNvGrpSpPr>
                  <a:grpSpLocks/>
                </p:cNvGrpSpPr>
                <p:nvPr/>
              </p:nvGrpSpPr>
              <p:grpSpPr bwMode="auto">
                <a:xfrm>
                  <a:off x="2996" y="1880"/>
                  <a:ext cx="119" cy="41"/>
                  <a:chOff x="2996" y="1880"/>
                  <a:chExt cx="119" cy="41"/>
                </a:xfrm>
              </p:grpSpPr>
              <p:sp>
                <p:nvSpPr>
                  <p:cNvPr id="15483" name="Freeform 59"/>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a:noFill/>
                    <a:round/>
                    <a:headEnd/>
                    <a:tailEnd/>
                  </a:ln>
                </p:spPr>
                <p:txBody>
                  <a:bodyPr/>
                  <a:lstStyle/>
                  <a:p>
                    <a:pPr>
                      <a:defRPr/>
                    </a:pPr>
                    <a:endParaRPr lang="en-US">
                      <a:solidFill>
                        <a:schemeClr val="bg1">
                          <a:lumMod val="50000"/>
                        </a:schemeClr>
                      </a:solidFill>
                    </a:endParaRPr>
                  </a:p>
                </p:txBody>
              </p:sp>
              <p:sp>
                <p:nvSpPr>
                  <p:cNvPr id="15484" name="Freeform 60"/>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a:noFill/>
                    <a:round/>
                    <a:headEnd/>
                    <a:tailEnd/>
                  </a:ln>
                </p:spPr>
                <p:txBody>
                  <a:bodyPr/>
                  <a:lstStyle/>
                  <a:p>
                    <a:pPr>
                      <a:defRPr/>
                    </a:pPr>
                    <a:endParaRPr lang="en-US">
                      <a:solidFill>
                        <a:schemeClr val="bg1">
                          <a:lumMod val="50000"/>
                        </a:schemeClr>
                      </a:solidFill>
                    </a:endParaRPr>
                  </a:p>
                </p:txBody>
              </p:sp>
              <p:sp>
                <p:nvSpPr>
                  <p:cNvPr id="15485" name="Freeform 61"/>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a:noFill/>
                    <a:round/>
                    <a:headEnd/>
                    <a:tailEnd/>
                  </a:ln>
                </p:spPr>
                <p:txBody>
                  <a:bodyPr/>
                  <a:lstStyle/>
                  <a:p>
                    <a:pPr>
                      <a:defRPr/>
                    </a:pPr>
                    <a:endParaRPr lang="en-US">
                      <a:solidFill>
                        <a:schemeClr val="bg1">
                          <a:lumMod val="50000"/>
                        </a:schemeClr>
                      </a:solidFill>
                    </a:endParaRPr>
                  </a:p>
                </p:txBody>
              </p:sp>
              <p:sp>
                <p:nvSpPr>
                  <p:cNvPr id="15486" name="Freeform 62"/>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a:noFill/>
                    <a:round/>
                    <a:headEnd/>
                    <a:tailEnd/>
                  </a:ln>
                </p:spPr>
                <p:txBody>
                  <a:bodyPr/>
                  <a:lstStyle/>
                  <a:p>
                    <a:pPr>
                      <a:defRPr/>
                    </a:pPr>
                    <a:endParaRPr lang="en-US">
                      <a:solidFill>
                        <a:schemeClr val="bg1">
                          <a:lumMod val="50000"/>
                        </a:schemeClr>
                      </a:solidFill>
                    </a:endParaRPr>
                  </a:p>
                </p:txBody>
              </p:sp>
            </p:grpSp>
            <p:grpSp>
              <p:nvGrpSpPr>
                <p:cNvPr id="18" name="Group 63"/>
                <p:cNvGrpSpPr>
                  <a:grpSpLocks/>
                </p:cNvGrpSpPr>
                <p:nvPr/>
              </p:nvGrpSpPr>
              <p:grpSpPr bwMode="auto">
                <a:xfrm>
                  <a:off x="3001" y="1890"/>
                  <a:ext cx="116" cy="29"/>
                  <a:chOff x="3001" y="1890"/>
                  <a:chExt cx="116" cy="29"/>
                </a:xfrm>
              </p:grpSpPr>
              <p:sp>
                <p:nvSpPr>
                  <p:cNvPr id="15480" name="Line 64"/>
                  <p:cNvSpPr>
                    <a:spLocks noChangeShapeType="1"/>
                  </p:cNvSpPr>
                  <p:nvPr/>
                </p:nvSpPr>
                <p:spPr bwMode="auto">
                  <a:xfrm>
                    <a:off x="3001" y="1906"/>
                    <a:ext cx="47"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5481" name="Line 65"/>
                  <p:cNvSpPr>
                    <a:spLocks noChangeShapeType="1"/>
                  </p:cNvSpPr>
                  <p:nvPr/>
                </p:nvSpPr>
                <p:spPr bwMode="auto">
                  <a:xfrm flipV="1">
                    <a:off x="3056" y="1890"/>
                    <a:ext cx="15" cy="29"/>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sp>
                <p:nvSpPr>
                  <p:cNvPr id="15482" name="Line 66"/>
                  <p:cNvSpPr>
                    <a:spLocks noChangeShapeType="1"/>
                  </p:cNvSpPr>
                  <p:nvPr/>
                </p:nvSpPr>
                <p:spPr bwMode="auto">
                  <a:xfrm>
                    <a:off x="3080" y="1894"/>
                    <a:ext cx="37" cy="4"/>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grpSp>
          </p:grpSp>
        </p:grpSp>
        <p:sp>
          <p:nvSpPr>
            <p:cNvPr id="15385" name="Freeform 67"/>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a:noFill/>
              <a:round/>
              <a:headEnd/>
              <a:tailEnd/>
            </a:ln>
          </p:spPr>
          <p:txBody>
            <a:bodyPr/>
            <a:lstStyle/>
            <a:p>
              <a:pPr>
                <a:defRPr/>
              </a:pPr>
              <a:endParaRPr lang="en-US">
                <a:solidFill>
                  <a:schemeClr val="bg1">
                    <a:lumMod val="50000"/>
                  </a:schemeClr>
                </a:solidFill>
              </a:endParaRPr>
            </a:p>
          </p:txBody>
        </p:sp>
        <p:sp>
          <p:nvSpPr>
            <p:cNvPr id="15386" name="Freeform 68"/>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a:noFill/>
              <a:round/>
              <a:headEnd/>
              <a:tailEnd/>
            </a:ln>
          </p:spPr>
          <p:txBody>
            <a:bodyPr/>
            <a:lstStyle/>
            <a:p>
              <a:pPr>
                <a:defRPr/>
              </a:pPr>
              <a:endParaRPr lang="en-US">
                <a:solidFill>
                  <a:schemeClr val="bg1">
                    <a:lumMod val="50000"/>
                  </a:schemeClr>
                </a:solidFill>
              </a:endParaRPr>
            </a:p>
          </p:txBody>
        </p:sp>
        <p:sp>
          <p:nvSpPr>
            <p:cNvPr id="15387" name="Freeform 69"/>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a:noFill/>
              <a:round/>
              <a:headEnd/>
              <a:tailEnd/>
            </a:ln>
          </p:spPr>
          <p:txBody>
            <a:bodyPr/>
            <a:lstStyle/>
            <a:p>
              <a:pPr>
                <a:defRPr/>
              </a:pPr>
              <a:endParaRPr lang="en-US">
                <a:solidFill>
                  <a:schemeClr val="bg1">
                    <a:lumMod val="50000"/>
                  </a:schemeClr>
                </a:solidFill>
              </a:endParaRPr>
            </a:p>
          </p:txBody>
        </p:sp>
        <p:sp>
          <p:nvSpPr>
            <p:cNvPr id="15388" name="Freeform 70"/>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a:noFill/>
              <a:round/>
              <a:headEnd/>
              <a:tailEnd/>
            </a:ln>
          </p:spPr>
          <p:txBody>
            <a:bodyPr/>
            <a:lstStyle/>
            <a:p>
              <a:pPr>
                <a:defRPr/>
              </a:pPr>
              <a:endParaRPr lang="en-US">
                <a:solidFill>
                  <a:schemeClr val="bg1">
                    <a:lumMod val="50000"/>
                  </a:schemeClr>
                </a:solidFill>
              </a:endParaRPr>
            </a:p>
          </p:txBody>
        </p:sp>
        <p:grpSp>
          <p:nvGrpSpPr>
            <p:cNvPr id="19" name="Group 71"/>
            <p:cNvGrpSpPr>
              <a:grpSpLocks/>
            </p:cNvGrpSpPr>
            <p:nvPr/>
          </p:nvGrpSpPr>
          <p:grpSpPr bwMode="auto">
            <a:xfrm>
              <a:off x="2967" y="1679"/>
              <a:ext cx="102" cy="131"/>
              <a:chOff x="2967" y="1679"/>
              <a:chExt cx="102" cy="131"/>
            </a:xfrm>
          </p:grpSpPr>
          <p:sp>
            <p:nvSpPr>
              <p:cNvPr id="15467" name="Line 72"/>
              <p:cNvSpPr>
                <a:spLocks noChangeShapeType="1"/>
              </p:cNvSpPr>
              <p:nvPr/>
            </p:nvSpPr>
            <p:spPr bwMode="auto">
              <a:xfrm flipV="1">
                <a:off x="2967" y="1715"/>
                <a:ext cx="102" cy="48"/>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5468" name="Line 73"/>
              <p:cNvSpPr>
                <a:spLocks noChangeShapeType="1"/>
              </p:cNvSpPr>
              <p:nvPr/>
            </p:nvSpPr>
            <p:spPr bwMode="auto">
              <a:xfrm flipV="1">
                <a:off x="2986" y="1727"/>
                <a:ext cx="83" cy="43"/>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5469" name="Line 74"/>
              <p:cNvSpPr>
                <a:spLocks noChangeShapeType="1"/>
              </p:cNvSpPr>
              <p:nvPr/>
            </p:nvSpPr>
            <p:spPr bwMode="auto">
              <a:xfrm flipV="1">
                <a:off x="2986" y="1738"/>
                <a:ext cx="83" cy="4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5470" name="Line 75"/>
              <p:cNvSpPr>
                <a:spLocks noChangeShapeType="1"/>
              </p:cNvSpPr>
              <p:nvPr/>
            </p:nvSpPr>
            <p:spPr bwMode="auto">
              <a:xfrm flipV="1">
                <a:off x="2986" y="1748"/>
                <a:ext cx="83" cy="47"/>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5471" name="Line 76"/>
              <p:cNvSpPr>
                <a:spLocks noChangeShapeType="1"/>
              </p:cNvSpPr>
              <p:nvPr/>
            </p:nvSpPr>
            <p:spPr bwMode="auto">
              <a:xfrm flipV="1">
                <a:off x="2986" y="1759"/>
                <a:ext cx="83" cy="4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5472" name="Line 77"/>
              <p:cNvSpPr>
                <a:spLocks noChangeShapeType="1"/>
              </p:cNvSpPr>
              <p:nvPr/>
            </p:nvSpPr>
            <p:spPr bwMode="auto">
              <a:xfrm flipV="1">
                <a:off x="2986" y="1704"/>
                <a:ext cx="83" cy="3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5473" name="Line 78"/>
              <p:cNvSpPr>
                <a:spLocks noChangeShapeType="1"/>
              </p:cNvSpPr>
              <p:nvPr/>
            </p:nvSpPr>
            <p:spPr bwMode="auto">
              <a:xfrm flipV="1">
                <a:off x="2986" y="1692"/>
                <a:ext cx="83" cy="36"/>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5474" name="Line 79"/>
              <p:cNvSpPr>
                <a:spLocks noChangeShapeType="1"/>
              </p:cNvSpPr>
              <p:nvPr/>
            </p:nvSpPr>
            <p:spPr bwMode="auto">
              <a:xfrm flipV="1">
                <a:off x="2986" y="1679"/>
                <a:ext cx="83" cy="3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5475" name="Line 80"/>
              <p:cNvSpPr>
                <a:spLocks noChangeShapeType="1"/>
              </p:cNvSpPr>
              <p:nvPr/>
            </p:nvSpPr>
            <p:spPr bwMode="auto">
              <a:xfrm>
                <a:off x="2982" y="1705"/>
                <a:ext cx="0" cy="10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grpSp>
        <p:grpSp>
          <p:nvGrpSpPr>
            <p:cNvPr id="20" name="Group 81"/>
            <p:cNvGrpSpPr>
              <a:grpSpLocks/>
            </p:cNvGrpSpPr>
            <p:nvPr/>
          </p:nvGrpSpPr>
          <p:grpSpPr bwMode="auto">
            <a:xfrm>
              <a:off x="2623" y="1353"/>
              <a:ext cx="356" cy="330"/>
              <a:chOff x="2623" y="1353"/>
              <a:chExt cx="356" cy="330"/>
            </a:xfrm>
          </p:grpSpPr>
          <p:grpSp>
            <p:nvGrpSpPr>
              <p:cNvPr id="21" name="Group 82"/>
              <p:cNvGrpSpPr>
                <a:grpSpLocks/>
              </p:cNvGrpSpPr>
              <p:nvPr/>
            </p:nvGrpSpPr>
            <p:grpSpPr bwMode="auto">
              <a:xfrm>
                <a:off x="2623" y="1353"/>
                <a:ext cx="356" cy="330"/>
                <a:chOff x="2623" y="1353"/>
                <a:chExt cx="356" cy="330"/>
              </a:xfrm>
            </p:grpSpPr>
            <p:grpSp>
              <p:nvGrpSpPr>
                <p:cNvPr id="22" name="Group 83"/>
                <p:cNvGrpSpPr>
                  <a:grpSpLocks/>
                </p:cNvGrpSpPr>
                <p:nvPr/>
              </p:nvGrpSpPr>
              <p:grpSpPr bwMode="auto">
                <a:xfrm>
                  <a:off x="2623" y="1353"/>
                  <a:ext cx="356" cy="330"/>
                  <a:chOff x="2623" y="1353"/>
                  <a:chExt cx="356" cy="330"/>
                </a:xfrm>
              </p:grpSpPr>
              <p:sp>
                <p:nvSpPr>
                  <p:cNvPr id="15463" name="Freeform 84"/>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a:noFill/>
                    <a:round/>
                    <a:headEnd/>
                    <a:tailEnd/>
                  </a:ln>
                </p:spPr>
                <p:txBody>
                  <a:bodyPr/>
                  <a:lstStyle/>
                  <a:p>
                    <a:pPr>
                      <a:defRPr/>
                    </a:pPr>
                    <a:endParaRPr lang="en-US">
                      <a:solidFill>
                        <a:schemeClr val="bg1">
                          <a:lumMod val="50000"/>
                        </a:schemeClr>
                      </a:solidFill>
                    </a:endParaRPr>
                  </a:p>
                </p:txBody>
              </p:sp>
              <p:sp>
                <p:nvSpPr>
                  <p:cNvPr id="15464" name="Arc 85"/>
                  <p:cNvSpPr>
                    <a:spLocks/>
                  </p:cNvSpPr>
                  <p:nvPr/>
                </p:nvSpPr>
                <p:spPr bwMode="auto">
                  <a:xfrm>
                    <a:off x="2973" y="1360"/>
                    <a:ext cx="5" cy="4"/>
                  </a:xfrm>
                  <a:custGeom>
                    <a:avLst/>
                    <a:gdLst>
                      <a:gd name="T0" fmla="*/ 0 w 20606"/>
                      <a:gd name="T1" fmla="*/ 0 h 21600"/>
                      <a:gd name="T2" fmla="*/ 0 w 20606"/>
                      <a:gd name="T3" fmla="*/ 0 h 21600"/>
                      <a:gd name="T4" fmla="*/ 0 w 20606"/>
                      <a:gd name="T5" fmla="*/ 0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15465" name="Arc 86"/>
                  <p:cNvSpPr>
                    <a:spLocks/>
                  </p:cNvSpPr>
                  <p:nvPr/>
                </p:nvSpPr>
                <p:spPr bwMode="auto">
                  <a:xfrm>
                    <a:off x="2639" y="1361"/>
                    <a:ext cx="14" cy="9"/>
                  </a:xfrm>
                  <a:custGeom>
                    <a:avLst/>
                    <a:gdLst>
                      <a:gd name="T0" fmla="*/ 0 w 21481"/>
                      <a:gd name="T1" fmla="*/ 0 h 21550"/>
                      <a:gd name="T2" fmla="*/ 0 w 21481"/>
                      <a:gd name="T3" fmla="*/ 0 h 21550"/>
                      <a:gd name="T4" fmla="*/ 0 w 21481"/>
                      <a:gd name="T5" fmla="*/ 0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15466" name="Arc 87"/>
                  <p:cNvSpPr>
                    <a:spLocks/>
                  </p:cNvSpPr>
                  <p:nvPr/>
                </p:nvSpPr>
                <p:spPr bwMode="auto">
                  <a:xfrm>
                    <a:off x="2624" y="1652"/>
                    <a:ext cx="4" cy="6"/>
                  </a:xfrm>
                  <a:custGeom>
                    <a:avLst/>
                    <a:gdLst>
                      <a:gd name="T0" fmla="*/ 0 w 21600"/>
                      <a:gd name="T1" fmla="*/ 0 h 20769"/>
                      <a:gd name="T2" fmla="*/ 0 w 21600"/>
                      <a:gd name="T3" fmla="*/ 0 h 20769"/>
                      <a:gd name="T4" fmla="*/ 0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grpSp>
            <p:grpSp>
              <p:nvGrpSpPr>
                <p:cNvPr id="23" name="Group 88"/>
                <p:cNvGrpSpPr>
                  <a:grpSpLocks/>
                </p:cNvGrpSpPr>
                <p:nvPr/>
              </p:nvGrpSpPr>
              <p:grpSpPr bwMode="auto">
                <a:xfrm>
                  <a:off x="2661" y="1402"/>
                  <a:ext cx="269" cy="225"/>
                  <a:chOff x="2661" y="1402"/>
                  <a:chExt cx="269" cy="225"/>
                </a:xfrm>
              </p:grpSpPr>
              <p:grpSp>
                <p:nvGrpSpPr>
                  <p:cNvPr id="24" name="Group 89"/>
                  <p:cNvGrpSpPr>
                    <a:grpSpLocks/>
                  </p:cNvGrpSpPr>
                  <p:nvPr/>
                </p:nvGrpSpPr>
                <p:grpSpPr bwMode="auto">
                  <a:xfrm>
                    <a:off x="2661" y="1402"/>
                    <a:ext cx="269" cy="225"/>
                    <a:chOff x="2661" y="1402"/>
                    <a:chExt cx="269" cy="225"/>
                  </a:xfrm>
                </p:grpSpPr>
                <p:sp>
                  <p:nvSpPr>
                    <p:cNvPr id="15459" name="Freeform 90"/>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a:noFill/>
                      <a:round/>
                      <a:headEnd/>
                      <a:tailEnd/>
                    </a:ln>
                  </p:spPr>
                  <p:txBody>
                    <a:bodyPr/>
                    <a:lstStyle/>
                    <a:p>
                      <a:pPr>
                        <a:defRPr/>
                      </a:pPr>
                      <a:endParaRPr lang="en-US">
                        <a:solidFill>
                          <a:schemeClr val="bg1">
                            <a:lumMod val="50000"/>
                          </a:schemeClr>
                        </a:solidFill>
                      </a:endParaRPr>
                    </a:p>
                  </p:txBody>
                </p:sp>
                <p:sp>
                  <p:nvSpPr>
                    <p:cNvPr id="15460" name="Freeform 91"/>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a:noFill/>
                      <a:round/>
                      <a:headEnd/>
                      <a:tailEnd/>
                    </a:ln>
                  </p:spPr>
                  <p:txBody>
                    <a:bodyPr/>
                    <a:lstStyle/>
                    <a:p>
                      <a:pPr>
                        <a:defRPr/>
                      </a:pPr>
                      <a:endParaRPr lang="en-US">
                        <a:solidFill>
                          <a:schemeClr val="bg1">
                            <a:lumMod val="50000"/>
                          </a:schemeClr>
                        </a:solidFill>
                      </a:endParaRPr>
                    </a:p>
                  </p:txBody>
                </p:sp>
                <p:sp>
                  <p:nvSpPr>
                    <p:cNvPr id="15461" name="Freeform 92"/>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a:noFill/>
                      <a:round/>
                      <a:headEnd/>
                      <a:tailEnd/>
                    </a:ln>
                  </p:spPr>
                  <p:txBody>
                    <a:bodyPr/>
                    <a:lstStyle/>
                    <a:p>
                      <a:pPr>
                        <a:defRPr/>
                      </a:pPr>
                      <a:endParaRPr lang="en-US">
                        <a:solidFill>
                          <a:schemeClr val="bg1">
                            <a:lumMod val="50000"/>
                          </a:schemeClr>
                        </a:solidFill>
                      </a:endParaRPr>
                    </a:p>
                  </p:txBody>
                </p:sp>
                <p:sp>
                  <p:nvSpPr>
                    <p:cNvPr id="15462" name="Freeform 93"/>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a:noFill/>
                      <a:round/>
                      <a:headEnd/>
                      <a:tailEnd/>
                    </a:ln>
                  </p:spPr>
                  <p:txBody>
                    <a:bodyPr/>
                    <a:lstStyle/>
                    <a:p>
                      <a:pPr>
                        <a:defRPr/>
                      </a:pPr>
                      <a:endParaRPr lang="en-US">
                        <a:solidFill>
                          <a:schemeClr val="bg1">
                            <a:lumMod val="50000"/>
                          </a:schemeClr>
                        </a:solidFill>
                      </a:endParaRPr>
                    </a:p>
                  </p:txBody>
                </p:sp>
              </p:grpSp>
              <p:grpSp>
                <p:nvGrpSpPr>
                  <p:cNvPr id="25" name="Group 94"/>
                  <p:cNvGrpSpPr>
                    <a:grpSpLocks/>
                  </p:cNvGrpSpPr>
                  <p:nvPr/>
                </p:nvGrpSpPr>
                <p:grpSpPr bwMode="auto">
                  <a:xfrm>
                    <a:off x="2667" y="1410"/>
                    <a:ext cx="256" cy="211"/>
                    <a:chOff x="2667" y="1410"/>
                    <a:chExt cx="256" cy="211"/>
                  </a:xfrm>
                </p:grpSpPr>
                <p:sp>
                  <p:nvSpPr>
                    <p:cNvPr id="15456" name="Freeform 95"/>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a:noFill/>
                      <a:round/>
                      <a:headEnd/>
                      <a:tailEnd/>
                    </a:ln>
                  </p:spPr>
                  <p:txBody>
                    <a:bodyPr/>
                    <a:lstStyle/>
                    <a:p>
                      <a:pPr>
                        <a:defRPr/>
                      </a:pPr>
                      <a:endParaRPr lang="en-US">
                        <a:solidFill>
                          <a:schemeClr val="bg1">
                            <a:lumMod val="50000"/>
                          </a:schemeClr>
                        </a:solidFill>
                      </a:endParaRPr>
                    </a:p>
                  </p:txBody>
                </p:sp>
                <p:sp>
                  <p:nvSpPr>
                    <p:cNvPr id="15457" name="Freeform 96"/>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a:noFill/>
                      <a:round/>
                      <a:headEnd/>
                      <a:tailEnd/>
                    </a:ln>
                  </p:spPr>
                  <p:txBody>
                    <a:bodyPr/>
                    <a:lstStyle/>
                    <a:p>
                      <a:pPr>
                        <a:defRPr/>
                      </a:pPr>
                      <a:endParaRPr lang="en-US">
                        <a:solidFill>
                          <a:schemeClr val="bg1">
                            <a:lumMod val="50000"/>
                          </a:schemeClr>
                        </a:solidFill>
                      </a:endParaRPr>
                    </a:p>
                  </p:txBody>
                </p:sp>
                <p:sp>
                  <p:nvSpPr>
                    <p:cNvPr id="15458" name="Freeform 97"/>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a:noFill/>
                      <a:round/>
                      <a:headEnd/>
                      <a:tailEnd/>
                    </a:ln>
                  </p:spPr>
                  <p:txBody>
                    <a:bodyPr/>
                    <a:lstStyle/>
                    <a:p>
                      <a:pPr>
                        <a:defRPr/>
                      </a:pPr>
                      <a:endParaRPr lang="en-US">
                        <a:solidFill>
                          <a:schemeClr val="bg1">
                            <a:lumMod val="50000"/>
                          </a:schemeClr>
                        </a:solidFill>
                      </a:endParaRPr>
                    </a:p>
                  </p:txBody>
                </p:sp>
              </p:grpSp>
            </p:grpSp>
          </p:grpSp>
          <p:sp>
            <p:nvSpPr>
              <p:cNvPr id="15451" name="Freeform 98"/>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a:noFill/>
                <a:round/>
                <a:headEnd/>
                <a:tailEnd/>
              </a:ln>
            </p:spPr>
            <p:txBody>
              <a:bodyPr/>
              <a:lstStyle/>
              <a:p>
                <a:pPr>
                  <a:defRPr/>
                </a:pPr>
                <a:endParaRPr lang="en-US">
                  <a:solidFill>
                    <a:schemeClr val="bg1">
                      <a:lumMod val="50000"/>
                    </a:schemeClr>
                  </a:solidFill>
                </a:endParaRPr>
              </a:p>
            </p:txBody>
          </p:sp>
        </p:grpSp>
        <p:grpSp>
          <p:nvGrpSpPr>
            <p:cNvPr id="26" name="Group 99"/>
            <p:cNvGrpSpPr>
              <a:grpSpLocks/>
            </p:cNvGrpSpPr>
            <p:nvPr/>
          </p:nvGrpSpPr>
          <p:grpSpPr bwMode="auto">
            <a:xfrm>
              <a:off x="2481" y="1792"/>
              <a:ext cx="509" cy="114"/>
              <a:chOff x="2481" y="1792"/>
              <a:chExt cx="509" cy="114"/>
            </a:xfrm>
          </p:grpSpPr>
          <p:sp>
            <p:nvSpPr>
              <p:cNvPr id="15392" name="Freeform 100"/>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a:noFill/>
                <a:round/>
                <a:headEnd/>
                <a:tailEnd/>
              </a:ln>
            </p:spPr>
            <p:txBody>
              <a:bodyPr/>
              <a:lstStyle/>
              <a:p>
                <a:pPr>
                  <a:defRPr/>
                </a:pPr>
                <a:endParaRPr lang="en-US">
                  <a:solidFill>
                    <a:schemeClr val="bg1">
                      <a:lumMod val="50000"/>
                    </a:schemeClr>
                  </a:solidFill>
                </a:endParaRPr>
              </a:p>
            </p:txBody>
          </p:sp>
          <p:grpSp>
            <p:nvGrpSpPr>
              <p:cNvPr id="27" name="Group 101"/>
              <p:cNvGrpSpPr>
                <a:grpSpLocks/>
              </p:cNvGrpSpPr>
              <p:nvPr/>
            </p:nvGrpSpPr>
            <p:grpSpPr bwMode="auto">
              <a:xfrm>
                <a:off x="2481" y="1792"/>
                <a:ext cx="509" cy="114"/>
                <a:chOff x="2481" y="1792"/>
                <a:chExt cx="509" cy="114"/>
              </a:xfrm>
            </p:grpSpPr>
            <p:sp>
              <p:nvSpPr>
                <p:cNvPr id="15394" name="Freeform 102"/>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a:noFill/>
                  <a:round/>
                  <a:headEnd/>
                  <a:tailEnd/>
                </a:ln>
              </p:spPr>
              <p:txBody>
                <a:bodyPr/>
                <a:lstStyle/>
                <a:p>
                  <a:pPr>
                    <a:defRPr/>
                  </a:pPr>
                  <a:endParaRPr lang="en-US">
                    <a:solidFill>
                      <a:schemeClr val="bg1">
                        <a:lumMod val="50000"/>
                      </a:schemeClr>
                    </a:solidFill>
                  </a:endParaRPr>
                </a:p>
              </p:txBody>
            </p:sp>
            <p:sp>
              <p:nvSpPr>
                <p:cNvPr id="15395" name="Freeform 103"/>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a:noFill/>
                  <a:round/>
                  <a:headEnd/>
                  <a:tailEnd/>
                </a:ln>
              </p:spPr>
              <p:txBody>
                <a:bodyPr/>
                <a:lstStyle/>
                <a:p>
                  <a:pPr>
                    <a:defRPr/>
                  </a:pPr>
                  <a:endParaRPr lang="en-US">
                    <a:solidFill>
                      <a:schemeClr val="bg1">
                        <a:lumMod val="50000"/>
                      </a:schemeClr>
                    </a:solidFill>
                  </a:endParaRPr>
                </a:p>
              </p:txBody>
            </p:sp>
            <p:sp>
              <p:nvSpPr>
                <p:cNvPr id="15396" name="Line 104"/>
                <p:cNvSpPr>
                  <a:spLocks noChangeShapeType="1"/>
                </p:cNvSpPr>
                <p:nvPr/>
              </p:nvSpPr>
              <p:spPr bwMode="auto">
                <a:xfrm>
                  <a:off x="2485" y="1852"/>
                  <a:ext cx="446" cy="4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nvGrpSpPr>
                <p:cNvPr id="28" name="Group 105"/>
                <p:cNvGrpSpPr>
                  <a:grpSpLocks/>
                </p:cNvGrpSpPr>
                <p:nvPr/>
              </p:nvGrpSpPr>
              <p:grpSpPr bwMode="auto">
                <a:xfrm>
                  <a:off x="2510" y="1792"/>
                  <a:ext cx="434" cy="95"/>
                  <a:chOff x="2510" y="1792"/>
                  <a:chExt cx="434" cy="95"/>
                </a:xfrm>
              </p:grpSpPr>
              <p:sp>
                <p:nvSpPr>
                  <p:cNvPr id="15401" name="Freeform 106"/>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a:noFill/>
                    <a:round/>
                    <a:headEnd/>
                    <a:tailEnd/>
                  </a:ln>
                </p:spPr>
                <p:txBody>
                  <a:bodyPr/>
                  <a:lstStyle/>
                  <a:p>
                    <a:pPr>
                      <a:defRPr/>
                    </a:pPr>
                    <a:endParaRPr lang="en-US">
                      <a:solidFill>
                        <a:schemeClr val="bg1">
                          <a:lumMod val="50000"/>
                        </a:schemeClr>
                      </a:solidFill>
                    </a:endParaRPr>
                  </a:p>
                </p:txBody>
              </p:sp>
              <p:grpSp>
                <p:nvGrpSpPr>
                  <p:cNvPr id="29" name="Group 107"/>
                  <p:cNvGrpSpPr>
                    <a:grpSpLocks/>
                  </p:cNvGrpSpPr>
                  <p:nvPr/>
                </p:nvGrpSpPr>
                <p:grpSpPr bwMode="auto">
                  <a:xfrm>
                    <a:off x="2523" y="1792"/>
                    <a:ext cx="421" cy="95"/>
                    <a:chOff x="2523" y="1792"/>
                    <a:chExt cx="421" cy="95"/>
                  </a:xfrm>
                </p:grpSpPr>
                <p:grpSp>
                  <p:nvGrpSpPr>
                    <p:cNvPr id="30" name="Group 108"/>
                    <p:cNvGrpSpPr>
                      <a:grpSpLocks/>
                    </p:cNvGrpSpPr>
                    <p:nvPr/>
                  </p:nvGrpSpPr>
                  <p:grpSpPr bwMode="auto">
                    <a:xfrm>
                      <a:off x="2530" y="1792"/>
                      <a:ext cx="305" cy="80"/>
                      <a:chOff x="2530" y="1792"/>
                      <a:chExt cx="305" cy="80"/>
                    </a:xfrm>
                  </p:grpSpPr>
                  <p:grpSp>
                    <p:nvGrpSpPr>
                      <p:cNvPr id="31" name="Group 109"/>
                      <p:cNvGrpSpPr>
                        <a:grpSpLocks/>
                      </p:cNvGrpSpPr>
                      <p:nvPr/>
                    </p:nvGrpSpPr>
                    <p:grpSpPr bwMode="auto">
                      <a:xfrm>
                        <a:off x="2530" y="1792"/>
                        <a:ext cx="57" cy="56"/>
                        <a:chOff x="2530" y="1792"/>
                        <a:chExt cx="57" cy="56"/>
                      </a:xfrm>
                    </p:grpSpPr>
                    <p:sp>
                      <p:nvSpPr>
                        <p:cNvPr id="15448" name="Line 110"/>
                        <p:cNvSpPr>
                          <a:spLocks noChangeShapeType="1"/>
                        </p:cNvSpPr>
                        <p:nvPr/>
                      </p:nvSpPr>
                      <p:spPr bwMode="auto">
                        <a:xfrm flipV="1">
                          <a:off x="2530" y="182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49" name="Line 111"/>
                        <p:cNvSpPr>
                          <a:spLocks noChangeShapeType="1"/>
                        </p:cNvSpPr>
                        <p:nvPr/>
                      </p:nvSpPr>
                      <p:spPr bwMode="auto">
                        <a:xfrm flipV="1">
                          <a:off x="2551" y="1792"/>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5477" name="Group 112"/>
                      <p:cNvGrpSpPr>
                        <a:grpSpLocks/>
                      </p:cNvGrpSpPr>
                      <p:nvPr/>
                    </p:nvGrpSpPr>
                    <p:grpSpPr bwMode="auto">
                      <a:xfrm>
                        <a:off x="2555" y="1795"/>
                        <a:ext cx="58" cy="55"/>
                        <a:chOff x="2555" y="1795"/>
                        <a:chExt cx="58" cy="55"/>
                      </a:xfrm>
                    </p:grpSpPr>
                    <p:sp>
                      <p:nvSpPr>
                        <p:cNvPr id="15446" name="Line 113"/>
                        <p:cNvSpPr>
                          <a:spLocks noChangeShapeType="1"/>
                        </p:cNvSpPr>
                        <p:nvPr/>
                      </p:nvSpPr>
                      <p:spPr bwMode="auto">
                        <a:xfrm flipV="1">
                          <a:off x="2555" y="183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47" name="Line 114"/>
                        <p:cNvSpPr>
                          <a:spLocks noChangeShapeType="1"/>
                        </p:cNvSpPr>
                        <p:nvPr/>
                      </p:nvSpPr>
                      <p:spPr bwMode="auto">
                        <a:xfrm flipV="1">
                          <a:off x="2576" y="1795"/>
                          <a:ext cx="37"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5478" name="Group 115"/>
                      <p:cNvGrpSpPr>
                        <a:grpSpLocks/>
                      </p:cNvGrpSpPr>
                      <p:nvPr/>
                    </p:nvGrpSpPr>
                    <p:grpSpPr bwMode="auto">
                      <a:xfrm>
                        <a:off x="2582" y="1796"/>
                        <a:ext cx="57" cy="56"/>
                        <a:chOff x="2582" y="1796"/>
                        <a:chExt cx="57" cy="56"/>
                      </a:xfrm>
                    </p:grpSpPr>
                    <p:sp>
                      <p:nvSpPr>
                        <p:cNvPr id="15444" name="Line 116"/>
                        <p:cNvSpPr>
                          <a:spLocks noChangeShapeType="1"/>
                        </p:cNvSpPr>
                        <p:nvPr/>
                      </p:nvSpPr>
                      <p:spPr bwMode="auto">
                        <a:xfrm flipV="1">
                          <a:off x="2582" y="1833"/>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45" name="Line 117"/>
                        <p:cNvSpPr>
                          <a:spLocks noChangeShapeType="1"/>
                        </p:cNvSpPr>
                        <p:nvPr/>
                      </p:nvSpPr>
                      <p:spPr bwMode="auto">
                        <a:xfrm flipV="1">
                          <a:off x="2603" y="179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5479" name="Group 118"/>
                      <p:cNvGrpSpPr>
                        <a:grpSpLocks/>
                      </p:cNvGrpSpPr>
                      <p:nvPr/>
                    </p:nvGrpSpPr>
                    <p:grpSpPr bwMode="auto">
                      <a:xfrm>
                        <a:off x="2605" y="1800"/>
                        <a:ext cx="58" cy="56"/>
                        <a:chOff x="2605" y="1800"/>
                        <a:chExt cx="58" cy="56"/>
                      </a:xfrm>
                    </p:grpSpPr>
                    <p:sp>
                      <p:nvSpPr>
                        <p:cNvPr id="15442" name="Line 119"/>
                        <p:cNvSpPr>
                          <a:spLocks noChangeShapeType="1"/>
                        </p:cNvSpPr>
                        <p:nvPr/>
                      </p:nvSpPr>
                      <p:spPr bwMode="auto">
                        <a:xfrm flipV="1">
                          <a:off x="2605" y="1836"/>
                          <a:ext cx="14" cy="2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43" name="Line 120"/>
                        <p:cNvSpPr>
                          <a:spLocks noChangeShapeType="1"/>
                        </p:cNvSpPr>
                        <p:nvPr/>
                      </p:nvSpPr>
                      <p:spPr bwMode="auto">
                        <a:xfrm flipV="1">
                          <a:off x="2627" y="1800"/>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5487" name="Group 121"/>
                      <p:cNvGrpSpPr>
                        <a:grpSpLocks/>
                      </p:cNvGrpSpPr>
                      <p:nvPr/>
                    </p:nvGrpSpPr>
                    <p:grpSpPr bwMode="auto">
                      <a:xfrm>
                        <a:off x="2632" y="1802"/>
                        <a:ext cx="57" cy="55"/>
                        <a:chOff x="2632" y="1802"/>
                        <a:chExt cx="57" cy="55"/>
                      </a:xfrm>
                    </p:grpSpPr>
                    <p:sp>
                      <p:nvSpPr>
                        <p:cNvPr id="15440" name="Line 122"/>
                        <p:cNvSpPr>
                          <a:spLocks noChangeShapeType="1"/>
                        </p:cNvSpPr>
                        <p:nvPr/>
                      </p:nvSpPr>
                      <p:spPr bwMode="auto">
                        <a:xfrm flipV="1">
                          <a:off x="2632" y="1838"/>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41" name="Line 123"/>
                        <p:cNvSpPr>
                          <a:spLocks noChangeShapeType="1"/>
                        </p:cNvSpPr>
                        <p:nvPr/>
                      </p:nvSpPr>
                      <p:spPr bwMode="auto">
                        <a:xfrm flipV="1">
                          <a:off x="2653" y="1802"/>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5488" name="Group 124"/>
                      <p:cNvGrpSpPr>
                        <a:grpSpLocks/>
                      </p:cNvGrpSpPr>
                      <p:nvPr/>
                    </p:nvGrpSpPr>
                    <p:grpSpPr bwMode="auto">
                      <a:xfrm>
                        <a:off x="2657" y="1803"/>
                        <a:ext cx="57" cy="56"/>
                        <a:chOff x="2657" y="1803"/>
                        <a:chExt cx="57" cy="56"/>
                      </a:xfrm>
                    </p:grpSpPr>
                    <p:sp>
                      <p:nvSpPr>
                        <p:cNvPr id="15438" name="Line 125"/>
                        <p:cNvSpPr>
                          <a:spLocks noChangeShapeType="1"/>
                        </p:cNvSpPr>
                        <p:nvPr/>
                      </p:nvSpPr>
                      <p:spPr bwMode="auto">
                        <a:xfrm flipV="1">
                          <a:off x="2657" y="1840"/>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39" name="Line 126"/>
                        <p:cNvSpPr>
                          <a:spLocks noChangeShapeType="1"/>
                        </p:cNvSpPr>
                        <p:nvPr/>
                      </p:nvSpPr>
                      <p:spPr bwMode="auto">
                        <a:xfrm flipV="1">
                          <a:off x="2678" y="1803"/>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5492" name="Group 127"/>
                      <p:cNvGrpSpPr>
                        <a:grpSpLocks/>
                      </p:cNvGrpSpPr>
                      <p:nvPr/>
                    </p:nvGrpSpPr>
                    <p:grpSpPr bwMode="auto">
                      <a:xfrm>
                        <a:off x="2681" y="1806"/>
                        <a:ext cx="58" cy="55"/>
                        <a:chOff x="2681" y="1806"/>
                        <a:chExt cx="58" cy="55"/>
                      </a:xfrm>
                    </p:grpSpPr>
                    <p:sp>
                      <p:nvSpPr>
                        <p:cNvPr id="15436" name="Line 128"/>
                        <p:cNvSpPr>
                          <a:spLocks noChangeShapeType="1"/>
                        </p:cNvSpPr>
                        <p:nvPr/>
                      </p:nvSpPr>
                      <p:spPr bwMode="auto">
                        <a:xfrm flipV="1">
                          <a:off x="2681" y="1842"/>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37" name="Line 129"/>
                        <p:cNvSpPr>
                          <a:spLocks noChangeShapeType="1"/>
                        </p:cNvSpPr>
                        <p:nvPr/>
                      </p:nvSpPr>
                      <p:spPr bwMode="auto">
                        <a:xfrm flipV="1">
                          <a:off x="2703" y="1806"/>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5493" name="Group 130"/>
                      <p:cNvGrpSpPr>
                        <a:grpSpLocks/>
                      </p:cNvGrpSpPr>
                      <p:nvPr/>
                    </p:nvGrpSpPr>
                    <p:grpSpPr bwMode="auto">
                      <a:xfrm>
                        <a:off x="2704" y="1809"/>
                        <a:ext cx="58" cy="56"/>
                        <a:chOff x="2704" y="1809"/>
                        <a:chExt cx="58" cy="56"/>
                      </a:xfrm>
                    </p:grpSpPr>
                    <p:sp>
                      <p:nvSpPr>
                        <p:cNvPr id="15434" name="Line 131"/>
                        <p:cNvSpPr>
                          <a:spLocks noChangeShapeType="1"/>
                        </p:cNvSpPr>
                        <p:nvPr/>
                      </p:nvSpPr>
                      <p:spPr bwMode="auto">
                        <a:xfrm flipV="1">
                          <a:off x="2704" y="1846"/>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35" name="Line 132"/>
                        <p:cNvSpPr>
                          <a:spLocks noChangeShapeType="1"/>
                        </p:cNvSpPr>
                        <p:nvPr/>
                      </p:nvSpPr>
                      <p:spPr bwMode="auto">
                        <a:xfrm flipV="1">
                          <a:off x="2726" y="1809"/>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5495" name="Group 133"/>
                      <p:cNvGrpSpPr>
                        <a:grpSpLocks/>
                      </p:cNvGrpSpPr>
                      <p:nvPr/>
                    </p:nvGrpSpPr>
                    <p:grpSpPr bwMode="auto">
                      <a:xfrm>
                        <a:off x="2729" y="1813"/>
                        <a:ext cx="57" cy="55"/>
                        <a:chOff x="2729" y="1813"/>
                        <a:chExt cx="57" cy="55"/>
                      </a:xfrm>
                    </p:grpSpPr>
                    <p:sp>
                      <p:nvSpPr>
                        <p:cNvPr id="15432" name="Line 134"/>
                        <p:cNvSpPr>
                          <a:spLocks noChangeShapeType="1"/>
                        </p:cNvSpPr>
                        <p:nvPr/>
                      </p:nvSpPr>
                      <p:spPr bwMode="auto">
                        <a:xfrm flipV="1">
                          <a:off x="2729" y="184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33" name="Line 135"/>
                        <p:cNvSpPr>
                          <a:spLocks noChangeShapeType="1"/>
                        </p:cNvSpPr>
                        <p:nvPr/>
                      </p:nvSpPr>
                      <p:spPr bwMode="auto">
                        <a:xfrm flipV="1">
                          <a:off x="2750" y="1813"/>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5496" name="Group 136"/>
                      <p:cNvGrpSpPr>
                        <a:grpSpLocks/>
                      </p:cNvGrpSpPr>
                      <p:nvPr/>
                    </p:nvGrpSpPr>
                    <p:grpSpPr bwMode="auto">
                      <a:xfrm>
                        <a:off x="2754" y="1814"/>
                        <a:ext cx="57" cy="56"/>
                        <a:chOff x="2754" y="1814"/>
                        <a:chExt cx="57" cy="56"/>
                      </a:xfrm>
                    </p:grpSpPr>
                    <p:sp>
                      <p:nvSpPr>
                        <p:cNvPr id="15430" name="Line 137"/>
                        <p:cNvSpPr>
                          <a:spLocks noChangeShapeType="1"/>
                        </p:cNvSpPr>
                        <p:nvPr/>
                      </p:nvSpPr>
                      <p:spPr bwMode="auto">
                        <a:xfrm flipV="1">
                          <a:off x="2754" y="185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31" name="Line 138"/>
                        <p:cNvSpPr>
                          <a:spLocks noChangeShapeType="1"/>
                        </p:cNvSpPr>
                        <p:nvPr/>
                      </p:nvSpPr>
                      <p:spPr bwMode="auto">
                        <a:xfrm flipV="1">
                          <a:off x="2775" y="1814"/>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5505" name="Group 139"/>
                      <p:cNvGrpSpPr>
                        <a:grpSpLocks/>
                      </p:cNvGrpSpPr>
                      <p:nvPr/>
                    </p:nvGrpSpPr>
                    <p:grpSpPr bwMode="auto">
                      <a:xfrm>
                        <a:off x="2777" y="1816"/>
                        <a:ext cx="58" cy="56"/>
                        <a:chOff x="2777" y="1816"/>
                        <a:chExt cx="58" cy="56"/>
                      </a:xfrm>
                    </p:grpSpPr>
                    <p:sp>
                      <p:nvSpPr>
                        <p:cNvPr id="15428" name="Line 140"/>
                        <p:cNvSpPr>
                          <a:spLocks noChangeShapeType="1"/>
                        </p:cNvSpPr>
                        <p:nvPr/>
                      </p:nvSpPr>
                      <p:spPr bwMode="auto">
                        <a:xfrm flipV="1">
                          <a:off x="2777" y="1853"/>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29" name="Line 141"/>
                        <p:cNvSpPr>
                          <a:spLocks noChangeShapeType="1"/>
                        </p:cNvSpPr>
                        <p:nvPr/>
                      </p:nvSpPr>
                      <p:spPr bwMode="auto">
                        <a:xfrm flipV="1">
                          <a:off x="2799" y="181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15521" name="Group 142"/>
                    <p:cNvGrpSpPr>
                      <a:grpSpLocks/>
                    </p:cNvGrpSpPr>
                    <p:nvPr/>
                  </p:nvGrpSpPr>
                  <p:grpSpPr bwMode="auto">
                    <a:xfrm>
                      <a:off x="2854" y="1824"/>
                      <a:ext cx="86" cy="63"/>
                      <a:chOff x="2854" y="1824"/>
                      <a:chExt cx="86" cy="63"/>
                    </a:xfrm>
                  </p:grpSpPr>
                  <p:grpSp>
                    <p:nvGrpSpPr>
                      <p:cNvPr id="15528" name="Group 143"/>
                      <p:cNvGrpSpPr>
                        <a:grpSpLocks/>
                      </p:cNvGrpSpPr>
                      <p:nvPr/>
                    </p:nvGrpSpPr>
                    <p:grpSpPr bwMode="auto">
                      <a:xfrm>
                        <a:off x="2893" y="1827"/>
                        <a:ext cx="47" cy="60"/>
                        <a:chOff x="2893" y="1827"/>
                        <a:chExt cx="47" cy="60"/>
                      </a:xfrm>
                    </p:grpSpPr>
                    <p:sp>
                      <p:nvSpPr>
                        <p:cNvPr id="15415" name="Line 144"/>
                        <p:cNvSpPr>
                          <a:spLocks noChangeShapeType="1"/>
                        </p:cNvSpPr>
                        <p:nvPr/>
                      </p:nvSpPr>
                      <p:spPr bwMode="auto">
                        <a:xfrm flipV="1">
                          <a:off x="2893" y="1865"/>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16" name="Line 145"/>
                        <p:cNvSpPr>
                          <a:spLocks noChangeShapeType="1"/>
                        </p:cNvSpPr>
                        <p:nvPr/>
                      </p:nvSpPr>
                      <p:spPr bwMode="auto">
                        <a:xfrm flipV="1">
                          <a:off x="2912" y="1827"/>
                          <a:ext cx="28" cy="46"/>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5529" name="Group 146"/>
                      <p:cNvGrpSpPr>
                        <a:grpSpLocks/>
                      </p:cNvGrpSpPr>
                      <p:nvPr/>
                    </p:nvGrpSpPr>
                    <p:grpSpPr bwMode="auto">
                      <a:xfrm>
                        <a:off x="2874" y="1825"/>
                        <a:ext cx="48" cy="60"/>
                        <a:chOff x="2874" y="1825"/>
                        <a:chExt cx="48" cy="60"/>
                      </a:xfrm>
                    </p:grpSpPr>
                    <p:sp>
                      <p:nvSpPr>
                        <p:cNvPr id="15413" name="Line 147"/>
                        <p:cNvSpPr>
                          <a:spLocks noChangeShapeType="1"/>
                        </p:cNvSpPr>
                        <p:nvPr/>
                      </p:nvSpPr>
                      <p:spPr bwMode="auto">
                        <a:xfrm flipV="1">
                          <a:off x="2874" y="1864"/>
                          <a:ext cx="10" cy="2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14" name="Line 148"/>
                        <p:cNvSpPr>
                          <a:spLocks noChangeShapeType="1"/>
                        </p:cNvSpPr>
                        <p:nvPr/>
                      </p:nvSpPr>
                      <p:spPr bwMode="auto">
                        <a:xfrm flipV="1">
                          <a:off x="2892" y="1825"/>
                          <a:ext cx="30" cy="47"/>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5530" name="Group 149"/>
                      <p:cNvGrpSpPr>
                        <a:grpSpLocks/>
                      </p:cNvGrpSpPr>
                      <p:nvPr/>
                    </p:nvGrpSpPr>
                    <p:grpSpPr bwMode="auto">
                      <a:xfrm>
                        <a:off x="2854" y="1824"/>
                        <a:ext cx="46" cy="59"/>
                        <a:chOff x="2854" y="1824"/>
                        <a:chExt cx="46" cy="59"/>
                      </a:xfrm>
                    </p:grpSpPr>
                    <p:sp>
                      <p:nvSpPr>
                        <p:cNvPr id="15411" name="Line 150"/>
                        <p:cNvSpPr>
                          <a:spLocks noChangeShapeType="1"/>
                        </p:cNvSpPr>
                        <p:nvPr/>
                      </p:nvSpPr>
                      <p:spPr bwMode="auto">
                        <a:xfrm flipV="1">
                          <a:off x="2854" y="1861"/>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12" name="Line 151"/>
                        <p:cNvSpPr>
                          <a:spLocks noChangeShapeType="1"/>
                        </p:cNvSpPr>
                        <p:nvPr/>
                      </p:nvSpPr>
                      <p:spPr bwMode="auto">
                        <a:xfrm flipV="1">
                          <a:off x="2873" y="1824"/>
                          <a:ext cx="27"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sp>
                  <p:nvSpPr>
                    <p:cNvPr id="15405" name="Line 152"/>
                    <p:cNvSpPr>
                      <a:spLocks noChangeShapeType="1"/>
                    </p:cNvSpPr>
                    <p:nvPr/>
                  </p:nvSpPr>
                  <p:spPr bwMode="auto">
                    <a:xfrm>
                      <a:off x="2553" y="1815"/>
                      <a:ext cx="391" cy="3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06" name="Line 153"/>
                    <p:cNvSpPr>
                      <a:spLocks noChangeShapeType="1"/>
                    </p:cNvSpPr>
                    <p:nvPr/>
                  </p:nvSpPr>
                  <p:spPr bwMode="auto">
                    <a:xfrm>
                      <a:off x="2538" y="1825"/>
                      <a:ext cx="399" cy="3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5407" name="Line 154"/>
                    <p:cNvSpPr>
                      <a:spLocks noChangeShapeType="1"/>
                    </p:cNvSpPr>
                    <p:nvPr/>
                  </p:nvSpPr>
                  <p:spPr bwMode="auto">
                    <a:xfrm>
                      <a:off x="2523" y="1835"/>
                      <a:ext cx="403" cy="3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15531" name="Group 155"/>
                <p:cNvGrpSpPr>
                  <a:grpSpLocks/>
                </p:cNvGrpSpPr>
                <p:nvPr/>
              </p:nvGrpSpPr>
              <p:grpSpPr bwMode="auto">
                <a:xfrm>
                  <a:off x="2939" y="1835"/>
                  <a:ext cx="51" cy="68"/>
                  <a:chOff x="2939" y="1835"/>
                  <a:chExt cx="51" cy="68"/>
                </a:xfrm>
              </p:grpSpPr>
              <p:sp>
                <p:nvSpPr>
                  <p:cNvPr id="15399" name="Line 156"/>
                  <p:cNvSpPr>
                    <a:spLocks noChangeShapeType="1"/>
                  </p:cNvSpPr>
                  <p:nvPr/>
                </p:nvSpPr>
                <p:spPr bwMode="auto">
                  <a:xfrm flipV="1">
                    <a:off x="2939" y="1870"/>
                    <a:ext cx="23" cy="3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sp>
                <p:nvSpPr>
                  <p:cNvPr id="15400" name="Line 157"/>
                  <p:cNvSpPr>
                    <a:spLocks noChangeShapeType="1"/>
                  </p:cNvSpPr>
                  <p:nvPr/>
                </p:nvSpPr>
                <p:spPr bwMode="auto">
                  <a:xfrm flipV="1">
                    <a:off x="2970" y="1835"/>
                    <a:ext cx="20" cy="4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grpSp>
          </p:grpSp>
        </p:grpSp>
      </p:grpSp>
      <p:sp>
        <p:nvSpPr>
          <p:cNvPr id="15371" name="Line 158"/>
          <p:cNvSpPr>
            <a:spLocks noChangeShapeType="1"/>
          </p:cNvSpPr>
          <p:nvPr/>
        </p:nvSpPr>
        <p:spPr bwMode="auto">
          <a:xfrm>
            <a:off x="482600" y="6273800"/>
            <a:ext cx="7175500" cy="0"/>
          </a:xfrm>
          <a:prstGeom prst="line">
            <a:avLst/>
          </a:prstGeom>
          <a:noFill/>
          <a:ln w="76200">
            <a:solidFill>
              <a:srgbClr val="000000"/>
            </a:solidFill>
            <a:round/>
            <a:headEnd type="triangle" w="med" len="med"/>
            <a:tailEnd type="triangle" w="med" len="med"/>
          </a:ln>
        </p:spPr>
        <p:txBody>
          <a:bodyPr wrap="none" anchor="ctr"/>
          <a:lstStyle/>
          <a:p>
            <a:pPr>
              <a:defRPr/>
            </a:pPr>
            <a:endParaRPr lang="en-US">
              <a:solidFill>
                <a:schemeClr val="bg1">
                  <a:lumMod val="50000"/>
                </a:schemeClr>
              </a:solidFill>
            </a:endParaRPr>
          </a:p>
        </p:txBody>
      </p:sp>
      <p:grpSp>
        <p:nvGrpSpPr>
          <p:cNvPr id="15532" name="Group 159"/>
          <p:cNvGrpSpPr>
            <a:grpSpLocks/>
          </p:cNvGrpSpPr>
          <p:nvPr/>
        </p:nvGrpSpPr>
        <p:grpSpPr bwMode="auto">
          <a:xfrm>
            <a:off x="1047750" y="5638800"/>
            <a:ext cx="1397000" cy="609600"/>
            <a:chOff x="1776" y="3264"/>
            <a:chExt cx="880" cy="672"/>
          </a:xfrm>
        </p:grpSpPr>
        <p:sp>
          <p:nvSpPr>
            <p:cNvPr id="15378" name="Line 160"/>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15379" name="Line 161"/>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sp>
        <p:nvSpPr>
          <p:cNvPr id="15373" name="Text Box 162"/>
          <p:cNvSpPr txBox="1">
            <a:spLocks noChangeArrowheads="1"/>
          </p:cNvSpPr>
          <p:nvPr/>
        </p:nvSpPr>
        <p:spPr bwMode="auto">
          <a:xfrm>
            <a:off x="2921000" y="6284913"/>
            <a:ext cx="2181225" cy="457200"/>
          </a:xfrm>
          <a:prstGeom prst="rect">
            <a:avLst/>
          </a:prstGeom>
          <a:noFill/>
          <a:ln w="9525">
            <a:noFill/>
            <a:miter lim="800000"/>
            <a:headEnd/>
            <a:tailEnd/>
          </a:ln>
        </p:spPr>
        <p:txBody>
          <a:bodyPr wrap="none">
            <a:spAutoFit/>
          </a:bodyPr>
          <a:lstStyle/>
          <a:p>
            <a:pPr algn="l" eaLnBrk="0" hangingPunct="0">
              <a:defRPr/>
            </a:pPr>
            <a:r>
              <a:rPr lang="en-GB">
                <a:solidFill>
                  <a:schemeClr val="bg1">
                    <a:lumMod val="50000"/>
                  </a:schemeClr>
                </a:solidFill>
              </a:rPr>
              <a:t>Data Network</a:t>
            </a:r>
          </a:p>
        </p:txBody>
      </p:sp>
      <p:sp>
        <p:nvSpPr>
          <p:cNvPr id="666787" name="Rectangle 163"/>
          <p:cNvSpPr>
            <a:spLocks noChangeArrowheads="1"/>
          </p:cNvSpPr>
          <p:nvPr/>
        </p:nvSpPr>
        <p:spPr bwMode="auto">
          <a:xfrm>
            <a:off x="3405188" y="1981200"/>
            <a:ext cx="5400675" cy="641350"/>
          </a:xfrm>
          <a:prstGeom prst="rect">
            <a:avLst/>
          </a:prstGeom>
          <a:noFill/>
          <a:ln w="38100" cap="sq">
            <a:noFill/>
            <a:miter lim="800000"/>
            <a:headEnd/>
            <a:tailEnd/>
          </a:ln>
        </p:spPr>
        <p:txBody>
          <a:bodyPr>
            <a:spAutoFit/>
          </a:bodyPr>
          <a:lstStyle/>
          <a:p>
            <a:pPr algn="l">
              <a:buFontTx/>
              <a:buChar char="•"/>
              <a:defRPr/>
            </a:pPr>
            <a:r>
              <a:rPr lang="en-US" sz="1800">
                <a:solidFill>
                  <a:schemeClr val="bg1">
                    <a:lumMod val="50000"/>
                  </a:schemeClr>
                </a:solidFill>
              </a:rPr>
              <a:t>Protocol that governs the way that a web server and a web client interact. </a:t>
            </a:r>
          </a:p>
        </p:txBody>
      </p:sp>
      <p:sp>
        <p:nvSpPr>
          <p:cNvPr id="666788" name="Rectangle 164"/>
          <p:cNvSpPr>
            <a:spLocks noChangeArrowheads="1"/>
          </p:cNvSpPr>
          <p:nvPr/>
        </p:nvSpPr>
        <p:spPr bwMode="auto">
          <a:xfrm>
            <a:off x="3405188" y="2882900"/>
            <a:ext cx="5683250" cy="915988"/>
          </a:xfrm>
          <a:prstGeom prst="rect">
            <a:avLst/>
          </a:prstGeom>
          <a:noFill/>
          <a:ln w="38100" cap="sq">
            <a:noFill/>
            <a:miter lim="800000"/>
            <a:headEnd/>
            <a:tailEnd/>
          </a:ln>
        </p:spPr>
        <p:txBody>
          <a:bodyPr>
            <a:spAutoFit/>
          </a:bodyPr>
          <a:lstStyle/>
          <a:p>
            <a:pPr algn="l">
              <a:buFontTx/>
              <a:buChar char="•"/>
              <a:defRPr/>
            </a:pPr>
            <a:r>
              <a:rPr lang="en-US" sz="1800">
                <a:solidFill>
                  <a:schemeClr val="bg1">
                    <a:lumMod val="50000"/>
                  </a:schemeClr>
                </a:solidFill>
              </a:rPr>
              <a:t>Divides the HTTP messages into smaller pieces, called segments, to be sent to the destination client.</a:t>
            </a:r>
          </a:p>
        </p:txBody>
      </p:sp>
      <p:sp>
        <p:nvSpPr>
          <p:cNvPr id="666789" name="Rectangle 165"/>
          <p:cNvSpPr>
            <a:spLocks noChangeArrowheads="1"/>
          </p:cNvSpPr>
          <p:nvPr/>
        </p:nvSpPr>
        <p:spPr bwMode="auto">
          <a:xfrm>
            <a:off x="3405188" y="3868738"/>
            <a:ext cx="5738812" cy="915987"/>
          </a:xfrm>
          <a:prstGeom prst="rect">
            <a:avLst/>
          </a:prstGeom>
          <a:noFill/>
          <a:ln w="38100" cap="sq">
            <a:noFill/>
            <a:miter lim="800000"/>
            <a:headEnd/>
            <a:tailEnd/>
          </a:ln>
        </p:spPr>
        <p:txBody>
          <a:bodyPr>
            <a:spAutoFit/>
          </a:bodyPr>
          <a:lstStyle/>
          <a:p>
            <a:pPr algn="l">
              <a:buFontTx/>
              <a:buChar char="•"/>
              <a:defRPr/>
            </a:pPr>
            <a:r>
              <a:rPr lang="en-US" sz="1800">
                <a:solidFill>
                  <a:schemeClr val="bg1">
                    <a:lumMod val="50000"/>
                  </a:schemeClr>
                </a:solidFill>
              </a:rPr>
              <a:t>Takes the segments from TCP, encapsulates them into packets, assigns appropriate addresses, and selects the best path to the destination host.</a:t>
            </a:r>
          </a:p>
        </p:txBody>
      </p:sp>
      <p:sp>
        <p:nvSpPr>
          <p:cNvPr id="666790" name="Rectangle 166"/>
          <p:cNvSpPr>
            <a:spLocks noChangeArrowheads="1"/>
          </p:cNvSpPr>
          <p:nvPr/>
        </p:nvSpPr>
        <p:spPr bwMode="auto">
          <a:xfrm>
            <a:off x="3405188" y="4965700"/>
            <a:ext cx="5738812" cy="641350"/>
          </a:xfrm>
          <a:prstGeom prst="rect">
            <a:avLst/>
          </a:prstGeom>
          <a:noFill/>
          <a:ln w="38100" cap="sq">
            <a:noFill/>
            <a:miter lim="800000"/>
            <a:headEnd/>
            <a:tailEnd/>
          </a:ln>
        </p:spPr>
        <p:txBody>
          <a:bodyPr>
            <a:spAutoFit/>
          </a:bodyPr>
          <a:lstStyle/>
          <a:p>
            <a:pPr algn="l">
              <a:buFontTx/>
              <a:buChar char="•"/>
              <a:defRPr/>
            </a:pPr>
            <a:r>
              <a:rPr lang="en-US" sz="1800">
                <a:solidFill>
                  <a:schemeClr val="bg1">
                    <a:lumMod val="50000"/>
                  </a:schemeClr>
                </a:solidFill>
              </a:rPr>
              <a:t>Take the packets from IP and format them to be transmitted over the network media.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57126"/>
                                        </p:tgtEl>
                                        <p:attrNameLst>
                                          <p:attrName>style.visibility</p:attrName>
                                        </p:attrNameLst>
                                      </p:cBhvr>
                                      <p:to>
                                        <p:strVal val="visible"/>
                                      </p:to>
                                    </p:set>
                                    <p:animEffect transition="in" filter="dissolve">
                                      <p:cBhvr>
                                        <p:cTn id="7" dur="500"/>
                                        <p:tgtEl>
                                          <p:spTgt spid="11571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66787"/>
                                        </p:tgtEl>
                                        <p:attrNameLst>
                                          <p:attrName>style.visibility</p:attrName>
                                        </p:attrNameLst>
                                      </p:cBhvr>
                                      <p:to>
                                        <p:strVal val="visible"/>
                                      </p:to>
                                    </p:set>
                                    <p:animEffect transition="in" filter="dissolve">
                                      <p:cBhvr>
                                        <p:cTn id="12" dur="500"/>
                                        <p:tgtEl>
                                          <p:spTgt spid="66678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66788"/>
                                        </p:tgtEl>
                                        <p:attrNameLst>
                                          <p:attrName>style.visibility</p:attrName>
                                        </p:attrNameLst>
                                      </p:cBhvr>
                                      <p:to>
                                        <p:strVal val="visible"/>
                                      </p:to>
                                    </p:set>
                                    <p:animEffect transition="in" filter="dissolve">
                                      <p:cBhvr>
                                        <p:cTn id="17" dur="500"/>
                                        <p:tgtEl>
                                          <p:spTgt spid="66678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66789"/>
                                        </p:tgtEl>
                                        <p:attrNameLst>
                                          <p:attrName>style.visibility</p:attrName>
                                        </p:attrNameLst>
                                      </p:cBhvr>
                                      <p:to>
                                        <p:strVal val="visible"/>
                                      </p:to>
                                    </p:set>
                                    <p:animEffect transition="in" filter="dissolve">
                                      <p:cBhvr>
                                        <p:cTn id="22" dur="500"/>
                                        <p:tgtEl>
                                          <p:spTgt spid="66678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66790"/>
                                        </p:tgtEl>
                                        <p:attrNameLst>
                                          <p:attrName>style.visibility</p:attrName>
                                        </p:attrNameLst>
                                      </p:cBhvr>
                                      <p:to>
                                        <p:strVal val="visible"/>
                                      </p:to>
                                    </p:set>
                                    <p:animEffect transition="in" filter="dissolve">
                                      <p:cBhvr>
                                        <p:cTn id="27" dur="500"/>
                                        <p:tgtEl>
                                          <p:spTgt spid="66679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1157127"/>
                    </p:tgtEl>
                  </p:cond>
                </p:stCondLst>
                <p:endSync evt="end" delay="0">
                  <p:rtn val="all"/>
                </p:endSync>
                <p:childTnLst>
                  <p:par>
                    <p:cTn id="29" fill="hold">
                      <p:stCondLst>
                        <p:cond delay="0"/>
                      </p:stCondLst>
                      <p:childTnLst>
                        <p:par>
                          <p:cTn id="30" fill="hold">
                            <p:stCondLst>
                              <p:cond delay="0"/>
                            </p:stCondLst>
                            <p:childTnLst>
                              <p:par>
                                <p:cTn id="31" presetID="1" presetClass="mediacall" presetSubtype="0" fill="hold" nodeType="clickEffect">
                                  <p:stCondLst>
                                    <p:cond delay="0"/>
                                  </p:stCondLst>
                                  <p:childTnLst>
                                    <p:cmd type="call" cmd="playFrom(0.0)">
                                      <p:cBhvr>
                                        <p:cTn id="32" dur="1" fill="hold"/>
                                        <p:tgtEl>
                                          <p:spTgt spid="1157127"/>
                                        </p:tgtEl>
                                      </p:cBhvr>
                                    </p:cmd>
                                  </p:childTnLst>
                                </p:cTn>
                              </p:par>
                            </p:childTnLst>
                          </p:cTn>
                        </p:par>
                      </p:childTnLst>
                    </p:cTn>
                  </p:par>
                </p:childTnLst>
              </p:cTn>
              <p:nextCondLst>
                <p:cond evt="onClick" delay="0">
                  <p:tgtEl>
                    <p:spTgt spid="1157127"/>
                  </p:tgtEl>
                </p:cond>
              </p:nextCondLst>
            </p:seq>
            <p:audio>
              <p:cMediaNode>
                <p:cTn id="33" fill="hold" display="0">
                  <p:stCondLst>
                    <p:cond delay="indefinite"/>
                  </p:stCondLst>
                  <p:endCondLst>
                    <p:cond evt="onNext" delay="0">
                      <p:tgtEl>
                        <p:sldTgt/>
                      </p:tgtEl>
                    </p:cond>
                    <p:cond evt="onPrev" delay="0">
                      <p:tgtEl>
                        <p:sldTgt/>
                      </p:tgtEl>
                    </p:cond>
                    <p:cond evt="onStopAudio" delay="0">
                      <p:tgtEl>
                        <p:sldTgt/>
                      </p:tgtEl>
                    </p:cond>
                  </p:endCondLst>
                </p:cTn>
                <p:tgtEl>
                  <p:spTgt spid="1157127"/>
                </p:tgtEl>
              </p:cMediaNode>
            </p:audio>
          </p:childTnLst>
        </p:cTn>
      </p:par>
    </p:tnLst>
    <p:bldLst>
      <p:bldP spid="1157126" grpId="0" autoUpdateAnimBg="0"/>
      <p:bldP spid="666787" grpId="0"/>
      <p:bldP spid="666788" grpId="0"/>
      <p:bldP spid="666789" grpId="0"/>
      <p:bldP spid="6667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598488" y="219075"/>
            <a:ext cx="8145462" cy="762000"/>
          </a:xfrm>
        </p:spPr>
        <p:txBody>
          <a:bodyPr/>
          <a:lstStyle/>
          <a:p>
            <a:pPr defTabSz="814388" eaLnBrk="1" hangingPunct="1">
              <a:defRPr/>
            </a:pPr>
            <a:r>
              <a:rPr lang="en-US" smtClean="0"/>
              <a:t>TCP/IP and OSI Model</a:t>
            </a:r>
          </a:p>
        </p:txBody>
      </p:sp>
      <p:sp>
        <p:nvSpPr>
          <p:cNvPr id="25602" name="Slide Number Placeholder 3"/>
          <p:cNvSpPr>
            <a:spLocks noGrp="1"/>
          </p:cNvSpPr>
          <p:nvPr>
            <p:ph type="sldNum" sz="quarter" idx="12"/>
          </p:nvPr>
        </p:nvSpPr>
        <p:spPr bwMode="auto">
          <a:xfrm>
            <a:off x="436563" y="6245225"/>
            <a:ext cx="2133600" cy="476250"/>
          </a:xfrm>
          <a:prstGeom prst="rect">
            <a:avLst/>
          </a:prstGeom>
          <a:noFill/>
          <a:ln>
            <a:miter lim="800000"/>
            <a:headEnd/>
            <a:tailEnd/>
          </a:ln>
        </p:spPr>
        <p:txBody>
          <a:bodyPr/>
          <a:lstStyle/>
          <a:p>
            <a:endParaRPr lang="en-GB" dirty="0"/>
          </a:p>
        </p:txBody>
      </p:sp>
      <p:sp>
        <p:nvSpPr>
          <p:cNvPr id="617477" name="Rectangle 5"/>
          <p:cNvSpPr>
            <a:spLocks noGrp="1" noChangeArrowheads="1"/>
          </p:cNvSpPr>
          <p:nvPr>
            <p:ph sz="quarter" idx="1"/>
          </p:nvPr>
        </p:nvSpPr>
        <p:spPr>
          <a:xfrm>
            <a:off x="457200" y="1206500"/>
            <a:ext cx="8229600" cy="4114800"/>
          </a:xfrm>
        </p:spPr>
        <p:txBody>
          <a:bodyPr>
            <a:noAutofit/>
          </a:bodyPr>
          <a:lstStyle/>
          <a:p>
            <a:pPr eaLnBrk="1" hangingPunct="1">
              <a:lnSpc>
                <a:spcPct val="80000"/>
              </a:lnSpc>
              <a:buFontTx/>
              <a:buNone/>
              <a:defRPr/>
            </a:pPr>
            <a:r>
              <a:rPr lang="en-US" sz="2400" dirty="0" smtClean="0"/>
              <a:t>There are benefits to using a layered model to describe</a:t>
            </a:r>
          </a:p>
          <a:p>
            <a:pPr eaLnBrk="1" hangingPunct="1">
              <a:lnSpc>
                <a:spcPct val="80000"/>
              </a:lnSpc>
              <a:buFontTx/>
              <a:buNone/>
              <a:defRPr/>
            </a:pPr>
            <a:r>
              <a:rPr lang="en-US" sz="2400" dirty="0" smtClean="0"/>
              <a:t>Network protocols and operations. Using a layered</a:t>
            </a:r>
          </a:p>
          <a:p>
            <a:pPr eaLnBrk="1" hangingPunct="1">
              <a:lnSpc>
                <a:spcPct val="80000"/>
              </a:lnSpc>
              <a:buFontTx/>
              <a:buNone/>
              <a:defRPr/>
            </a:pPr>
            <a:r>
              <a:rPr lang="en-US" sz="2400" dirty="0" smtClean="0"/>
              <a:t>model</a:t>
            </a:r>
            <a:r>
              <a:rPr lang="en-US" sz="2400" dirty="0" smtClean="0"/>
              <a:t>:</a:t>
            </a:r>
            <a:endParaRPr lang="en-US" sz="2400" dirty="0" smtClean="0"/>
          </a:p>
          <a:p>
            <a:pPr eaLnBrk="1" hangingPunct="1">
              <a:lnSpc>
                <a:spcPct val="80000"/>
              </a:lnSpc>
              <a:defRPr/>
            </a:pPr>
            <a:r>
              <a:rPr lang="en-US" sz="2400" b="1" dirty="0" smtClean="0"/>
              <a:t>Assists in protocol </a:t>
            </a:r>
            <a:r>
              <a:rPr lang="en-US" sz="2400" b="1" i="1" u="sng" dirty="0" smtClean="0"/>
              <a:t>design</a:t>
            </a:r>
            <a:r>
              <a:rPr lang="en-US" sz="2400" dirty="0" smtClean="0"/>
              <a:t>, because protocols that operate at a specific layer have defined information that they act upon and a defined interface to the layers above and below. </a:t>
            </a:r>
            <a:endParaRPr lang="en-US" sz="2400" dirty="0" smtClean="0"/>
          </a:p>
          <a:p>
            <a:pPr eaLnBrk="1" hangingPunct="1">
              <a:lnSpc>
                <a:spcPct val="80000"/>
              </a:lnSpc>
              <a:buNone/>
              <a:defRPr/>
            </a:pPr>
            <a:endParaRPr lang="en-US" sz="2400" dirty="0" smtClean="0"/>
          </a:p>
          <a:p>
            <a:pPr eaLnBrk="1" hangingPunct="1">
              <a:lnSpc>
                <a:spcPct val="80000"/>
              </a:lnSpc>
              <a:defRPr/>
            </a:pPr>
            <a:r>
              <a:rPr lang="en-US" sz="2400" b="1" dirty="0" smtClean="0"/>
              <a:t>Fosters </a:t>
            </a:r>
            <a:r>
              <a:rPr lang="en-US" sz="2400" b="1" i="1" u="sng" dirty="0" smtClean="0"/>
              <a:t>competition</a:t>
            </a:r>
            <a:r>
              <a:rPr lang="en-US" sz="2400" b="1" dirty="0" smtClean="0"/>
              <a:t> </a:t>
            </a:r>
            <a:r>
              <a:rPr lang="en-US" sz="2400" dirty="0" smtClean="0"/>
              <a:t>because products from different vendors can work together. </a:t>
            </a:r>
            <a:endParaRPr lang="en-US" sz="2400" dirty="0" smtClean="0"/>
          </a:p>
          <a:p>
            <a:pPr eaLnBrk="1" hangingPunct="1">
              <a:lnSpc>
                <a:spcPct val="80000"/>
              </a:lnSpc>
              <a:buNone/>
              <a:defRPr/>
            </a:pPr>
            <a:endParaRPr lang="en-US" sz="2400" dirty="0" smtClean="0"/>
          </a:p>
          <a:p>
            <a:pPr eaLnBrk="1" hangingPunct="1">
              <a:lnSpc>
                <a:spcPct val="80000"/>
              </a:lnSpc>
              <a:defRPr/>
            </a:pPr>
            <a:r>
              <a:rPr lang="en-US" sz="2400" dirty="0" smtClean="0"/>
              <a:t>Prevents technology or capability changes in one layer from </a:t>
            </a:r>
            <a:r>
              <a:rPr lang="en-US" sz="2400" i="1" u="sng" dirty="0" smtClean="0"/>
              <a:t>affecting</a:t>
            </a:r>
            <a:r>
              <a:rPr lang="en-US" sz="2400" dirty="0" smtClean="0"/>
              <a:t> other layers above and below. </a:t>
            </a:r>
            <a:endParaRPr lang="en-US" sz="2400" dirty="0" smtClean="0"/>
          </a:p>
          <a:p>
            <a:pPr eaLnBrk="1" hangingPunct="1">
              <a:lnSpc>
                <a:spcPct val="80000"/>
              </a:lnSpc>
              <a:defRPr/>
            </a:pPr>
            <a:endParaRPr lang="en-US" sz="2400" dirty="0" smtClean="0"/>
          </a:p>
          <a:p>
            <a:pPr eaLnBrk="1" hangingPunct="1">
              <a:lnSpc>
                <a:spcPct val="80000"/>
              </a:lnSpc>
              <a:defRPr/>
            </a:pPr>
            <a:endParaRPr lang="en-US" sz="2400" dirty="0" smtClean="0"/>
          </a:p>
          <a:p>
            <a:pPr eaLnBrk="1" hangingPunct="1">
              <a:lnSpc>
                <a:spcPct val="80000"/>
              </a:lnSpc>
              <a:buNone/>
              <a:defRPr/>
            </a:pPr>
            <a:r>
              <a:rPr lang="en-US" sz="2400" dirty="0" smtClean="0"/>
              <a:t>.</a:t>
            </a:r>
            <a:endParaRPr lang="en-US"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7477">
                                            <p:txEl>
                                              <p:pRg st="3" end="3"/>
                                            </p:txEl>
                                          </p:spTgt>
                                        </p:tgtEl>
                                        <p:attrNameLst>
                                          <p:attrName>style.visibility</p:attrName>
                                        </p:attrNameLst>
                                      </p:cBhvr>
                                      <p:to>
                                        <p:strVal val="visible"/>
                                      </p:to>
                                    </p:set>
                                    <p:animEffect transition="in" filter="dissolve">
                                      <p:cBhvr>
                                        <p:cTn id="7" dur="500"/>
                                        <p:tgtEl>
                                          <p:spTgt spid="61747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7477">
                                            <p:txEl>
                                              <p:pRg st="5" end="5"/>
                                            </p:txEl>
                                          </p:spTgt>
                                        </p:tgtEl>
                                        <p:attrNameLst>
                                          <p:attrName>style.visibility</p:attrName>
                                        </p:attrNameLst>
                                      </p:cBhvr>
                                      <p:to>
                                        <p:strVal val="visible"/>
                                      </p:to>
                                    </p:set>
                                    <p:animEffect transition="in" filter="dissolve">
                                      <p:cBhvr>
                                        <p:cTn id="12" dur="500"/>
                                        <p:tgtEl>
                                          <p:spTgt spid="61747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17477">
                                            <p:txEl>
                                              <p:pRg st="7" end="7"/>
                                            </p:txEl>
                                          </p:spTgt>
                                        </p:tgtEl>
                                        <p:attrNameLst>
                                          <p:attrName>style.visibility</p:attrName>
                                        </p:attrNameLst>
                                      </p:cBhvr>
                                      <p:to>
                                        <p:strVal val="visible"/>
                                      </p:to>
                                    </p:set>
                                    <p:animEffect transition="in" filter="dissolve">
                                      <p:cBhvr>
                                        <p:cTn id="17" dur="500"/>
                                        <p:tgtEl>
                                          <p:spTgt spid="61747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17477">
                                            <p:txEl>
                                              <p:pRg st="10" end="10"/>
                                            </p:txEl>
                                          </p:spTgt>
                                        </p:tgtEl>
                                        <p:attrNameLst>
                                          <p:attrName>style.visibility</p:attrName>
                                        </p:attrNameLst>
                                      </p:cBhvr>
                                      <p:to>
                                        <p:strVal val="visible"/>
                                      </p:to>
                                    </p:set>
                                    <p:animEffect transition="in" filter="dissolve">
                                      <p:cBhvr>
                                        <p:cTn id="22" dur="500"/>
                                        <p:tgtEl>
                                          <p:spTgt spid="61747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8688" y="142875"/>
            <a:ext cx="7772400" cy="1143000"/>
          </a:xfrm>
        </p:spPr>
        <p:txBody>
          <a:bodyPr/>
          <a:lstStyle/>
          <a:p>
            <a:pPr eaLnBrk="1" fontAlgn="auto" hangingPunct="1">
              <a:spcAft>
                <a:spcPts val="0"/>
              </a:spcAft>
              <a:defRPr/>
            </a:pPr>
            <a:r>
              <a:rPr lang="en-GB" smtClean="0"/>
              <a:t>Layered Model – An Analogy</a:t>
            </a:r>
          </a:p>
        </p:txBody>
      </p:sp>
      <p:sp>
        <p:nvSpPr>
          <p:cNvPr id="16388" name="Footer Placeholder 5"/>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RD-CSY1017</a:t>
            </a:r>
          </a:p>
        </p:txBody>
      </p:sp>
      <p:sp>
        <p:nvSpPr>
          <p:cNvPr id="69" name="Slide Number Placeholder 68"/>
          <p:cNvSpPr>
            <a:spLocks noGrp="1"/>
          </p:cNvSpPr>
          <p:nvPr>
            <p:ph type="sldNum" sz="quarter" idx="12"/>
          </p:nvPr>
        </p:nvSpPr>
        <p:spPr/>
        <p:txBody>
          <a:bodyPr/>
          <a:lstStyle/>
          <a:p>
            <a:pPr>
              <a:defRPr/>
            </a:pPr>
            <a:fld id="{40A2001E-68D0-4A68-BD5F-8C454EEDBC80}" type="slidenum">
              <a:rPr lang="en-US" smtClean="0"/>
              <a:pPr>
                <a:defRPr/>
              </a:pPr>
              <a:t>14</a:t>
            </a:fld>
            <a:endParaRPr lang="en-US"/>
          </a:p>
        </p:txBody>
      </p:sp>
      <p:sp>
        <p:nvSpPr>
          <p:cNvPr id="19462" name="AutoShape 6"/>
          <p:cNvSpPr>
            <a:spLocks noChangeArrowheads="1"/>
          </p:cNvSpPr>
          <p:nvPr/>
        </p:nvSpPr>
        <p:spPr bwMode="auto">
          <a:xfrm>
            <a:off x="1143000" y="2000250"/>
            <a:ext cx="1655763" cy="274638"/>
          </a:xfrm>
          <a:prstGeom prst="wedgeEllipseCallout">
            <a:avLst>
              <a:gd name="adj1" fmla="val 45380"/>
              <a:gd name="adj2" fmla="val -126356"/>
            </a:avLst>
          </a:prstGeom>
          <a:solidFill>
            <a:schemeClr val="bg1"/>
          </a:solidFill>
          <a:ln w="9525">
            <a:solidFill>
              <a:schemeClr val="tx1"/>
            </a:solidFill>
            <a:miter lim="800000"/>
            <a:headEnd/>
            <a:tailEnd/>
          </a:ln>
        </p:spPr>
        <p:txBody>
          <a:bodyPr/>
          <a:lstStyle/>
          <a:p>
            <a:pPr algn="ctr"/>
            <a:endParaRPr lang="en-GB"/>
          </a:p>
        </p:txBody>
      </p:sp>
      <p:grpSp>
        <p:nvGrpSpPr>
          <p:cNvPr id="2" name="Group 8"/>
          <p:cNvGrpSpPr>
            <a:grpSpLocks/>
          </p:cNvGrpSpPr>
          <p:nvPr/>
        </p:nvGrpSpPr>
        <p:grpSpPr bwMode="auto">
          <a:xfrm>
            <a:off x="2613025" y="1698625"/>
            <a:ext cx="842963" cy="287338"/>
            <a:chOff x="1344" y="2472"/>
            <a:chExt cx="635" cy="499"/>
          </a:xfrm>
        </p:grpSpPr>
        <p:sp>
          <p:nvSpPr>
            <p:cNvPr id="19521" name="Freeform 9"/>
            <p:cNvSpPr>
              <a:spLocks/>
            </p:cNvSpPr>
            <p:nvPr/>
          </p:nvSpPr>
          <p:spPr bwMode="auto">
            <a:xfrm>
              <a:off x="1434" y="2608"/>
              <a:ext cx="408" cy="363"/>
            </a:xfrm>
            <a:custGeom>
              <a:avLst/>
              <a:gdLst>
                <a:gd name="T0" fmla="*/ 91 w 408"/>
                <a:gd name="T1" fmla="*/ 272 h 363"/>
                <a:gd name="T2" fmla="*/ 136 w 408"/>
                <a:gd name="T3" fmla="*/ 363 h 363"/>
                <a:gd name="T4" fmla="*/ 227 w 408"/>
                <a:gd name="T5" fmla="*/ 363 h 363"/>
                <a:gd name="T6" fmla="*/ 363 w 408"/>
                <a:gd name="T7" fmla="*/ 272 h 363"/>
                <a:gd name="T8" fmla="*/ 408 w 408"/>
                <a:gd name="T9" fmla="*/ 136 h 363"/>
                <a:gd name="T10" fmla="*/ 318 w 408"/>
                <a:gd name="T11" fmla="*/ 0 h 363"/>
                <a:gd name="T12" fmla="*/ 227 w 408"/>
                <a:gd name="T13" fmla="*/ 0 h 363"/>
                <a:gd name="T14" fmla="*/ 46 w 408"/>
                <a:gd name="T15" fmla="*/ 0 h 363"/>
                <a:gd name="T16" fmla="*/ 0 w 408"/>
                <a:gd name="T17" fmla="*/ 91 h 363"/>
                <a:gd name="T18" fmla="*/ 91 w 408"/>
                <a:gd name="T19" fmla="*/ 272 h 3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8"/>
                <a:gd name="T31" fmla="*/ 0 h 363"/>
                <a:gd name="T32" fmla="*/ 408 w 408"/>
                <a:gd name="T33" fmla="*/ 363 h 3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8" h="363">
                  <a:moveTo>
                    <a:pt x="91" y="272"/>
                  </a:moveTo>
                  <a:lnTo>
                    <a:pt x="136" y="363"/>
                  </a:lnTo>
                  <a:lnTo>
                    <a:pt x="227" y="363"/>
                  </a:lnTo>
                  <a:lnTo>
                    <a:pt x="363" y="272"/>
                  </a:lnTo>
                  <a:lnTo>
                    <a:pt x="408" y="136"/>
                  </a:lnTo>
                  <a:lnTo>
                    <a:pt x="318" y="0"/>
                  </a:lnTo>
                  <a:lnTo>
                    <a:pt x="227" y="0"/>
                  </a:lnTo>
                  <a:lnTo>
                    <a:pt x="46" y="0"/>
                  </a:lnTo>
                  <a:lnTo>
                    <a:pt x="0" y="91"/>
                  </a:lnTo>
                  <a:lnTo>
                    <a:pt x="91" y="272"/>
                  </a:lnTo>
                  <a:close/>
                </a:path>
              </a:pathLst>
            </a:custGeom>
            <a:solidFill>
              <a:srgbClr val="FFCC99"/>
            </a:solidFill>
            <a:ln w="9525">
              <a:solidFill>
                <a:schemeClr val="tx1"/>
              </a:solidFill>
              <a:round/>
              <a:headEnd/>
              <a:tailEnd/>
            </a:ln>
          </p:spPr>
          <p:txBody>
            <a:bodyPr/>
            <a:lstStyle/>
            <a:p>
              <a:endParaRPr lang="en-GB"/>
            </a:p>
          </p:txBody>
        </p:sp>
        <p:sp>
          <p:nvSpPr>
            <p:cNvPr id="19522" name="Freeform 10"/>
            <p:cNvSpPr>
              <a:spLocks/>
            </p:cNvSpPr>
            <p:nvPr/>
          </p:nvSpPr>
          <p:spPr bwMode="auto">
            <a:xfrm>
              <a:off x="1344" y="2472"/>
              <a:ext cx="635" cy="453"/>
            </a:xfrm>
            <a:custGeom>
              <a:avLst/>
              <a:gdLst>
                <a:gd name="T0" fmla="*/ 136 w 635"/>
                <a:gd name="T1" fmla="*/ 90 h 453"/>
                <a:gd name="T2" fmla="*/ 226 w 635"/>
                <a:gd name="T3" fmla="*/ 0 h 453"/>
                <a:gd name="T4" fmla="*/ 317 w 635"/>
                <a:gd name="T5" fmla="*/ 0 h 453"/>
                <a:gd name="T6" fmla="*/ 317 w 635"/>
                <a:gd name="T7" fmla="*/ 45 h 453"/>
                <a:gd name="T8" fmla="*/ 362 w 635"/>
                <a:gd name="T9" fmla="*/ 0 h 453"/>
                <a:gd name="T10" fmla="*/ 408 w 635"/>
                <a:gd name="T11" fmla="*/ 0 h 453"/>
                <a:gd name="T12" fmla="*/ 453 w 635"/>
                <a:gd name="T13" fmla="*/ 45 h 453"/>
                <a:gd name="T14" fmla="*/ 498 w 635"/>
                <a:gd name="T15" fmla="*/ 90 h 453"/>
                <a:gd name="T16" fmla="*/ 589 w 635"/>
                <a:gd name="T17" fmla="*/ 136 h 453"/>
                <a:gd name="T18" fmla="*/ 589 w 635"/>
                <a:gd name="T19" fmla="*/ 227 h 453"/>
                <a:gd name="T20" fmla="*/ 544 w 635"/>
                <a:gd name="T21" fmla="*/ 272 h 453"/>
                <a:gd name="T22" fmla="*/ 544 w 635"/>
                <a:gd name="T23" fmla="*/ 317 h 453"/>
                <a:gd name="T24" fmla="*/ 635 w 635"/>
                <a:gd name="T25" fmla="*/ 363 h 453"/>
                <a:gd name="T26" fmla="*/ 635 w 635"/>
                <a:gd name="T27" fmla="*/ 408 h 453"/>
                <a:gd name="T28" fmla="*/ 544 w 635"/>
                <a:gd name="T29" fmla="*/ 453 h 453"/>
                <a:gd name="T30" fmla="*/ 453 w 635"/>
                <a:gd name="T31" fmla="*/ 453 h 453"/>
                <a:gd name="T32" fmla="*/ 453 w 635"/>
                <a:gd name="T33" fmla="*/ 363 h 453"/>
                <a:gd name="T34" fmla="*/ 453 w 635"/>
                <a:gd name="T35" fmla="*/ 227 h 453"/>
                <a:gd name="T36" fmla="*/ 408 w 635"/>
                <a:gd name="T37" fmla="*/ 227 h 453"/>
                <a:gd name="T38" fmla="*/ 362 w 635"/>
                <a:gd name="T39" fmla="*/ 227 h 453"/>
                <a:gd name="T40" fmla="*/ 317 w 635"/>
                <a:gd name="T41" fmla="*/ 181 h 453"/>
                <a:gd name="T42" fmla="*/ 272 w 635"/>
                <a:gd name="T43" fmla="*/ 227 h 453"/>
                <a:gd name="T44" fmla="*/ 226 w 635"/>
                <a:gd name="T45" fmla="*/ 227 h 453"/>
                <a:gd name="T46" fmla="*/ 226 w 635"/>
                <a:gd name="T47" fmla="*/ 181 h 453"/>
                <a:gd name="T48" fmla="*/ 136 w 635"/>
                <a:gd name="T49" fmla="*/ 181 h 453"/>
                <a:gd name="T50" fmla="*/ 181 w 635"/>
                <a:gd name="T51" fmla="*/ 272 h 453"/>
                <a:gd name="T52" fmla="*/ 226 w 635"/>
                <a:gd name="T53" fmla="*/ 408 h 453"/>
                <a:gd name="T54" fmla="*/ 90 w 635"/>
                <a:gd name="T55" fmla="*/ 453 h 453"/>
                <a:gd name="T56" fmla="*/ 0 w 635"/>
                <a:gd name="T57" fmla="*/ 408 h 453"/>
                <a:gd name="T58" fmla="*/ 0 w 635"/>
                <a:gd name="T59" fmla="*/ 317 h 453"/>
                <a:gd name="T60" fmla="*/ 45 w 635"/>
                <a:gd name="T61" fmla="*/ 272 h 453"/>
                <a:gd name="T62" fmla="*/ 45 w 635"/>
                <a:gd name="T63" fmla="*/ 181 h 453"/>
                <a:gd name="T64" fmla="*/ 0 w 635"/>
                <a:gd name="T65" fmla="*/ 90 h 453"/>
                <a:gd name="T66" fmla="*/ 136 w 635"/>
                <a:gd name="T67" fmla="*/ 90 h 45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5"/>
                <a:gd name="T103" fmla="*/ 0 h 453"/>
                <a:gd name="T104" fmla="*/ 635 w 635"/>
                <a:gd name="T105" fmla="*/ 453 h 45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5" h="453">
                  <a:moveTo>
                    <a:pt x="136" y="90"/>
                  </a:moveTo>
                  <a:lnTo>
                    <a:pt x="226" y="0"/>
                  </a:lnTo>
                  <a:lnTo>
                    <a:pt x="317" y="0"/>
                  </a:lnTo>
                  <a:lnTo>
                    <a:pt x="317" y="45"/>
                  </a:lnTo>
                  <a:lnTo>
                    <a:pt x="362" y="0"/>
                  </a:lnTo>
                  <a:lnTo>
                    <a:pt x="408" y="0"/>
                  </a:lnTo>
                  <a:lnTo>
                    <a:pt x="453" y="45"/>
                  </a:lnTo>
                  <a:lnTo>
                    <a:pt x="498" y="90"/>
                  </a:lnTo>
                  <a:lnTo>
                    <a:pt x="589" y="136"/>
                  </a:lnTo>
                  <a:lnTo>
                    <a:pt x="589" y="227"/>
                  </a:lnTo>
                  <a:lnTo>
                    <a:pt x="544" y="272"/>
                  </a:lnTo>
                  <a:lnTo>
                    <a:pt x="544" y="317"/>
                  </a:lnTo>
                  <a:lnTo>
                    <a:pt x="635" y="363"/>
                  </a:lnTo>
                  <a:lnTo>
                    <a:pt x="635" y="408"/>
                  </a:lnTo>
                  <a:lnTo>
                    <a:pt x="544" y="453"/>
                  </a:lnTo>
                  <a:lnTo>
                    <a:pt x="453" y="453"/>
                  </a:lnTo>
                  <a:lnTo>
                    <a:pt x="453" y="363"/>
                  </a:lnTo>
                  <a:lnTo>
                    <a:pt x="453" y="227"/>
                  </a:lnTo>
                  <a:lnTo>
                    <a:pt x="408" y="227"/>
                  </a:lnTo>
                  <a:lnTo>
                    <a:pt x="362" y="227"/>
                  </a:lnTo>
                  <a:lnTo>
                    <a:pt x="317" y="181"/>
                  </a:lnTo>
                  <a:lnTo>
                    <a:pt x="272" y="227"/>
                  </a:lnTo>
                  <a:lnTo>
                    <a:pt x="226" y="227"/>
                  </a:lnTo>
                  <a:lnTo>
                    <a:pt x="226" y="181"/>
                  </a:lnTo>
                  <a:lnTo>
                    <a:pt x="136" y="181"/>
                  </a:lnTo>
                  <a:lnTo>
                    <a:pt x="181" y="272"/>
                  </a:lnTo>
                  <a:lnTo>
                    <a:pt x="226" y="408"/>
                  </a:lnTo>
                  <a:lnTo>
                    <a:pt x="90" y="453"/>
                  </a:lnTo>
                  <a:lnTo>
                    <a:pt x="0" y="408"/>
                  </a:lnTo>
                  <a:lnTo>
                    <a:pt x="0" y="317"/>
                  </a:lnTo>
                  <a:lnTo>
                    <a:pt x="45" y="272"/>
                  </a:lnTo>
                  <a:lnTo>
                    <a:pt x="45" y="181"/>
                  </a:lnTo>
                  <a:lnTo>
                    <a:pt x="0" y="90"/>
                  </a:lnTo>
                  <a:lnTo>
                    <a:pt x="136" y="90"/>
                  </a:lnTo>
                  <a:close/>
                </a:path>
              </a:pathLst>
            </a:custGeom>
            <a:solidFill>
              <a:schemeClr val="accent1"/>
            </a:solidFill>
            <a:ln w="9525">
              <a:solidFill>
                <a:schemeClr val="tx1"/>
              </a:solidFill>
              <a:round/>
              <a:headEnd/>
              <a:tailEnd/>
            </a:ln>
          </p:spPr>
          <p:txBody>
            <a:bodyPr/>
            <a:lstStyle/>
            <a:p>
              <a:endParaRPr lang="en-GB"/>
            </a:p>
          </p:txBody>
        </p:sp>
        <p:sp>
          <p:nvSpPr>
            <p:cNvPr id="19523" name="Oval 11"/>
            <p:cNvSpPr>
              <a:spLocks noChangeArrowheads="1"/>
            </p:cNvSpPr>
            <p:nvPr/>
          </p:nvSpPr>
          <p:spPr bwMode="auto">
            <a:xfrm>
              <a:off x="1591" y="2756"/>
              <a:ext cx="46" cy="45"/>
            </a:xfrm>
            <a:prstGeom prst="ellipse">
              <a:avLst/>
            </a:prstGeom>
            <a:solidFill>
              <a:schemeClr val="accent1"/>
            </a:solidFill>
            <a:ln w="9525">
              <a:solidFill>
                <a:schemeClr val="tx1"/>
              </a:solidFill>
              <a:round/>
              <a:headEnd/>
              <a:tailEnd/>
            </a:ln>
          </p:spPr>
          <p:txBody>
            <a:bodyPr wrap="none" anchor="ctr"/>
            <a:lstStyle/>
            <a:p>
              <a:endParaRPr lang="en-GB"/>
            </a:p>
          </p:txBody>
        </p:sp>
        <p:sp>
          <p:nvSpPr>
            <p:cNvPr id="19524" name="Oval 12"/>
            <p:cNvSpPr>
              <a:spLocks noChangeArrowheads="1"/>
            </p:cNvSpPr>
            <p:nvPr/>
          </p:nvSpPr>
          <p:spPr bwMode="auto">
            <a:xfrm>
              <a:off x="1688" y="2765"/>
              <a:ext cx="46" cy="45"/>
            </a:xfrm>
            <a:prstGeom prst="ellipse">
              <a:avLst/>
            </a:prstGeom>
            <a:solidFill>
              <a:schemeClr val="accent1"/>
            </a:solidFill>
            <a:ln w="9525">
              <a:solidFill>
                <a:schemeClr val="tx1"/>
              </a:solidFill>
              <a:round/>
              <a:headEnd/>
              <a:tailEnd/>
            </a:ln>
          </p:spPr>
          <p:txBody>
            <a:bodyPr wrap="none" anchor="ctr"/>
            <a:lstStyle/>
            <a:p>
              <a:endParaRPr lang="en-GB"/>
            </a:p>
          </p:txBody>
        </p:sp>
        <p:sp>
          <p:nvSpPr>
            <p:cNvPr id="19525" name="Oval 13"/>
            <p:cNvSpPr>
              <a:spLocks noChangeArrowheads="1"/>
            </p:cNvSpPr>
            <p:nvPr/>
          </p:nvSpPr>
          <p:spPr bwMode="auto">
            <a:xfrm>
              <a:off x="1596" y="2871"/>
              <a:ext cx="111" cy="56"/>
            </a:xfrm>
            <a:prstGeom prst="ellipse">
              <a:avLst/>
            </a:prstGeom>
            <a:solidFill>
              <a:srgbClr val="FF6600"/>
            </a:solidFill>
            <a:ln w="9525">
              <a:solidFill>
                <a:schemeClr val="tx1"/>
              </a:solidFill>
              <a:round/>
              <a:headEnd/>
              <a:tailEnd/>
            </a:ln>
          </p:spPr>
          <p:txBody>
            <a:bodyPr wrap="none" anchor="ctr"/>
            <a:lstStyle/>
            <a:p>
              <a:endParaRPr lang="en-GB"/>
            </a:p>
          </p:txBody>
        </p:sp>
      </p:grpSp>
      <p:grpSp>
        <p:nvGrpSpPr>
          <p:cNvPr id="3" name="Group 14"/>
          <p:cNvGrpSpPr>
            <a:grpSpLocks/>
          </p:cNvGrpSpPr>
          <p:nvPr/>
        </p:nvGrpSpPr>
        <p:grpSpPr bwMode="auto">
          <a:xfrm>
            <a:off x="5765800" y="1652588"/>
            <a:ext cx="588963" cy="336550"/>
            <a:chOff x="2505" y="2394"/>
            <a:chExt cx="444" cy="585"/>
          </a:xfrm>
        </p:grpSpPr>
        <p:sp>
          <p:nvSpPr>
            <p:cNvPr id="19516" name="Freeform 15"/>
            <p:cNvSpPr>
              <a:spLocks/>
            </p:cNvSpPr>
            <p:nvPr/>
          </p:nvSpPr>
          <p:spPr bwMode="auto">
            <a:xfrm>
              <a:off x="2568" y="2463"/>
              <a:ext cx="342" cy="516"/>
            </a:xfrm>
            <a:custGeom>
              <a:avLst/>
              <a:gdLst>
                <a:gd name="T0" fmla="*/ 15 w 342"/>
                <a:gd name="T1" fmla="*/ 3 h 516"/>
                <a:gd name="T2" fmla="*/ 6 w 342"/>
                <a:gd name="T3" fmla="*/ 15 h 516"/>
                <a:gd name="T4" fmla="*/ 0 w 342"/>
                <a:gd name="T5" fmla="*/ 33 h 516"/>
                <a:gd name="T6" fmla="*/ 0 w 342"/>
                <a:gd name="T7" fmla="*/ 423 h 516"/>
                <a:gd name="T8" fmla="*/ 126 w 342"/>
                <a:gd name="T9" fmla="*/ 516 h 516"/>
                <a:gd name="T10" fmla="*/ 282 w 342"/>
                <a:gd name="T11" fmla="*/ 516 h 516"/>
                <a:gd name="T12" fmla="*/ 342 w 342"/>
                <a:gd name="T13" fmla="*/ 423 h 516"/>
                <a:gd name="T14" fmla="*/ 333 w 342"/>
                <a:gd name="T15" fmla="*/ 78 h 516"/>
                <a:gd name="T16" fmla="*/ 246 w 342"/>
                <a:gd name="T17" fmla="*/ 0 h 516"/>
                <a:gd name="T18" fmla="*/ 15 w 342"/>
                <a:gd name="T19" fmla="*/ 3 h 5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2"/>
                <a:gd name="T31" fmla="*/ 0 h 516"/>
                <a:gd name="T32" fmla="*/ 342 w 342"/>
                <a:gd name="T33" fmla="*/ 516 h 5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2" h="516">
                  <a:moveTo>
                    <a:pt x="15" y="3"/>
                  </a:moveTo>
                  <a:cubicBezTo>
                    <a:pt x="12" y="7"/>
                    <a:pt x="8" y="11"/>
                    <a:pt x="6" y="15"/>
                  </a:cubicBezTo>
                  <a:cubicBezTo>
                    <a:pt x="3" y="21"/>
                    <a:pt x="0" y="33"/>
                    <a:pt x="0" y="33"/>
                  </a:cubicBezTo>
                  <a:lnTo>
                    <a:pt x="0" y="423"/>
                  </a:lnTo>
                  <a:lnTo>
                    <a:pt x="126" y="516"/>
                  </a:lnTo>
                  <a:lnTo>
                    <a:pt x="282" y="516"/>
                  </a:lnTo>
                  <a:lnTo>
                    <a:pt x="342" y="423"/>
                  </a:lnTo>
                  <a:lnTo>
                    <a:pt x="333" y="78"/>
                  </a:lnTo>
                  <a:lnTo>
                    <a:pt x="246" y="0"/>
                  </a:lnTo>
                  <a:lnTo>
                    <a:pt x="15" y="3"/>
                  </a:lnTo>
                  <a:close/>
                </a:path>
              </a:pathLst>
            </a:custGeom>
            <a:solidFill>
              <a:srgbClr val="996600"/>
            </a:solidFill>
            <a:ln w="9525">
              <a:solidFill>
                <a:schemeClr val="tx1"/>
              </a:solidFill>
              <a:round/>
              <a:headEnd/>
              <a:tailEnd/>
            </a:ln>
          </p:spPr>
          <p:txBody>
            <a:bodyPr/>
            <a:lstStyle/>
            <a:p>
              <a:endParaRPr lang="en-GB"/>
            </a:p>
          </p:txBody>
        </p:sp>
        <p:sp>
          <p:nvSpPr>
            <p:cNvPr id="19517" name="Freeform 16"/>
            <p:cNvSpPr>
              <a:spLocks/>
            </p:cNvSpPr>
            <p:nvPr/>
          </p:nvSpPr>
          <p:spPr bwMode="auto">
            <a:xfrm>
              <a:off x="2505" y="2394"/>
              <a:ext cx="444" cy="339"/>
            </a:xfrm>
            <a:custGeom>
              <a:avLst/>
              <a:gdLst>
                <a:gd name="T0" fmla="*/ 30 w 444"/>
                <a:gd name="T1" fmla="*/ 93 h 339"/>
                <a:gd name="T2" fmla="*/ 30 w 444"/>
                <a:gd name="T3" fmla="*/ 171 h 339"/>
                <a:gd name="T4" fmla="*/ 12 w 444"/>
                <a:gd name="T5" fmla="*/ 201 h 339"/>
                <a:gd name="T6" fmla="*/ 39 w 444"/>
                <a:gd name="T7" fmla="*/ 225 h 339"/>
                <a:gd name="T8" fmla="*/ 0 w 444"/>
                <a:gd name="T9" fmla="*/ 270 h 339"/>
                <a:gd name="T10" fmla="*/ 51 w 444"/>
                <a:gd name="T11" fmla="*/ 303 h 339"/>
                <a:gd name="T12" fmla="*/ 102 w 444"/>
                <a:gd name="T13" fmla="*/ 294 h 339"/>
                <a:gd name="T14" fmla="*/ 99 w 444"/>
                <a:gd name="T15" fmla="*/ 237 h 339"/>
                <a:gd name="T16" fmla="*/ 105 w 444"/>
                <a:gd name="T17" fmla="*/ 183 h 339"/>
                <a:gd name="T18" fmla="*/ 87 w 444"/>
                <a:gd name="T19" fmla="*/ 153 h 339"/>
                <a:gd name="T20" fmla="*/ 126 w 444"/>
                <a:gd name="T21" fmla="*/ 126 h 339"/>
                <a:gd name="T22" fmla="*/ 168 w 444"/>
                <a:gd name="T23" fmla="*/ 126 h 339"/>
                <a:gd name="T24" fmla="*/ 225 w 444"/>
                <a:gd name="T25" fmla="*/ 114 h 339"/>
                <a:gd name="T26" fmla="*/ 294 w 444"/>
                <a:gd name="T27" fmla="*/ 93 h 339"/>
                <a:gd name="T28" fmla="*/ 327 w 444"/>
                <a:gd name="T29" fmla="*/ 141 h 339"/>
                <a:gd name="T30" fmla="*/ 348 w 444"/>
                <a:gd name="T31" fmla="*/ 147 h 339"/>
                <a:gd name="T32" fmla="*/ 354 w 444"/>
                <a:gd name="T33" fmla="*/ 201 h 339"/>
                <a:gd name="T34" fmla="*/ 366 w 444"/>
                <a:gd name="T35" fmla="*/ 264 h 339"/>
                <a:gd name="T36" fmla="*/ 378 w 444"/>
                <a:gd name="T37" fmla="*/ 294 h 339"/>
                <a:gd name="T38" fmla="*/ 378 w 444"/>
                <a:gd name="T39" fmla="*/ 339 h 339"/>
                <a:gd name="T40" fmla="*/ 438 w 444"/>
                <a:gd name="T41" fmla="*/ 315 h 339"/>
                <a:gd name="T42" fmla="*/ 429 w 444"/>
                <a:gd name="T43" fmla="*/ 255 h 339"/>
                <a:gd name="T44" fmla="*/ 444 w 444"/>
                <a:gd name="T45" fmla="*/ 192 h 339"/>
                <a:gd name="T46" fmla="*/ 423 w 444"/>
                <a:gd name="T47" fmla="*/ 141 h 339"/>
                <a:gd name="T48" fmla="*/ 432 w 444"/>
                <a:gd name="T49" fmla="*/ 69 h 339"/>
                <a:gd name="T50" fmla="*/ 348 w 444"/>
                <a:gd name="T51" fmla="*/ 39 h 339"/>
                <a:gd name="T52" fmla="*/ 297 w 444"/>
                <a:gd name="T53" fmla="*/ 0 h 339"/>
                <a:gd name="T54" fmla="*/ 222 w 444"/>
                <a:gd name="T55" fmla="*/ 18 h 339"/>
                <a:gd name="T56" fmla="*/ 96 w 444"/>
                <a:gd name="T57" fmla="*/ 30 h 339"/>
                <a:gd name="T58" fmla="*/ 69 w 444"/>
                <a:gd name="T59" fmla="*/ 54 h 339"/>
                <a:gd name="T60" fmla="*/ 30 w 444"/>
                <a:gd name="T61" fmla="*/ 93 h 3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44"/>
                <a:gd name="T94" fmla="*/ 0 h 339"/>
                <a:gd name="T95" fmla="*/ 444 w 444"/>
                <a:gd name="T96" fmla="*/ 339 h 3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44" h="339">
                  <a:moveTo>
                    <a:pt x="30" y="93"/>
                  </a:moveTo>
                  <a:lnTo>
                    <a:pt x="30" y="171"/>
                  </a:lnTo>
                  <a:lnTo>
                    <a:pt x="12" y="201"/>
                  </a:lnTo>
                  <a:lnTo>
                    <a:pt x="39" y="225"/>
                  </a:lnTo>
                  <a:lnTo>
                    <a:pt x="0" y="270"/>
                  </a:lnTo>
                  <a:lnTo>
                    <a:pt x="51" y="303"/>
                  </a:lnTo>
                  <a:lnTo>
                    <a:pt x="102" y="294"/>
                  </a:lnTo>
                  <a:lnTo>
                    <a:pt x="99" y="237"/>
                  </a:lnTo>
                  <a:lnTo>
                    <a:pt x="105" y="183"/>
                  </a:lnTo>
                  <a:lnTo>
                    <a:pt x="87" y="153"/>
                  </a:lnTo>
                  <a:lnTo>
                    <a:pt x="126" y="126"/>
                  </a:lnTo>
                  <a:lnTo>
                    <a:pt x="168" y="126"/>
                  </a:lnTo>
                  <a:lnTo>
                    <a:pt x="225" y="114"/>
                  </a:lnTo>
                  <a:lnTo>
                    <a:pt x="294" y="93"/>
                  </a:lnTo>
                  <a:lnTo>
                    <a:pt x="327" y="141"/>
                  </a:lnTo>
                  <a:lnTo>
                    <a:pt x="348" y="147"/>
                  </a:lnTo>
                  <a:lnTo>
                    <a:pt x="354" y="201"/>
                  </a:lnTo>
                  <a:lnTo>
                    <a:pt x="366" y="264"/>
                  </a:lnTo>
                  <a:lnTo>
                    <a:pt x="378" y="294"/>
                  </a:lnTo>
                  <a:lnTo>
                    <a:pt x="378" y="339"/>
                  </a:lnTo>
                  <a:lnTo>
                    <a:pt x="438" y="315"/>
                  </a:lnTo>
                  <a:lnTo>
                    <a:pt x="429" y="255"/>
                  </a:lnTo>
                  <a:lnTo>
                    <a:pt x="444" y="192"/>
                  </a:lnTo>
                  <a:lnTo>
                    <a:pt x="423" y="141"/>
                  </a:lnTo>
                  <a:lnTo>
                    <a:pt x="432" y="69"/>
                  </a:lnTo>
                  <a:lnTo>
                    <a:pt x="348" y="39"/>
                  </a:lnTo>
                  <a:lnTo>
                    <a:pt x="297" y="0"/>
                  </a:lnTo>
                  <a:lnTo>
                    <a:pt x="222" y="18"/>
                  </a:lnTo>
                  <a:lnTo>
                    <a:pt x="96" y="30"/>
                  </a:lnTo>
                  <a:lnTo>
                    <a:pt x="69" y="54"/>
                  </a:lnTo>
                  <a:lnTo>
                    <a:pt x="30" y="93"/>
                  </a:lnTo>
                  <a:close/>
                </a:path>
              </a:pathLst>
            </a:custGeom>
            <a:solidFill>
              <a:schemeClr val="tx1"/>
            </a:solidFill>
            <a:ln w="9525">
              <a:solidFill>
                <a:schemeClr val="tx1"/>
              </a:solidFill>
              <a:round/>
              <a:headEnd/>
              <a:tailEnd/>
            </a:ln>
          </p:spPr>
          <p:txBody>
            <a:bodyPr/>
            <a:lstStyle/>
            <a:p>
              <a:endParaRPr lang="en-GB"/>
            </a:p>
          </p:txBody>
        </p:sp>
        <p:sp>
          <p:nvSpPr>
            <p:cNvPr id="19518" name="Oval 17"/>
            <p:cNvSpPr>
              <a:spLocks noChangeArrowheads="1"/>
            </p:cNvSpPr>
            <p:nvPr/>
          </p:nvSpPr>
          <p:spPr bwMode="auto">
            <a:xfrm>
              <a:off x="2661" y="2664"/>
              <a:ext cx="56" cy="56"/>
            </a:xfrm>
            <a:prstGeom prst="ellipse">
              <a:avLst/>
            </a:prstGeom>
            <a:solidFill>
              <a:schemeClr val="tx1"/>
            </a:solidFill>
            <a:ln w="9525">
              <a:solidFill>
                <a:schemeClr val="tx1"/>
              </a:solidFill>
              <a:round/>
              <a:headEnd/>
              <a:tailEnd/>
            </a:ln>
          </p:spPr>
          <p:txBody>
            <a:bodyPr wrap="none" anchor="ctr"/>
            <a:lstStyle/>
            <a:p>
              <a:endParaRPr lang="en-GB"/>
            </a:p>
          </p:txBody>
        </p:sp>
        <p:sp>
          <p:nvSpPr>
            <p:cNvPr id="19519" name="Oval 18"/>
            <p:cNvSpPr>
              <a:spLocks noChangeArrowheads="1"/>
            </p:cNvSpPr>
            <p:nvPr/>
          </p:nvSpPr>
          <p:spPr bwMode="auto">
            <a:xfrm>
              <a:off x="2758" y="2656"/>
              <a:ext cx="56" cy="56"/>
            </a:xfrm>
            <a:prstGeom prst="ellipse">
              <a:avLst/>
            </a:prstGeom>
            <a:solidFill>
              <a:schemeClr val="tx1"/>
            </a:solidFill>
            <a:ln w="9525">
              <a:solidFill>
                <a:schemeClr val="tx1"/>
              </a:solidFill>
              <a:round/>
              <a:headEnd/>
              <a:tailEnd/>
            </a:ln>
          </p:spPr>
          <p:txBody>
            <a:bodyPr wrap="none" anchor="ctr"/>
            <a:lstStyle/>
            <a:p>
              <a:endParaRPr lang="en-GB"/>
            </a:p>
          </p:txBody>
        </p:sp>
        <p:sp>
          <p:nvSpPr>
            <p:cNvPr id="19520" name="Oval 19"/>
            <p:cNvSpPr>
              <a:spLocks noChangeArrowheads="1"/>
            </p:cNvSpPr>
            <p:nvPr/>
          </p:nvSpPr>
          <p:spPr bwMode="auto">
            <a:xfrm>
              <a:off x="2658" y="2841"/>
              <a:ext cx="180" cy="56"/>
            </a:xfrm>
            <a:prstGeom prst="ellipse">
              <a:avLst/>
            </a:prstGeom>
            <a:solidFill>
              <a:srgbClr val="FF5050"/>
            </a:solidFill>
            <a:ln w="9525">
              <a:solidFill>
                <a:schemeClr val="tx1"/>
              </a:solidFill>
              <a:round/>
              <a:headEnd/>
              <a:tailEnd/>
            </a:ln>
          </p:spPr>
          <p:txBody>
            <a:bodyPr wrap="none" anchor="ctr"/>
            <a:lstStyle/>
            <a:p>
              <a:endParaRPr lang="en-GB"/>
            </a:p>
          </p:txBody>
        </p:sp>
      </p:grpSp>
      <p:sp>
        <p:nvSpPr>
          <p:cNvPr id="19464" name="Text Box 20"/>
          <p:cNvSpPr txBox="1">
            <a:spLocks noChangeArrowheads="1"/>
          </p:cNvSpPr>
          <p:nvPr/>
        </p:nvSpPr>
        <p:spPr bwMode="auto">
          <a:xfrm>
            <a:off x="1643063" y="2000250"/>
            <a:ext cx="971550" cy="304800"/>
          </a:xfrm>
          <a:prstGeom prst="rect">
            <a:avLst/>
          </a:prstGeom>
          <a:noFill/>
          <a:ln w="9525">
            <a:noFill/>
            <a:miter lim="800000"/>
            <a:headEnd/>
            <a:tailEnd/>
          </a:ln>
        </p:spPr>
        <p:txBody>
          <a:bodyPr>
            <a:spAutoFit/>
          </a:bodyPr>
          <a:lstStyle/>
          <a:p>
            <a:r>
              <a:rPr lang="en-GB" altLang="ko-KR" sz="1400" dirty="0" smtClean="0">
                <a:cs typeface="HY중고딕"/>
              </a:rPr>
              <a:t>Hello</a:t>
            </a:r>
            <a:r>
              <a:rPr lang="ko-KR" altLang="en-US" sz="1400" dirty="0" smtClean="0">
                <a:cs typeface="HY중고딕"/>
              </a:rPr>
              <a:t> </a:t>
            </a:r>
            <a:endParaRPr lang="en-US" sz="1400" dirty="0"/>
          </a:p>
        </p:txBody>
      </p:sp>
      <p:grpSp>
        <p:nvGrpSpPr>
          <p:cNvPr id="4" name="Group 21"/>
          <p:cNvGrpSpPr>
            <a:grpSpLocks/>
          </p:cNvGrpSpPr>
          <p:nvPr/>
        </p:nvGrpSpPr>
        <p:grpSpPr bwMode="auto">
          <a:xfrm>
            <a:off x="2420938" y="2474913"/>
            <a:ext cx="741362" cy="625475"/>
            <a:chOff x="1737" y="933"/>
            <a:chExt cx="558" cy="1086"/>
          </a:xfrm>
        </p:grpSpPr>
        <p:sp>
          <p:nvSpPr>
            <p:cNvPr id="19511" name="Freeform 22"/>
            <p:cNvSpPr>
              <a:spLocks/>
            </p:cNvSpPr>
            <p:nvPr/>
          </p:nvSpPr>
          <p:spPr bwMode="auto">
            <a:xfrm>
              <a:off x="1830" y="1203"/>
              <a:ext cx="318" cy="468"/>
            </a:xfrm>
            <a:custGeom>
              <a:avLst/>
              <a:gdLst>
                <a:gd name="T0" fmla="*/ 0 w 318"/>
                <a:gd name="T1" fmla="*/ 87 h 468"/>
                <a:gd name="T2" fmla="*/ 6 w 318"/>
                <a:gd name="T3" fmla="*/ 120 h 468"/>
                <a:gd name="T4" fmla="*/ 90 w 318"/>
                <a:gd name="T5" fmla="*/ 366 h 468"/>
                <a:gd name="T6" fmla="*/ 192 w 318"/>
                <a:gd name="T7" fmla="*/ 468 h 468"/>
                <a:gd name="T8" fmla="*/ 237 w 318"/>
                <a:gd name="T9" fmla="*/ 432 h 468"/>
                <a:gd name="T10" fmla="*/ 312 w 318"/>
                <a:gd name="T11" fmla="*/ 360 h 468"/>
                <a:gd name="T12" fmla="*/ 306 w 318"/>
                <a:gd name="T13" fmla="*/ 138 h 468"/>
                <a:gd name="T14" fmla="*/ 318 w 318"/>
                <a:gd name="T15" fmla="*/ 63 h 468"/>
                <a:gd name="T16" fmla="*/ 180 w 318"/>
                <a:gd name="T17" fmla="*/ 0 h 468"/>
                <a:gd name="T18" fmla="*/ 9 w 318"/>
                <a:gd name="T19" fmla="*/ 6 h 468"/>
                <a:gd name="T20" fmla="*/ 0 w 318"/>
                <a:gd name="T21" fmla="*/ 87 h 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8"/>
                <a:gd name="T34" fmla="*/ 0 h 468"/>
                <a:gd name="T35" fmla="*/ 318 w 318"/>
                <a:gd name="T36" fmla="*/ 468 h 4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8" h="468">
                  <a:moveTo>
                    <a:pt x="0" y="87"/>
                  </a:moveTo>
                  <a:cubicBezTo>
                    <a:pt x="7" y="112"/>
                    <a:pt x="6" y="101"/>
                    <a:pt x="6" y="120"/>
                  </a:cubicBezTo>
                  <a:lnTo>
                    <a:pt x="90" y="366"/>
                  </a:lnTo>
                  <a:lnTo>
                    <a:pt x="192" y="468"/>
                  </a:lnTo>
                  <a:lnTo>
                    <a:pt x="237" y="432"/>
                  </a:lnTo>
                  <a:lnTo>
                    <a:pt x="312" y="360"/>
                  </a:lnTo>
                  <a:lnTo>
                    <a:pt x="306" y="138"/>
                  </a:lnTo>
                  <a:lnTo>
                    <a:pt x="318" y="63"/>
                  </a:lnTo>
                  <a:lnTo>
                    <a:pt x="180" y="0"/>
                  </a:lnTo>
                  <a:lnTo>
                    <a:pt x="9" y="6"/>
                  </a:lnTo>
                  <a:lnTo>
                    <a:pt x="0" y="87"/>
                  </a:lnTo>
                  <a:close/>
                </a:path>
              </a:pathLst>
            </a:custGeom>
            <a:solidFill>
              <a:srgbClr val="FFCCCC"/>
            </a:solidFill>
            <a:ln w="9525">
              <a:solidFill>
                <a:schemeClr val="tx1"/>
              </a:solidFill>
              <a:round/>
              <a:headEnd/>
              <a:tailEnd/>
            </a:ln>
          </p:spPr>
          <p:txBody>
            <a:bodyPr/>
            <a:lstStyle/>
            <a:p>
              <a:endParaRPr lang="en-GB"/>
            </a:p>
          </p:txBody>
        </p:sp>
        <p:sp>
          <p:nvSpPr>
            <p:cNvPr id="19512" name="Freeform 23"/>
            <p:cNvSpPr>
              <a:spLocks/>
            </p:cNvSpPr>
            <p:nvPr/>
          </p:nvSpPr>
          <p:spPr bwMode="auto">
            <a:xfrm>
              <a:off x="1737" y="933"/>
              <a:ext cx="558" cy="1086"/>
            </a:xfrm>
            <a:custGeom>
              <a:avLst/>
              <a:gdLst>
                <a:gd name="T0" fmla="*/ 9 w 558"/>
                <a:gd name="T1" fmla="*/ 255 h 1086"/>
                <a:gd name="T2" fmla="*/ 3 w 558"/>
                <a:gd name="T3" fmla="*/ 276 h 1086"/>
                <a:gd name="T4" fmla="*/ 24 w 558"/>
                <a:gd name="T5" fmla="*/ 405 h 1086"/>
                <a:gd name="T6" fmla="*/ 57 w 558"/>
                <a:gd name="T7" fmla="*/ 492 h 1086"/>
                <a:gd name="T8" fmla="*/ 90 w 558"/>
                <a:gd name="T9" fmla="*/ 663 h 1086"/>
                <a:gd name="T10" fmla="*/ 102 w 558"/>
                <a:gd name="T11" fmla="*/ 873 h 1086"/>
                <a:gd name="T12" fmla="*/ 69 w 558"/>
                <a:gd name="T13" fmla="*/ 1008 h 1086"/>
                <a:gd name="T14" fmla="*/ 72 w 558"/>
                <a:gd name="T15" fmla="*/ 1086 h 1086"/>
                <a:gd name="T16" fmla="*/ 126 w 558"/>
                <a:gd name="T17" fmla="*/ 1083 h 1086"/>
                <a:gd name="T18" fmla="*/ 174 w 558"/>
                <a:gd name="T19" fmla="*/ 861 h 1086"/>
                <a:gd name="T20" fmla="*/ 165 w 558"/>
                <a:gd name="T21" fmla="*/ 585 h 1086"/>
                <a:gd name="T22" fmla="*/ 144 w 558"/>
                <a:gd name="T23" fmla="*/ 462 h 1086"/>
                <a:gd name="T24" fmla="*/ 138 w 558"/>
                <a:gd name="T25" fmla="*/ 429 h 1086"/>
                <a:gd name="T26" fmla="*/ 129 w 558"/>
                <a:gd name="T27" fmla="*/ 414 h 1086"/>
                <a:gd name="T28" fmla="*/ 129 w 558"/>
                <a:gd name="T29" fmla="*/ 390 h 1086"/>
                <a:gd name="T30" fmla="*/ 393 w 558"/>
                <a:gd name="T31" fmla="*/ 381 h 1086"/>
                <a:gd name="T32" fmla="*/ 393 w 558"/>
                <a:gd name="T33" fmla="*/ 519 h 1086"/>
                <a:gd name="T34" fmla="*/ 408 w 558"/>
                <a:gd name="T35" fmla="*/ 729 h 1086"/>
                <a:gd name="T36" fmla="*/ 447 w 558"/>
                <a:gd name="T37" fmla="*/ 1008 h 1086"/>
                <a:gd name="T38" fmla="*/ 510 w 558"/>
                <a:gd name="T39" fmla="*/ 1077 h 1086"/>
                <a:gd name="T40" fmla="*/ 558 w 558"/>
                <a:gd name="T41" fmla="*/ 1038 h 1086"/>
                <a:gd name="T42" fmla="*/ 471 w 558"/>
                <a:gd name="T43" fmla="*/ 819 h 1086"/>
                <a:gd name="T44" fmla="*/ 438 w 558"/>
                <a:gd name="T45" fmla="*/ 516 h 1086"/>
                <a:gd name="T46" fmla="*/ 456 w 558"/>
                <a:gd name="T47" fmla="*/ 264 h 1086"/>
                <a:gd name="T48" fmla="*/ 399 w 558"/>
                <a:gd name="T49" fmla="*/ 30 h 1086"/>
                <a:gd name="T50" fmla="*/ 294 w 558"/>
                <a:gd name="T51" fmla="*/ 0 h 1086"/>
                <a:gd name="T52" fmla="*/ 210 w 558"/>
                <a:gd name="T53" fmla="*/ 117 h 1086"/>
                <a:gd name="T54" fmla="*/ 129 w 558"/>
                <a:gd name="T55" fmla="*/ 3 h 1086"/>
                <a:gd name="T56" fmla="*/ 33 w 558"/>
                <a:gd name="T57" fmla="*/ 114 h 1086"/>
                <a:gd name="T58" fmla="*/ 0 w 558"/>
                <a:gd name="T59" fmla="*/ 282 h 1086"/>
                <a:gd name="T60" fmla="*/ 6 w 558"/>
                <a:gd name="T61" fmla="*/ 300 h 10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58"/>
                <a:gd name="T94" fmla="*/ 0 h 1086"/>
                <a:gd name="T95" fmla="*/ 558 w 558"/>
                <a:gd name="T96" fmla="*/ 1086 h 108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58" h="1086">
                  <a:moveTo>
                    <a:pt x="9" y="255"/>
                  </a:moveTo>
                  <a:cubicBezTo>
                    <a:pt x="7" y="262"/>
                    <a:pt x="3" y="276"/>
                    <a:pt x="3" y="276"/>
                  </a:cubicBezTo>
                  <a:lnTo>
                    <a:pt x="24" y="405"/>
                  </a:lnTo>
                  <a:lnTo>
                    <a:pt x="57" y="492"/>
                  </a:lnTo>
                  <a:lnTo>
                    <a:pt x="90" y="663"/>
                  </a:lnTo>
                  <a:lnTo>
                    <a:pt x="102" y="873"/>
                  </a:lnTo>
                  <a:lnTo>
                    <a:pt x="69" y="1008"/>
                  </a:lnTo>
                  <a:lnTo>
                    <a:pt x="72" y="1086"/>
                  </a:lnTo>
                  <a:lnTo>
                    <a:pt x="126" y="1083"/>
                  </a:lnTo>
                  <a:lnTo>
                    <a:pt x="174" y="861"/>
                  </a:lnTo>
                  <a:lnTo>
                    <a:pt x="165" y="585"/>
                  </a:lnTo>
                  <a:cubicBezTo>
                    <a:pt x="157" y="511"/>
                    <a:pt x="154" y="514"/>
                    <a:pt x="144" y="462"/>
                  </a:cubicBezTo>
                  <a:cubicBezTo>
                    <a:pt x="142" y="451"/>
                    <a:pt x="142" y="440"/>
                    <a:pt x="138" y="429"/>
                  </a:cubicBezTo>
                  <a:cubicBezTo>
                    <a:pt x="136" y="424"/>
                    <a:pt x="129" y="414"/>
                    <a:pt x="129" y="414"/>
                  </a:cubicBezTo>
                  <a:lnTo>
                    <a:pt x="129" y="390"/>
                  </a:lnTo>
                  <a:lnTo>
                    <a:pt x="393" y="381"/>
                  </a:lnTo>
                  <a:lnTo>
                    <a:pt x="393" y="519"/>
                  </a:lnTo>
                  <a:lnTo>
                    <a:pt x="408" y="729"/>
                  </a:lnTo>
                  <a:lnTo>
                    <a:pt x="447" y="1008"/>
                  </a:lnTo>
                  <a:lnTo>
                    <a:pt x="510" y="1077"/>
                  </a:lnTo>
                  <a:lnTo>
                    <a:pt x="558" y="1038"/>
                  </a:lnTo>
                  <a:lnTo>
                    <a:pt x="471" y="819"/>
                  </a:lnTo>
                  <a:lnTo>
                    <a:pt x="438" y="516"/>
                  </a:lnTo>
                  <a:lnTo>
                    <a:pt x="456" y="264"/>
                  </a:lnTo>
                  <a:lnTo>
                    <a:pt x="399" y="30"/>
                  </a:lnTo>
                  <a:lnTo>
                    <a:pt x="294" y="0"/>
                  </a:lnTo>
                  <a:lnTo>
                    <a:pt x="210" y="117"/>
                  </a:lnTo>
                  <a:lnTo>
                    <a:pt x="129" y="3"/>
                  </a:lnTo>
                  <a:lnTo>
                    <a:pt x="33" y="114"/>
                  </a:lnTo>
                  <a:lnTo>
                    <a:pt x="0" y="282"/>
                  </a:lnTo>
                  <a:lnTo>
                    <a:pt x="6" y="300"/>
                  </a:lnTo>
                </a:path>
              </a:pathLst>
            </a:custGeom>
            <a:solidFill>
              <a:srgbClr val="F2FDA1"/>
            </a:solidFill>
            <a:ln w="9525">
              <a:solidFill>
                <a:schemeClr val="tx1"/>
              </a:solidFill>
              <a:round/>
              <a:headEnd/>
              <a:tailEnd/>
            </a:ln>
          </p:spPr>
          <p:txBody>
            <a:bodyPr/>
            <a:lstStyle/>
            <a:p>
              <a:endParaRPr lang="en-GB"/>
            </a:p>
          </p:txBody>
        </p:sp>
        <p:sp>
          <p:nvSpPr>
            <p:cNvPr id="19513" name="Oval 24"/>
            <p:cNvSpPr>
              <a:spLocks noChangeArrowheads="1"/>
            </p:cNvSpPr>
            <p:nvPr/>
          </p:nvSpPr>
          <p:spPr bwMode="auto">
            <a:xfrm>
              <a:off x="1920" y="1368"/>
              <a:ext cx="56" cy="56"/>
            </a:xfrm>
            <a:prstGeom prst="ellipse">
              <a:avLst/>
            </a:prstGeom>
            <a:solidFill>
              <a:schemeClr val="accent2"/>
            </a:solidFill>
            <a:ln w="9525">
              <a:solidFill>
                <a:schemeClr val="tx1"/>
              </a:solidFill>
              <a:round/>
              <a:headEnd/>
              <a:tailEnd/>
            </a:ln>
          </p:spPr>
          <p:txBody>
            <a:bodyPr wrap="none" anchor="ctr"/>
            <a:lstStyle/>
            <a:p>
              <a:endParaRPr lang="en-GB"/>
            </a:p>
          </p:txBody>
        </p:sp>
        <p:sp>
          <p:nvSpPr>
            <p:cNvPr id="19514" name="Oval 25"/>
            <p:cNvSpPr>
              <a:spLocks noChangeArrowheads="1"/>
            </p:cNvSpPr>
            <p:nvPr/>
          </p:nvSpPr>
          <p:spPr bwMode="auto">
            <a:xfrm>
              <a:off x="2038" y="1357"/>
              <a:ext cx="56" cy="56"/>
            </a:xfrm>
            <a:prstGeom prst="ellipse">
              <a:avLst/>
            </a:prstGeom>
            <a:solidFill>
              <a:schemeClr val="accent2"/>
            </a:solidFill>
            <a:ln w="9525">
              <a:solidFill>
                <a:schemeClr val="tx1"/>
              </a:solidFill>
              <a:round/>
              <a:headEnd/>
              <a:tailEnd/>
            </a:ln>
          </p:spPr>
          <p:txBody>
            <a:bodyPr wrap="none" anchor="ctr"/>
            <a:lstStyle/>
            <a:p>
              <a:endParaRPr lang="en-GB"/>
            </a:p>
          </p:txBody>
        </p:sp>
        <p:sp>
          <p:nvSpPr>
            <p:cNvPr id="19515" name="Oval 26"/>
            <p:cNvSpPr>
              <a:spLocks noChangeArrowheads="1"/>
            </p:cNvSpPr>
            <p:nvPr/>
          </p:nvSpPr>
          <p:spPr bwMode="auto">
            <a:xfrm>
              <a:off x="1971" y="1518"/>
              <a:ext cx="117" cy="56"/>
            </a:xfrm>
            <a:prstGeom prst="ellipse">
              <a:avLst/>
            </a:prstGeom>
            <a:solidFill>
              <a:srgbClr val="FFCC99"/>
            </a:solidFill>
            <a:ln w="9525">
              <a:solidFill>
                <a:schemeClr val="tx1"/>
              </a:solidFill>
              <a:round/>
              <a:headEnd/>
              <a:tailEnd/>
            </a:ln>
          </p:spPr>
          <p:txBody>
            <a:bodyPr wrap="none" anchor="ctr"/>
            <a:lstStyle/>
            <a:p>
              <a:endParaRPr lang="en-GB"/>
            </a:p>
          </p:txBody>
        </p:sp>
      </p:grpSp>
      <p:grpSp>
        <p:nvGrpSpPr>
          <p:cNvPr id="5" name="Group 27"/>
          <p:cNvGrpSpPr>
            <a:grpSpLocks/>
          </p:cNvGrpSpPr>
          <p:nvPr/>
        </p:nvGrpSpPr>
        <p:grpSpPr bwMode="auto">
          <a:xfrm>
            <a:off x="5635625" y="2597150"/>
            <a:ext cx="1106488" cy="341313"/>
            <a:chOff x="1491" y="2982"/>
            <a:chExt cx="834" cy="594"/>
          </a:xfrm>
        </p:grpSpPr>
        <p:sp>
          <p:nvSpPr>
            <p:cNvPr id="19506" name="Freeform 28"/>
            <p:cNvSpPr>
              <a:spLocks/>
            </p:cNvSpPr>
            <p:nvPr/>
          </p:nvSpPr>
          <p:spPr bwMode="auto">
            <a:xfrm>
              <a:off x="1635" y="3111"/>
              <a:ext cx="543" cy="447"/>
            </a:xfrm>
            <a:custGeom>
              <a:avLst/>
              <a:gdLst>
                <a:gd name="T0" fmla="*/ 156 w 543"/>
                <a:gd name="T1" fmla="*/ 18 h 447"/>
                <a:gd name="T2" fmla="*/ 0 w 543"/>
                <a:gd name="T3" fmla="*/ 156 h 447"/>
                <a:gd name="T4" fmla="*/ 18 w 543"/>
                <a:gd name="T5" fmla="*/ 300 h 447"/>
                <a:gd name="T6" fmla="*/ 138 w 543"/>
                <a:gd name="T7" fmla="*/ 414 h 447"/>
                <a:gd name="T8" fmla="*/ 387 w 543"/>
                <a:gd name="T9" fmla="*/ 447 h 447"/>
                <a:gd name="T10" fmla="*/ 543 w 543"/>
                <a:gd name="T11" fmla="*/ 294 h 447"/>
                <a:gd name="T12" fmla="*/ 537 w 543"/>
                <a:gd name="T13" fmla="*/ 105 h 447"/>
                <a:gd name="T14" fmla="*/ 414 w 543"/>
                <a:gd name="T15" fmla="*/ 0 h 447"/>
                <a:gd name="T16" fmla="*/ 156 w 543"/>
                <a:gd name="T17" fmla="*/ 18 h 4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3"/>
                <a:gd name="T28" fmla="*/ 0 h 447"/>
                <a:gd name="T29" fmla="*/ 543 w 543"/>
                <a:gd name="T30" fmla="*/ 447 h 4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3" h="447">
                  <a:moveTo>
                    <a:pt x="156" y="18"/>
                  </a:moveTo>
                  <a:lnTo>
                    <a:pt x="0" y="156"/>
                  </a:lnTo>
                  <a:lnTo>
                    <a:pt x="18" y="300"/>
                  </a:lnTo>
                  <a:lnTo>
                    <a:pt x="138" y="414"/>
                  </a:lnTo>
                  <a:lnTo>
                    <a:pt x="387" y="447"/>
                  </a:lnTo>
                  <a:lnTo>
                    <a:pt x="543" y="294"/>
                  </a:lnTo>
                  <a:lnTo>
                    <a:pt x="537" y="105"/>
                  </a:lnTo>
                  <a:lnTo>
                    <a:pt x="414" y="0"/>
                  </a:lnTo>
                  <a:lnTo>
                    <a:pt x="156" y="18"/>
                  </a:lnTo>
                  <a:close/>
                </a:path>
              </a:pathLst>
            </a:custGeom>
            <a:solidFill>
              <a:srgbClr val="DCD3C2"/>
            </a:solidFill>
            <a:ln w="9525">
              <a:solidFill>
                <a:schemeClr val="tx1"/>
              </a:solidFill>
              <a:round/>
              <a:headEnd/>
              <a:tailEnd/>
            </a:ln>
          </p:spPr>
          <p:txBody>
            <a:bodyPr/>
            <a:lstStyle/>
            <a:p>
              <a:endParaRPr lang="en-GB"/>
            </a:p>
          </p:txBody>
        </p:sp>
        <p:sp>
          <p:nvSpPr>
            <p:cNvPr id="19507" name="Oval 29"/>
            <p:cNvSpPr>
              <a:spLocks noChangeArrowheads="1"/>
            </p:cNvSpPr>
            <p:nvPr/>
          </p:nvSpPr>
          <p:spPr bwMode="auto">
            <a:xfrm>
              <a:off x="1791" y="3312"/>
              <a:ext cx="56" cy="56"/>
            </a:xfrm>
            <a:prstGeom prst="ellipse">
              <a:avLst/>
            </a:prstGeom>
            <a:solidFill>
              <a:schemeClr val="hlink"/>
            </a:solidFill>
            <a:ln w="9525">
              <a:solidFill>
                <a:schemeClr val="tx1"/>
              </a:solidFill>
              <a:round/>
              <a:headEnd/>
              <a:tailEnd/>
            </a:ln>
          </p:spPr>
          <p:txBody>
            <a:bodyPr wrap="none" anchor="ctr"/>
            <a:lstStyle/>
            <a:p>
              <a:endParaRPr lang="en-GB"/>
            </a:p>
          </p:txBody>
        </p:sp>
        <p:sp>
          <p:nvSpPr>
            <p:cNvPr id="19508" name="Oval 30"/>
            <p:cNvSpPr>
              <a:spLocks noChangeArrowheads="1"/>
            </p:cNvSpPr>
            <p:nvPr/>
          </p:nvSpPr>
          <p:spPr bwMode="auto">
            <a:xfrm>
              <a:off x="1984" y="3277"/>
              <a:ext cx="56" cy="56"/>
            </a:xfrm>
            <a:prstGeom prst="ellipse">
              <a:avLst/>
            </a:prstGeom>
            <a:solidFill>
              <a:schemeClr val="hlink"/>
            </a:solidFill>
            <a:ln w="9525">
              <a:solidFill>
                <a:schemeClr val="tx1"/>
              </a:solidFill>
              <a:round/>
              <a:headEnd/>
              <a:tailEnd/>
            </a:ln>
          </p:spPr>
          <p:txBody>
            <a:bodyPr wrap="none" anchor="ctr"/>
            <a:lstStyle/>
            <a:p>
              <a:endParaRPr lang="en-GB"/>
            </a:p>
          </p:txBody>
        </p:sp>
        <p:sp>
          <p:nvSpPr>
            <p:cNvPr id="19509" name="Oval 31"/>
            <p:cNvSpPr>
              <a:spLocks noChangeArrowheads="1"/>
            </p:cNvSpPr>
            <p:nvPr/>
          </p:nvSpPr>
          <p:spPr bwMode="auto">
            <a:xfrm>
              <a:off x="1857" y="3432"/>
              <a:ext cx="174" cy="56"/>
            </a:xfrm>
            <a:prstGeom prst="ellipse">
              <a:avLst/>
            </a:prstGeom>
            <a:solidFill>
              <a:srgbClr val="F8D3A6"/>
            </a:solidFill>
            <a:ln w="9525">
              <a:solidFill>
                <a:schemeClr val="tx1"/>
              </a:solidFill>
              <a:round/>
              <a:headEnd/>
              <a:tailEnd/>
            </a:ln>
          </p:spPr>
          <p:txBody>
            <a:bodyPr wrap="none" anchor="ctr"/>
            <a:lstStyle/>
            <a:p>
              <a:endParaRPr lang="en-GB"/>
            </a:p>
          </p:txBody>
        </p:sp>
        <p:sp>
          <p:nvSpPr>
            <p:cNvPr id="19510" name="Freeform 32"/>
            <p:cNvSpPr>
              <a:spLocks/>
            </p:cNvSpPr>
            <p:nvPr/>
          </p:nvSpPr>
          <p:spPr bwMode="auto">
            <a:xfrm>
              <a:off x="1491" y="2982"/>
              <a:ext cx="834" cy="594"/>
            </a:xfrm>
            <a:custGeom>
              <a:avLst/>
              <a:gdLst>
                <a:gd name="T0" fmla="*/ 423 w 834"/>
                <a:gd name="T1" fmla="*/ 93 h 594"/>
                <a:gd name="T2" fmla="*/ 267 w 834"/>
                <a:gd name="T3" fmla="*/ 33 h 594"/>
                <a:gd name="T4" fmla="*/ 204 w 834"/>
                <a:gd name="T5" fmla="*/ 126 h 594"/>
                <a:gd name="T6" fmla="*/ 60 w 834"/>
                <a:gd name="T7" fmla="*/ 78 h 594"/>
                <a:gd name="T8" fmla="*/ 69 w 834"/>
                <a:gd name="T9" fmla="*/ 234 h 594"/>
                <a:gd name="T10" fmla="*/ 0 w 834"/>
                <a:gd name="T11" fmla="*/ 381 h 594"/>
                <a:gd name="T12" fmla="*/ 132 w 834"/>
                <a:gd name="T13" fmla="*/ 483 h 594"/>
                <a:gd name="T14" fmla="*/ 108 w 834"/>
                <a:gd name="T15" fmla="*/ 570 h 594"/>
                <a:gd name="T16" fmla="*/ 216 w 834"/>
                <a:gd name="T17" fmla="*/ 594 h 594"/>
                <a:gd name="T18" fmla="*/ 282 w 834"/>
                <a:gd name="T19" fmla="*/ 453 h 594"/>
                <a:gd name="T20" fmla="*/ 183 w 834"/>
                <a:gd name="T21" fmla="*/ 336 h 594"/>
                <a:gd name="T22" fmla="*/ 294 w 834"/>
                <a:gd name="T23" fmla="*/ 243 h 594"/>
                <a:gd name="T24" fmla="*/ 375 w 834"/>
                <a:gd name="T25" fmla="*/ 252 h 594"/>
                <a:gd name="T26" fmla="*/ 411 w 834"/>
                <a:gd name="T27" fmla="*/ 279 h 594"/>
                <a:gd name="T28" fmla="*/ 471 w 834"/>
                <a:gd name="T29" fmla="*/ 201 h 594"/>
                <a:gd name="T30" fmla="*/ 591 w 834"/>
                <a:gd name="T31" fmla="*/ 231 h 594"/>
                <a:gd name="T32" fmla="*/ 615 w 834"/>
                <a:gd name="T33" fmla="*/ 342 h 594"/>
                <a:gd name="T34" fmla="*/ 633 w 834"/>
                <a:gd name="T35" fmla="*/ 420 h 594"/>
                <a:gd name="T36" fmla="*/ 759 w 834"/>
                <a:gd name="T37" fmla="*/ 447 h 594"/>
                <a:gd name="T38" fmla="*/ 834 w 834"/>
                <a:gd name="T39" fmla="*/ 372 h 594"/>
                <a:gd name="T40" fmla="*/ 777 w 834"/>
                <a:gd name="T41" fmla="*/ 315 h 594"/>
                <a:gd name="T42" fmla="*/ 795 w 834"/>
                <a:gd name="T43" fmla="*/ 138 h 594"/>
                <a:gd name="T44" fmla="*/ 699 w 834"/>
                <a:gd name="T45" fmla="*/ 132 h 594"/>
                <a:gd name="T46" fmla="*/ 648 w 834"/>
                <a:gd name="T47" fmla="*/ 0 h 594"/>
                <a:gd name="T48" fmla="*/ 489 w 834"/>
                <a:gd name="T49" fmla="*/ 78 h 594"/>
                <a:gd name="T50" fmla="*/ 429 w 834"/>
                <a:gd name="T51" fmla="*/ 21 h 594"/>
                <a:gd name="T52" fmla="*/ 390 w 834"/>
                <a:gd name="T53" fmla="*/ 93 h 59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34"/>
                <a:gd name="T82" fmla="*/ 0 h 594"/>
                <a:gd name="T83" fmla="*/ 834 w 834"/>
                <a:gd name="T84" fmla="*/ 594 h 59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34" h="594">
                  <a:moveTo>
                    <a:pt x="423" y="93"/>
                  </a:moveTo>
                  <a:lnTo>
                    <a:pt x="267" y="33"/>
                  </a:lnTo>
                  <a:lnTo>
                    <a:pt x="204" y="126"/>
                  </a:lnTo>
                  <a:lnTo>
                    <a:pt x="60" y="78"/>
                  </a:lnTo>
                  <a:lnTo>
                    <a:pt x="69" y="234"/>
                  </a:lnTo>
                  <a:lnTo>
                    <a:pt x="0" y="381"/>
                  </a:lnTo>
                  <a:lnTo>
                    <a:pt x="132" y="483"/>
                  </a:lnTo>
                  <a:lnTo>
                    <a:pt x="108" y="570"/>
                  </a:lnTo>
                  <a:lnTo>
                    <a:pt x="216" y="594"/>
                  </a:lnTo>
                  <a:lnTo>
                    <a:pt x="282" y="453"/>
                  </a:lnTo>
                  <a:lnTo>
                    <a:pt x="183" y="336"/>
                  </a:lnTo>
                  <a:lnTo>
                    <a:pt x="294" y="243"/>
                  </a:lnTo>
                  <a:lnTo>
                    <a:pt x="375" y="252"/>
                  </a:lnTo>
                  <a:lnTo>
                    <a:pt x="411" y="279"/>
                  </a:lnTo>
                  <a:lnTo>
                    <a:pt x="471" y="201"/>
                  </a:lnTo>
                  <a:lnTo>
                    <a:pt x="591" y="231"/>
                  </a:lnTo>
                  <a:lnTo>
                    <a:pt x="615" y="342"/>
                  </a:lnTo>
                  <a:lnTo>
                    <a:pt x="633" y="420"/>
                  </a:lnTo>
                  <a:lnTo>
                    <a:pt x="759" y="447"/>
                  </a:lnTo>
                  <a:lnTo>
                    <a:pt x="834" y="372"/>
                  </a:lnTo>
                  <a:lnTo>
                    <a:pt x="777" y="315"/>
                  </a:lnTo>
                  <a:lnTo>
                    <a:pt x="795" y="138"/>
                  </a:lnTo>
                  <a:lnTo>
                    <a:pt x="699" y="132"/>
                  </a:lnTo>
                  <a:lnTo>
                    <a:pt x="648" y="0"/>
                  </a:lnTo>
                  <a:lnTo>
                    <a:pt x="489" y="78"/>
                  </a:lnTo>
                  <a:lnTo>
                    <a:pt x="429" y="21"/>
                  </a:lnTo>
                  <a:lnTo>
                    <a:pt x="390" y="93"/>
                  </a:lnTo>
                </a:path>
              </a:pathLst>
            </a:custGeom>
            <a:solidFill>
              <a:srgbClr val="996600"/>
            </a:solidFill>
            <a:ln w="9525">
              <a:solidFill>
                <a:schemeClr val="tx1"/>
              </a:solidFill>
              <a:round/>
              <a:headEnd/>
              <a:tailEnd/>
            </a:ln>
          </p:spPr>
          <p:txBody>
            <a:bodyPr/>
            <a:lstStyle/>
            <a:p>
              <a:endParaRPr lang="en-GB"/>
            </a:p>
          </p:txBody>
        </p:sp>
      </p:grpSp>
      <p:grpSp>
        <p:nvGrpSpPr>
          <p:cNvPr id="6" name="Group 33"/>
          <p:cNvGrpSpPr>
            <a:grpSpLocks/>
          </p:cNvGrpSpPr>
          <p:nvPr/>
        </p:nvGrpSpPr>
        <p:grpSpPr bwMode="auto">
          <a:xfrm>
            <a:off x="5572125" y="4000500"/>
            <a:ext cx="646113" cy="393700"/>
            <a:chOff x="2265" y="2751"/>
            <a:chExt cx="486" cy="684"/>
          </a:xfrm>
        </p:grpSpPr>
        <p:sp>
          <p:nvSpPr>
            <p:cNvPr id="19501" name="Freeform 34"/>
            <p:cNvSpPr>
              <a:spLocks/>
            </p:cNvSpPr>
            <p:nvPr/>
          </p:nvSpPr>
          <p:spPr bwMode="auto">
            <a:xfrm>
              <a:off x="2286" y="2796"/>
              <a:ext cx="447" cy="639"/>
            </a:xfrm>
            <a:custGeom>
              <a:avLst/>
              <a:gdLst>
                <a:gd name="T0" fmla="*/ 84 w 447"/>
                <a:gd name="T1" fmla="*/ 45 h 639"/>
                <a:gd name="T2" fmla="*/ 219 w 447"/>
                <a:gd name="T3" fmla="*/ 0 h 639"/>
                <a:gd name="T4" fmla="*/ 441 w 447"/>
                <a:gd name="T5" fmla="*/ 129 h 639"/>
                <a:gd name="T6" fmla="*/ 399 w 447"/>
                <a:gd name="T7" fmla="*/ 327 h 639"/>
                <a:gd name="T8" fmla="*/ 390 w 447"/>
                <a:gd name="T9" fmla="*/ 405 h 639"/>
                <a:gd name="T10" fmla="*/ 237 w 447"/>
                <a:gd name="T11" fmla="*/ 639 h 639"/>
                <a:gd name="T12" fmla="*/ 126 w 447"/>
                <a:gd name="T13" fmla="*/ 633 h 639"/>
                <a:gd name="T14" fmla="*/ 39 w 447"/>
                <a:gd name="T15" fmla="*/ 531 h 639"/>
                <a:gd name="T16" fmla="*/ 0 w 447"/>
                <a:gd name="T17" fmla="*/ 243 h 639"/>
                <a:gd name="T18" fmla="*/ 84 w 447"/>
                <a:gd name="T19" fmla="*/ 45 h 6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7"/>
                <a:gd name="T31" fmla="*/ 0 h 639"/>
                <a:gd name="T32" fmla="*/ 447 w 447"/>
                <a:gd name="T33" fmla="*/ 639 h 6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7" h="639">
                  <a:moveTo>
                    <a:pt x="84" y="45"/>
                  </a:moveTo>
                  <a:lnTo>
                    <a:pt x="219" y="0"/>
                  </a:lnTo>
                  <a:lnTo>
                    <a:pt x="441" y="129"/>
                  </a:lnTo>
                  <a:cubicBezTo>
                    <a:pt x="430" y="195"/>
                    <a:pt x="447" y="279"/>
                    <a:pt x="399" y="327"/>
                  </a:cubicBezTo>
                  <a:cubicBezTo>
                    <a:pt x="385" y="370"/>
                    <a:pt x="390" y="345"/>
                    <a:pt x="390" y="405"/>
                  </a:cubicBezTo>
                  <a:lnTo>
                    <a:pt x="237" y="639"/>
                  </a:lnTo>
                  <a:lnTo>
                    <a:pt x="126" y="633"/>
                  </a:lnTo>
                  <a:lnTo>
                    <a:pt x="39" y="531"/>
                  </a:lnTo>
                  <a:lnTo>
                    <a:pt x="0" y="243"/>
                  </a:lnTo>
                  <a:lnTo>
                    <a:pt x="84" y="45"/>
                  </a:lnTo>
                  <a:close/>
                </a:path>
              </a:pathLst>
            </a:custGeom>
            <a:solidFill>
              <a:srgbClr val="F8D3A6"/>
            </a:solidFill>
            <a:ln w="9525">
              <a:solidFill>
                <a:schemeClr val="tx1"/>
              </a:solidFill>
              <a:round/>
              <a:headEnd/>
              <a:tailEnd/>
            </a:ln>
          </p:spPr>
          <p:txBody>
            <a:bodyPr/>
            <a:lstStyle/>
            <a:p>
              <a:endParaRPr lang="en-GB"/>
            </a:p>
          </p:txBody>
        </p:sp>
        <p:sp>
          <p:nvSpPr>
            <p:cNvPr id="19502" name="Freeform 35"/>
            <p:cNvSpPr>
              <a:spLocks/>
            </p:cNvSpPr>
            <p:nvPr/>
          </p:nvSpPr>
          <p:spPr bwMode="auto">
            <a:xfrm>
              <a:off x="2265" y="2751"/>
              <a:ext cx="486" cy="453"/>
            </a:xfrm>
            <a:custGeom>
              <a:avLst/>
              <a:gdLst>
                <a:gd name="T0" fmla="*/ 357 w 486"/>
                <a:gd name="T1" fmla="*/ 153 h 453"/>
                <a:gd name="T2" fmla="*/ 261 w 486"/>
                <a:gd name="T3" fmla="*/ 246 h 453"/>
                <a:gd name="T4" fmla="*/ 99 w 486"/>
                <a:gd name="T5" fmla="*/ 273 h 453"/>
                <a:gd name="T6" fmla="*/ 24 w 486"/>
                <a:gd name="T7" fmla="*/ 351 h 453"/>
                <a:gd name="T8" fmla="*/ 0 w 486"/>
                <a:gd name="T9" fmla="*/ 375 h 453"/>
                <a:gd name="T10" fmla="*/ 27 w 486"/>
                <a:gd name="T11" fmla="*/ 165 h 453"/>
                <a:gd name="T12" fmla="*/ 168 w 486"/>
                <a:gd name="T13" fmla="*/ 0 h 453"/>
                <a:gd name="T14" fmla="*/ 339 w 486"/>
                <a:gd name="T15" fmla="*/ 45 h 453"/>
                <a:gd name="T16" fmla="*/ 387 w 486"/>
                <a:gd name="T17" fmla="*/ 114 h 453"/>
                <a:gd name="T18" fmla="*/ 486 w 486"/>
                <a:gd name="T19" fmla="*/ 180 h 453"/>
                <a:gd name="T20" fmla="*/ 474 w 486"/>
                <a:gd name="T21" fmla="*/ 375 h 453"/>
                <a:gd name="T22" fmla="*/ 438 w 486"/>
                <a:gd name="T23" fmla="*/ 453 h 453"/>
                <a:gd name="T24" fmla="*/ 384 w 486"/>
                <a:gd name="T25" fmla="*/ 225 h 453"/>
                <a:gd name="T26" fmla="*/ 357 w 486"/>
                <a:gd name="T27" fmla="*/ 153 h 4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86"/>
                <a:gd name="T43" fmla="*/ 0 h 453"/>
                <a:gd name="T44" fmla="*/ 486 w 486"/>
                <a:gd name="T45" fmla="*/ 453 h 4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86" h="453">
                  <a:moveTo>
                    <a:pt x="357" y="153"/>
                  </a:moveTo>
                  <a:lnTo>
                    <a:pt x="261" y="246"/>
                  </a:lnTo>
                  <a:lnTo>
                    <a:pt x="99" y="273"/>
                  </a:lnTo>
                  <a:lnTo>
                    <a:pt x="24" y="351"/>
                  </a:lnTo>
                  <a:lnTo>
                    <a:pt x="0" y="375"/>
                  </a:lnTo>
                  <a:lnTo>
                    <a:pt x="27" y="165"/>
                  </a:lnTo>
                  <a:lnTo>
                    <a:pt x="168" y="0"/>
                  </a:lnTo>
                  <a:lnTo>
                    <a:pt x="339" y="45"/>
                  </a:lnTo>
                  <a:lnTo>
                    <a:pt x="387" y="114"/>
                  </a:lnTo>
                  <a:lnTo>
                    <a:pt x="486" y="180"/>
                  </a:lnTo>
                  <a:lnTo>
                    <a:pt x="474" y="375"/>
                  </a:lnTo>
                  <a:lnTo>
                    <a:pt x="438" y="453"/>
                  </a:lnTo>
                  <a:lnTo>
                    <a:pt x="384" y="225"/>
                  </a:lnTo>
                  <a:lnTo>
                    <a:pt x="357" y="153"/>
                  </a:lnTo>
                  <a:close/>
                </a:path>
              </a:pathLst>
            </a:custGeom>
            <a:solidFill>
              <a:srgbClr val="990000"/>
            </a:solidFill>
            <a:ln w="9525">
              <a:solidFill>
                <a:schemeClr val="tx1"/>
              </a:solidFill>
              <a:round/>
              <a:headEnd/>
              <a:tailEnd/>
            </a:ln>
          </p:spPr>
          <p:txBody>
            <a:bodyPr/>
            <a:lstStyle/>
            <a:p>
              <a:endParaRPr lang="en-GB"/>
            </a:p>
          </p:txBody>
        </p:sp>
        <p:sp>
          <p:nvSpPr>
            <p:cNvPr id="19503" name="Oval 36"/>
            <p:cNvSpPr>
              <a:spLocks noChangeArrowheads="1"/>
            </p:cNvSpPr>
            <p:nvPr/>
          </p:nvSpPr>
          <p:spPr bwMode="auto">
            <a:xfrm>
              <a:off x="2373" y="3087"/>
              <a:ext cx="56" cy="56"/>
            </a:xfrm>
            <a:prstGeom prst="ellipse">
              <a:avLst/>
            </a:prstGeom>
            <a:solidFill>
              <a:schemeClr val="folHlink"/>
            </a:solidFill>
            <a:ln w="9525">
              <a:solidFill>
                <a:schemeClr val="tx1"/>
              </a:solidFill>
              <a:round/>
              <a:headEnd/>
              <a:tailEnd/>
            </a:ln>
          </p:spPr>
          <p:txBody>
            <a:bodyPr wrap="none" anchor="ctr"/>
            <a:lstStyle/>
            <a:p>
              <a:endParaRPr lang="en-GB"/>
            </a:p>
          </p:txBody>
        </p:sp>
        <p:sp>
          <p:nvSpPr>
            <p:cNvPr id="19504" name="Oval 37"/>
            <p:cNvSpPr>
              <a:spLocks noChangeArrowheads="1"/>
            </p:cNvSpPr>
            <p:nvPr/>
          </p:nvSpPr>
          <p:spPr bwMode="auto">
            <a:xfrm>
              <a:off x="2506" y="3094"/>
              <a:ext cx="56" cy="56"/>
            </a:xfrm>
            <a:prstGeom prst="ellipse">
              <a:avLst/>
            </a:prstGeom>
            <a:solidFill>
              <a:schemeClr val="folHlink"/>
            </a:solidFill>
            <a:ln w="9525">
              <a:solidFill>
                <a:schemeClr val="tx1"/>
              </a:solidFill>
              <a:round/>
              <a:headEnd/>
              <a:tailEnd/>
            </a:ln>
          </p:spPr>
          <p:txBody>
            <a:bodyPr wrap="none" anchor="ctr"/>
            <a:lstStyle/>
            <a:p>
              <a:endParaRPr lang="en-GB"/>
            </a:p>
          </p:txBody>
        </p:sp>
        <p:sp>
          <p:nvSpPr>
            <p:cNvPr id="19505" name="Freeform 38"/>
            <p:cNvSpPr>
              <a:spLocks/>
            </p:cNvSpPr>
            <p:nvPr/>
          </p:nvSpPr>
          <p:spPr bwMode="auto">
            <a:xfrm>
              <a:off x="2385" y="3246"/>
              <a:ext cx="162" cy="102"/>
            </a:xfrm>
            <a:custGeom>
              <a:avLst/>
              <a:gdLst>
                <a:gd name="T0" fmla="*/ 0 w 162"/>
                <a:gd name="T1" fmla="*/ 0 h 102"/>
                <a:gd name="T2" fmla="*/ 69 w 162"/>
                <a:gd name="T3" fmla="*/ 36 h 102"/>
                <a:gd name="T4" fmla="*/ 162 w 162"/>
                <a:gd name="T5" fmla="*/ 9 h 102"/>
                <a:gd name="T6" fmla="*/ 138 w 162"/>
                <a:gd name="T7" fmla="*/ 72 h 102"/>
                <a:gd name="T8" fmla="*/ 51 w 162"/>
                <a:gd name="T9" fmla="*/ 102 h 102"/>
                <a:gd name="T10" fmla="*/ 0 w 162"/>
                <a:gd name="T11" fmla="*/ 0 h 102"/>
                <a:gd name="T12" fmla="*/ 0 60000 65536"/>
                <a:gd name="T13" fmla="*/ 0 60000 65536"/>
                <a:gd name="T14" fmla="*/ 0 60000 65536"/>
                <a:gd name="T15" fmla="*/ 0 60000 65536"/>
                <a:gd name="T16" fmla="*/ 0 60000 65536"/>
                <a:gd name="T17" fmla="*/ 0 60000 65536"/>
                <a:gd name="T18" fmla="*/ 0 w 162"/>
                <a:gd name="T19" fmla="*/ 0 h 102"/>
                <a:gd name="T20" fmla="*/ 162 w 162"/>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162" h="102">
                  <a:moveTo>
                    <a:pt x="0" y="0"/>
                  </a:moveTo>
                  <a:lnTo>
                    <a:pt x="69" y="36"/>
                  </a:lnTo>
                  <a:lnTo>
                    <a:pt x="162" y="9"/>
                  </a:lnTo>
                  <a:lnTo>
                    <a:pt x="138" y="72"/>
                  </a:lnTo>
                  <a:lnTo>
                    <a:pt x="51" y="102"/>
                  </a:lnTo>
                  <a:lnTo>
                    <a:pt x="0" y="0"/>
                  </a:lnTo>
                  <a:close/>
                </a:path>
              </a:pathLst>
            </a:custGeom>
            <a:solidFill>
              <a:srgbClr val="FF5050"/>
            </a:solidFill>
            <a:ln w="9525">
              <a:solidFill>
                <a:schemeClr val="tx1"/>
              </a:solidFill>
              <a:round/>
              <a:headEnd/>
              <a:tailEnd/>
            </a:ln>
          </p:spPr>
          <p:txBody>
            <a:bodyPr/>
            <a:lstStyle/>
            <a:p>
              <a:endParaRPr lang="en-GB"/>
            </a:p>
          </p:txBody>
        </p:sp>
      </p:grpSp>
      <p:grpSp>
        <p:nvGrpSpPr>
          <p:cNvPr id="7" name="Group 39"/>
          <p:cNvGrpSpPr>
            <a:grpSpLocks/>
          </p:cNvGrpSpPr>
          <p:nvPr/>
        </p:nvGrpSpPr>
        <p:grpSpPr bwMode="auto">
          <a:xfrm>
            <a:off x="2714625" y="4000500"/>
            <a:ext cx="850900" cy="366713"/>
            <a:chOff x="2823" y="2187"/>
            <a:chExt cx="642" cy="636"/>
          </a:xfrm>
        </p:grpSpPr>
        <p:sp>
          <p:nvSpPr>
            <p:cNvPr id="19496" name="Freeform 40"/>
            <p:cNvSpPr>
              <a:spLocks/>
            </p:cNvSpPr>
            <p:nvPr/>
          </p:nvSpPr>
          <p:spPr bwMode="auto">
            <a:xfrm>
              <a:off x="2868" y="2223"/>
              <a:ext cx="486" cy="600"/>
            </a:xfrm>
            <a:custGeom>
              <a:avLst/>
              <a:gdLst>
                <a:gd name="T0" fmla="*/ 180 w 486"/>
                <a:gd name="T1" fmla="*/ 6 h 600"/>
                <a:gd name="T2" fmla="*/ 0 w 486"/>
                <a:gd name="T3" fmla="*/ 111 h 600"/>
                <a:gd name="T4" fmla="*/ 18 w 486"/>
                <a:gd name="T5" fmla="*/ 447 h 600"/>
                <a:gd name="T6" fmla="*/ 306 w 486"/>
                <a:gd name="T7" fmla="*/ 600 h 600"/>
                <a:gd name="T8" fmla="*/ 486 w 486"/>
                <a:gd name="T9" fmla="*/ 381 h 600"/>
                <a:gd name="T10" fmla="*/ 468 w 486"/>
                <a:gd name="T11" fmla="*/ 192 h 600"/>
                <a:gd name="T12" fmla="*/ 246 w 486"/>
                <a:gd name="T13" fmla="*/ 0 h 600"/>
                <a:gd name="T14" fmla="*/ 180 w 486"/>
                <a:gd name="T15" fmla="*/ 6 h 600"/>
                <a:gd name="T16" fmla="*/ 0 60000 65536"/>
                <a:gd name="T17" fmla="*/ 0 60000 65536"/>
                <a:gd name="T18" fmla="*/ 0 60000 65536"/>
                <a:gd name="T19" fmla="*/ 0 60000 65536"/>
                <a:gd name="T20" fmla="*/ 0 60000 65536"/>
                <a:gd name="T21" fmla="*/ 0 60000 65536"/>
                <a:gd name="T22" fmla="*/ 0 60000 65536"/>
                <a:gd name="T23" fmla="*/ 0 60000 65536"/>
                <a:gd name="T24" fmla="*/ 0 w 486"/>
                <a:gd name="T25" fmla="*/ 0 h 600"/>
                <a:gd name="T26" fmla="*/ 486 w 486"/>
                <a:gd name="T27" fmla="*/ 600 h 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6" h="600">
                  <a:moveTo>
                    <a:pt x="180" y="6"/>
                  </a:moveTo>
                  <a:lnTo>
                    <a:pt x="0" y="111"/>
                  </a:lnTo>
                  <a:lnTo>
                    <a:pt x="18" y="447"/>
                  </a:lnTo>
                  <a:lnTo>
                    <a:pt x="306" y="600"/>
                  </a:lnTo>
                  <a:lnTo>
                    <a:pt x="486" y="381"/>
                  </a:lnTo>
                  <a:lnTo>
                    <a:pt x="468" y="192"/>
                  </a:lnTo>
                  <a:lnTo>
                    <a:pt x="246" y="0"/>
                  </a:lnTo>
                  <a:lnTo>
                    <a:pt x="180" y="6"/>
                  </a:lnTo>
                  <a:close/>
                </a:path>
              </a:pathLst>
            </a:custGeom>
            <a:solidFill>
              <a:srgbClr val="CC9900"/>
            </a:solidFill>
            <a:ln w="9525">
              <a:solidFill>
                <a:schemeClr val="tx1"/>
              </a:solidFill>
              <a:round/>
              <a:headEnd/>
              <a:tailEnd/>
            </a:ln>
          </p:spPr>
          <p:txBody>
            <a:bodyPr/>
            <a:lstStyle/>
            <a:p>
              <a:endParaRPr lang="en-GB"/>
            </a:p>
          </p:txBody>
        </p:sp>
        <p:sp>
          <p:nvSpPr>
            <p:cNvPr id="19497" name="Freeform 41"/>
            <p:cNvSpPr>
              <a:spLocks/>
            </p:cNvSpPr>
            <p:nvPr/>
          </p:nvSpPr>
          <p:spPr bwMode="auto">
            <a:xfrm>
              <a:off x="2823" y="2187"/>
              <a:ext cx="642" cy="543"/>
            </a:xfrm>
            <a:custGeom>
              <a:avLst/>
              <a:gdLst>
                <a:gd name="T0" fmla="*/ 222 w 642"/>
                <a:gd name="T1" fmla="*/ 12 h 543"/>
                <a:gd name="T2" fmla="*/ 54 w 642"/>
                <a:gd name="T3" fmla="*/ 90 h 543"/>
                <a:gd name="T4" fmla="*/ 0 w 642"/>
                <a:gd name="T5" fmla="*/ 249 h 543"/>
                <a:gd name="T6" fmla="*/ 9 w 642"/>
                <a:gd name="T7" fmla="*/ 543 h 543"/>
                <a:gd name="T8" fmla="*/ 168 w 642"/>
                <a:gd name="T9" fmla="*/ 519 h 543"/>
                <a:gd name="T10" fmla="*/ 114 w 642"/>
                <a:gd name="T11" fmla="*/ 342 h 543"/>
                <a:gd name="T12" fmla="*/ 114 w 642"/>
                <a:gd name="T13" fmla="*/ 225 h 543"/>
                <a:gd name="T14" fmla="*/ 420 w 642"/>
                <a:gd name="T15" fmla="*/ 198 h 543"/>
                <a:gd name="T16" fmla="*/ 504 w 642"/>
                <a:gd name="T17" fmla="*/ 282 h 543"/>
                <a:gd name="T18" fmla="*/ 450 w 642"/>
                <a:gd name="T19" fmla="*/ 501 h 543"/>
                <a:gd name="T20" fmla="*/ 642 w 642"/>
                <a:gd name="T21" fmla="*/ 462 h 543"/>
                <a:gd name="T22" fmla="*/ 525 w 642"/>
                <a:gd name="T23" fmla="*/ 114 h 543"/>
                <a:gd name="T24" fmla="*/ 324 w 642"/>
                <a:gd name="T25" fmla="*/ 0 h 543"/>
                <a:gd name="T26" fmla="*/ 222 w 642"/>
                <a:gd name="T27" fmla="*/ 12 h 5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2"/>
                <a:gd name="T43" fmla="*/ 0 h 543"/>
                <a:gd name="T44" fmla="*/ 642 w 642"/>
                <a:gd name="T45" fmla="*/ 543 h 5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2" h="543">
                  <a:moveTo>
                    <a:pt x="222" y="12"/>
                  </a:moveTo>
                  <a:lnTo>
                    <a:pt x="54" y="90"/>
                  </a:lnTo>
                  <a:lnTo>
                    <a:pt x="0" y="249"/>
                  </a:lnTo>
                  <a:lnTo>
                    <a:pt x="9" y="543"/>
                  </a:lnTo>
                  <a:lnTo>
                    <a:pt x="168" y="519"/>
                  </a:lnTo>
                  <a:lnTo>
                    <a:pt x="114" y="342"/>
                  </a:lnTo>
                  <a:lnTo>
                    <a:pt x="114" y="225"/>
                  </a:lnTo>
                  <a:lnTo>
                    <a:pt x="420" y="198"/>
                  </a:lnTo>
                  <a:lnTo>
                    <a:pt x="504" y="282"/>
                  </a:lnTo>
                  <a:lnTo>
                    <a:pt x="450" y="501"/>
                  </a:lnTo>
                  <a:lnTo>
                    <a:pt x="642" y="462"/>
                  </a:lnTo>
                  <a:lnTo>
                    <a:pt x="525" y="114"/>
                  </a:lnTo>
                  <a:lnTo>
                    <a:pt x="324" y="0"/>
                  </a:lnTo>
                  <a:lnTo>
                    <a:pt x="222" y="12"/>
                  </a:lnTo>
                  <a:close/>
                </a:path>
              </a:pathLst>
            </a:custGeom>
            <a:solidFill>
              <a:schemeClr val="tx2"/>
            </a:solidFill>
            <a:ln w="9525">
              <a:solidFill>
                <a:schemeClr val="tx1"/>
              </a:solidFill>
              <a:round/>
              <a:headEnd/>
              <a:tailEnd/>
            </a:ln>
          </p:spPr>
          <p:txBody>
            <a:bodyPr/>
            <a:lstStyle/>
            <a:p>
              <a:endParaRPr lang="en-GB"/>
            </a:p>
          </p:txBody>
        </p:sp>
        <p:sp>
          <p:nvSpPr>
            <p:cNvPr id="19498" name="Oval 42"/>
            <p:cNvSpPr>
              <a:spLocks noChangeArrowheads="1"/>
            </p:cNvSpPr>
            <p:nvPr/>
          </p:nvSpPr>
          <p:spPr bwMode="auto">
            <a:xfrm>
              <a:off x="2997" y="2493"/>
              <a:ext cx="56" cy="56"/>
            </a:xfrm>
            <a:prstGeom prst="ellipse">
              <a:avLst/>
            </a:prstGeom>
            <a:solidFill>
              <a:schemeClr val="tx2"/>
            </a:solidFill>
            <a:ln w="9525">
              <a:solidFill>
                <a:schemeClr val="tx1"/>
              </a:solidFill>
              <a:round/>
              <a:headEnd/>
              <a:tailEnd/>
            </a:ln>
          </p:spPr>
          <p:txBody>
            <a:bodyPr wrap="none" anchor="ctr"/>
            <a:lstStyle/>
            <a:p>
              <a:endParaRPr lang="en-GB"/>
            </a:p>
          </p:txBody>
        </p:sp>
        <p:sp>
          <p:nvSpPr>
            <p:cNvPr id="19499" name="Oval 43"/>
            <p:cNvSpPr>
              <a:spLocks noChangeArrowheads="1"/>
            </p:cNvSpPr>
            <p:nvPr/>
          </p:nvSpPr>
          <p:spPr bwMode="auto">
            <a:xfrm>
              <a:off x="3136" y="2485"/>
              <a:ext cx="56" cy="56"/>
            </a:xfrm>
            <a:prstGeom prst="ellipse">
              <a:avLst/>
            </a:prstGeom>
            <a:solidFill>
              <a:schemeClr val="tx2"/>
            </a:solidFill>
            <a:ln w="9525">
              <a:solidFill>
                <a:schemeClr val="tx1"/>
              </a:solidFill>
              <a:round/>
              <a:headEnd/>
              <a:tailEnd/>
            </a:ln>
          </p:spPr>
          <p:txBody>
            <a:bodyPr wrap="none" anchor="ctr"/>
            <a:lstStyle/>
            <a:p>
              <a:endParaRPr lang="en-GB"/>
            </a:p>
          </p:txBody>
        </p:sp>
        <p:sp>
          <p:nvSpPr>
            <p:cNvPr id="19500" name="Freeform 44"/>
            <p:cNvSpPr>
              <a:spLocks/>
            </p:cNvSpPr>
            <p:nvPr/>
          </p:nvSpPr>
          <p:spPr bwMode="auto">
            <a:xfrm>
              <a:off x="3045" y="2598"/>
              <a:ext cx="174" cy="117"/>
            </a:xfrm>
            <a:custGeom>
              <a:avLst/>
              <a:gdLst>
                <a:gd name="T0" fmla="*/ 0 w 174"/>
                <a:gd name="T1" fmla="*/ 15 h 117"/>
                <a:gd name="T2" fmla="*/ 78 w 174"/>
                <a:gd name="T3" fmla="*/ 54 h 117"/>
                <a:gd name="T4" fmla="*/ 174 w 174"/>
                <a:gd name="T5" fmla="*/ 0 h 117"/>
                <a:gd name="T6" fmla="*/ 159 w 174"/>
                <a:gd name="T7" fmla="*/ 51 h 117"/>
                <a:gd name="T8" fmla="*/ 99 w 174"/>
                <a:gd name="T9" fmla="*/ 117 h 117"/>
                <a:gd name="T10" fmla="*/ 30 w 174"/>
                <a:gd name="T11" fmla="*/ 78 h 117"/>
                <a:gd name="T12" fmla="*/ 0 w 174"/>
                <a:gd name="T13" fmla="*/ 15 h 117"/>
                <a:gd name="T14" fmla="*/ 0 60000 65536"/>
                <a:gd name="T15" fmla="*/ 0 60000 65536"/>
                <a:gd name="T16" fmla="*/ 0 60000 65536"/>
                <a:gd name="T17" fmla="*/ 0 60000 65536"/>
                <a:gd name="T18" fmla="*/ 0 60000 65536"/>
                <a:gd name="T19" fmla="*/ 0 60000 65536"/>
                <a:gd name="T20" fmla="*/ 0 60000 65536"/>
                <a:gd name="T21" fmla="*/ 0 w 174"/>
                <a:gd name="T22" fmla="*/ 0 h 117"/>
                <a:gd name="T23" fmla="*/ 174 w 174"/>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17">
                  <a:moveTo>
                    <a:pt x="0" y="15"/>
                  </a:moveTo>
                  <a:lnTo>
                    <a:pt x="78" y="54"/>
                  </a:lnTo>
                  <a:lnTo>
                    <a:pt x="174" y="0"/>
                  </a:lnTo>
                  <a:lnTo>
                    <a:pt x="159" y="51"/>
                  </a:lnTo>
                  <a:lnTo>
                    <a:pt x="99" y="117"/>
                  </a:lnTo>
                  <a:lnTo>
                    <a:pt x="30" y="78"/>
                  </a:lnTo>
                  <a:lnTo>
                    <a:pt x="0" y="15"/>
                  </a:lnTo>
                  <a:close/>
                </a:path>
              </a:pathLst>
            </a:custGeom>
            <a:solidFill>
              <a:srgbClr val="F8A6B6"/>
            </a:solidFill>
            <a:ln w="9525">
              <a:solidFill>
                <a:schemeClr val="tx1"/>
              </a:solidFill>
              <a:round/>
              <a:headEnd/>
              <a:tailEnd/>
            </a:ln>
          </p:spPr>
          <p:txBody>
            <a:bodyPr/>
            <a:lstStyle/>
            <a:p>
              <a:endParaRPr lang="en-GB"/>
            </a:p>
          </p:txBody>
        </p:sp>
      </p:grpSp>
      <p:sp>
        <p:nvSpPr>
          <p:cNvPr id="19470" name="Freeform 45"/>
          <p:cNvSpPr>
            <a:spLocks/>
          </p:cNvSpPr>
          <p:nvPr/>
        </p:nvSpPr>
        <p:spPr bwMode="auto">
          <a:xfrm>
            <a:off x="1908175" y="2241550"/>
            <a:ext cx="557213" cy="525463"/>
          </a:xfrm>
          <a:custGeom>
            <a:avLst/>
            <a:gdLst>
              <a:gd name="T0" fmla="*/ 2147483647 w 419"/>
              <a:gd name="T1" fmla="*/ 0 h 912"/>
              <a:gd name="T2" fmla="*/ 2147483647 w 419"/>
              <a:gd name="T3" fmla="*/ 2147483647 h 912"/>
              <a:gd name="T4" fmla="*/ 2147483647 w 419"/>
              <a:gd name="T5" fmla="*/ 2147483647 h 912"/>
              <a:gd name="T6" fmla="*/ 0 60000 65536"/>
              <a:gd name="T7" fmla="*/ 0 60000 65536"/>
              <a:gd name="T8" fmla="*/ 0 60000 65536"/>
              <a:gd name="T9" fmla="*/ 0 w 419"/>
              <a:gd name="T10" fmla="*/ 0 h 912"/>
              <a:gd name="T11" fmla="*/ 419 w 419"/>
              <a:gd name="T12" fmla="*/ 912 h 912"/>
            </a:gdLst>
            <a:ahLst/>
            <a:cxnLst>
              <a:cxn ang="T6">
                <a:pos x="T0" y="T1"/>
              </a:cxn>
              <a:cxn ang="T7">
                <a:pos x="T2" y="T3"/>
              </a:cxn>
              <a:cxn ang="T8">
                <a:pos x="T4" y="T5"/>
              </a:cxn>
            </a:cxnLst>
            <a:rect l="T9" t="T10" r="T11" b="T12"/>
            <a:pathLst>
              <a:path w="419" h="912">
                <a:moveTo>
                  <a:pt x="281" y="0"/>
                </a:moveTo>
                <a:cubicBezTo>
                  <a:pt x="140" y="218"/>
                  <a:pt x="0" y="436"/>
                  <a:pt x="23" y="588"/>
                </a:cubicBezTo>
                <a:cubicBezTo>
                  <a:pt x="46" y="740"/>
                  <a:pt x="232" y="826"/>
                  <a:pt x="419" y="912"/>
                </a:cubicBezTo>
              </a:path>
            </a:pathLst>
          </a:custGeom>
          <a:noFill/>
          <a:ln w="57150">
            <a:solidFill>
              <a:srgbClr val="FF00FF"/>
            </a:solidFill>
            <a:prstDash val="sysDot"/>
            <a:round/>
            <a:headEnd/>
            <a:tailEnd type="triangle" w="med" len="med"/>
          </a:ln>
        </p:spPr>
        <p:txBody>
          <a:bodyPr/>
          <a:lstStyle/>
          <a:p>
            <a:endParaRPr lang="en-GB"/>
          </a:p>
        </p:txBody>
      </p:sp>
      <p:sp>
        <p:nvSpPr>
          <p:cNvPr id="10" name="AutoShape 46"/>
          <p:cNvSpPr>
            <a:spLocks noChangeArrowheads="1"/>
          </p:cNvSpPr>
          <p:nvPr/>
        </p:nvSpPr>
        <p:spPr bwMode="auto">
          <a:xfrm>
            <a:off x="3643306" y="2714620"/>
            <a:ext cx="1214437" cy="558806"/>
          </a:xfrm>
          <a:prstGeom prst="wedgeEllipseCallout">
            <a:avLst>
              <a:gd name="adj1" fmla="val -105056"/>
              <a:gd name="adj2" fmla="val -74810"/>
            </a:avLst>
          </a:prstGeom>
          <a:solidFill>
            <a:schemeClr val="bg1"/>
          </a:solidFill>
          <a:ln w="9525">
            <a:solidFill>
              <a:schemeClr val="tx1"/>
            </a:solidFill>
            <a:miter lim="800000"/>
            <a:headEnd/>
            <a:tailEnd/>
          </a:ln>
        </p:spPr>
        <p:txBody>
          <a:bodyPr/>
          <a:lstStyle/>
          <a:p>
            <a:pPr algn="ctr"/>
            <a:endParaRPr lang="en-GB"/>
          </a:p>
        </p:txBody>
      </p:sp>
      <p:sp>
        <p:nvSpPr>
          <p:cNvPr id="19472" name="Text Box 47"/>
          <p:cNvSpPr txBox="1">
            <a:spLocks noChangeArrowheads="1"/>
          </p:cNvSpPr>
          <p:nvPr/>
        </p:nvSpPr>
        <p:spPr bwMode="auto">
          <a:xfrm>
            <a:off x="3643306" y="2786058"/>
            <a:ext cx="1150938" cy="523220"/>
          </a:xfrm>
          <a:prstGeom prst="rect">
            <a:avLst/>
          </a:prstGeom>
          <a:noFill/>
          <a:ln w="9525">
            <a:noFill/>
            <a:miter lim="800000"/>
            <a:headEnd/>
            <a:tailEnd/>
          </a:ln>
        </p:spPr>
        <p:txBody>
          <a:bodyPr wrap="square">
            <a:spAutoFit/>
          </a:bodyPr>
          <a:lstStyle/>
          <a:p>
            <a:pPr algn="ctr"/>
            <a:r>
              <a:rPr lang="en-GB" sz="1400" b="1" dirty="0"/>
              <a:t>She is saying hello</a:t>
            </a:r>
            <a:endParaRPr lang="en-US" sz="1400" b="1" dirty="0"/>
          </a:p>
        </p:txBody>
      </p:sp>
      <p:sp>
        <p:nvSpPr>
          <p:cNvPr id="19473" name="Text Box 48"/>
          <p:cNvSpPr txBox="1">
            <a:spLocks noChangeArrowheads="1"/>
          </p:cNvSpPr>
          <p:nvPr/>
        </p:nvSpPr>
        <p:spPr bwMode="auto">
          <a:xfrm>
            <a:off x="1000125" y="1214438"/>
            <a:ext cx="1497013" cy="641350"/>
          </a:xfrm>
          <a:prstGeom prst="rect">
            <a:avLst/>
          </a:prstGeom>
          <a:noFill/>
          <a:ln w="9525">
            <a:noFill/>
            <a:miter lim="800000"/>
            <a:headEnd/>
            <a:tailEnd/>
          </a:ln>
        </p:spPr>
        <p:txBody>
          <a:bodyPr>
            <a:spAutoFit/>
          </a:bodyPr>
          <a:lstStyle/>
          <a:p>
            <a:pPr algn="ctr"/>
            <a:r>
              <a:rPr lang="en-GB" dirty="0">
                <a:solidFill>
                  <a:srgbClr val="FF00FF"/>
                </a:solidFill>
              </a:rPr>
              <a:t>Ambassador in </a:t>
            </a:r>
            <a:r>
              <a:rPr lang="en-GB" dirty="0" smtClean="0">
                <a:solidFill>
                  <a:srgbClr val="FF00FF"/>
                </a:solidFill>
              </a:rPr>
              <a:t>UK</a:t>
            </a:r>
            <a:endParaRPr lang="en-US" dirty="0">
              <a:solidFill>
                <a:srgbClr val="FF00FF"/>
              </a:solidFill>
            </a:endParaRPr>
          </a:p>
        </p:txBody>
      </p:sp>
      <p:sp>
        <p:nvSpPr>
          <p:cNvPr id="19474" name="Text Box 49"/>
          <p:cNvSpPr txBox="1">
            <a:spLocks noChangeArrowheads="1"/>
          </p:cNvSpPr>
          <p:nvPr/>
        </p:nvSpPr>
        <p:spPr bwMode="auto">
          <a:xfrm>
            <a:off x="971550" y="2636838"/>
            <a:ext cx="1212850" cy="366712"/>
          </a:xfrm>
          <a:prstGeom prst="rect">
            <a:avLst/>
          </a:prstGeom>
          <a:noFill/>
          <a:ln w="9525">
            <a:noFill/>
            <a:miter lim="800000"/>
            <a:headEnd/>
            <a:tailEnd/>
          </a:ln>
        </p:spPr>
        <p:txBody>
          <a:bodyPr wrap="none">
            <a:spAutoFit/>
          </a:bodyPr>
          <a:lstStyle/>
          <a:p>
            <a:r>
              <a:rPr lang="en-GB">
                <a:solidFill>
                  <a:srgbClr val="FF00FF"/>
                </a:solidFill>
              </a:rPr>
              <a:t>Translator</a:t>
            </a:r>
            <a:endParaRPr lang="en-US">
              <a:solidFill>
                <a:srgbClr val="FF00FF"/>
              </a:solidFill>
            </a:endParaRPr>
          </a:p>
        </p:txBody>
      </p:sp>
      <p:sp>
        <p:nvSpPr>
          <p:cNvPr id="19475" name="Freeform 50"/>
          <p:cNvSpPr>
            <a:spLocks/>
          </p:cNvSpPr>
          <p:nvPr/>
        </p:nvSpPr>
        <p:spPr bwMode="auto">
          <a:xfrm>
            <a:off x="1928813" y="2928938"/>
            <a:ext cx="714375" cy="1143000"/>
          </a:xfrm>
          <a:custGeom>
            <a:avLst/>
            <a:gdLst>
              <a:gd name="T0" fmla="*/ 2147483647 w 992"/>
              <a:gd name="T1" fmla="*/ 0 h 744"/>
              <a:gd name="T2" fmla="*/ 2147483647 w 992"/>
              <a:gd name="T3" fmla="*/ 2147483647 h 744"/>
              <a:gd name="T4" fmla="*/ 2147483647 w 992"/>
              <a:gd name="T5" fmla="*/ 2147483647 h 744"/>
              <a:gd name="T6" fmla="*/ 0 60000 65536"/>
              <a:gd name="T7" fmla="*/ 0 60000 65536"/>
              <a:gd name="T8" fmla="*/ 0 60000 65536"/>
              <a:gd name="T9" fmla="*/ 0 w 992"/>
              <a:gd name="T10" fmla="*/ 0 h 744"/>
              <a:gd name="T11" fmla="*/ 992 w 992"/>
              <a:gd name="T12" fmla="*/ 744 h 744"/>
            </a:gdLst>
            <a:ahLst/>
            <a:cxnLst>
              <a:cxn ang="T6">
                <a:pos x="T0" y="T1"/>
              </a:cxn>
              <a:cxn ang="T7">
                <a:pos x="T2" y="T3"/>
              </a:cxn>
              <a:cxn ang="T8">
                <a:pos x="T4" y="T5"/>
              </a:cxn>
            </a:cxnLst>
            <a:rect l="T9" t="T10" r="T11" b="T12"/>
            <a:pathLst>
              <a:path w="992" h="744">
                <a:moveTo>
                  <a:pt x="992" y="0"/>
                </a:moveTo>
                <a:cubicBezTo>
                  <a:pt x="582" y="190"/>
                  <a:pt x="172" y="380"/>
                  <a:pt x="86" y="504"/>
                </a:cubicBezTo>
                <a:cubicBezTo>
                  <a:pt x="0" y="628"/>
                  <a:pt x="238" y="686"/>
                  <a:pt x="476" y="744"/>
                </a:cubicBezTo>
              </a:path>
            </a:pathLst>
          </a:custGeom>
          <a:noFill/>
          <a:ln w="57150">
            <a:solidFill>
              <a:srgbClr val="FF00FF"/>
            </a:solidFill>
            <a:prstDash val="sysDot"/>
            <a:round/>
            <a:headEnd/>
            <a:tailEnd type="triangle" w="med" len="med"/>
          </a:ln>
        </p:spPr>
        <p:txBody>
          <a:bodyPr/>
          <a:lstStyle/>
          <a:p>
            <a:endParaRPr lang="en-GB"/>
          </a:p>
        </p:txBody>
      </p:sp>
      <p:sp>
        <p:nvSpPr>
          <p:cNvPr id="11" name="Freeform 52"/>
          <p:cNvSpPr>
            <a:spLocks/>
          </p:cNvSpPr>
          <p:nvPr/>
        </p:nvSpPr>
        <p:spPr bwMode="auto">
          <a:xfrm>
            <a:off x="3214688" y="4500563"/>
            <a:ext cx="279400" cy="158750"/>
          </a:xfrm>
          <a:custGeom>
            <a:avLst/>
            <a:gdLst>
              <a:gd name="T0" fmla="*/ 2147483647 w 210"/>
              <a:gd name="T1" fmla="*/ 2147483647 h 276"/>
              <a:gd name="T2" fmla="*/ 2147483647 w 210"/>
              <a:gd name="T3" fmla="*/ 2147483647 h 276"/>
              <a:gd name="T4" fmla="*/ 2147483647 w 210"/>
              <a:gd name="T5" fmla="*/ 2147483647 h 276"/>
              <a:gd name="T6" fmla="*/ 2147483647 w 210"/>
              <a:gd name="T7" fmla="*/ 2147483647 h 276"/>
              <a:gd name="T8" fmla="*/ 0 w 210"/>
              <a:gd name="T9" fmla="*/ 2147483647 h 276"/>
              <a:gd name="T10" fmla="*/ 2147483647 w 210"/>
              <a:gd name="T11" fmla="*/ 2147483647 h 276"/>
              <a:gd name="T12" fmla="*/ 2147483647 w 210"/>
              <a:gd name="T13" fmla="*/ 0 h 276"/>
              <a:gd name="T14" fmla="*/ 2147483647 w 210"/>
              <a:gd name="T15" fmla="*/ 2147483647 h 276"/>
              <a:gd name="T16" fmla="*/ 0 60000 65536"/>
              <a:gd name="T17" fmla="*/ 0 60000 65536"/>
              <a:gd name="T18" fmla="*/ 0 60000 65536"/>
              <a:gd name="T19" fmla="*/ 0 60000 65536"/>
              <a:gd name="T20" fmla="*/ 0 60000 65536"/>
              <a:gd name="T21" fmla="*/ 0 60000 65536"/>
              <a:gd name="T22" fmla="*/ 0 60000 65536"/>
              <a:gd name="T23" fmla="*/ 0 60000 65536"/>
              <a:gd name="T24" fmla="*/ 0 w 210"/>
              <a:gd name="T25" fmla="*/ 0 h 276"/>
              <a:gd name="T26" fmla="*/ 210 w 210"/>
              <a:gd name="T27" fmla="*/ 276 h 2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0" h="276">
                <a:moveTo>
                  <a:pt x="210" y="36"/>
                </a:moveTo>
                <a:lnTo>
                  <a:pt x="192" y="228"/>
                </a:lnTo>
                <a:lnTo>
                  <a:pt x="24" y="276"/>
                </a:lnTo>
                <a:lnTo>
                  <a:pt x="72" y="168"/>
                </a:lnTo>
                <a:lnTo>
                  <a:pt x="0" y="204"/>
                </a:lnTo>
                <a:lnTo>
                  <a:pt x="48" y="6"/>
                </a:lnTo>
                <a:lnTo>
                  <a:pt x="198" y="0"/>
                </a:lnTo>
                <a:lnTo>
                  <a:pt x="210" y="36"/>
                </a:lnTo>
                <a:close/>
              </a:path>
            </a:pathLst>
          </a:custGeom>
          <a:solidFill>
            <a:srgbClr val="CC9900"/>
          </a:solidFill>
          <a:ln w="9525">
            <a:solidFill>
              <a:schemeClr val="tx1"/>
            </a:solidFill>
            <a:round/>
            <a:headEnd/>
            <a:tailEnd/>
          </a:ln>
        </p:spPr>
        <p:txBody>
          <a:bodyPr/>
          <a:lstStyle/>
          <a:p>
            <a:endParaRPr lang="en-GB"/>
          </a:p>
        </p:txBody>
      </p:sp>
      <p:grpSp>
        <p:nvGrpSpPr>
          <p:cNvPr id="8" name="Group 67"/>
          <p:cNvGrpSpPr>
            <a:grpSpLocks/>
          </p:cNvGrpSpPr>
          <p:nvPr/>
        </p:nvGrpSpPr>
        <p:grpSpPr bwMode="auto">
          <a:xfrm>
            <a:off x="2357438" y="4357688"/>
            <a:ext cx="1485900" cy="419100"/>
            <a:chOff x="2357438" y="4357688"/>
            <a:chExt cx="1485900" cy="419100"/>
          </a:xfrm>
        </p:grpSpPr>
        <p:sp>
          <p:nvSpPr>
            <p:cNvPr id="19494" name="Freeform 51"/>
            <p:cNvSpPr>
              <a:spLocks/>
            </p:cNvSpPr>
            <p:nvPr/>
          </p:nvSpPr>
          <p:spPr bwMode="auto">
            <a:xfrm>
              <a:off x="2357438" y="4500563"/>
              <a:ext cx="1209675" cy="276225"/>
            </a:xfrm>
            <a:custGeom>
              <a:avLst/>
              <a:gdLst>
                <a:gd name="T0" fmla="*/ 0 w 912"/>
                <a:gd name="T1" fmla="*/ 2147483647 h 480"/>
                <a:gd name="T2" fmla="*/ 2147483647 w 912"/>
                <a:gd name="T3" fmla="*/ 2147483647 h 480"/>
                <a:gd name="T4" fmla="*/ 2147483647 w 912"/>
                <a:gd name="T5" fmla="*/ 2147483647 h 480"/>
                <a:gd name="T6" fmla="*/ 2147483647 w 912"/>
                <a:gd name="T7" fmla="*/ 0 h 480"/>
                <a:gd name="T8" fmla="*/ 0 w 912"/>
                <a:gd name="T9" fmla="*/ 2147483647 h 480"/>
                <a:gd name="T10" fmla="*/ 0 60000 65536"/>
                <a:gd name="T11" fmla="*/ 0 60000 65536"/>
                <a:gd name="T12" fmla="*/ 0 60000 65536"/>
                <a:gd name="T13" fmla="*/ 0 60000 65536"/>
                <a:gd name="T14" fmla="*/ 0 60000 65536"/>
                <a:gd name="T15" fmla="*/ 0 w 912"/>
                <a:gd name="T16" fmla="*/ 0 h 480"/>
                <a:gd name="T17" fmla="*/ 912 w 912"/>
                <a:gd name="T18" fmla="*/ 480 h 480"/>
              </a:gdLst>
              <a:ahLst/>
              <a:cxnLst>
                <a:cxn ang="T10">
                  <a:pos x="T0" y="T1"/>
                </a:cxn>
                <a:cxn ang="T11">
                  <a:pos x="T2" y="T3"/>
                </a:cxn>
                <a:cxn ang="T12">
                  <a:pos x="T4" y="T5"/>
                </a:cxn>
                <a:cxn ang="T13">
                  <a:pos x="T6" y="T7"/>
                </a:cxn>
                <a:cxn ang="T14">
                  <a:pos x="T8" y="T9"/>
                </a:cxn>
              </a:cxnLst>
              <a:rect l="T15" t="T16" r="T17" b="T18"/>
              <a:pathLst>
                <a:path w="912" h="480">
                  <a:moveTo>
                    <a:pt x="0" y="102"/>
                  </a:moveTo>
                  <a:lnTo>
                    <a:pt x="354" y="480"/>
                  </a:lnTo>
                  <a:lnTo>
                    <a:pt x="912" y="264"/>
                  </a:lnTo>
                  <a:lnTo>
                    <a:pt x="444" y="0"/>
                  </a:lnTo>
                  <a:lnTo>
                    <a:pt x="0" y="102"/>
                  </a:lnTo>
                  <a:close/>
                </a:path>
              </a:pathLst>
            </a:custGeom>
            <a:solidFill>
              <a:schemeClr val="bg1"/>
            </a:solidFill>
            <a:ln w="9525">
              <a:solidFill>
                <a:schemeClr val="tx1"/>
              </a:solidFill>
              <a:round/>
              <a:headEnd/>
              <a:tailEnd/>
            </a:ln>
          </p:spPr>
          <p:txBody>
            <a:bodyPr/>
            <a:lstStyle/>
            <a:p>
              <a:endParaRPr lang="en-GB"/>
            </a:p>
          </p:txBody>
        </p:sp>
        <p:sp>
          <p:nvSpPr>
            <p:cNvPr id="19495" name="Freeform 53"/>
            <p:cNvSpPr>
              <a:spLocks/>
            </p:cNvSpPr>
            <p:nvPr/>
          </p:nvSpPr>
          <p:spPr bwMode="auto">
            <a:xfrm>
              <a:off x="3214688" y="4357688"/>
              <a:ext cx="628650" cy="211137"/>
            </a:xfrm>
            <a:custGeom>
              <a:avLst/>
              <a:gdLst>
                <a:gd name="T0" fmla="*/ 2147483647 w 474"/>
                <a:gd name="T1" fmla="*/ 2147483647 h 366"/>
                <a:gd name="T2" fmla="*/ 2147483647 w 474"/>
                <a:gd name="T3" fmla="*/ 0 h 366"/>
                <a:gd name="T4" fmla="*/ 2147483647 w 474"/>
                <a:gd name="T5" fmla="*/ 2147483647 h 366"/>
                <a:gd name="T6" fmla="*/ 2147483647 w 474"/>
                <a:gd name="T7" fmla="*/ 2147483647 h 366"/>
                <a:gd name="T8" fmla="*/ 2147483647 w 474"/>
                <a:gd name="T9" fmla="*/ 2147483647 h 366"/>
                <a:gd name="T10" fmla="*/ 0 w 474"/>
                <a:gd name="T11" fmla="*/ 2147483647 h 366"/>
                <a:gd name="T12" fmla="*/ 0 60000 65536"/>
                <a:gd name="T13" fmla="*/ 0 60000 65536"/>
                <a:gd name="T14" fmla="*/ 0 60000 65536"/>
                <a:gd name="T15" fmla="*/ 0 60000 65536"/>
                <a:gd name="T16" fmla="*/ 0 60000 65536"/>
                <a:gd name="T17" fmla="*/ 0 60000 65536"/>
                <a:gd name="T18" fmla="*/ 0 w 474"/>
                <a:gd name="T19" fmla="*/ 0 h 366"/>
                <a:gd name="T20" fmla="*/ 474 w 474"/>
                <a:gd name="T21" fmla="*/ 366 h 366"/>
              </a:gdLst>
              <a:ahLst/>
              <a:cxnLst>
                <a:cxn ang="T12">
                  <a:pos x="T0" y="T1"/>
                </a:cxn>
                <a:cxn ang="T13">
                  <a:pos x="T2" y="T3"/>
                </a:cxn>
                <a:cxn ang="T14">
                  <a:pos x="T4" y="T5"/>
                </a:cxn>
                <a:cxn ang="T15">
                  <a:pos x="T6" y="T7"/>
                </a:cxn>
                <a:cxn ang="T16">
                  <a:pos x="T8" y="T9"/>
                </a:cxn>
                <a:cxn ang="T17">
                  <a:pos x="T10" y="T11"/>
                </a:cxn>
              </a:cxnLst>
              <a:rect l="T18" t="T19" r="T20" b="T21"/>
              <a:pathLst>
                <a:path w="474" h="366">
                  <a:moveTo>
                    <a:pt x="72" y="144"/>
                  </a:moveTo>
                  <a:lnTo>
                    <a:pt x="354" y="0"/>
                  </a:lnTo>
                  <a:lnTo>
                    <a:pt x="474" y="336"/>
                  </a:lnTo>
                  <a:lnTo>
                    <a:pt x="192" y="366"/>
                  </a:lnTo>
                  <a:lnTo>
                    <a:pt x="180" y="246"/>
                  </a:lnTo>
                  <a:lnTo>
                    <a:pt x="0" y="324"/>
                  </a:lnTo>
                </a:path>
              </a:pathLst>
            </a:custGeom>
            <a:solidFill>
              <a:srgbClr val="FB3E03"/>
            </a:solidFill>
            <a:ln w="9525">
              <a:solidFill>
                <a:schemeClr val="tx1"/>
              </a:solidFill>
              <a:round/>
              <a:headEnd/>
              <a:tailEnd/>
            </a:ln>
          </p:spPr>
          <p:txBody>
            <a:bodyPr/>
            <a:lstStyle/>
            <a:p>
              <a:endParaRPr lang="en-GB"/>
            </a:p>
          </p:txBody>
        </p:sp>
      </p:grpSp>
      <p:sp>
        <p:nvSpPr>
          <p:cNvPr id="19479" name="Text Box 54"/>
          <p:cNvSpPr txBox="1">
            <a:spLocks noChangeArrowheads="1"/>
          </p:cNvSpPr>
          <p:nvPr/>
        </p:nvSpPr>
        <p:spPr bwMode="auto">
          <a:xfrm>
            <a:off x="1285875" y="4286250"/>
            <a:ext cx="1162050" cy="366713"/>
          </a:xfrm>
          <a:prstGeom prst="rect">
            <a:avLst/>
          </a:prstGeom>
          <a:noFill/>
          <a:ln w="9525">
            <a:noFill/>
            <a:miter lim="800000"/>
            <a:headEnd/>
            <a:tailEnd/>
          </a:ln>
        </p:spPr>
        <p:txBody>
          <a:bodyPr wrap="none">
            <a:spAutoFit/>
          </a:bodyPr>
          <a:lstStyle/>
          <a:p>
            <a:r>
              <a:rPr lang="en-GB">
                <a:solidFill>
                  <a:srgbClr val="FF00FF"/>
                </a:solidFill>
              </a:rPr>
              <a:t>Secretary</a:t>
            </a:r>
            <a:endParaRPr lang="en-US">
              <a:solidFill>
                <a:srgbClr val="FF00FF"/>
              </a:solidFill>
            </a:endParaRPr>
          </a:p>
        </p:txBody>
      </p:sp>
      <p:sp>
        <p:nvSpPr>
          <p:cNvPr id="19478" name="AutoShape 55"/>
          <p:cNvSpPr>
            <a:spLocks noChangeArrowheads="1"/>
          </p:cNvSpPr>
          <p:nvPr/>
        </p:nvSpPr>
        <p:spPr bwMode="auto">
          <a:xfrm>
            <a:off x="6643688" y="3429000"/>
            <a:ext cx="1654175" cy="585788"/>
          </a:xfrm>
          <a:prstGeom prst="wedgeEllipseCallout">
            <a:avLst>
              <a:gd name="adj1" fmla="val -66028"/>
              <a:gd name="adj2" fmla="val 58671"/>
            </a:avLst>
          </a:prstGeom>
          <a:solidFill>
            <a:schemeClr val="bg1"/>
          </a:solidFill>
          <a:ln w="9525">
            <a:solidFill>
              <a:schemeClr val="tx1"/>
            </a:solidFill>
            <a:miter lim="800000"/>
            <a:headEnd/>
            <a:tailEnd/>
          </a:ln>
        </p:spPr>
        <p:txBody>
          <a:bodyPr/>
          <a:lstStyle/>
          <a:p>
            <a:pPr algn="ctr"/>
            <a:endParaRPr lang="en-GB"/>
          </a:p>
        </p:txBody>
      </p:sp>
      <p:sp>
        <p:nvSpPr>
          <p:cNvPr id="19481" name="Text Box 56"/>
          <p:cNvSpPr txBox="1">
            <a:spLocks noChangeArrowheads="1"/>
          </p:cNvSpPr>
          <p:nvPr/>
        </p:nvSpPr>
        <p:spPr bwMode="auto">
          <a:xfrm>
            <a:off x="6572250" y="3500438"/>
            <a:ext cx="1679575" cy="523220"/>
          </a:xfrm>
          <a:prstGeom prst="rect">
            <a:avLst/>
          </a:prstGeom>
          <a:noFill/>
          <a:ln w="9525">
            <a:noFill/>
            <a:miter lim="800000"/>
            <a:headEnd/>
            <a:tailEnd/>
          </a:ln>
        </p:spPr>
        <p:txBody>
          <a:bodyPr>
            <a:spAutoFit/>
          </a:bodyPr>
          <a:lstStyle/>
          <a:p>
            <a:pPr algn="ctr"/>
            <a:r>
              <a:rPr lang="en-GB" sz="1400" dirty="0" smtClean="0"/>
              <a:t>The UK ambassador </a:t>
            </a:r>
            <a:r>
              <a:rPr lang="en-GB" sz="1400" dirty="0"/>
              <a:t>said “Hello”</a:t>
            </a:r>
            <a:endParaRPr lang="en-US" sz="1400" dirty="0"/>
          </a:p>
        </p:txBody>
      </p:sp>
      <p:grpSp>
        <p:nvGrpSpPr>
          <p:cNvPr id="9" name="Group 68"/>
          <p:cNvGrpSpPr>
            <a:grpSpLocks/>
          </p:cNvGrpSpPr>
          <p:nvPr/>
        </p:nvGrpSpPr>
        <p:grpSpPr bwMode="auto">
          <a:xfrm>
            <a:off x="5357813" y="4429125"/>
            <a:ext cx="806450" cy="296863"/>
            <a:chOff x="5357813" y="4429125"/>
            <a:chExt cx="806450" cy="296863"/>
          </a:xfrm>
        </p:grpSpPr>
        <p:sp>
          <p:nvSpPr>
            <p:cNvPr id="19492" name="Freeform 57"/>
            <p:cNvSpPr>
              <a:spLocks/>
            </p:cNvSpPr>
            <p:nvPr/>
          </p:nvSpPr>
          <p:spPr bwMode="auto">
            <a:xfrm>
              <a:off x="5357813" y="4429125"/>
              <a:ext cx="560387" cy="296863"/>
            </a:xfrm>
            <a:custGeom>
              <a:avLst/>
              <a:gdLst>
                <a:gd name="T0" fmla="*/ 0 w 423"/>
                <a:gd name="T1" fmla="*/ 0 h 518"/>
                <a:gd name="T2" fmla="*/ 2147483647 w 423"/>
                <a:gd name="T3" fmla="*/ 2147483647 h 518"/>
                <a:gd name="T4" fmla="*/ 2147483647 w 423"/>
                <a:gd name="T5" fmla="*/ 2147483647 h 518"/>
                <a:gd name="T6" fmla="*/ 2147483647 w 423"/>
                <a:gd name="T7" fmla="*/ 2147483647 h 518"/>
                <a:gd name="T8" fmla="*/ 0 w 423"/>
                <a:gd name="T9" fmla="*/ 0 h 518"/>
                <a:gd name="T10" fmla="*/ 0 60000 65536"/>
                <a:gd name="T11" fmla="*/ 0 60000 65536"/>
                <a:gd name="T12" fmla="*/ 0 60000 65536"/>
                <a:gd name="T13" fmla="*/ 0 60000 65536"/>
                <a:gd name="T14" fmla="*/ 0 60000 65536"/>
                <a:gd name="T15" fmla="*/ 0 w 423"/>
                <a:gd name="T16" fmla="*/ 0 h 518"/>
                <a:gd name="T17" fmla="*/ 423 w 423"/>
                <a:gd name="T18" fmla="*/ 518 h 518"/>
              </a:gdLst>
              <a:ahLst/>
              <a:cxnLst>
                <a:cxn ang="T10">
                  <a:pos x="T0" y="T1"/>
                </a:cxn>
                <a:cxn ang="T11">
                  <a:pos x="T2" y="T3"/>
                </a:cxn>
                <a:cxn ang="T12">
                  <a:pos x="T4" y="T5"/>
                </a:cxn>
                <a:cxn ang="T13">
                  <a:pos x="T6" y="T7"/>
                </a:cxn>
                <a:cxn ang="T14">
                  <a:pos x="T8" y="T9"/>
                </a:cxn>
              </a:cxnLst>
              <a:rect l="T15" t="T16" r="T17" b="T18"/>
              <a:pathLst>
                <a:path w="423" h="518">
                  <a:moveTo>
                    <a:pt x="0" y="0"/>
                  </a:moveTo>
                  <a:lnTo>
                    <a:pt x="423" y="12"/>
                  </a:lnTo>
                  <a:lnTo>
                    <a:pt x="388" y="482"/>
                  </a:lnTo>
                  <a:lnTo>
                    <a:pt x="82" y="518"/>
                  </a:lnTo>
                  <a:lnTo>
                    <a:pt x="0" y="0"/>
                  </a:lnTo>
                  <a:close/>
                </a:path>
              </a:pathLst>
            </a:custGeom>
            <a:solidFill>
              <a:schemeClr val="bg1"/>
            </a:solidFill>
            <a:ln w="9525">
              <a:solidFill>
                <a:schemeClr val="tx1"/>
              </a:solidFill>
              <a:round/>
              <a:headEnd/>
              <a:tailEnd/>
            </a:ln>
          </p:spPr>
          <p:txBody>
            <a:bodyPr/>
            <a:lstStyle/>
            <a:p>
              <a:endParaRPr lang="en-GB"/>
            </a:p>
          </p:txBody>
        </p:sp>
        <p:sp>
          <p:nvSpPr>
            <p:cNvPr id="19493" name="Freeform 58"/>
            <p:cNvSpPr>
              <a:spLocks/>
            </p:cNvSpPr>
            <p:nvPr/>
          </p:nvSpPr>
          <p:spPr bwMode="auto">
            <a:xfrm>
              <a:off x="5929313" y="4429125"/>
              <a:ext cx="234950" cy="92075"/>
            </a:xfrm>
            <a:custGeom>
              <a:avLst/>
              <a:gdLst>
                <a:gd name="T0" fmla="*/ 2147483647 w 177"/>
                <a:gd name="T1" fmla="*/ 2147483647 h 159"/>
                <a:gd name="T2" fmla="*/ 2147483647 w 177"/>
                <a:gd name="T3" fmla="*/ 0 h 159"/>
                <a:gd name="T4" fmla="*/ 2147483647 w 177"/>
                <a:gd name="T5" fmla="*/ 2147483647 h 159"/>
                <a:gd name="T6" fmla="*/ 0 w 177"/>
                <a:gd name="T7" fmla="*/ 2147483647 h 159"/>
                <a:gd name="T8" fmla="*/ 2147483647 w 177"/>
                <a:gd name="T9" fmla="*/ 2147483647 h 159"/>
                <a:gd name="T10" fmla="*/ 2147483647 w 177"/>
                <a:gd name="T11" fmla="*/ 2147483647 h 159"/>
                <a:gd name="T12" fmla="*/ 0 60000 65536"/>
                <a:gd name="T13" fmla="*/ 0 60000 65536"/>
                <a:gd name="T14" fmla="*/ 0 60000 65536"/>
                <a:gd name="T15" fmla="*/ 0 60000 65536"/>
                <a:gd name="T16" fmla="*/ 0 60000 65536"/>
                <a:gd name="T17" fmla="*/ 0 60000 65536"/>
                <a:gd name="T18" fmla="*/ 0 w 177"/>
                <a:gd name="T19" fmla="*/ 0 h 159"/>
                <a:gd name="T20" fmla="*/ 177 w 177"/>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177" h="159">
                  <a:moveTo>
                    <a:pt x="177" y="57"/>
                  </a:moveTo>
                  <a:lnTo>
                    <a:pt x="99" y="0"/>
                  </a:lnTo>
                  <a:lnTo>
                    <a:pt x="15" y="51"/>
                  </a:lnTo>
                  <a:lnTo>
                    <a:pt x="0" y="159"/>
                  </a:lnTo>
                  <a:lnTo>
                    <a:pt x="174" y="159"/>
                  </a:lnTo>
                  <a:lnTo>
                    <a:pt x="177" y="57"/>
                  </a:lnTo>
                  <a:close/>
                </a:path>
              </a:pathLst>
            </a:custGeom>
            <a:solidFill>
              <a:srgbClr val="F8D3A6"/>
            </a:solidFill>
            <a:ln w="9525">
              <a:solidFill>
                <a:schemeClr val="tx1"/>
              </a:solidFill>
              <a:round/>
              <a:headEnd/>
              <a:tailEnd/>
            </a:ln>
          </p:spPr>
          <p:txBody>
            <a:bodyPr/>
            <a:lstStyle/>
            <a:p>
              <a:endParaRPr lang="en-GB"/>
            </a:p>
          </p:txBody>
        </p:sp>
      </p:grpSp>
      <p:sp>
        <p:nvSpPr>
          <p:cNvPr id="19484" name="Freeform 59"/>
          <p:cNvSpPr>
            <a:spLocks/>
          </p:cNvSpPr>
          <p:nvPr/>
        </p:nvSpPr>
        <p:spPr bwMode="auto">
          <a:xfrm>
            <a:off x="4000500" y="4357688"/>
            <a:ext cx="1450975" cy="211137"/>
          </a:xfrm>
          <a:custGeom>
            <a:avLst/>
            <a:gdLst>
              <a:gd name="T0" fmla="*/ 0 w 1093"/>
              <a:gd name="T1" fmla="*/ 2147483647 h 366"/>
              <a:gd name="T2" fmla="*/ 2147483647 w 1093"/>
              <a:gd name="T3" fmla="*/ 2147483647 h 366"/>
              <a:gd name="T4" fmla="*/ 2147483647 w 1093"/>
              <a:gd name="T5" fmla="*/ 2147483647 h 366"/>
              <a:gd name="T6" fmla="*/ 0 60000 65536"/>
              <a:gd name="T7" fmla="*/ 0 60000 65536"/>
              <a:gd name="T8" fmla="*/ 0 60000 65536"/>
              <a:gd name="T9" fmla="*/ 0 w 1093"/>
              <a:gd name="T10" fmla="*/ 0 h 366"/>
              <a:gd name="T11" fmla="*/ 1093 w 1093"/>
              <a:gd name="T12" fmla="*/ 366 h 366"/>
            </a:gdLst>
            <a:ahLst/>
            <a:cxnLst>
              <a:cxn ang="T6">
                <a:pos x="T0" y="T1"/>
              </a:cxn>
              <a:cxn ang="T7">
                <a:pos x="T2" y="T3"/>
              </a:cxn>
              <a:cxn ang="T8">
                <a:pos x="T4" y="T5"/>
              </a:cxn>
            </a:cxnLst>
            <a:rect l="T9" t="T10" r="T11" b="T12"/>
            <a:pathLst>
              <a:path w="1093" h="366">
                <a:moveTo>
                  <a:pt x="0" y="143"/>
                </a:moveTo>
                <a:cubicBezTo>
                  <a:pt x="179" y="71"/>
                  <a:pt x="359" y="0"/>
                  <a:pt x="541" y="37"/>
                </a:cubicBezTo>
                <a:cubicBezTo>
                  <a:pt x="723" y="74"/>
                  <a:pt x="908" y="220"/>
                  <a:pt x="1093" y="366"/>
                </a:cubicBezTo>
              </a:path>
            </a:pathLst>
          </a:custGeom>
          <a:noFill/>
          <a:ln w="57150">
            <a:solidFill>
              <a:srgbClr val="FF00FF"/>
            </a:solidFill>
            <a:prstDash val="sysDot"/>
            <a:round/>
            <a:headEnd/>
            <a:tailEnd type="triangle" w="med" len="med"/>
          </a:ln>
        </p:spPr>
        <p:txBody>
          <a:bodyPr/>
          <a:lstStyle/>
          <a:p>
            <a:endParaRPr lang="en-GB"/>
          </a:p>
        </p:txBody>
      </p:sp>
      <p:sp>
        <p:nvSpPr>
          <p:cNvPr id="19482" name="AutoShape 60"/>
          <p:cNvSpPr>
            <a:spLocks noChangeArrowheads="1"/>
          </p:cNvSpPr>
          <p:nvPr/>
        </p:nvSpPr>
        <p:spPr bwMode="auto">
          <a:xfrm>
            <a:off x="6303963" y="2297113"/>
            <a:ext cx="930275" cy="220662"/>
          </a:xfrm>
          <a:prstGeom prst="wedgeEllipseCallout">
            <a:avLst>
              <a:gd name="adj1" fmla="val -58704"/>
              <a:gd name="adj2" fmla="val 213023"/>
            </a:avLst>
          </a:prstGeom>
          <a:solidFill>
            <a:schemeClr val="bg1"/>
          </a:solidFill>
          <a:ln w="9525">
            <a:solidFill>
              <a:schemeClr val="tx1"/>
            </a:solidFill>
            <a:miter lim="800000"/>
            <a:headEnd/>
            <a:tailEnd/>
          </a:ln>
        </p:spPr>
        <p:txBody>
          <a:bodyPr/>
          <a:lstStyle/>
          <a:p>
            <a:pPr algn="ctr"/>
            <a:endParaRPr lang="en-GB"/>
          </a:p>
        </p:txBody>
      </p:sp>
      <p:sp>
        <p:nvSpPr>
          <p:cNvPr id="19486" name="Text Box 61"/>
          <p:cNvSpPr txBox="1">
            <a:spLocks noChangeArrowheads="1"/>
          </p:cNvSpPr>
          <p:nvPr/>
        </p:nvSpPr>
        <p:spPr bwMode="auto">
          <a:xfrm>
            <a:off x="6227763" y="2205038"/>
            <a:ext cx="1035050" cy="366712"/>
          </a:xfrm>
          <a:prstGeom prst="rect">
            <a:avLst/>
          </a:prstGeom>
          <a:noFill/>
          <a:ln w="9525">
            <a:noFill/>
            <a:miter lim="800000"/>
            <a:headEnd/>
            <a:tailEnd/>
          </a:ln>
        </p:spPr>
        <p:txBody>
          <a:bodyPr wrap="none">
            <a:spAutoFit/>
          </a:bodyPr>
          <a:lstStyle/>
          <a:p>
            <a:r>
              <a:rPr lang="en-GB"/>
              <a:t>Bonjour!</a:t>
            </a:r>
            <a:endParaRPr lang="en-US"/>
          </a:p>
        </p:txBody>
      </p:sp>
      <p:sp>
        <p:nvSpPr>
          <p:cNvPr id="19487" name="Freeform 62"/>
          <p:cNvSpPr>
            <a:spLocks/>
          </p:cNvSpPr>
          <p:nvPr/>
        </p:nvSpPr>
        <p:spPr bwMode="auto">
          <a:xfrm>
            <a:off x="5673725" y="3143250"/>
            <a:ext cx="327025" cy="647700"/>
          </a:xfrm>
          <a:custGeom>
            <a:avLst/>
            <a:gdLst>
              <a:gd name="T0" fmla="*/ 2147483647 w 247"/>
              <a:gd name="T1" fmla="*/ 2147483647 h 1128"/>
              <a:gd name="T2" fmla="*/ 2147483647 w 247"/>
              <a:gd name="T3" fmla="*/ 2147483647 h 1128"/>
              <a:gd name="T4" fmla="*/ 2147483647 w 247"/>
              <a:gd name="T5" fmla="*/ 2147483647 h 1128"/>
              <a:gd name="T6" fmla="*/ 0 60000 65536"/>
              <a:gd name="T7" fmla="*/ 0 60000 65536"/>
              <a:gd name="T8" fmla="*/ 0 60000 65536"/>
              <a:gd name="T9" fmla="*/ 0 w 247"/>
              <a:gd name="T10" fmla="*/ 0 h 1128"/>
              <a:gd name="T11" fmla="*/ 247 w 247"/>
              <a:gd name="T12" fmla="*/ 1128 h 1128"/>
            </a:gdLst>
            <a:ahLst/>
            <a:cxnLst>
              <a:cxn ang="T6">
                <a:pos x="T0" y="T1"/>
              </a:cxn>
              <a:cxn ang="T7">
                <a:pos x="T2" y="T3"/>
              </a:cxn>
              <a:cxn ang="T8">
                <a:pos x="T4" y="T5"/>
              </a:cxn>
            </a:cxnLst>
            <a:rect l="T9" t="T10" r="T11" b="T12"/>
            <a:pathLst>
              <a:path w="247" h="1128">
                <a:moveTo>
                  <a:pt x="176" y="1128"/>
                </a:moveTo>
                <a:cubicBezTo>
                  <a:pt x="88" y="740"/>
                  <a:pt x="0" y="352"/>
                  <a:pt x="12" y="176"/>
                </a:cubicBezTo>
                <a:cubicBezTo>
                  <a:pt x="24" y="0"/>
                  <a:pt x="135" y="35"/>
                  <a:pt x="247" y="70"/>
                </a:cubicBezTo>
              </a:path>
            </a:pathLst>
          </a:custGeom>
          <a:noFill/>
          <a:ln w="57150">
            <a:solidFill>
              <a:srgbClr val="FF00FF"/>
            </a:solidFill>
            <a:prstDash val="sysDot"/>
            <a:round/>
            <a:headEnd/>
            <a:tailEnd type="triangle" w="med" len="med"/>
          </a:ln>
        </p:spPr>
        <p:txBody>
          <a:bodyPr/>
          <a:lstStyle/>
          <a:p>
            <a:endParaRPr lang="en-GB"/>
          </a:p>
        </p:txBody>
      </p:sp>
      <p:sp>
        <p:nvSpPr>
          <p:cNvPr id="19488" name="Freeform 63"/>
          <p:cNvSpPr>
            <a:spLocks/>
          </p:cNvSpPr>
          <p:nvPr/>
        </p:nvSpPr>
        <p:spPr bwMode="auto">
          <a:xfrm>
            <a:off x="6388100" y="1758950"/>
            <a:ext cx="500063" cy="522288"/>
          </a:xfrm>
          <a:custGeom>
            <a:avLst/>
            <a:gdLst>
              <a:gd name="T0" fmla="*/ 2147483647 w 376"/>
              <a:gd name="T1" fmla="*/ 2147483647 h 905"/>
              <a:gd name="T2" fmla="*/ 2147483647 w 376"/>
              <a:gd name="T3" fmla="*/ 2147483647 h 905"/>
              <a:gd name="T4" fmla="*/ 0 w 376"/>
              <a:gd name="T5" fmla="*/ 2147483647 h 905"/>
              <a:gd name="T6" fmla="*/ 0 60000 65536"/>
              <a:gd name="T7" fmla="*/ 0 60000 65536"/>
              <a:gd name="T8" fmla="*/ 0 60000 65536"/>
              <a:gd name="T9" fmla="*/ 0 w 376"/>
              <a:gd name="T10" fmla="*/ 0 h 905"/>
              <a:gd name="T11" fmla="*/ 376 w 376"/>
              <a:gd name="T12" fmla="*/ 905 h 905"/>
            </a:gdLst>
            <a:ahLst/>
            <a:cxnLst>
              <a:cxn ang="T6">
                <a:pos x="T0" y="T1"/>
              </a:cxn>
              <a:cxn ang="T7">
                <a:pos x="T2" y="T3"/>
              </a:cxn>
              <a:cxn ang="T8">
                <a:pos x="T4" y="T5"/>
              </a:cxn>
            </a:cxnLst>
            <a:rect l="T9" t="T10" r="T11" b="T12"/>
            <a:pathLst>
              <a:path w="376" h="905">
                <a:moveTo>
                  <a:pt x="376" y="905"/>
                </a:moveTo>
                <a:cubicBezTo>
                  <a:pt x="372" y="593"/>
                  <a:pt x="368" y="282"/>
                  <a:pt x="305" y="141"/>
                </a:cubicBezTo>
                <a:cubicBezTo>
                  <a:pt x="242" y="0"/>
                  <a:pt x="121" y="29"/>
                  <a:pt x="0" y="59"/>
                </a:cubicBezTo>
              </a:path>
            </a:pathLst>
          </a:custGeom>
          <a:noFill/>
          <a:ln w="57150">
            <a:solidFill>
              <a:srgbClr val="FF00FF"/>
            </a:solidFill>
            <a:prstDash val="sysDot"/>
            <a:round/>
            <a:headEnd/>
            <a:tailEnd type="triangle" w="med" len="med"/>
          </a:ln>
        </p:spPr>
        <p:txBody>
          <a:bodyPr/>
          <a:lstStyle/>
          <a:p>
            <a:endParaRPr lang="en-GB"/>
          </a:p>
        </p:txBody>
      </p:sp>
      <p:sp>
        <p:nvSpPr>
          <p:cNvPr id="19489" name="Text Box 64"/>
          <p:cNvSpPr txBox="1">
            <a:spLocks noChangeArrowheads="1"/>
          </p:cNvSpPr>
          <p:nvPr/>
        </p:nvSpPr>
        <p:spPr bwMode="auto">
          <a:xfrm>
            <a:off x="6715125" y="1428750"/>
            <a:ext cx="1511300" cy="581025"/>
          </a:xfrm>
          <a:prstGeom prst="rect">
            <a:avLst/>
          </a:prstGeom>
          <a:noFill/>
          <a:ln w="57150" algn="ctr">
            <a:noFill/>
            <a:prstDash val="sysDot"/>
            <a:miter lim="800000"/>
            <a:headEnd/>
            <a:tailEnd/>
          </a:ln>
        </p:spPr>
        <p:txBody>
          <a:bodyPr>
            <a:spAutoFit/>
          </a:bodyPr>
          <a:lstStyle/>
          <a:p>
            <a:pPr algn="ctr"/>
            <a:r>
              <a:rPr lang="en-GB" sz="1600" b="1">
                <a:solidFill>
                  <a:srgbClr val="FF00FF"/>
                </a:solidFill>
              </a:rPr>
              <a:t>Ambassador in France</a:t>
            </a:r>
            <a:endParaRPr lang="en-US" sz="1600" b="1">
              <a:solidFill>
                <a:srgbClr val="FF00FF"/>
              </a:solidFill>
            </a:endParaRPr>
          </a:p>
        </p:txBody>
      </p:sp>
      <p:sp>
        <p:nvSpPr>
          <p:cNvPr id="19490" name="Text Box 65"/>
          <p:cNvSpPr txBox="1">
            <a:spLocks noChangeArrowheads="1"/>
          </p:cNvSpPr>
          <p:nvPr/>
        </p:nvSpPr>
        <p:spPr bwMode="auto">
          <a:xfrm>
            <a:off x="6804025" y="2565400"/>
            <a:ext cx="1212850" cy="366713"/>
          </a:xfrm>
          <a:prstGeom prst="rect">
            <a:avLst/>
          </a:prstGeom>
          <a:noFill/>
          <a:ln w="57150" algn="ctr">
            <a:noFill/>
            <a:prstDash val="sysDot"/>
            <a:miter lim="800000"/>
            <a:headEnd/>
            <a:tailEnd/>
          </a:ln>
        </p:spPr>
        <p:txBody>
          <a:bodyPr wrap="none">
            <a:spAutoFit/>
          </a:bodyPr>
          <a:lstStyle/>
          <a:p>
            <a:pPr algn="ctr"/>
            <a:r>
              <a:rPr lang="en-GB">
                <a:solidFill>
                  <a:srgbClr val="FF00FF"/>
                </a:solidFill>
              </a:rPr>
              <a:t>Translator</a:t>
            </a:r>
            <a:endParaRPr lang="en-US">
              <a:solidFill>
                <a:srgbClr val="FF00FF"/>
              </a:solidFill>
            </a:endParaRPr>
          </a:p>
        </p:txBody>
      </p:sp>
      <p:sp>
        <p:nvSpPr>
          <p:cNvPr id="12" name="Text Box 67"/>
          <p:cNvSpPr txBox="1">
            <a:spLocks noChangeArrowheads="1"/>
          </p:cNvSpPr>
          <p:nvPr/>
        </p:nvSpPr>
        <p:spPr bwMode="auto">
          <a:xfrm>
            <a:off x="6072188" y="4572000"/>
            <a:ext cx="1162050" cy="366713"/>
          </a:xfrm>
          <a:prstGeom prst="rect">
            <a:avLst/>
          </a:prstGeom>
          <a:noFill/>
          <a:ln w="9525">
            <a:noFill/>
            <a:miter lim="800000"/>
            <a:headEnd/>
            <a:tailEnd/>
          </a:ln>
        </p:spPr>
        <p:txBody>
          <a:bodyPr wrap="none">
            <a:spAutoFit/>
          </a:bodyPr>
          <a:lstStyle/>
          <a:p>
            <a:r>
              <a:rPr lang="en-GB">
                <a:solidFill>
                  <a:srgbClr val="FF00FF"/>
                </a:solidFill>
              </a:rPr>
              <a:t>Secretary</a:t>
            </a:r>
            <a:endParaRPr lang="en-US">
              <a:solidFill>
                <a:srgbClr val="FF00FF"/>
              </a:solidFill>
            </a:endParaRPr>
          </a:p>
        </p:txBody>
      </p:sp>
      <p:sp>
        <p:nvSpPr>
          <p:cNvPr id="13" name="Line 68"/>
          <p:cNvSpPr>
            <a:spLocks noChangeShapeType="1"/>
          </p:cNvSpPr>
          <p:nvPr/>
        </p:nvSpPr>
        <p:spPr bwMode="auto">
          <a:xfrm>
            <a:off x="1000125" y="3429000"/>
            <a:ext cx="7632700" cy="0"/>
          </a:xfrm>
          <a:prstGeom prst="line">
            <a:avLst/>
          </a:prstGeom>
          <a:noFill/>
          <a:ln w="38100">
            <a:solidFill>
              <a:schemeClr val="tx1"/>
            </a:solidFill>
            <a:prstDash val="dash"/>
            <a:round/>
            <a:headEnd/>
            <a:tailEnd/>
          </a:ln>
        </p:spPr>
        <p:txBody>
          <a:bodyPr lIns="73025" tIns="36512" rIns="73025" bIns="36512"/>
          <a:lstStyle/>
          <a:p>
            <a:endParaRPr lang="en-GB"/>
          </a:p>
        </p:txBody>
      </p:sp>
      <p:sp>
        <p:nvSpPr>
          <p:cNvPr id="14" name="Line 69"/>
          <p:cNvSpPr>
            <a:spLocks noChangeShapeType="1"/>
          </p:cNvSpPr>
          <p:nvPr/>
        </p:nvSpPr>
        <p:spPr bwMode="auto">
          <a:xfrm>
            <a:off x="971550" y="2349500"/>
            <a:ext cx="7345363" cy="0"/>
          </a:xfrm>
          <a:prstGeom prst="line">
            <a:avLst/>
          </a:prstGeom>
          <a:noFill/>
          <a:ln w="28575">
            <a:solidFill>
              <a:schemeClr val="tx1"/>
            </a:solidFill>
            <a:prstDash val="dash"/>
            <a:round/>
            <a:headEnd/>
            <a:tailEnd/>
          </a:ln>
        </p:spPr>
        <p:txBody>
          <a:bodyPr lIns="73025" tIns="36512" rIns="73025" bIns="36512"/>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73"/>
                                        </p:tgtEl>
                                        <p:attrNameLst>
                                          <p:attrName>style.visibility</p:attrName>
                                        </p:attrNameLst>
                                      </p:cBhvr>
                                      <p:to>
                                        <p:strVal val="visible"/>
                                      </p:to>
                                    </p:set>
                                    <p:anim calcmode="lin" valueType="num">
                                      <p:cBhvr additive="base">
                                        <p:cTn id="13" dur="500" fill="hold"/>
                                        <p:tgtEl>
                                          <p:spTgt spid="19473"/>
                                        </p:tgtEl>
                                        <p:attrNameLst>
                                          <p:attrName>ppt_x</p:attrName>
                                        </p:attrNameLst>
                                      </p:cBhvr>
                                      <p:tavLst>
                                        <p:tav tm="0">
                                          <p:val>
                                            <p:strVal val="#ppt_x"/>
                                          </p:val>
                                        </p:tav>
                                        <p:tav tm="100000">
                                          <p:val>
                                            <p:strVal val="#ppt_x"/>
                                          </p:val>
                                        </p:tav>
                                      </p:tavLst>
                                    </p:anim>
                                    <p:anim calcmode="lin" valueType="num">
                                      <p:cBhvr additive="base">
                                        <p:cTn id="14" dur="500" fill="hold"/>
                                        <p:tgtEl>
                                          <p:spTgt spid="194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62"/>
                                        </p:tgtEl>
                                        <p:attrNameLst>
                                          <p:attrName>style.visibility</p:attrName>
                                        </p:attrNameLst>
                                      </p:cBhvr>
                                      <p:to>
                                        <p:strVal val="visible"/>
                                      </p:to>
                                    </p:set>
                                    <p:anim calcmode="lin" valueType="num">
                                      <p:cBhvr additive="base">
                                        <p:cTn id="19" dur="500" fill="hold"/>
                                        <p:tgtEl>
                                          <p:spTgt spid="19462"/>
                                        </p:tgtEl>
                                        <p:attrNameLst>
                                          <p:attrName>ppt_x</p:attrName>
                                        </p:attrNameLst>
                                      </p:cBhvr>
                                      <p:tavLst>
                                        <p:tav tm="0">
                                          <p:val>
                                            <p:strVal val="#ppt_x"/>
                                          </p:val>
                                        </p:tav>
                                        <p:tav tm="100000">
                                          <p:val>
                                            <p:strVal val="#ppt_x"/>
                                          </p:val>
                                        </p:tav>
                                      </p:tavLst>
                                    </p:anim>
                                    <p:anim calcmode="lin" valueType="num">
                                      <p:cBhvr additive="base">
                                        <p:cTn id="20"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489"/>
                                        </p:tgtEl>
                                        <p:attrNameLst>
                                          <p:attrName>style.visibility</p:attrName>
                                        </p:attrNameLst>
                                      </p:cBhvr>
                                      <p:to>
                                        <p:strVal val="visible"/>
                                      </p:to>
                                    </p:set>
                                    <p:anim calcmode="lin" valueType="num">
                                      <p:cBhvr additive="base">
                                        <p:cTn id="31" dur="500" fill="hold"/>
                                        <p:tgtEl>
                                          <p:spTgt spid="19489"/>
                                        </p:tgtEl>
                                        <p:attrNameLst>
                                          <p:attrName>ppt_x</p:attrName>
                                        </p:attrNameLst>
                                      </p:cBhvr>
                                      <p:tavLst>
                                        <p:tav tm="0">
                                          <p:val>
                                            <p:strVal val="#ppt_x"/>
                                          </p:val>
                                        </p:tav>
                                        <p:tav tm="100000">
                                          <p:val>
                                            <p:strVal val="#ppt_x"/>
                                          </p:val>
                                        </p:tav>
                                      </p:tavLst>
                                    </p:anim>
                                    <p:anim calcmode="lin" valueType="num">
                                      <p:cBhvr additive="base">
                                        <p:cTn id="32" dur="500" fill="hold"/>
                                        <p:tgtEl>
                                          <p:spTgt spid="1948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474"/>
                                        </p:tgtEl>
                                        <p:attrNameLst>
                                          <p:attrName>style.visibility</p:attrName>
                                        </p:attrNameLst>
                                      </p:cBhvr>
                                      <p:to>
                                        <p:strVal val="visible"/>
                                      </p:to>
                                    </p:set>
                                    <p:anim calcmode="lin" valueType="num">
                                      <p:cBhvr additive="base">
                                        <p:cTn id="49" dur="500" fill="hold"/>
                                        <p:tgtEl>
                                          <p:spTgt spid="19474"/>
                                        </p:tgtEl>
                                        <p:attrNameLst>
                                          <p:attrName>ppt_x</p:attrName>
                                        </p:attrNameLst>
                                      </p:cBhvr>
                                      <p:tavLst>
                                        <p:tav tm="0">
                                          <p:val>
                                            <p:strVal val="#ppt_x"/>
                                          </p:val>
                                        </p:tav>
                                        <p:tav tm="100000">
                                          <p:val>
                                            <p:strVal val="#ppt_x"/>
                                          </p:val>
                                        </p:tav>
                                      </p:tavLst>
                                    </p:anim>
                                    <p:anim calcmode="lin" valueType="num">
                                      <p:cBhvr additive="base">
                                        <p:cTn id="50" dur="500" fill="hold"/>
                                        <p:tgtEl>
                                          <p:spTgt spid="194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490"/>
                                        </p:tgtEl>
                                        <p:attrNameLst>
                                          <p:attrName>style.visibility</p:attrName>
                                        </p:attrNameLst>
                                      </p:cBhvr>
                                      <p:to>
                                        <p:strVal val="visible"/>
                                      </p:to>
                                    </p:set>
                                    <p:anim calcmode="lin" valueType="num">
                                      <p:cBhvr additive="base">
                                        <p:cTn id="55" dur="500" fill="hold"/>
                                        <p:tgtEl>
                                          <p:spTgt spid="19490"/>
                                        </p:tgtEl>
                                        <p:attrNameLst>
                                          <p:attrName>ppt_x</p:attrName>
                                        </p:attrNameLst>
                                      </p:cBhvr>
                                      <p:tavLst>
                                        <p:tav tm="0">
                                          <p:val>
                                            <p:strVal val="#ppt_x"/>
                                          </p:val>
                                        </p:tav>
                                        <p:tav tm="100000">
                                          <p:val>
                                            <p:strVal val="#ppt_x"/>
                                          </p:val>
                                        </p:tav>
                                      </p:tavLst>
                                    </p:anim>
                                    <p:anim calcmode="lin" valueType="num">
                                      <p:cBhvr additive="base">
                                        <p:cTn id="56" dur="500" fill="hold"/>
                                        <p:tgtEl>
                                          <p:spTgt spid="1949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9470"/>
                                        </p:tgtEl>
                                        <p:attrNameLst>
                                          <p:attrName>style.visibility</p:attrName>
                                        </p:attrNameLst>
                                      </p:cBhvr>
                                      <p:to>
                                        <p:strVal val="visible"/>
                                      </p:to>
                                    </p:set>
                                    <p:anim calcmode="lin" valueType="num">
                                      <p:cBhvr additive="base">
                                        <p:cTn id="61" dur="500" fill="hold"/>
                                        <p:tgtEl>
                                          <p:spTgt spid="19470"/>
                                        </p:tgtEl>
                                        <p:attrNameLst>
                                          <p:attrName>ppt_x</p:attrName>
                                        </p:attrNameLst>
                                      </p:cBhvr>
                                      <p:tavLst>
                                        <p:tav tm="0">
                                          <p:val>
                                            <p:strVal val="#ppt_x"/>
                                          </p:val>
                                        </p:tav>
                                        <p:tav tm="100000">
                                          <p:val>
                                            <p:strVal val="#ppt_x"/>
                                          </p:val>
                                        </p:tav>
                                      </p:tavLst>
                                    </p:anim>
                                    <p:anim calcmode="lin" valueType="num">
                                      <p:cBhvr additive="base">
                                        <p:cTn id="62" dur="500" fill="hold"/>
                                        <p:tgtEl>
                                          <p:spTgt spid="1947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ppt_x"/>
                                          </p:val>
                                        </p:tav>
                                        <p:tav tm="100000">
                                          <p:val>
                                            <p:strVal val="#ppt_x"/>
                                          </p:val>
                                        </p:tav>
                                      </p:tavLst>
                                    </p:anim>
                                    <p:anim calcmode="lin" valueType="num">
                                      <p:cBhvr additive="base">
                                        <p:cTn id="6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9479"/>
                                        </p:tgtEl>
                                        <p:attrNameLst>
                                          <p:attrName>style.visibility</p:attrName>
                                        </p:attrNameLst>
                                      </p:cBhvr>
                                      <p:to>
                                        <p:strVal val="visible"/>
                                      </p:to>
                                    </p:set>
                                    <p:anim calcmode="lin" valueType="num">
                                      <p:cBhvr additive="base">
                                        <p:cTn id="73" dur="500" fill="hold"/>
                                        <p:tgtEl>
                                          <p:spTgt spid="19479"/>
                                        </p:tgtEl>
                                        <p:attrNameLst>
                                          <p:attrName>ppt_x</p:attrName>
                                        </p:attrNameLst>
                                      </p:cBhvr>
                                      <p:tavLst>
                                        <p:tav tm="0">
                                          <p:val>
                                            <p:strVal val="#ppt_x"/>
                                          </p:val>
                                        </p:tav>
                                        <p:tav tm="100000">
                                          <p:val>
                                            <p:strVal val="#ppt_x"/>
                                          </p:val>
                                        </p:tav>
                                      </p:tavLst>
                                    </p:anim>
                                    <p:anim calcmode="lin" valueType="num">
                                      <p:cBhvr additive="base">
                                        <p:cTn id="74" dur="500" fill="hold"/>
                                        <p:tgtEl>
                                          <p:spTgt spid="1947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9475"/>
                                        </p:tgtEl>
                                        <p:attrNameLst>
                                          <p:attrName>style.visibility</p:attrName>
                                        </p:attrNameLst>
                                      </p:cBhvr>
                                      <p:to>
                                        <p:strVal val="visible"/>
                                      </p:to>
                                    </p:set>
                                    <p:anim calcmode="lin" valueType="num">
                                      <p:cBhvr additive="base">
                                        <p:cTn id="79" dur="500" fill="hold"/>
                                        <p:tgtEl>
                                          <p:spTgt spid="19475"/>
                                        </p:tgtEl>
                                        <p:attrNameLst>
                                          <p:attrName>ppt_x</p:attrName>
                                        </p:attrNameLst>
                                      </p:cBhvr>
                                      <p:tavLst>
                                        <p:tav tm="0">
                                          <p:val>
                                            <p:strVal val="#ppt_x"/>
                                          </p:val>
                                        </p:tav>
                                        <p:tav tm="100000">
                                          <p:val>
                                            <p:strVal val="#ppt_x"/>
                                          </p:val>
                                        </p:tav>
                                      </p:tavLst>
                                    </p:anim>
                                    <p:anim calcmode="lin" valueType="num">
                                      <p:cBhvr additive="base">
                                        <p:cTn id="80" dur="500" fill="hold"/>
                                        <p:tgtEl>
                                          <p:spTgt spid="1947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6"/>
                                        </p:tgtEl>
                                        <p:attrNameLst>
                                          <p:attrName>style.visibility</p:attrName>
                                        </p:attrNameLst>
                                      </p:cBhvr>
                                      <p:to>
                                        <p:strVal val="visible"/>
                                      </p:to>
                                    </p:set>
                                    <p:anim calcmode="lin" valueType="num">
                                      <p:cBhvr additive="base">
                                        <p:cTn id="85" dur="500" fill="hold"/>
                                        <p:tgtEl>
                                          <p:spTgt spid="6"/>
                                        </p:tgtEl>
                                        <p:attrNameLst>
                                          <p:attrName>ppt_x</p:attrName>
                                        </p:attrNameLst>
                                      </p:cBhvr>
                                      <p:tavLst>
                                        <p:tav tm="0">
                                          <p:val>
                                            <p:strVal val="#ppt_x"/>
                                          </p:val>
                                        </p:tav>
                                        <p:tav tm="100000">
                                          <p:val>
                                            <p:strVal val="#ppt_x"/>
                                          </p:val>
                                        </p:tav>
                                      </p:tavLst>
                                    </p:anim>
                                    <p:anim calcmode="lin" valueType="num">
                                      <p:cBhvr additive="base">
                                        <p:cTn id="8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ppt_x"/>
                                          </p:val>
                                        </p:tav>
                                        <p:tav tm="100000">
                                          <p:val>
                                            <p:strVal val="#ppt_x"/>
                                          </p:val>
                                        </p:tav>
                                      </p:tavLst>
                                    </p:anim>
                                    <p:anim calcmode="lin" valueType="num">
                                      <p:cBhvr additive="base">
                                        <p:cTn id="9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 calcmode="lin" valueType="num">
                                      <p:cBhvr additive="base">
                                        <p:cTn id="97" dur="500" fill="hold"/>
                                        <p:tgtEl>
                                          <p:spTgt spid="9"/>
                                        </p:tgtEl>
                                        <p:attrNameLst>
                                          <p:attrName>ppt_x</p:attrName>
                                        </p:attrNameLst>
                                      </p:cBhvr>
                                      <p:tavLst>
                                        <p:tav tm="0">
                                          <p:val>
                                            <p:strVal val="#ppt_x"/>
                                          </p:val>
                                        </p:tav>
                                        <p:tav tm="100000">
                                          <p:val>
                                            <p:strVal val="#ppt_x"/>
                                          </p:val>
                                        </p:tav>
                                      </p:tavLst>
                                    </p:anim>
                                    <p:anim calcmode="lin" valueType="num">
                                      <p:cBhvr additive="base">
                                        <p:cTn id="9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9484"/>
                                        </p:tgtEl>
                                        <p:attrNameLst>
                                          <p:attrName>style.visibility</p:attrName>
                                        </p:attrNameLst>
                                      </p:cBhvr>
                                      <p:to>
                                        <p:strVal val="visible"/>
                                      </p:to>
                                    </p:set>
                                    <p:anim calcmode="lin" valueType="num">
                                      <p:cBhvr additive="base">
                                        <p:cTn id="103" dur="500" fill="hold"/>
                                        <p:tgtEl>
                                          <p:spTgt spid="19484"/>
                                        </p:tgtEl>
                                        <p:attrNameLst>
                                          <p:attrName>ppt_x</p:attrName>
                                        </p:attrNameLst>
                                      </p:cBhvr>
                                      <p:tavLst>
                                        <p:tav tm="0">
                                          <p:val>
                                            <p:strVal val="#ppt_x"/>
                                          </p:val>
                                        </p:tav>
                                        <p:tav tm="100000">
                                          <p:val>
                                            <p:strVal val="#ppt_x"/>
                                          </p:val>
                                        </p:tav>
                                      </p:tavLst>
                                    </p:anim>
                                    <p:anim calcmode="lin" valueType="num">
                                      <p:cBhvr additive="base">
                                        <p:cTn id="104" dur="500" fill="hold"/>
                                        <p:tgtEl>
                                          <p:spTgt spid="1948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9472"/>
                                        </p:tgtEl>
                                        <p:attrNameLst>
                                          <p:attrName>style.visibility</p:attrName>
                                        </p:attrNameLst>
                                      </p:cBhvr>
                                      <p:to>
                                        <p:strVal val="visible"/>
                                      </p:to>
                                    </p:set>
                                    <p:anim calcmode="lin" valueType="num">
                                      <p:cBhvr additive="base">
                                        <p:cTn id="109" dur="500" fill="hold"/>
                                        <p:tgtEl>
                                          <p:spTgt spid="19472"/>
                                        </p:tgtEl>
                                        <p:attrNameLst>
                                          <p:attrName>ppt_x</p:attrName>
                                        </p:attrNameLst>
                                      </p:cBhvr>
                                      <p:tavLst>
                                        <p:tav tm="0">
                                          <p:val>
                                            <p:strVal val="#ppt_x"/>
                                          </p:val>
                                        </p:tav>
                                        <p:tav tm="100000">
                                          <p:val>
                                            <p:strVal val="#ppt_x"/>
                                          </p:val>
                                        </p:tav>
                                      </p:tavLst>
                                    </p:anim>
                                    <p:anim calcmode="lin" valueType="num">
                                      <p:cBhvr additive="base">
                                        <p:cTn id="110" dur="500" fill="hold"/>
                                        <p:tgtEl>
                                          <p:spTgt spid="19472"/>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9481"/>
                                        </p:tgtEl>
                                        <p:attrNameLst>
                                          <p:attrName>style.visibility</p:attrName>
                                        </p:attrNameLst>
                                      </p:cBhvr>
                                      <p:to>
                                        <p:strVal val="visible"/>
                                      </p:to>
                                    </p:set>
                                    <p:anim calcmode="lin" valueType="num">
                                      <p:cBhvr additive="base">
                                        <p:cTn id="115" dur="500" fill="hold"/>
                                        <p:tgtEl>
                                          <p:spTgt spid="19481"/>
                                        </p:tgtEl>
                                        <p:attrNameLst>
                                          <p:attrName>ppt_x</p:attrName>
                                        </p:attrNameLst>
                                      </p:cBhvr>
                                      <p:tavLst>
                                        <p:tav tm="0">
                                          <p:val>
                                            <p:strVal val="#ppt_x"/>
                                          </p:val>
                                        </p:tav>
                                        <p:tav tm="100000">
                                          <p:val>
                                            <p:strVal val="#ppt_x"/>
                                          </p:val>
                                        </p:tav>
                                      </p:tavLst>
                                    </p:anim>
                                    <p:anim calcmode="lin" valueType="num">
                                      <p:cBhvr additive="base">
                                        <p:cTn id="116" dur="500" fill="hold"/>
                                        <p:tgtEl>
                                          <p:spTgt spid="1948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9487"/>
                                        </p:tgtEl>
                                        <p:attrNameLst>
                                          <p:attrName>style.visibility</p:attrName>
                                        </p:attrNameLst>
                                      </p:cBhvr>
                                      <p:to>
                                        <p:strVal val="visible"/>
                                      </p:to>
                                    </p:set>
                                    <p:anim calcmode="lin" valueType="num">
                                      <p:cBhvr additive="base">
                                        <p:cTn id="121" dur="500" fill="hold"/>
                                        <p:tgtEl>
                                          <p:spTgt spid="19487"/>
                                        </p:tgtEl>
                                        <p:attrNameLst>
                                          <p:attrName>ppt_x</p:attrName>
                                        </p:attrNameLst>
                                      </p:cBhvr>
                                      <p:tavLst>
                                        <p:tav tm="0">
                                          <p:val>
                                            <p:strVal val="#ppt_x"/>
                                          </p:val>
                                        </p:tav>
                                        <p:tav tm="100000">
                                          <p:val>
                                            <p:strVal val="#ppt_x"/>
                                          </p:val>
                                        </p:tav>
                                      </p:tavLst>
                                    </p:anim>
                                    <p:anim calcmode="lin" valueType="num">
                                      <p:cBhvr additive="base">
                                        <p:cTn id="122" dur="500" fill="hold"/>
                                        <p:tgtEl>
                                          <p:spTgt spid="19487"/>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9486"/>
                                        </p:tgtEl>
                                        <p:attrNameLst>
                                          <p:attrName>style.visibility</p:attrName>
                                        </p:attrNameLst>
                                      </p:cBhvr>
                                      <p:to>
                                        <p:strVal val="visible"/>
                                      </p:to>
                                    </p:set>
                                    <p:anim calcmode="lin" valueType="num">
                                      <p:cBhvr additive="base">
                                        <p:cTn id="127" dur="500" fill="hold"/>
                                        <p:tgtEl>
                                          <p:spTgt spid="19486"/>
                                        </p:tgtEl>
                                        <p:attrNameLst>
                                          <p:attrName>ppt_x</p:attrName>
                                        </p:attrNameLst>
                                      </p:cBhvr>
                                      <p:tavLst>
                                        <p:tav tm="0">
                                          <p:val>
                                            <p:strVal val="#ppt_x"/>
                                          </p:val>
                                        </p:tav>
                                        <p:tav tm="100000">
                                          <p:val>
                                            <p:strVal val="#ppt_x"/>
                                          </p:val>
                                        </p:tav>
                                      </p:tavLst>
                                    </p:anim>
                                    <p:anim calcmode="lin" valueType="num">
                                      <p:cBhvr additive="base">
                                        <p:cTn id="128" dur="500" fill="hold"/>
                                        <p:tgtEl>
                                          <p:spTgt spid="19486"/>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9488"/>
                                        </p:tgtEl>
                                        <p:attrNameLst>
                                          <p:attrName>style.visibility</p:attrName>
                                        </p:attrNameLst>
                                      </p:cBhvr>
                                      <p:to>
                                        <p:strVal val="visible"/>
                                      </p:to>
                                    </p:set>
                                    <p:anim calcmode="lin" valueType="num">
                                      <p:cBhvr additive="base">
                                        <p:cTn id="133" dur="500" fill="hold"/>
                                        <p:tgtEl>
                                          <p:spTgt spid="19488"/>
                                        </p:tgtEl>
                                        <p:attrNameLst>
                                          <p:attrName>ppt_x</p:attrName>
                                        </p:attrNameLst>
                                      </p:cBhvr>
                                      <p:tavLst>
                                        <p:tav tm="0">
                                          <p:val>
                                            <p:strVal val="#ppt_x"/>
                                          </p:val>
                                        </p:tav>
                                        <p:tav tm="100000">
                                          <p:val>
                                            <p:strVal val="#ppt_x"/>
                                          </p:val>
                                        </p:tav>
                                      </p:tavLst>
                                    </p:anim>
                                    <p:anim calcmode="lin" valueType="num">
                                      <p:cBhvr additive="base">
                                        <p:cTn id="134" dur="500" fill="hold"/>
                                        <p:tgtEl>
                                          <p:spTgt spid="19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70" grpId="0" animBg="1"/>
      <p:bldP spid="19472" grpId="0"/>
      <p:bldP spid="19473" grpId="0"/>
      <p:bldP spid="19474" grpId="0"/>
      <p:bldP spid="19475" grpId="0" animBg="1"/>
      <p:bldP spid="19479" grpId="0"/>
      <p:bldP spid="19481" grpId="0"/>
      <p:bldP spid="19484" grpId="0" animBg="1"/>
      <p:bldP spid="19486" grpId="0"/>
      <p:bldP spid="19487" grpId="0" animBg="1"/>
      <p:bldP spid="19488" grpId="0" animBg="1"/>
      <p:bldP spid="19489" grpId="0"/>
      <p:bldP spid="1949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ChangeArrowheads="1"/>
          </p:cNvSpPr>
          <p:nvPr/>
        </p:nvSpPr>
        <p:spPr bwMode="auto">
          <a:xfrm>
            <a:off x="133350" y="507682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 Physical </a:t>
            </a:r>
          </a:p>
        </p:txBody>
      </p:sp>
      <p:sp>
        <p:nvSpPr>
          <p:cNvPr id="18436" name="Rectangle 3"/>
          <p:cNvSpPr>
            <a:spLocks noChangeArrowheads="1"/>
          </p:cNvSpPr>
          <p:nvPr/>
        </p:nvSpPr>
        <p:spPr bwMode="auto">
          <a:xfrm>
            <a:off x="133350" y="454342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dirty="0" err="1"/>
              <a:t>Datalink</a:t>
            </a:r>
            <a:r>
              <a:rPr lang="en-GB" dirty="0"/>
              <a:t> </a:t>
            </a:r>
          </a:p>
        </p:txBody>
      </p:sp>
      <p:sp>
        <p:nvSpPr>
          <p:cNvPr id="18437" name="Rectangle 4"/>
          <p:cNvSpPr>
            <a:spLocks noChangeArrowheads="1"/>
          </p:cNvSpPr>
          <p:nvPr/>
        </p:nvSpPr>
        <p:spPr bwMode="auto">
          <a:xfrm>
            <a:off x="133350" y="401002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Network </a:t>
            </a:r>
          </a:p>
        </p:txBody>
      </p:sp>
      <p:sp>
        <p:nvSpPr>
          <p:cNvPr id="18438" name="Rectangle 5"/>
          <p:cNvSpPr>
            <a:spLocks noChangeArrowheads="1"/>
          </p:cNvSpPr>
          <p:nvPr/>
        </p:nvSpPr>
        <p:spPr bwMode="auto">
          <a:xfrm>
            <a:off x="133350" y="347662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Transport</a:t>
            </a:r>
          </a:p>
        </p:txBody>
      </p:sp>
      <p:sp>
        <p:nvSpPr>
          <p:cNvPr id="18439" name="Rectangle 6"/>
          <p:cNvSpPr>
            <a:spLocks noChangeArrowheads="1"/>
          </p:cNvSpPr>
          <p:nvPr/>
        </p:nvSpPr>
        <p:spPr bwMode="auto">
          <a:xfrm>
            <a:off x="133350" y="294322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Session</a:t>
            </a:r>
          </a:p>
        </p:txBody>
      </p:sp>
      <p:sp>
        <p:nvSpPr>
          <p:cNvPr id="18440" name="Rectangle 7"/>
          <p:cNvSpPr>
            <a:spLocks noChangeArrowheads="1"/>
          </p:cNvSpPr>
          <p:nvPr/>
        </p:nvSpPr>
        <p:spPr bwMode="auto">
          <a:xfrm>
            <a:off x="133350" y="240982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dirty="0"/>
              <a:t>Presentation</a:t>
            </a:r>
          </a:p>
        </p:txBody>
      </p:sp>
      <p:sp>
        <p:nvSpPr>
          <p:cNvPr id="18441" name="Rectangle 14"/>
          <p:cNvSpPr>
            <a:spLocks noChangeArrowheads="1"/>
          </p:cNvSpPr>
          <p:nvPr/>
        </p:nvSpPr>
        <p:spPr bwMode="auto">
          <a:xfrm>
            <a:off x="133350" y="187642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Application</a:t>
            </a:r>
          </a:p>
        </p:txBody>
      </p:sp>
      <p:sp>
        <p:nvSpPr>
          <p:cNvPr id="18442" name="Rectangle 17"/>
          <p:cNvSpPr>
            <a:spLocks noChangeArrowheads="1"/>
          </p:cNvSpPr>
          <p:nvPr/>
        </p:nvSpPr>
        <p:spPr bwMode="auto">
          <a:xfrm>
            <a:off x="5808663" y="4557713"/>
            <a:ext cx="3124200" cy="106997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dirty="0">
                <a:solidFill>
                  <a:schemeClr val="bg1">
                    <a:lumMod val="50000"/>
                  </a:schemeClr>
                </a:solidFill>
              </a:rPr>
              <a:t> </a:t>
            </a:r>
            <a:r>
              <a:rPr lang="en-GB" dirty="0"/>
              <a:t>Network</a:t>
            </a:r>
            <a:r>
              <a:rPr lang="en-GB" dirty="0">
                <a:solidFill>
                  <a:schemeClr val="bg1">
                    <a:lumMod val="50000"/>
                  </a:schemeClr>
                </a:solidFill>
              </a:rPr>
              <a:t> </a:t>
            </a:r>
            <a:r>
              <a:rPr lang="en-GB" dirty="0"/>
              <a:t>Access</a:t>
            </a:r>
          </a:p>
        </p:txBody>
      </p:sp>
      <p:sp>
        <p:nvSpPr>
          <p:cNvPr id="18443" name="Rectangle 18"/>
          <p:cNvSpPr>
            <a:spLocks noChangeArrowheads="1"/>
          </p:cNvSpPr>
          <p:nvPr/>
        </p:nvSpPr>
        <p:spPr bwMode="auto">
          <a:xfrm>
            <a:off x="5807075" y="40290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Internet </a:t>
            </a:r>
          </a:p>
        </p:txBody>
      </p:sp>
      <p:sp>
        <p:nvSpPr>
          <p:cNvPr id="18444" name="Rectangle 19"/>
          <p:cNvSpPr>
            <a:spLocks noChangeArrowheads="1"/>
          </p:cNvSpPr>
          <p:nvPr/>
        </p:nvSpPr>
        <p:spPr bwMode="auto">
          <a:xfrm>
            <a:off x="5807075" y="34956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Transport</a:t>
            </a:r>
          </a:p>
        </p:txBody>
      </p:sp>
      <p:sp>
        <p:nvSpPr>
          <p:cNvPr id="18445" name="Rectangle 20"/>
          <p:cNvSpPr>
            <a:spLocks noChangeArrowheads="1"/>
          </p:cNvSpPr>
          <p:nvPr/>
        </p:nvSpPr>
        <p:spPr bwMode="auto">
          <a:xfrm>
            <a:off x="5807075" y="1892300"/>
            <a:ext cx="3124200" cy="160972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Application</a:t>
            </a:r>
          </a:p>
        </p:txBody>
      </p:sp>
      <p:pic>
        <p:nvPicPr>
          <p:cNvPr id="367793" name="osi.wav">
            <a:hlinkClick r:id="" action="ppaction://media"/>
          </p:cNvPr>
          <p:cNvPicPr>
            <a:picLocks noRot="1" noChangeAspect="1" noChangeArrowheads="1"/>
          </p:cNvPicPr>
          <p:nvPr>
            <a:audioFile r:link="rId1"/>
          </p:nvPr>
        </p:nvPicPr>
        <p:blipFill>
          <a:blip r:embed="rId4"/>
          <a:srcRect/>
          <a:stretch>
            <a:fillRect/>
          </a:stretch>
        </p:blipFill>
        <p:spPr bwMode="auto">
          <a:xfrm>
            <a:off x="1533525" y="819150"/>
            <a:ext cx="304800" cy="304800"/>
          </a:xfrm>
          <a:prstGeom prst="rect">
            <a:avLst/>
          </a:prstGeom>
          <a:noFill/>
          <a:ln w="9525">
            <a:noFill/>
            <a:miter lim="800000"/>
            <a:headEnd/>
            <a:tailEnd/>
          </a:ln>
        </p:spPr>
      </p:pic>
      <p:grpSp>
        <p:nvGrpSpPr>
          <p:cNvPr id="2" name="Group 178"/>
          <p:cNvGrpSpPr>
            <a:grpSpLocks/>
          </p:cNvGrpSpPr>
          <p:nvPr/>
        </p:nvGrpSpPr>
        <p:grpSpPr bwMode="auto">
          <a:xfrm>
            <a:off x="1333500" y="1404938"/>
            <a:ext cx="711200" cy="469900"/>
            <a:chOff x="1776" y="3264"/>
            <a:chExt cx="880" cy="672"/>
          </a:xfrm>
        </p:grpSpPr>
        <p:sp>
          <p:nvSpPr>
            <p:cNvPr id="18755" name="Line 179"/>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18756" name="Line 180"/>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grpSp>
        <p:nvGrpSpPr>
          <p:cNvPr id="3" name="Group 181"/>
          <p:cNvGrpSpPr>
            <a:grpSpLocks/>
          </p:cNvGrpSpPr>
          <p:nvPr/>
        </p:nvGrpSpPr>
        <p:grpSpPr bwMode="auto">
          <a:xfrm>
            <a:off x="1120775" y="592138"/>
            <a:ext cx="1163638" cy="901700"/>
            <a:chOff x="2436" y="1353"/>
            <a:chExt cx="733" cy="568"/>
          </a:xfrm>
        </p:grpSpPr>
        <p:sp>
          <p:nvSpPr>
            <p:cNvPr id="18609" name="Freeform 182"/>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cmpd="sng">
              <a:solidFill>
                <a:srgbClr val="80808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4" name="Group 183"/>
            <p:cNvGrpSpPr>
              <a:grpSpLocks/>
            </p:cNvGrpSpPr>
            <p:nvPr/>
          </p:nvGrpSpPr>
          <p:grpSpPr bwMode="auto">
            <a:xfrm>
              <a:off x="2497" y="1671"/>
              <a:ext cx="568" cy="191"/>
              <a:chOff x="2497" y="1671"/>
              <a:chExt cx="568" cy="191"/>
            </a:xfrm>
          </p:grpSpPr>
          <p:sp>
            <p:nvSpPr>
              <p:cNvPr id="18748" name="Freeform 184"/>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749" name="Freeform 185"/>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5" name="Group 186"/>
              <p:cNvGrpSpPr>
                <a:grpSpLocks/>
              </p:cNvGrpSpPr>
              <p:nvPr/>
            </p:nvGrpSpPr>
            <p:grpSpPr bwMode="auto">
              <a:xfrm>
                <a:off x="2502" y="1703"/>
                <a:ext cx="457" cy="52"/>
                <a:chOff x="2502" y="1703"/>
                <a:chExt cx="457" cy="52"/>
              </a:xfrm>
            </p:grpSpPr>
            <p:sp>
              <p:nvSpPr>
                <p:cNvPr id="18751" name="Line 187"/>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18752" name="Line 188"/>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18753" name="Line 189"/>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18754" name="Line 190"/>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6" name="Group 191"/>
            <p:cNvGrpSpPr>
              <a:grpSpLocks/>
            </p:cNvGrpSpPr>
            <p:nvPr/>
          </p:nvGrpSpPr>
          <p:grpSpPr bwMode="auto">
            <a:xfrm>
              <a:off x="2497" y="1651"/>
              <a:ext cx="570" cy="47"/>
              <a:chOff x="2497" y="1651"/>
              <a:chExt cx="570" cy="47"/>
            </a:xfrm>
          </p:grpSpPr>
          <p:sp>
            <p:nvSpPr>
              <p:cNvPr id="18746" name="Freeform 192"/>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747" name="Freeform 193"/>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7" name="Group 194"/>
            <p:cNvGrpSpPr>
              <a:grpSpLocks/>
            </p:cNvGrpSpPr>
            <p:nvPr/>
          </p:nvGrpSpPr>
          <p:grpSpPr bwMode="auto">
            <a:xfrm>
              <a:off x="2967" y="1360"/>
              <a:ext cx="100" cy="322"/>
              <a:chOff x="2967" y="1360"/>
              <a:chExt cx="100" cy="322"/>
            </a:xfrm>
          </p:grpSpPr>
          <p:grpSp>
            <p:nvGrpSpPr>
              <p:cNvPr id="8" name="Group 195"/>
              <p:cNvGrpSpPr>
                <a:grpSpLocks/>
              </p:cNvGrpSpPr>
              <p:nvPr/>
            </p:nvGrpSpPr>
            <p:grpSpPr bwMode="auto">
              <a:xfrm>
                <a:off x="3008" y="1402"/>
                <a:ext cx="59" cy="269"/>
                <a:chOff x="3008" y="1402"/>
                <a:chExt cx="59" cy="269"/>
              </a:xfrm>
            </p:grpSpPr>
            <p:sp>
              <p:nvSpPr>
                <p:cNvPr id="18720" name="Freeform 196"/>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9" name="Group 197"/>
                <p:cNvGrpSpPr>
                  <a:grpSpLocks/>
                </p:cNvGrpSpPr>
                <p:nvPr/>
              </p:nvGrpSpPr>
              <p:grpSpPr bwMode="auto">
                <a:xfrm>
                  <a:off x="3012" y="1418"/>
                  <a:ext cx="55" cy="231"/>
                  <a:chOff x="3012" y="1418"/>
                  <a:chExt cx="55" cy="231"/>
                </a:xfrm>
              </p:grpSpPr>
              <p:grpSp>
                <p:nvGrpSpPr>
                  <p:cNvPr id="10" name="Group 198"/>
                  <p:cNvGrpSpPr>
                    <a:grpSpLocks/>
                  </p:cNvGrpSpPr>
                  <p:nvPr/>
                </p:nvGrpSpPr>
                <p:grpSpPr bwMode="auto">
                  <a:xfrm>
                    <a:off x="3012" y="1418"/>
                    <a:ext cx="55" cy="231"/>
                    <a:chOff x="3012" y="1418"/>
                    <a:chExt cx="55" cy="231"/>
                  </a:xfrm>
                </p:grpSpPr>
                <p:grpSp>
                  <p:nvGrpSpPr>
                    <p:cNvPr id="11" name="Group 199"/>
                    <p:cNvGrpSpPr>
                      <a:grpSpLocks/>
                    </p:cNvGrpSpPr>
                    <p:nvPr/>
                  </p:nvGrpSpPr>
                  <p:grpSpPr bwMode="auto">
                    <a:xfrm>
                      <a:off x="3012" y="1418"/>
                      <a:ext cx="55" cy="134"/>
                      <a:chOff x="3012" y="1418"/>
                      <a:chExt cx="55" cy="134"/>
                    </a:xfrm>
                  </p:grpSpPr>
                  <p:grpSp>
                    <p:nvGrpSpPr>
                      <p:cNvPr id="12" name="Group 200"/>
                      <p:cNvGrpSpPr>
                        <a:grpSpLocks/>
                      </p:cNvGrpSpPr>
                      <p:nvPr/>
                    </p:nvGrpSpPr>
                    <p:grpSpPr bwMode="auto">
                      <a:xfrm>
                        <a:off x="3017" y="1418"/>
                        <a:ext cx="50" cy="66"/>
                        <a:chOff x="3017" y="1418"/>
                        <a:chExt cx="50" cy="66"/>
                      </a:xfrm>
                    </p:grpSpPr>
                    <p:sp>
                      <p:nvSpPr>
                        <p:cNvPr id="18740" name="Line 201"/>
                        <p:cNvSpPr>
                          <a:spLocks noChangeShapeType="1"/>
                        </p:cNvSpPr>
                        <p:nvPr/>
                      </p:nvSpPr>
                      <p:spPr bwMode="auto">
                        <a:xfrm>
                          <a:off x="3019" y="1418"/>
                          <a:ext cx="48" cy="1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41" name="Line 202"/>
                        <p:cNvSpPr>
                          <a:spLocks noChangeShapeType="1"/>
                        </p:cNvSpPr>
                        <p:nvPr/>
                      </p:nvSpPr>
                      <p:spPr bwMode="auto">
                        <a:xfrm>
                          <a:off x="3018" y="1430"/>
                          <a:ext cx="49"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42" name="Line 203"/>
                        <p:cNvSpPr>
                          <a:spLocks noChangeShapeType="1"/>
                        </p:cNvSpPr>
                        <p:nvPr/>
                      </p:nvSpPr>
                      <p:spPr bwMode="auto">
                        <a:xfrm>
                          <a:off x="3018" y="1442"/>
                          <a:ext cx="49" cy="1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43" name="Line 204"/>
                        <p:cNvSpPr>
                          <a:spLocks noChangeShapeType="1"/>
                        </p:cNvSpPr>
                        <p:nvPr/>
                      </p:nvSpPr>
                      <p:spPr bwMode="auto">
                        <a:xfrm>
                          <a:off x="3018" y="1454"/>
                          <a:ext cx="48"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44" name="Line 205"/>
                        <p:cNvSpPr>
                          <a:spLocks noChangeShapeType="1"/>
                        </p:cNvSpPr>
                        <p:nvPr/>
                      </p:nvSpPr>
                      <p:spPr bwMode="auto">
                        <a:xfrm>
                          <a:off x="3017" y="1466"/>
                          <a:ext cx="48" cy="8"/>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45" name="Line 206"/>
                        <p:cNvSpPr>
                          <a:spLocks noChangeShapeType="1"/>
                        </p:cNvSpPr>
                        <p:nvPr/>
                      </p:nvSpPr>
                      <p:spPr bwMode="auto">
                        <a:xfrm>
                          <a:off x="3017" y="1478"/>
                          <a:ext cx="48"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sp>
                    <p:nvSpPr>
                      <p:cNvPr id="18735" name="Line 207"/>
                      <p:cNvSpPr>
                        <a:spLocks noChangeShapeType="1"/>
                      </p:cNvSpPr>
                      <p:nvPr/>
                    </p:nvSpPr>
                    <p:spPr bwMode="auto">
                      <a:xfrm>
                        <a:off x="3012" y="1502"/>
                        <a:ext cx="51" cy="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36" name="Line 208"/>
                      <p:cNvSpPr>
                        <a:spLocks noChangeShapeType="1"/>
                      </p:cNvSpPr>
                      <p:nvPr/>
                    </p:nvSpPr>
                    <p:spPr bwMode="auto">
                      <a:xfrm>
                        <a:off x="3013" y="1514"/>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37" name="Line 209"/>
                      <p:cNvSpPr>
                        <a:spLocks noChangeShapeType="1"/>
                      </p:cNvSpPr>
                      <p:nvPr/>
                    </p:nvSpPr>
                    <p:spPr bwMode="auto">
                      <a:xfrm>
                        <a:off x="3012" y="1526"/>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38" name="Line 210"/>
                      <p:cNvSpPr>
                        <a:spLocks noChangeShapeType="1"/>
                      </p:cNvSpPr>
                      <p:nvPr/>
                    </p:nvSpPr>
                    <p:spPr bwMode="auto">
                      <a:xfrm>
                        <a:off x="3013" y="1535"/>
                        <a:ext cx="49"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39" name="Line 211"/>
                      <p:cNvSpPr>
                        <a:spLocks noChangeShapeType="1"/>
                      </p:cNvSpPr>
                      <p:nvPr/>
                    </p:nvSpPr>
                    <p:spPr bwMode="auto">
                      <a:xfrm>
                        <a:off x="3013" y="1547"/>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nvGrpSpPr>
                    <p:cNvPr id="13" name="Group 212"/>
                    <p:cNvGrpSpPr>
                      <a:grpSpLocks/>
                    </p:cNvGrpSpPr>
                    <p:nvPr/>
                  </p:nvGrpSpPr>
                  <p:grpSpPr bwMode="auto">
                    <a:xfrm>
                      <a:off x="3013" y="1560"/>
                      <a:ext cx="48" cy="89"/>
                      <a:chOff x="3013" y="1560"/>
                      <a:chExt cx="48" cy="89"/>
                    </a:xfrm>
                  </p:grpSpPr>
                  <p:sp>
                    <p:nvSpPr>
                      <p:cNvPr id="18726" name="Line 213"/>
                      <p:cNvSpPr>
                        <a:spLocks noChangeShapeType="1"/>
                      </p:cNvSpPr>
                      <p:nvPr/>
                    </p:nvSpPr>
                    <p:spPr bwMode="auto">
                      <a:xfrm>
                        <a:off x="3013" y="1560"/>
                        <a:ext cx="48" cy="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27" name="Line 214"/>
                      <p:cNvSpPr>
                        <a:spLocks noChangeShapeType="1"/>
                      </p:cNvSpPr>
                      <p:nvPr/>
                    </p:nvSpPr>
                    <p:spPr bwMode="auto">
                      <a:xfrm>
                        <a:off x="3014" y="1572"/>
                        <a:ext cx="46" cy="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28" name="Line 215"/>
                      <p:cNvSpPr>
                        <a:spLocks noChangeShapeType="1"/>
                      </p:cNvSpPr>
                      <p:nvPr/>
                    </p:nvSpPr>
                    <p:spPr bwMode="auto">
                      <a:xfrm>
                        <a:off x="3013" y="1585"/>
                        <a:ext cx="46" cy="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29" name="Line 216"/>
                      <p:cNvSpPr>
                        <a:spLocks noChangeShapeType="1"/>
                      </p:cNvSpPr>
                      <p:nvPr/>
                    </p:nvSpPr>
                    <p:spPr bwMode="auto">
                      <a:xfrm flipV="1">
                        <a:off x="3013" y="1592"/>
                        <a:ext cx="46"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30" name="Line 217"/>
                      <p:cNvSpPr>
                        <a:spLocks noChangeShapeType="1"/>
                      </p:cNvSpPr>
                      <p:nvPr/>
                    </p:nvSpPr>
                    <p:spPr bwMode="auto">
                      <a:xfrm flipV="1">
                        <a:off x="3013" y="1602"/>
                        <a:ext cx="45"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31" name="Line 218"/>
                      <p:cNvSpPr>
                        <a:spLocks noChangeShapeType="1"/>
                      </p:cNvSpPr>
                      <p:nvPr/>
                    </p:nvSpPr>
                    <p:spPr bwMode="auto">
                      <a:xfrm flipV="1">
                        <a:off x="3013" y="1613"/>
                        <a:ext cx="45" cy="1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32" name="Line 219"/>
                      <p:cNvSpPr>
                        <a:spLocks noChangeShapeType="1"/>
                      </p:cNvSpPr>
                      <p:nvPr/>
                    </p:nvSpPr>
                    <p:spPr bwMode="auto">
                      <a:xfrm flipV="1">
                        <a:off x="3013" y="1623"/>
                        <a:ext cx="44" cy="1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33" name="Line 220"/>
                      <p:cNvSpPr>
                        <a:spLocks noChangeShapeType="1"/>
                      </p:cNvSpPr>
                      <p:nvPr/>
                    </p:nvSpPr>
                    <p:spPr bwMode="auto">
                      <a:xfrm flipV="1">
                        <a:off x="3013" y="1634"/>
                        <a:ext cx="44" cy="1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sp>
                <p:nvSpPr>
                  <p:cNvPr id="18723" name="Line 221"/>
                  <p:cNvSpPr>
                    <a:spLocks noChangeShapeType="1"/>
                  </p:cNvSpPr>
                  <p:nvPr/>
                </p:nvSpPr>
                <p:spPr bwMode="auto">
                  <a:xfrm>
                    <a:off x="3015" y="1490"/>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grpSp>
            <p:nvGrpSpPr>
              <p:cNvPr id="14" name="Group 222"/>
              <p:cNvGrpSpPr>
                <a:grpSpLocks/>
              </p:cNvGrpSpPr>
              <p:nvPr/>
            </p:nvGrpSpPr>
            <p:grpSpPr bwMode="auto">
              <a:xfrm>
                <a:off x="2967" y="1360"/>
                <a:ext cx="50" cy="322"/>
                <a:chOff x="2967" y="1360"/>
                <a:chExt cx="50" cy="322"/>
              </a:xfrm>
            </p:grpSpPr>
            <p:sp>
              <p:nvSpPr>
                <p:cNvPr id="18718" name="Freeform 223"/>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719" name="Arc 224"/>
                <p:cNvSpPr>
                  <a:spLocks/>
                </p:cNvSpPr>
                <p:nvPr/>
              </p:nvSpPr>
              <p:spPr bwMode="auto">
                <a:xfrm>
                  <a:off x="3015" y="1377"/>
                  <a:ext cx="2" cy="5"/>
                </a:xfrm>
                <a:custGeom>
                  <a:avLst/>
                  <a:gdLst>
                    <a:gd name="T0" fmla="*/ 1 w 43200"/>
                    <a:gd name="T1" fmla="*/ 0 h 43200"/>
                    <a:gd name="T2" fmla="*/ 1 w 43200"/>
                    <a:gd name="T3" fmla="*/ 0 h 43200"/>
                    <a:gd name="T4" fmla="*/ 1 w 43200"/>
                    <a:gd name="T5" fmla="*/ 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noFill/>
                  <a:round/>
                  <a:headEnd/>
                  <a:tailEnd/>
                </a:ln>
              </p:spPr>
              <p:txBody>
                <a:bodyPr wrap="none" anchor="ctr"/>
                <a:lstStyle/>
                <a:p>
                  <a:pPr>
                    <a:defRPr/>
                  </a:pPr>
                  <a:endParaRPr lang="en-US">
                    <a:solidFill>
                      <a:schemeClr val="bg1">
                        <a:lumMod val="50000"/>
                      </a:schemeClr>
                    </a:solidFill>
                  </a:endParaRPr>
                </a:p>
              </p:txBody>
            </p:sp>
          </p:grpSp>
        </p:grpSp>
        <p:grpSp>
          <p:nvGrpSpPr>
            <p:cNvPr id="15" name="Group 225"/>
            <p:cNvGrpSpPr>
              <a:grpSpLocks/>
            </p:cNvGrpSpPr>
            <p:nvPr/>
          </p:nvGrpSpPr>
          <p:grpSpPr bwMode="auto">
            <a:xfrm>
              <a:off x="2989" y="1856"/>
              <a:ext cx="180" cy="65"/>
              <a:chOff x="2989" y="1856"/>
              <a:chExt cx="180" cy="65"/>
            </a:xfrm>
          </p:grpSpPr>
          <p:sp>
            <p:nvSpPr>
              <p:cNvPr id="18705" name="Freeform 226"/>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cmpd="sng">
                <a:solidFill>
                  <a:srgbClr val="C0C0C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6" name="Group 227"/>
              <p:cNvGrpSpPr>
                <a:grpSpLocks/>
              </p:cNvGrpSpPr>
              <p:nvPr/>
            </p:nvGrpSpPr>
            <p:grpSpPr bwMode="auto">
              <a:xfrm>
                <a:off x="2996" y="1880"/>
                <a:ext cx="121" cy="41"/>
                <a:chOff x="2996" y="1880"/>
                <a:chExt cx="121" cy="41"/>
              </a:xfrm>
            </p:grpSpPr>
            <p:grpSp>
              <p:nvGrpSpPr>
                <p:cNvPr id="17" name="Group 228"/>
                <p:cNvGrpSpPr>
                  <a:grpSpLocks/>
                </p:cNvGrpSpPr>
                <p:nvPr/>
              </p:nvGrpSpPr>
              <p:grpSpPr bwMode="auto">
                <a:xfrm>
                  <a:off x="2996" y="1880"/>
                  <a:ext cx="119" cy="41"/>
                  <a:chOff x="2996" y="1880"/>
                  <a:chExt cx="119" cy="41"/>
                </a:xfrm>
              </p:grpSpPr>
              <p:sp>
                <p:nvSpPr>
                  <p:cNvPr id="18712" name="Freeform 229"/>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713" name="Freeform 230"/>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714" name="Freeform 231"/>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715" name="Freeform 232"/>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8" name="Group 233"/>
                <p:cNvGrpSpPr>
                  <a:grpSpLocks/>
                </p:cNvGrpSpPr>
                <p:nvPr/>
              </p:nvGrpSpPr>
              <p:grpSpPr bwMode="auto">
                <a:xfrm>
                  <a:off x="3001" y="1890"/>
                  <a:ext cx="116" cy="29"/>
                  <a:chOff x="3001" y="1890"/>
                  <a:chExt cx="116" cy="29"/>
                </a:xfrm>
              </p:grpSpPr>
              <p:sp>
                <p:nvSpPr>
                  <p:cNvPr id="18709" name="Line 234"/>
                  <p:cNvSpPr>
                    <a:spLocks noChangeShapeType="1"/>
                  </p:cNvSpPr>
                  <p:nvPr/>
                </p:nvSpPr>
                <p:spPr bwMode="auto">
                  <a:xfrm>
                    <a:off x="3001" y="1906"/>
                    <a:ext cx="47"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710" name="Line 235"/>
                  <p:cNvSpPr>
                    <a:spLocks noChangeShapeType="1"/>
                  </p:cNvSpPr>
                  <p:nvPr/>
                </p:nvSpPr>
                <p:spPr bwMode="auto">
                  <a:xfrm flipV="1">
                    <a:off x="3056" y="1890"/>
                    <a:ext cx="15" cy="29"/>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sp>
                <p:nvSpPr>
                  <p:cNvPr id="18711" name="Line 236"/>
                  <p:cNvSpPr>
                    <a:spLocks noChangeShapeType="1"/>
                  </p:cNvSpPr>
                  <p:nvPr/>
                </p:nvSpPr>
                <p:spPr bwMode="auto">
                  <a:xfrm>
                    <a:off x="3080" y="1894"/>
                    <a:ext cx="37" cy="4"/>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grpSp>
          </p:grpSp>
        </p:grpSp>
        <p:sp>
          <p:nvSpPr>
            <p:cNvPr id="18614" name="Freeform 237"/>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615" name="Freeform 238"/>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616" name="Freeform 239"/>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617" name="Freeform 240"/>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9" name="Group 241"/>
            <p:cNvGrpSpPr>
              <a:grpSpLocks/>
            </p:cNvGrpSpPr>
            <p:nvPr/>
          </p:nvGrpSpPr>
          <p:grpSpPr bwMode="auto">
            <a:xfrm>
              <a:off x="2967" y="1679"/>
              <a:ext cx="102" cy="131"/>
              <a:chOff x="2967" y="1679"/>
              <a:chExt cx="102" cy="131"/>
            </a:xfrm>
          </p:grpSpPr>
          <p:sp>
            <p:nvSpPr>
              <p:cNvPr id="18696" name="Line 242"/>
              <p:cNvSpPr>
                <a:spLocks noChangeShapeType="1"/>
              </p:cNvSpPr>
              <p:nvPr/>
            </p:nvSpPr>
            <p:spPr bwMode="auto">
              <a:xfrm flipV="1">
                <a:off x="2967" y="1715"/>
                <a:ext cx="102" cy="48"/>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697" name="Line 243"/>
              <p:cNvSpPr>
                <a:spLocks noChangeShapeType="1"/>
              </p:cNvSpPr>
              <p:nvPr/>
            </p:nvSpPr>
            <p:spPr bwMode="auto">
              <a:xfrm flipV="1">
                <a:off x="2986" y="1727"/>
                <a:ext cx="83" cy="43"/>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698" name="Line 244"/>
              <p:cNvSpPr>
                <a:spLocks noChangeShapeType="1"/>
              </p:cNvSpPr>
              <p:nvPr/>
            </p:nvSpPr>
            <p:spPr bwMode="auto">
              <a:xfrm flipV="1">
                <a:off x="2986" y="1738"/>
                <a:ext cx="83" cy="4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699" name="Line 245"/>
              <p:cNvSpPr>
                <a:spLocks noChangeShapeType="1"/>
              </p:cNvSpPr>
              <p:nvPr/>
            </p:nvSpPr>
            <p:spPr bwMode="auto">
              <a:xfrm flipV="1">
                <a:off x="2986" y="1748"/>
                <a:ext cx="83" cy="47"/>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700" name="Line 246"/>
              <p:cNvSpPr>
                <a:spLocks noChangeShapeType="1"/>
              </p:cNvSpPr>
              <p:nvPr/>
            </p:nvSpPr>
            <p:spPr bwMode="auto">
              <a:xfrm flipV="1">
                <a:off x="2986" y="1759"/>
                <a:ext cx="83" cy="4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701" name="Line 247"/>
              <p:cNvSpPr>
                <a:spLocks noChangeShapeType="1"/>
              </p:cNvSpPr>
              <p:nvPr/>
            </p:nvSpPr>
            <p:spPr bwMode="auto">
              <a:xfrm flipV="1">
                <a:off x="2986" y="1704"/>
                <a:ext cx="83" cy="3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702" name="Line 248"/>
              <p:cNvSpPr>
                <a:spLocks noChangeShapeType="1"/>
              </p:cNvSpPr>
              <p:nvPr/>
            </p:nvSpPr>
            <p:spPr bwMode="auto">
              <a:xfrm flipV="1">
                <a:off x="2986" y="1692"/>
                <a:ext cx="83" cy="36"/>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703" name="Line 249"/>
              <p:cNvSpPr>
                <a:spLocks noChangeShapeType="1"/>
              </p:cNvSpPr>
              <p:nvPr/>
            </p:nvSpPr>
            <p:spPr bwMode="auto">
              <a:xfrm flipV="1">
                <a:off x="2986" y="1679"/>
                <a:ext cx="83" cy="3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704" name="Line 250"/>
              <p:cNvSpPr>
                <a:spLocks noChangeShapeType="1"/>
              </p:cNvSpPr>
              <p:nvPr/>
            </p:nvSpPr>
            <p:spPr bwMode="auto">
              <a:xfrm>
                <a:off x="2982" y="1705"/>
                <a:ext cx="0" cy="10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grpSp>
        <p:grpSp>
          <p:nvGrpSpPr>
            <p:cNvPr id="20" name="Group 251"/>
            <p:cNvGrpSpPr>
              <a:grpSpLocks/>
            </p:cNvGrpSpPr>
            <p:nvPr/>
          </p:nvGrpSpPr>
          <p:grpSpPr bwMode="auto">
            <a:xfrm>
              <a:off x="2623" y="1353"/>
              <a:ext cx="356" cy="330"/>
              <a:chOff x="2623" y="1353"/>
              <a:chExt cx="356" cy="330"/>
            </a:xfrm>
          </p:grpSpPr>
          <p:grpSp>
            <p:nvGrpSpPr>
              <p:cNvPr id="21" name="Group 252"/>
              <p:cNvGrpSpPr>
                <a:grpSpLocks/>
              </p:cNvGrpSpPr>
              <p:nvPr/>
            </p:nvGrpSpPr>
            <p:grpSpPr bwMode="auto">
              <a:xfrm>
                <a:off x="2623" y="1353"/>
                <a:ext cx="356" cy="330"/>
                <a:chOff x="2623" y="1353"/>
                <a:chExt cx="356" cy="330"/>
              </a:xfrm>
            </p:grpSpPr>
            <p:grpSp>
              <p:nvGrpSpPr>
                <p:cNvPr id="22" name="Group 253"/>
                <p:cNvGrpSpPr>
                  <a:grpSpLocks/>
                </p:cNvGrpSpPr>
                <p:nvPr/>
              </p:nvGrpSpPr>
              <p:grpSpPr bwMode="auto">
                <a:xfrm>
                  <a:off x="2623" y="1353"/>
                  <a:ext cx="356" cy="330"/>
                  <a:chOff x="2623" y="1353"/>
                  <a:chExt cx="356" cy="330"/>
                </a:xfrm>
              </p:grpSpPr>
              <p:sp>
                <p:nvSpPr>
                  <p:cNvPr id="18692" name="Freeform 254"/>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693" name="Arc 255"/>
                  <p:cNvSpPr>
                    <a:spLocks/>
                  </p:cNvSpPr>
                  <p:nvPr/>
                </p:nvSpPr>
                <p:spPr bwMode="auto">
                  <a:xfrm>
                    <a:off x="2973" y="1360"/>
                    <a:ext cx="5" cy="4"/>
                  </a:xfrm>
                  <a:custGeom>
                    <a:avLst/>
                    <a:gdLst>
                      <a:gd name="T0" fmla="*/ 0 w 20606"/>
                      <a:gd name="T1" fmla="*/ 0 h 21600"/>
                      <a:gd name="T2" fmla="*/ 5 w 20606"/>
                      <a:gd name="T3" fmla="*/ 3 h 21600"/>
                      <a:gd name="T4" fmla="*/ 0 w 20606"/>
                      <a:gd name="T5" fmla="*/ 4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18694" name="Arc 256"/>
                  <p:cNvSpPr>
                    <a:spLocks/>
                  </p:cNvSpPr>
                  <p:nvPr/>
                </p:nvSpPr>
                <p:spPr bwMode="auto">
                  <a:xfrm>
                    <a:off x="2639" y="1361"/>
                    <a:ext cx="14" cy="9"/>
                  </a:xfrm>
                  <a:custGeom>
                    <a:avLst/>
                    <a:gdLst>
                      <a:gd name="T0" fmla="*/ 0 w 21481"/>
                      <a:gd name="T1" fmla="*/ 8 h 21550"/>
                      <a:gd name="T2" fmla="*/ 13 w 21481"/>
                      <a:gd name="T3" fmla="*/ 0 h 21550"/>
                      <a:gd name="T4" fmla="*/ 14 w 21481"/>
                      <a:gd name="T5" fmla="*/ 9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18695" name="Arc 257"/>
                  <p:cNvSpPr>
                    <a:spLocks/>
                  </p:cNvSpPr>
                  <p:nvPr/>
                </p:nvSpPr>
                <p:spPr bwMode="auto">
                  <a:xfrm>
                    <a:off x="2624" y="1652"/>
                    <a:ext cx="4" cy="6"/>
                  </a:xfrm>
                  <a:custGeom>
                    <a:avLst/>
                    <a:gdLst>
                      <a:gd name="T0" fmla="*/ 3 w 21600"/>
                      <a:gd name="T1" fmla="*/ 6 h 20769"/>
                      <a:gd name="T2" fmla="*/ 0 w 21600"/>
                      <a:gd name="T3" fmla="*/ 0 h 20769"/>
                      <a:gd name="T4" fmla="*/ 4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grpSp>
            <p:grpSp>
              <p:nvGrpSpPr>
                <p:cNvPr id="23" name="Group 258"/>
                <p:cNvGrpSpPr>
                  <a:grpSpLocks/>
                </p:cNvGrpSpPr>
                <p:nvPr/>
              </p:nvGrpSpPr>
              <p:grpSpPr bwMode="auto">
                <a:xfrm>
                  <a:off x="2661" y="1402"/>
                  <a:ext cx="269" cy="225"/>
                  <a:chOff x="2661" y="1402"/>
                  <a:chExt cx="269" cy="225"/>
                </a:xfrm>
              </p:grpSpPr>
              <p:grpSp>
                <p:nvGrpSpPr>
                  <p:cNvPr id="24" name="Group 259"/>
                  <p:cNvGrpSpPr>
                    <a:grpSpLocks/>
                  </p:cNvGrpSpPr>
                  <p:nvPr/>
                </p:nvGrpSpPr>
                <p:grpSpPr bwMode="auto">
                  <a:xfrm>
                    <a:off x="2661" y="1402"/>
                    <a:ext cx="269" cy="225"/>
                    <a:chOff x="2661" y="1402"/>
                    <a:chExt cx="269" cy="225"/>
                  </a:xfrm>
                </p:grpSpPr>
                <p:sp>
                  <p:nvSpPr>
                    <p:cNvPr id="18688" name="Freeform 260"/>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689" name="Freeform 261"/>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690" name="Freeform 262"/>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691" name="Freeform 263"/>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5" name="Group 264"/>
                  <p:cNvGrpSpPr>
                    <a:grpSpLocks/>
                  </p:cNvGrpSpPr>
                  <p:nvPr/>
                </p:nvGrpSpPr>
                <p:grpSpPr bwMode="auto">
                  <a:xfrm>
                    <a:off x="2667" y="1410"/>
                    <a:ext cx="256" cy="211"/>
                    <a:chOff x="2667" y="1410"/>
                    <a:chExt cx="256" cy="211"/>
                  </a:xfrm>
                </p:grpSpPr>
                <p:sp>
                  <p:nvSpPr>
                    <p:cNvPr id="18685" name="Freeform 265"/>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686" name="Freeform 266"/>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687" name="Freeform 267"/>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grpSp>
          <p:sp>
            <p:nvSpPr>
              <p:cNvPr id="18680" name="Freeform 268"/>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6" name="Group 269"/>
            <p:cNvGrpSpPr>
              <a:grpSpLocks/>
            </p:cNvGrpSpPr>
            <p:nvPr/>
          </p:nvGrpSpPr>
          <p:grpSpPr bwMode="auto">
            <a:xfrm>
              <a:off x="2481" y="1792"/>
              <a:ext cx="509" cy="114"/>
              <a:chOff x="2481" y="1792"/>
              <a:chExt cx="509" cy="114"/>
            </a:xfrm>
          </p:grpSpPr>
          <p:sp>
            <p:nvSpPr>
              <p:cNvPr id="18621" name="Freeform 270"/>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7" name="Group 271"/>
              <p:cNvGrpSpPr>
                <a:grpSpLocks/>
              </p:cNvGrpSpPr>
              <p:nvPr/>
            </p:nvGrpSpPr>
            <p:grpSpPr bwMode="auto">
              <a:xfrm>
                <a:off x="2481" y="1792"/>
                <a:ext cx="509" cy="114"/>
                <a:chOff x="2481" y="1792"/>
                <a:chExt cx="509" cy="114"/>
              </a:xfrm>
            </p:grpSpPr>
            <p:sp>
              <p:nvSpPr>
                <p:cNvPr id="18623" name="Freeform 272"/>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624" name="Freeform 273"/>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625" name="Line 274"/>
                <p:cNvSpPr>
                  <a:spLocks noChangeShapeType="1"/>
                </p:cNvSpPr>
                <p:nvPr/>
              </p:nvSpPr>
              <p:spPr bwMode="auto">
                <a:xfrm>
                  <a:off x="2485" y="1852"/>
                  <a:ext cx="446" cy="4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nvGrpSpPr>
                <p:cNvPr id="28" name="Group 275"/>
                <p:cNvGrpSpPr>
                  <a:grpSpLocks/>
                </p:cNvGrpSpPr>
                <p:nvPr/>
              </p:nvGrpSpPr>
              <p:grpSpPr bwMode="auto">
                <a:xfrm>
                  <a:off x="2510" y="1792"/>
                  <a:ext cx="434" cy="95"/>
                  <a:chOff x="2510" y="1792"/>
                  <a:chExt cx="434" cy="95"/>
                </a:xfrm>
              </p:grpSpPr>
              <p:sp>
                <p:nvSpPr>
                  <p:cNvPr id="18630" name="Freeform 276"/>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9" name="Group 277"/>
                  <p:cNvGrpSpPr>
                    <a:grpSpLocks/>
                  </p:cNvGrpSpPr>
                  <p:nvPr/>
                </p:nvGrpSpPr>
                <p:grpSpPr bwMode="auto">
                  <a:xfrm>
                    <a:off x="2523" y="1792"/>
                    <a:ext cx="421" cy="95"/>
                    <a:chOff x="2523" y="1792"/>
                    <a:chExt cx="421" cy="95"/>
                  </a:xfrm>
                </p:grpSpPr>
                <p:grpSp>
                  <p:nvGrpSpPr>
                    <p:cNvPr id="30" name="Group 278"/>
                    <p:cNvGrpSpPr>
                      <a:grpSpLocks/>
                    </p:cNvGrpSpPr>
                    <p:nvPr/>
                  </p:nvGrpSpPr>
                  <p:grpSpPr bwMode="auto">
                    <a:xfrm>
                      <a:off x="2530" y="1792"/>
                      <a:ext cx="305" cy="80"/>
                      <a:chOff x="2530" y="1792"/>
                      <a:chExt cx="305" cy="80"/>
                    </a:xfrm>
                  </p:grpSpPr>
                  <p:grpSp>
                    <p:nvGrpSpPr>
                      <p:cNvPr id="31" name="Group 279"/>
                      <p:cNvGrpSpPr>
                        <a:grpSpLocks/>
                      </p:cNvGrpSpPr>
                      <p:nvPr/>
                    </p:nvGrpSpPr>
                    <p:grpSpPr bwMode="auto">
                      <a:xfrm>
                        <a:off x="2530" y="1792"/>
                        <a:ext cx="57" cy="56"/>
                        <a:chOff x="2530" y="1792"/>
                        <a:chExt cx="57" cy="56"/>
                      </a:xfrm>
                    </p:grpSpPr>
                    <p:sp>
                      <p:nvSpPr>
                        <p:cNvPr id="18677" name="Line 280"/>
                        <p:cNvSpPr>
                          <a:spLocks noChangeShapeType="1"/>
                        </p:cNvSpPr>
                        <p:nvPr/>
                      </p:nvSpPr>
                      <p:spPr bwMode="auto">
                        <a:xfrm flipV="1">
                          <a:off x="2530" y="182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78" name="Line 281"/>
                        <p:cNvSpPr>
                          <a:spLocks noChangeShapeType="1"/>
                        </p:cNvSpPr>
                        <p:nvPr/>
                      </p:nvSpPr>
                      <p:spPr bwMode="auto">
                        <a:xfrm flipV="1">
                          <a:off x="2551" y="1792"/>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432" name="Group 282"/>
                      <p:cNvGrpSpPr>
                        <a:grpSpLocks/>
                      </p:cNvGrpSpPr>
                      <p:nvPr/>
                    </p:nvGrpSpPr>
                    <p:grpSpPr bwMode="auto">
                      <a:xfrm>
                        <a:off x="2555" y="1795"/>
                        <a:ext cx="58" cy="55"/>
                        <a:chOff x="2555" y="1795"/>
                        <a:chExt cx="58" cy="55"/>
                      </a:xfrm>
                    </p:grpSpPr>
                    <p:sp>
                      <p:nvSpPr>
                        <p:cNvPr id="18675" name="Line 283"/>
                        <p:cNvSpPr>
                          <a:spLocks noChangeShapeType="1"/>
                        </p:cNvSpPr>
                        <p:nvPr/>
                      </p:nvSpPr>
                      <p:spPr bwMode="auto">
                        <a:xfrm flipV="1">
                          <a:off x="2555" y="183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76" name="Line 284"/>
                        <p:cNvSpPr>
                          <a:spLocks noChangeShapeType="1"/>
                        </p:cNvSpPr>
                        <p:nvPr/>
                      </p:nvSpPr>
                      <p:spPr bwMode="auto">
                        <a:xfrm flipV="1">
                          <a:off x="2576" y="1795"/>
                          <a:ext cx="37"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433" name="Group 285"/>
                      <p:cNvGrpSpPr>
                        <a:grpSpLocks/>
                      </p:cNvGrpSpPr>
                      <p:nvPr/>
                    </p:nvGrpSpPr>
                    <p:grpSpPr bwMode="auto">
                      <a:xfrm>
                        <a:off x="2582" y="1796"/>
                        <a:ext cx="57" cy="56"/>
                        <a:chOff x="2582" y="1796"/>
                        <a:chExt cx="57" cy="56"/>
                      </a:xfrm>
                    </p:grpSpPr>
                    <p:sp>
                      <p:nvSpPr>
                        <p:cNvPr id="18673" name="Line 286"/>
                        <p:cNvSpPr>
                          <a:spLocks noChangeShapeType="1"/>
                        </p:cNvSpPr>
                        <p:nvPr/>
                      </p:nvSpPr>
                      <p:spPr bwMode="auto">
                        <a:xfrm flipV="1">
                          <a:off x="2582" y="1833"/>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74" name="Line 287"/>
                        <p:cNvSpPr>
                          <a:spLocks noChangeShapeType="1"/>
                        </p:cNvSpPr>
                        <p:nvPr/>
                      </p:nvSpPr>
                      <p:spPr bwMode="auto">
                        <a:xfrm flipV="1">
                          <a:off x="2603" y="179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434" name="Group 288"/>
                      <p:cNvGrpSpPr>
                        <a:grpSpLocks/>
                      </p:cNvGrpSpPr>
                      <p:nvPr/>
                    </p:nvGrpSpPr>
                    <p:grpSpPr bwMode="auto">
                      <a:xfrm>
                        <a:off x="2605" y="1800"/>
                        <a:ext cx="58" cy="56"/>
                        <a:chOff x="2605" y="1800"/>
                        <a:chExt cx="58" cy="56"/>
                      </a:xfrm>
                    </p:grpSpPr>
                    <p:sp>
                      <p:nvSpPr>
                        <p:cNvPr id="18671" name="Line 289"/>
                        <p:cNvSpPr>
                          <a:spLocks noChangeShapeType="1"/>
                        </p:cNvSpPr>
                        <p:nvPr/>
                      </p:nvSpPr>
                      <p:spPr bwMode="auto">
                        <a:xfrm flipV="1">
                          <a:off x="2605" y="1836"/>
                          <a:ext cx="14" cy="2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72" name="Line 290"/>
                        <p:cNvSpPr>
                          <a:spLocks noChangeShapeType="1"/>
                        </p:cNvSpPr>
                        <p:nvPr/>
                      </p:nvSpPr>
                      <p:spPr bwMode="auto">
                        <a:xfrm flipV="1">
                          <a:off x="2627" y="1800"/>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446" name="Group 291"/>
                      <p:cNvGrpSpPr>
                        <a:grpSpLocks/>
                      </p:cNvGrpSpPr>
                      <p:nvPr/>
                    </p:nvGrpSpPr>
                    <p:grpSpPr bwMode="auto">
                      <a:xfrm>
                        <a:off x="2632" y="1802"/>
                        <a:ext cx="57" cy="55"/>
                        <a:chOff x="2632" y="1802"/>
                        <a:chExt cx="57" cy="55"/>
                      </a:xfrm>
                    </p:grpSpPr>
                    <p:sp>
                      <p:nvSpPr>
                        <p:cNvPr id="18669" name="Line 292"/>
                        <p:cNvSpPr>
                          <a:spLocks noChangeShapeType="1"/>
                        </p:cNvSpPr>
                        <p:nvPr/>
                      </p:nvSpPr>
                      <p:spPr bwMode="auto">
                        <a:xfrm flipV="1">
                          <a:off x="2632" y="1838"/>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70" name="Line 293"/>
                        <p:cNvSpPr>
                          <a:spLocks noChangeShapeType="1"/>
                        </p:cNvSpPr>
                        <p:nvPr/>
                      </p:nvSpPr>
                      <p:spPr bwMode="auto">
                        <a:xfrm flipV="1">
                          <a:off x="2653" y="1802"/>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447" name="Group 294"/>
                      <p:cNvGrpSpPr>
                        <a:grpSpLocks/>
                      </p:cNvGrpSpPr>
                      <p:nvPr/>
                    </p:nvGrpSpPr>
                    <p:grpSpPr bwMode="auto">
                      <a:xfrm>
                        <a:off x="2657" y="1803"/>
                        <a:ext cx="57" cy="56"/>
                        <a:chOff x="2657" y="1803"/>
                        <a:chExt cx="57" cy="56"/>
                      </a:xfrm>
                    </p:grpSpPr>
                    <p:sp>
                      <p:nvSpPr>
                        <p:cNvPr id="18667" name="Line 295"/>
                        <p:cNvSpPr>
                          <a:spLocks noChangeShapeType="1"/>
                        </p:cNvSpPr>
                        <p:nvPr/>
                      </p:nvSpPr>
                      <p:spPr bwMode="auto">
                        <a:xfrm flipV="1">
                          <a:off x="2657" y="1840"/>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68" name="Line 296"/>
                        <p:cNvSpPr>
                          <a:spLocks noChangeShapeType="1"/>
                        </p:cNvSpPr>
                        <p:nvPr/>
                      </p:nvSpPr>
                      <p:spPr bwMode="auto">
                        <a:xfrm flipV="1">
                          <a:off x="2678" y="1803"/>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448" name="Group 297"/>
                      <p:cNvGrpSpPr>
                        <a:grpSpLocks/>
                      </p:cNvGrpSpPr>
                      <p:nvPr/>
                    </p:nvGrpSpPr>
                    <p:grpSpPr bwMode="auto">
                      <a:xfrm>
                        <a:off x="2681" y="1806"/>
                        <a:ext cx="58" cy="55"/>
                        <a:chOff x="2681" y="1806"/>
                        <a:chExt cx="58" cy="55"/>
                      </a:xfrm>
                    </p:grpSpPr>
                    <p:sp>
                      <p:nvSpPr>
                        <p:cNvPr id="18665" name="Line 298"/>
                        <p:cNvSpPr>
                          <a:spLocks noChangeShapeType="1"/>
                        </p:cNvSpPr>
                        <p:nvPr/>
                      </p:nvSpPr>
                      <p:spPr bwMode="auto">
                        <a:xfrm flipV="1">
                          <a:off x="2681" y="1842"/>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66" name="Line 299"/>
                        <p:cNvSpPr>
                          <a:spLocks noChangeShapeType="1"/>
                        </p:cNvSpPr>
                        <p:nvPr/>
                      </p:nvSpPr>
                      <p:spPr bwMode="auto">
                        <a:xfrm flipV="1">
                          <a:off x="2703" y="1806"/>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450" name="Group 300"/>
                      <p:cNvGrpSpPr>
                        <a:grpSpLocks/>
                      </p:cNvGrpSpPr>
                      <p:nvPr/>
                    </p:nvGrpSpPr>
                    <p:grpSpPr bwMode="auto">
                      <a:xfrm>
                        <a:off x="2704" y="1809"/>
                        <a:ext cx="58" cy="56"/>
                        <a:chOff x="2704" y="1809"/>
                        <a:chExt cx="58" cy="56"/>
                      </a:xfrm>
                    </p:grpSpPr>
                    <p:sp>
                      <p:nvSpPr>
                        <p:cNvPr id="18663" name="Line 301"/>
                        <p:cNvSpPr>
                          <a:spLocks noChangeShapeType="1"/>
                        </p:cNvSpPr>
                        <p:nvPr/>
                      </p:nvSpPr>
                      <p:spPr bwMode="auto">
                        <a:xfrm flipV="1">
                          <a:off x="2704" y="1846"/>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64" name="Line 302"/>
                        <p:cNvSpPr>
                          <a:spLocks noChangeShapeType="1"/>
                        </p:cNvSpPr>
                        <p:nvPr/>
                      </p:nvSpPr>
                      <p:spPr bwMode="auto">
                        <a:xfrm flipV="1">
                          <a:off x="2726" y="1809"/>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452" name="Group 303"/>
                      <p:cNvGrpSpPr>
                        <a:grpSpLocks/>
                      </p:cNvGrpSpPr>
                      <p:nvPr/>
                    </p:nvGrpSpPr>
                    <p:grpSpPr bwMode="auto">
                      <a:xfrm>
                        <a:off x="2729" y="1813"/>
                        <a:ext cx="57" cy="55"/>
                        <a:chOff x="2729" y="1813"/>
                        <a:chExt cx="57" cy="55"/>
                      </a:xfrm>
                    </p:grpSpPr>
                    <p:sp>
                      <p:nvSpPr>
                        <p:cNvPr id="18661" name="Line 304"/>
                        <p:cNvSpPr>
                          <a:spLocks noChangeShapeType="1"/>
                        </p:cNvSpPr>
                        <p:nvPr/>
                      </p:nvSpPr>
                      <p:spPr bwMode="auto">
                        <a:xfrm flipV="1">
                          <a:off x="2729" y="184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62" name="Line 305"/>
                        <p:cNvSpPr>
                          <a:spLocks noChangeShapeType="1"/>
                        </p:cNvSpPr>
                        <p:nvPr/>
                      </p:nvSpPr>
                      <p:spPr bwMode="auto">
                        <a:xfrm flipV="1">
                          <a:off x="2750" y="1813"/>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453" name="Group 306"/>
                      <p:cNvGrpSpPr>
                        <a:grpSpLocks/>
                      </p:cNvGrpSpPr>
                      <p:nvPr/>
                    </p:nvGrpSpPr>
                    <p:grpSpPr bwMode="auto">
                      <a:xfrm>
                        <a:off x="2754" y="1814"/>
                        <a:ext cx="57" cy="56"/>
                        <a:chOff x="2754" y="1814"/>
                        <a:chExt cx="57" cy="56"/>
                      </a:xfrm>
                    </p:grpSpPr>
                    <p:sp>
                      <p:nvSpPr>
                        <p:cNvPr id="18659" name="Line 307"/>
                        <p:cNvSpPr>
                          <a:spLocks noChangeShapeType="1"/>
                        </p:cNvSpPr>
                        <p:nvPr/>
                      </p:nvSpPr>
                      <p:spPr bwMode="auto">
                        <a:xfrm flipV="1">
                          <a:off x="2754" y="185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60" name="Line 308"/>
                        <p:cNvSpPr>
                          <a:spLocks noChangeShapeType="1"/>
                        </p:cNvSpPr>
                        <p:nvPr/>
                      </p:nvSpPr>
                      <p:spPr bwMode="auto">
                        <a:xfrm flipV="1">
                          <a:off x="2775" y="1814"/>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454" name="Group 309"/>
                      <p:cNvGrpSpPr>
                        <a:grpSpLocks/>
                      </p:cNvGrpSpPr>
                      <p:nvPr/>
                    </p:nvGrpSpPr>
                    <p:grpSpPr bwMode="auto">
                      <a:xfrm>
                        <a:off x="2777" y="1816"/>
                        <a:ext cx="58" cy="56"/>
                        <a:chOff x="2777" y="1816"/>
                        <a:chExt cx="58" cy="56"/>
                      </a:xfrm>
                    </p:grpSpPr>
                    <p:sp>
                      <p:nvSpPr>
                        <p:cNvPr id="18657" name="Line 310"/>
                        <p:cNvSpPr>
                          <a:spLocks noChangeShapeType="1"/>
                        </p:cNvSpPr>
                        <p:nvPr/>
                      </p:nvSpPr>
                      <p:spPr bwMode="auto">
                        <a:xfrm flipV="1">
                          <a:off x="2777" y="1853"/>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58" name="Line 311"/>
                        <p:cNvSpPr>
                          <a:spLocks noChangeShapeType="1"/>
                        </p:cNvSpPr>
                        <p:nvPr/>
                      </p:nvSpPr>
                      <p:spPr bwMode="auto">
                        <a:xfrm flipV="1">
                          <a:off x="2799" y="181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18455" name="Group 312"/>
                    <p:cNvGrpSpPr>
                      <a:grpSpLocks/>
                    </p:cNvGrpSpPr>
                    <p:nvPr/>
                  </p:nvGrpSpPr>
                  <p:grpSpPr bwMode="auto">
                    <a:xfrm>
                      <a:off x="2854" y="1824"/>
                      <a:ext cx="86" cy="63"/>
                      <a:chOff x="2854" y="1824"/>
                      <a:chExt cx="86" cy="63"/>
                    </a:xfrm>
                  </p:grpSpPr>
                  <p:grpSp>
                    <p:nvGrpSpPr>
                      <p:cNvPr id="18458" name="Group 313"/>
                      <p:cNvGrpSpPr>
                        <a:grpSpLocks/>
                      </p:cNvGrpSpPr>
                      <p:nvPr/>
                    </p:nvGrpSpPr>
                    <p:grpSpPr bwMode="auto">
                      <a:xfrm>
                        <a:off x="2893" y="1827"/>
                        <a:ext cx="47" cy="60"/>
                        <a:chOff x="2893" y="1827"/>
                        <a:chExt cx="47" cy="60"/>
                      </a:xfrm>
                    </p:grpSpPr>
                    <p:sp>
                      <p:nvSpPr>
                        <p:cNvPr id="18644" name="Line 314"/>
                        <p:cNvSpPr>
                          <a:spLocks noChangeShapeType="1"/>
                        </p:cNvSpPr>
                        <p:nvPr/>
                      </p:nvSpPr>
                      <p:spPr bwMode="auto">
                        <a:xfrm flipV="1">
                          <a:off x="2893" y="1865"/>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45" name="Line 315"/>
                        <p:cNvSpPr>
                          <a:spLocks noChangeShapeType="1"/>
                        </p:cNvSpPr>
                        <p:nvPr/>
                      </p:nvSpPr>
                      <p:spPr bwMode="auto">
                        <a:xfrm flipV="1">
                          <a:off x="2912" y="1827"/>
                          <a:ext cx="28" cy="46"/>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459" name="Group 316"/>
                      <p:cNvGrpSpPr>
                        <a:grpSpLocks/>
                      </p:cNvGrpSpPr>
                      <p:nvPr/>
                    </p:nvGrpSpPr>
                    <p:grpSpPr bwMode="auto">
                      <a:xfrm>
                        <a:off x="2874" y="1825"/>
                        <a:ext cx="48" cy="60"/>
                        <a:chOff x="2874" y="1825"/>
                        <a:chExt cx="48" cy="60"/>
                      </a:xfrm>
                    </p:grpSpPr>
                    <p:sp>
                      <p:nvSpPr>
                        <p:cNvPr id="18642" name="Line 317"/>
                        <p:cNvSpPr>
                          <a:spLocks noChangeShapeType="1"/>
                        </p:cNvSpPr>
                        <p:nvPr/>
                      </p:nvSpPr>
                      <p:spPr bwMode="auto">
                        <a:xfrm flipV="1">
                          <a:off x="2874" y="1864"/>
                          <a:ext cx="10" cy="2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43" name="Line 318"/>
                        <p:cNvSpPr>
                          <a:spLocks noChangeShapeType="1"/>
                        </p:cNvSpPr>
                        <p:nvPr/>
                      </p:nvSpPr>
                      <p:spPr bwMode="auto">
                        <a:xfrm flipV="1">
                          <a:off x="2892" y="1825"/>
                          <a:ext cx="30" cy="47"/>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460" name="Group 319"/>
                      <p:cNvGrpSpPr>
                        <a:grpSpLocks/>
                      </p:cNvGrpSpPr>
                      <p:nvPr/>
                    </p:nvGrpSpPr>
                    <p:grpSpPr bwMode="auto">
                      <a:xfrm>
                        <a:off x="2854" y="1824"/>
                        <a:ext cx="46" cy="59"/>
                        <a:chOff x="2854" y="1824"/>
                        <a:chExt cx="46" cy="59"/>
                      </a:xfrm>
                    </p:grpSpPr>
                    <p:sp>
                      <p:nvSpPr>
                        <p:cNvPr id="18640" name="Line 320"/>
                        <p:cNvSpPr>
                          <a:spLocks noChangeShapeType="1"/>
                        </p:cNvSpPr>
                        <p:nvPr/>
                      </p:nvSpPr>
                      <p:spPr bwMode="auto">
                        <a:xfrm flipV="1">
                          <a:off x="2854" y="1861"/>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41" name="Line 321"/>
                        <p:cNvSpPr>
                          <a:spLocks noChangeShapeType="1"/>
                        </p:cNvSpPr>
                        <p:nvPr/>
                      </p:nvSpPr>
                      <p:spPr bwMode="auto">
                        <a:xfrm flipV="1">
                          <a:off x="2873" y="1824"/>
                          <a:ext cx="27"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sp>
                  <p:nvSpPr>
                    <p:cNvPr id="18634" name="Line 322"/>
                    <p:cNvSpPr>
                      <a:spLocks noChangeShapeType="1"/>
                    </p:cNvSpPr>
                    <p:nvPr/>
                  </p:nvSpPr>
                  <p:spPr bwMode="auto">
                    <a:xfrm>
                      <a:off x="2553" y="1815"/>
                      <a:ext cx="391" cy="3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35" name="Line 323"/>
                    <p:cNvSpPr>
                      <a:spLocks noChangeShapeType="1"/>
                    </p:cNvSpPr>
                    <p:nvPr/>
                  </p:nvSpPr>
                  <p:spPr bwMode="auto">
                    <a:xfrm>
                      <a:off x="2538" y="1825"/>
                      <a:ext cx="399" cy="3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636" name="Line 324"/>
                    <p:cNvSpPr>
                      <a:spLocks noChangeShapeType="1"/>
                    </p:cNvSpPr>
                    <p:nvPr/>
                  </p:nvSpPr>
                  <p:spPr bwMode="auto">
                    <a:xfrm>
                      <a:off x="2523" y="1835"/>
                      <a:ext cx="403" cy="3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18461" name="Group 325"/>
                <p:cNvGrpSpPr>
                  <a:grpSpLocks/>
                </p:cNvGrpSpPr>
                <p:nvPr/>
              </p:nvGrpSpPr>
              <p:grpSpPr bwMode="auto">
                <a:xfrm>
                  <a:off x="2939" y="1835"/>
                  <a:ext cx="51" cy="68"/>
                  <a:chOff x="2939" y="1835"/>
                  <a:chExt cx="51" cy="68"/>
                </a:xfrm>
              </p:grpSpPr>
              <p:sp>
                <p:nvSpPr>
                  <p:cNvPr id="18628" name="Line 326"/>
                  <p:cNvSpPr>
                    <a:spLocks noChangeShapeType="1"/>
                  </p:cNvSpPr>
                  <p:nvPr/>
                </p:nvSpPr>
                <p:spPr bwMode="auto">
                  <a:xfrm flipV="1">
                    <a:off x="2939" y="1870"/>
                    <a:ext cx="23" cy="3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sp>
                <p:nvSpPr>
                  <p:cNvPr id="18629" name="Line 327"/>
                  <p:cNvSpPr>
                    <a:spLocks noChangeShapeType="1"/>
                  </p:cNvSpPr>
                  <p:nvPr/>
                </p:nvSpPr>
                <p:spPr bwMode="auto">
                  <a:xfrm flipV="1">
                    <a:off x="2970" y="1835"/>
                    <a:ext cx="20" cy="4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grpSp>
          </p:grpSp>
        </p:grpSp>
      </p:grpSp>
      <p:sp>
        <p:nvSpPr>
          <p:cNvPr id="18449" name="Line 328"/>
          <p:cNvSpPr>
            <a:spLocks noChangeShapeType="1"/>
          </p:cNvSpPr>
          <p:nvPr/>
        </p:nvSpPr>
        <p:spPr bwMode="auto">
          <a:xfrm>
            <a:off x="482600" y="6273800"/>
            <a:ext cx="8445500" cy="0"/>
          </a:xfrm>
          <a:prstGeom prst="line">
            <a:avLst/>
          </a:prstGeom>
          <a:noFill/>
          <a:ln w="76200">
            <a:solidFill>
              <a:srgbClr val="000000"/>
            </a:solidFill>
            <a:round/>
            <a:headEnd type="triangle" w="med" len="med"/>
            <a:tailEnd type="triangle" w="med" len="med"/>
          </a:ln>
        </p:spPr>
        <p:txBody>
          <a:bodyPr wrap="none" anchor="ctr"/>
          <a:lstStyle/>
          <a:p>
            <a:pPr>
              <a:defRPr/>
            </a:pPr>
            <a:endParaRPr lang="en-US">
              <a:solidFill>
                <a:schemeClr val="bg1">
                  <a:lumMod val="50000"/>
                </a:schemeClr>
              </a:solidFill>
            </a:endParaRPr>
          </a:p>
        </p:txBody>
      </p:sp>
      <p:grpSp>
        <p:nvGrpSpPr>
          <p:cNvPr id="18466" name="Group 329"/>
          <p:cNvGrpSpPr>
            <a:grpSpLocks/>
          </p:cNvGrpSpPr>
          <p:nvPr/>
        </p:nvGrpSpPr>
        <p:grpSpPr bwMode="auto">
          <a:xfrm>
            <a:off x="1047750" y="5638800"/>
            <a:ext cx="1397000" cy="609600"/>
            <a:chOff x="1776" y="3264"/>
            <a:chExt cx="880" cy="672"/>
          </a:xfrm>
        </p:grpSpPr>
        <p:sp>
          <p:nvSpPr>
            <p:cNvPr id="18607" name="Line 330"/>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18608" name="Line 331"/>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sp>
        <p:nvSpPr>
          <p:cNvPr id="18451" name="Text Box 332"/>
          <p:cNvSpPr txBox="1">
            <a:spLocks noChangeArrowheads="1"/>
          </p:cNvSpPr>
          <p:nvPr/>
        </p:nvSpPr>
        <p:spPr bwMode="auto">
          <a:xfrm>
            <a:off x="3192463" y="6303963"/>
            <a:ext cx="1552220" cy="369332"/>
          </a:xfrm>
          <a:prstGeom prst="rect">
            <a:avLst/>
          </a:prstGeom>
          <a:noFill/>
          <a:ln w="9525">
            <a:noFill/>
            <a:miter lim="800000"/>
            <a:headEnd/>
            <a:tailEnd/>
          </a:ln>
        </p:spPr>
        <p:txBody>
          <a:bodyPr wrap="none">
            <a:spAutoFit/>
          </a:bodyPr>
          <a:lstStyle/>
          <a:p>
            <a:pPr algn="l" eaLnBrk="0" hangingPunct="0">
              <a:defRPr/>
            </a:pPr>
            <a:r>
              <a:rPr lang="en-GB" dirty="0"/>
              <a:t>Data Network</a:t>
            </a:r>
          </a:p>
        </p:txBody>
      </p:sp>
      <p:grpSp>
        <p:nvGrpSpPr>
          <p:cNvPr id="18467" name="Group 333"/>
          <p:cNvGrpSpPr>
            <a:grpSpLocks/>
          </p:cNvGrpSpPr>
          <p:nvPr/>
        </p:nvGrpSpPr>
        <p:grpSpPr bwMode="auto">
          <a:xfrm>
            <a:off x="6584950" y="5635625"/>
            <a:ext cx="1397000" cy="609600"/>
            <a:chOff x="1776" y="3264"/>
            <a:chExt cx="880" cy="672"/>
          </a:xfrm>
        </p:grpSpPr>
        <p:sp>
          <p:nvSpPr>
            <p:cNvPr id="18605" name="Line 334"/>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18606" name="Line 335"/>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pic>
        <p:nvPicPr>
          <p:cNvPr id="367953" name="osi.wav">
            <a:hlinkClick r:id="" action="ppaction://media"/>
          </p:cNvPr>
          <p:cNvPicPr>
            <a:picLocks noRot="1" noChangeAspect="1" noChangeArrowheads="1"/>
          </p:cNvPicPr>
          <p:nvPr>
            <a:audioFile r:link="rId1"/>
          </p:nvPr>
        </p:nvPicPr>
        <p:blipFill>
          <a:blip r:embed="rId4"/>
          <a:srcRect/>
          <a:stretch>
            <a:fillRect/>
          </a:stretch>
        </p:blipFill>
        <p:spPr bwMode="auto">
          <a:xfrm>
            <a:off x="7134225" y="831850"/>
            <a:ext cx="304800" cy="304800"/>
          </a:xfrm>
          <a:prstGeom prst="rect">
            <a:avLst/>
          </a:prstGeom>
          <a:noFill/>
          <a:ln w="9525">
            <a:noFill/>
            <a:miter lim="800000"/>
            <a:headEnd/>
            <a:tailEnd/>
          </a:ln>
        </p:spPr>
      </p:pic>
      <p:grpSp>
        <p:nvGrpSpPr>
          <p:cNvPr id="18468" name="Group 338"/>
          <p:cNvGrpSpPr>
            <a:grpSpLocks/>
          </p:cNvGrpSpPr>
          <p:nvPr/>
        </p:nvGrpSpPr>
        <p:grpSpPr bwMode="auto">
          <a:xfrm>
            <a:off x="6934200" y="1417638"/>
            <a:ext cx="711200" cy="469900"/>
            <a:chOff x="1776" y="3264"/>
            <a:chExt cx="880" cy="672"/>
          </a:xfrm>
        </p:grpSpPr>
        <p:sp>
          <p:nvSpPr>
            <p:cNvPr id="18603" name="Line 339"/>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18604" name="Line 340"/>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grpSp>
        <p:nvGrpSpPr>
          <p:cNvPr id="18470" name="Group 341"/>
          <p:cNvGrpSpPr>
            <a:grpSpLocks/>
          </p:cNvGrpSpPr>
          <p:nvPr/>
        </p:nvGrpSpPr>
        <p:grpSpPr bwMode="auto">
          <a:xfrm>
            <a:off x="6721475" y="604838"/>
            <a:ext cx="1163638" cy="901700"/>
            <a:chOff x="2436" y="1353"/>
            <a:chExt cx="733" cy="568"/>
          </a:xfrm>
        </p:grpSpPr>
        <p:sp>
          <p:nvSpPr>
            <p:cNvPr id="18457" name="Freeform 342"/>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cmpd="sng">
              <a:solidFill>
                <a:srgbClr val="80808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8474" name="Group 343"/>
            <p:cNvGrpSpPr>
              <a:grpSpLocks/>
            </p:cNvGrpSpPr>
            <p:nvPr/>
          </p:nvGrpSpPr>
          <p:grpSpPr bwMode="auto">
            <a:xfrm>
              <a:off x="2497" y="1671"/>
              <a:ext cx="568" cy="191"/>
              <a:chOff x="2497" y="1671"/>
              <a:chExt cx="568" cy="191"/>
            </a:xfrm>
          </p:grpSpPr>
          <p:sp>
            <p:nvSpPr>
              <p:cNvPr id="18596" name="Freeform 344"/>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597" name="Freeform 345"/>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8475" name="Group 346"/>
              <p:cNvGrpSpPr>
                <a:grpSpLocks/>
              </p:cNvGrpSpPr>
              <p:nvPr/>
            </p:nvGrpSpPr>
            <p:grpSpPr bwMode="auto">
              <a:xfrm>
                <a:off x="2502" y="1703"/>
                <a:ext cx="457" cy="52"/>
                <a:chOff x="2502" y="1703"/>
                <a:chExt cx="457" cy="52"/>
              </a:xfrm>
            </p:grpSpPr>
            <p:sp>
              <p:nvSpPr>
                <p:cNvPr id="18599" name="Line 347"/>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18600" name="Line 348"/>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18601" name="Line 349"/>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18602" name="Line 350"/>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18479" name="Group 351"/>
            <p:cNvGrpSpPr>
              <a:grpSpLocks/>
            </p:cNvGrpSpPr>
            <p:nvPr/>
          </p:nvGrpSpPr>
          <p:grpSpPr bwMode="auto">
            <a:xfrm>
              <a:off x="2497" y="1651"/>
              <a:ext cx="570" cy="47"/>
              <a:chOff x="2497" y="1651"/>
              <a:chExt cx="570" cy="47"/>
            </a:xfrm>
          </p:grpSpPr>
          <p:sp>
            <p:nvSpPr>
              <p:cNvPr id="18594" name="Freeform 352"/>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595" name="Freeform 353"/>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8480" name="Group 354"/>
            <p:cNvGrpSpPr>
              <a:grpSpLocks/>
            </p:cNvGrpSpPr>
            <p:nvPr/>
          </p:nvGrpSpPr>
          <p:grpSpPr bwMode="auto">
            <a:xfrm>
              <a:off x="2967" y="1360"/>
              <a:ext cx="100" cy="322"/>
              <a:chOff x="2967" y="1360"/>
              <a:chExt cx="100" cy="322"/>
            </a:xfrm>
          </p:grpSpPr>
          <p:grpSp>
            <p:nvGrpSpPr>
              <p:cNvPr id="18481" name="Group 355"/>
              <p:cNvGrpSpPr>
                <a:grpSpLocks/>
              </p:cNvGrpSpPr>
              <p:nvPr/>
            </p:nvGrpSpPr>
            <p:grpSpPr bwMode="auto">
              <a:xfrm>
                <a:off x="3008" y="1402"/>
                <a:ext cx="59" cy="269"/>
                <a:chOff x="3008" y="1402"/>
                <a:chExt cx="59" cy="269"/>
              </a:xfrm>
            </p:grpSpPr>
            <p:sp>
              <p:nvSpPr>
                <p:cNvPr id="18568" name="Freeform 356"/>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8485" name="Group 357"/>
                <p:cNvGrpSpPr>
                  <a:grpSpLocks/>
                </p:cNvGrpSpPr>
                <p:nvPr/>
              </p:nvGrpSpPr>
              <p:grpSpPr bwMode="auto">
                <a:xfrm>
                  <a:off x="3012" y="1418"/>
                  <a:ext cx="55" cy="231"/>
                  <a:chOff x="3012" y="1418"/>
                  <a:chExt cx="55" cy="231"/>
                </a:xfrm>
              </p:grpSpPr>
              <p:grpSp>
                <p:nvGrpSpPr>
                  <p:cNvPr id="18486" name="Group 358"/>
                  <p:cNvGrpSpPr>
                    <a:grpSpLocks/>
                  </p:cNvGrpSpPr>
                  <p:nvPr/>
                </p:nvGrpSpPr>
                <p:grpSpPr bwMode="auto">
                  <a:xfrm>
                    <a:off x="3012" y="1418"/>
                    <a:ext cx="55" cy="231"/>
                    <a:chOff x="3012" y="1418"/>
                    <a:chExt cx="55" cy="231"/>
                  </a:xfrm>
                </p:grpSpPr>
                <p:grpSp>
                  <p:nvGrpSpPr>
                    <p:cNvPr id="18487" name="Group 359"/>
                    <p:cNvGrpSpPr>
                      <a:grpSpLocks/>
                    </p:cNvGrpSpPr>
                    <p:nvPr/>
                  </p:nvGrpSpPr>
                  <p:grpSpPr bwMode="auto">
                    <a:xfrm>
                      <a:off x="3012" y="1418"/>
                      <a:ext cx="55" cy="134"/>
                      <a:chOff x="3012" y="1418"/>
                      <a:chExt cx="55" cy="134"/>
                    </a:xfrm>
                  </p:grpSpPr>
                  <p:grpSp>
                    <p:nvGrpSpPr>
                      <p:cNvPr id="18494" name="Group 360"/>
                      <p:cNvGrpSpPr>
                        <a:grpSpLocks/>
                      </p:cNvGrpSpPr>
                      <p:nvPr/>
                    </p:nvGrpSpPr>
                    <p:grpSpPr bwMode="auto">
                      <a:xfrm>
                        <a:off x="3017" y="1418"/>
                        <a:ext cx="50" cy="66"/>
                        <a:chOff x="3017" y="1418"/>
                        <a:chExt cx="50" cy="66"/>
                      </a:xfrm>
                    </p:grpSpPr>
                    <p:sp>
                      <p:nvSpPr>
                        <p:cNvPr id="18588" name="Line 361"/>
                        <p:cNvSpPr>
                          <a:spLocks noChangeShapeType="1"/>
                        </p:cNvSpPr>
                        <p:nvPr/>
                      </p:nvSpPr>
                      <p:spPr bwMode="auto">
                        <a:xfrm>
                          <a:off x="3019" y="1418"/>
                          <a:ext cx="48" cy="1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89" name="Line 362"/>
                        <p:cNvSpPr>
                          <a:spLocks noChangeShapeType="1"/>
                        </p:cNvSpPr>
                        <p:nvPr/>
                      </p:nvSpPr>
                      <p:spPr bwMode="auto">
                        <a:xfrm>
                          <a:off x="3018" y="1430"/>
                          <a:ext cx="49"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90" name="Line 363"/>
                        <p:cNvSpPr>
                          <a:spLocks noChangeShapeType="1"/>
                        </p:cNvSpPr>
                        <p:nvPr/>
                      </p:nvSpPr>
                      <p:spPr bwMode="auto">
                        <a:xfrm>
                          <a:off x="3018" y="1442"/>
                          <a:ext cx="49" cy="1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91" name="Line 364"/>
                        <p:cNvSpPr>
                          <a:spLocks noChangeShapeType="1"/>
                        </p:cNvSpPr>
                        <p:nvPr/>
                      </p:nvSpPr>
                      <p:spPr bwMode="auto">
                        <a:xfrm>
                          <a:off x="3018" y="1454"/>
                          <a:ext cx="48"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92" name="Line 365"/>
                        <p:cNvSpPr>
                          <a:spLocks noChangeShapeType="1"/>
                        </p:cNvSpPr>
                        <p:nvPr/>
                      </p:nvSpPr>
                      <p:spPr bwMode="auto">
                        <a:xfrm>
                          <a:off x="3017" y="1466"/>
                          <a:ext cx="48" cy="8"/>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93" name="Line 366"/>
                        <p:cNvSpPr>
                          <a:spLocks noChangeShapeType="1"/>
                        </p:cNvSpPr>
                        <p:nvPr/>
                      </p:nvSpPr>
                      <p:spPr bwMode="auto">
                        <a:xfrm>
                          <a:off x="3017" y="1478"/>
                          <a:ext cx="48"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sp>
                    <p:nvSpPr>
                      <p:cNvPr id="18583" name="Line 367"/>
                      <p:cNvSpPr>
                        <a:spLocks noChangeShapeType="1"/>
                      </p:cNvSpPr>
                      <p:nvPr/>
                    </p:nvSpPr>
                    <p:spPr bwMode="auto">
                      <a:xfrm>
                        <a:off x="3012" y="1502"/>
                        <a:ext cx="51" cy="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84" name="Line 368"/>
                      <p:cNvSpPr>
                        <a:spLocks noChangeShapeType="1"/>
                      </p:cNvSpPr>
                      <p:nvPr/>
                    </p:nvSpPr>
                    <p:spPr bwMode="auto">
                      <a:xfrm>
                        <a:off x="3013" y="1514"/>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85" name="Line 369"/>
                      <p:cNvSpPr>
                        <a:spLocks noChangeShapeType="1"/>
                      </p:cNvSpPr>
                      <p:nvPr/>
                    </p:nvSpPr>
                    <p:spPr bwMode="auto">
                      <a:xfrm>
                        <a:off x="3012" y="1526"/>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86" name="Line 370"/>
                      <p:cNvSpPr>
                        <a:spLocks noChangeShapeType="1"/>
                      </p:cNvSpPr>
                      <p:nvPr/>
                    </p:nvSpPr>
                    <p:spPr bwMode="auto">
                      <a:xfrm>
                        <a:off x="3013" y="1535"/>
                        <a:ext cx="49"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87" name="Line 371"/>
                      <p:cNvSpPr>
                        <a:spLocks noChangeShapeType="1"/>
                      </p:cNvSpPr>
                      <p:nvPr/>
                    </p:nvSpPr>
                    <p:spPr bwMode="auto">
                      <a:xfrm>
                        <a:off x="3013" y="1547"/>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nvGrpSpPr>
                    <p:cNvPr id="18495" name="Group 372"/>
                    <p:cNvGrpSpPr>
                      <a:grpSpLocks/>
                    </p:cNvGrpSpPr>
                    <p:nvPr/>
                  </p:nvGrpSpPr>
                  <p:grpSpPr bwMode="auto">
                    <a:xfrm>
                      <a:off x="3013" y="1560"/>
                      <a:ext cx="48" cy="89"/>
                      <a:chOff x="3013" y="1560"/>
                      <a:chExt cx="48" cy="89"/>
                    </a:xfrm>
                  </p:grpSpPr>
                  <p:sp>
                    <p:nvSpPr>
                      <p:cNvPr id="18574" name="Line 373"/>
                      <p:cNvSpPr>
                        <a:spLocks noChangeShapeType="1"/>
                      </p:cNvSpPr>
                      <p:nvPr/>
                    </p:nvSpPr>
                    <p:spPr bwMode="auto">
                      <a:xfrm>
                        <a:off x="3013" y="1560"/>
                        <a:ext cx="48" cy="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75" name="Line 374"/>
                      <p:cNvSpPr>
                        <a:spLocks noChangeShapeType="1"/>
                      </p:cNvSpPr>
                      <p:nvPr/>
                    </p:nvSpPr>
                    <p:spPr bwMode="auto">
                      <a:xfrm>
                        <a:off x="3014" y="1572"/>
                        <a:ext cx="46" cy="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76" name="Line 375"/>
                      <p:cNvSpPr>
                        <a:spLocks noChangeShapeType="1"/>
                      </p:cNvSpPr>
                      <p:nvPr/>
                    </p:nvSpPr>
                    <p:spPr bwMode="auto">
                      <a:xfrm>
                        <a:off x="3013" y="1585"/>
                        <a:ext cx="46" cy="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77" name="Line 376"/>
                      <p:cNvSpPr>
                        <a:spLocks noChangeShapeType="1"/>
                      </p:cNvSpPr>
                      <p:nvPr/>
                    </p:nvSpPr>
                    <p:spPr bwMode="auto">
                      <a:xfrm flipV="1">
                        <a:off x="3013" y="1592"/>
                        <a:ext cx="46"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78" name="Line 377"/>
                      <p:cNvSpPr>
                        <a:spLocks noChangeShapeType="1"/>
                      </p:cNvSpPr>
                      <p:nvPr/>
                    </p:nvSpPr>
                    <p:spPr bwMode="auto">
                      <a:xfrm flipV="1">
                        <a:off x="3013" y="1602"/>
                        <a:ext cx="45"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79" name="Line 378"/>
                      <p:cNvSpPr>
                        <a:spLocks noChangeShapeType="1"/>
                      </p:cNvSpPr>
                      <p:nvPr/>
                    </p:nvSpPr>
                    <p:spPr bwMode="auto">
                      <a:xfrm flipV="1">
                        <a:off x="3013" y="1613"/>
                        <a:ext cx="45" cy="1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80" name="Line 379"/>
                      <p:cNvSpPr>
                        <a:spLocks noChangeShapeType="1"/>
                      </p:cNvSpPr>
                      <p:nvPr/>
                    </p:nvSpPr>
                    <p:spPr bwMode="auto">
                      <a:xfrm flipV="1">
                        <a:off x="3013" y="1623"/>
                        <a:ext cx="44" cy="1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81" name="Line 380"/>
                      <p:cNvSpPr>
                        <a:spLocks noChangeShapeType="1"/>
                      </p:cNvSpPr>
                      <p:nvPr/>
                    </p:nvSpPr>
                    <p:spPr bwMode="auto">
                      <a:xfrm flipV="1">
                        <a:off x="3013" y="1634"/>
                        <a:ext cx="44" cy="1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sp>
                <p:nvSpPr>
                  <p:cNvPr id="18571" name="Line 381"/>
                  <p:cNvSpPr>
                    <a:spLocks noChangeShapeType="1"/>
                  </p:cNvSpPr>
                  <p:nvPr/>
                </p:nvSpPr>
                <p:spPr bwMode="auto">
                  <a:xfrm>
                    <a:off x="3015" y="1490"/>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grpSp>
            <p:nvGrpSpPr>
              <p:cNvPr id="18496" name="Group 382"/>
              <p:cNvGrpSpPr>
                <a:grpSpLocks/>
              </p:cNvGrpSpPr>
              <p:nvPr/>
            </p:nvGrpSpPr>
            <p:grpSpPr bwMode="auto">
              <a:xfrm>
                <a:off x="2967" y="1360"/>
                <a:ext cx="50" cy="322"/>
                <a:chOff x="2967" y="1360"/>
                <a:chExt cx="50" cy="322"/>
              </a:xfrm>
            </p:grpSpPr>
            <p:sp>
              <p:nvSpPr>
                <p:cNvPr id="18566" name="Freeform 383"/>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567" name="Arc 384"/>
                <p:cNvSpPr>
                  <a:spLocks/>
                </p:cNvSpPr>
                <p:nvPr/>
              </p:nvSpPr>
              <p:spPr bwMode="auto">
                <a:xfrm>
                  <a:off x="3015" y="1377"/>
                  <a:ext cx="2" cy="5"/>
                </a:xfrm>
                <a:custGeom>
                  <a:avLst/>
                  <a:gdLst>
                    <a:gd name="T0" fmla="*/ 1 w 43200"/>
                    <a:gd name="T1" fmla="*/ 0 h 43200"/>
                    <a:gd name="T2" fmla="*/ 1 w 43200"/>
                    <a:gd name="T3" fmla="*/ 0 h 43200"/>
                    <a:gd name="T4" fmla="*/ 1 w 43200"/>
                    <a:gd name="T5" fmla="*/ 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noFill/>
                  <a:round/>
                  <a:headEnd/>
                  <a:tailEnd/>
                </a:ln>
              </p:spPr>
              <p:txBody>
                <a:bodyPr wrap="none" anchor="ctr"/>
                <a:lstStyle/>
                <a:p>
                  <a:pPr>
                    <a:defRPr/>
                  </a:pPr>
                  <a:endParaRPr lang="en-US">
                    <a:solidFill>
                      <a:schemeClr val="bg1">
                        <a:lumMod val="50000"/>
                      </a:schemeClr>
                    </a:solidFill>
                  </a:endParaRPr>
                </a:p>
              </p:txBody>
            </p:sp>
          </p:grpSp>
        </p:grpSp>
        <p:grpSp>
          <p:nvGrpSpPr>
            <p:cNvPr id="18497" name="Group 385"/>
            <p:cNvGrpSpPr>
              <a:grpSpLocks/>
            </p:cNvGrpSpPr>
            <p:nvPr/>
          </p:nvGrpSpPr>
          <p:grpSpPr bwMode="auto">
            <a:xfrm>
              <a:off x="2989" y="1856"/>
              <a:ext cx="180" cy="65"/>
              <a:chOff x="2989" y="1856"/>
              <a:chExt cx="180" cy="65"/>
            </a:xfrm>
          </p:grpSpPr>
          <p:sp>
            <p:nvSpPr>
              <p:cNvPr id="18553" name="Freeform 386"/>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cmpd="sng">
                <a:solidFill>
                  <a:srgbClr val="C0C0C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8498" name="Group 387"/>
              <p:cNvGrpSpPr>
                <a:grpSpLocks/>
              </p:cNvGrpSpPr>
              <p:nvPr/>
            </p:nvGrpSpPr>
            <p:grpSpPr bwMode="auto">
              <a:xfrm>
                <a:off x="2996" y="1880"/>
                <a:ext cx="121" cy="41"/>
                <a:chOff x="2996" y="1880"/>
                <a:chExt cx="121" cy="41"/>
              </a:xfrm>
            </p:grpSpPr>
            <p:grpSp>
              <p:nvGrpSpPr>
                <p:cNvPr id="18499" name="Group 388"/>
                <p:cNvGrpSpPr>
                  <a:grpSpLocks/>
                </p:cNvGrpSpPr>
                <p:nvPr/>
              </p:nvGrpSpPr>
              <p:grpSpPr bwMode="auto">
                <a:xfrm>
                  <a:off x="2996" y="1880"/>
                  <a:ext cx="119" cy="41"/>
                  <a:chOff x="2996" y="1880"/>
                  <a:chExt cx="119" cy="41"/>
                </a:xfrm>
              </p:grpSpPr>
              <p:sp>
                <p:nvSpPr>
                  <p:cNvPr id="18560" name="Freeform 389"/>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561" name="Freeform 390"/>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562" name="Freeform 391"/>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563" name="Freeform 392"/>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8500" name="Group 393"/>
                <p:cNvGrpSpPr>
                  <a:grpSpLocks/>
                </p:cNvGrpSpPr>
                <p:nvPr/>
              </p:nvGrpSpPr>
              <p:grpSpPr bwMode="auto">
                <a:xfrm>
                  <a:off x="3001" y="1890"/>
                  <a:ext cx="116" cy="29"/>
                  <a:chOff x="3001" y="1890"/>
                  <a:chExt cx="116" cy="29"/>
                </a:xfrm>
              </p:grpSpPr>
              <p:sp>
                <p:nvSpPr>
                  <p:cNvPr id="18557" name="Line 394"/>
                  <p:cNvSpPr>
                    <a:spLocks noChangeShapeType="1"/>
                  </p:cNvSpPr>
                  <p:nvPr/>
                </p:nvSpPr>
                <p:spPr bwMode="auto">
                  <a:xfrm>
                    <a:off x="3001" y="1906"/>
                    <a:ext cx="47"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8558" name="Line 395"/>
                  <p:cNvSpPr>
                    <a:spLocks noChangeShapeType="1"/>
                  </p:cNvSpPr>
                  <p:nvPr/>
                </p:nvSpPr>
                <p:spPr bwMode="auto">
                  <a:xfrm flipV="1">
                    <a:off x="3056" y="1890"/>
                    <a:ext cx="15" cy="29"/>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sp>
                <p:nvSpPr>
                  <p:cNvPr id="18559" name="Line 396"/>
                  <p:cNvSpPr>
                    <a:spLocks noChangeShapeType="1"/>
                  </p:cNvSpPr>
                  <p:nvPr/>
                </p:nvSpPr>
                <p:spPr bwMode="auto">
                  <a:xfrm>
                    <a:off x="3080" y="1894"/>
                    <a:ext cx="37" cy="4"/>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grpSp>
          </p:grpSp>
        </p:grpSp>
        <p:sp>
          <p:nvSpPr>
            <p:cNvPr id="18462" name="Freeform 397"/>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463" name="Freeform 398"/>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464" name="Freeform 399"/>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465" name="Freeform 400"/>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8501" name="Group 401"/>
            <p:cNvGrpSpPr>
              <a:grpSpLocks/>
            </p:cNvGrpSpPr>
            <p:nvPr/>
          </p:nvGrpSpPr>
          <p:grpSpPr bwMode="auto">
            <a:xfrm>
              <a:off x="2967" y="1679"/>
              <a:ext cx="102" cy="131"/>
              <a:chOff x="2967" y="1679"/>
              <a:chExt cx="102" cy="131"/>
            </a:xfrm>
          </p:grpSpPr>
          <p:sp>
            <p:nvSpPr>
              <p:cNvPr id="18544" name="Line 402"/>
              <p:cNvSpPr>
                <a:spLocks noChangeShapeType="1"/>
              </p:cNvSpPr>
              <p:nvPr/>
            </p:nvSpPr>
            <p:spPr bwMode="auto">
              <a:xfrm flipV="1">
                <a:off x="2967" y="1715"/>
                <a:ext cx="102" cy="48"/>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545" name="Line 403"/>
              <p:cNvSpPr>
                <a:spLocks noChangeShapeType="1"/>
              </p:cNvSpPr>
              <p:nvPr/>
            </p:nvSpPr>
            <p:spPr bwMode="auto">
              <a:xfrm flipV="1">
                <a:off x="2986" y="1727"/>
                <a:ext cx="83" cy="43"/>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546" name="Line 404"/>
              <p:cNvSpPr>
                <a:spLocks noChangeShapeType="1"/>
              </p:cNvSpPr>
              <p:nvPr/>
            </p:nvSpPr>
            <p:spPr bwMode="auto">
              <a:xfrm flipV="1">
                <a:off x="2986" y="1738"/>
                <a:ext cx="83" cy="4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547" name="Line 405"/>
              <p:cNvSpPr>
                <a:spLocks noChangeShapeType="1"/>
              </p:cNvSpPr>
              <p:nvPr/>
            </p:nvSpPr>
            <p:spPr bwMode="auto">
              <a:xfrm flipV="1">
                <a:off x="2986" y="1748"/>
                <a:ext cx="83" cy="47"/>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548" name="Line 406"/>
              <p:cNvSpPr>
                <a:spLocks noChangeShapeType="1"/>
              </p:cNvSpPr>
              <p:nvPr/>
            </p:nvSpPr>
            <p:spPr bwMode="auto">
              <a:xfrm flipV="1">
                <a:off x="2986" y="1759"/>
                <a:ext cx="83" cy="4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549" name="Line 407"/>
              <p:cNvSpPr>
                <a:spLocks noChangeShapeType="1"/>
              </p:cNvSpPr>
              <p:nvPr/>
            </p:nvSpPr>
            <p:spPr bwMode="auto">
              <a:xfrm flipV="1">
                <a:off x="2986" y="1704"/>
                <a:ext cx="83" cy="3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550" name="Line 408"/>
              <p:cNvSpPr>
                <a:spLocks noChangeShapeType="1"/>
              </p:cNvSpPr>
              <p:nvPr/>
            </p:nvSpPr>
            <p:spPr bwMode="auto">
              <a:xfrm flipV="1">
                <a:off x="2986" y="1692"/>
                <a:ext cx="83" cy="36"/>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551" name="Line 409"/>
              <p:cNvSpPr>
                <a:spLocks noChangeShapeType="1"/>
              </p:cNvSpPr>
              <p:nvPr/>
            </p:nvSpPr>
            <p:spPr bwMode="auto">
              <a:xfrm flipV="1">
                <a:off x="2986" y="1679"/>
                <a:ext cx="83" cy="3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8552" name="Line 410"/>
              <p:cNvSpPr>
                <a:spLocks noChangeShapeType="1"/>
              </p:cNvSpPr>
              <p:nvPr/>
            </p:nvSpPr>
            <p:spPr bwMode="auto">
              <a:xfrm>
                <a:off x="2982" y="1705"/>
                <a:ext cx="0" cy="10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grpSp>
        <p:grpSp>
          <p:nvGrpSpPr>
            <p:cNvPr id="18502" name="Group 411"/>
            <p:cNvGrpSpPr>
              <a:grpSpLocks/>
            </p:cNvGrpSpPr>
            <p:nvPr/>
          </p:nvGrpSpPr>
          <p:grpSpPr bwMode="auto">
            <a:xfrm>
              <a:off x="2623" y="1353"/>
              <a:ext cx="356" cy="330"/>
              <a:chOff x="2623" y="1353"/>
              <a:chExt cx="356" cy="330"/>
            </a:xfrm>
          </p:grpSpPr>
          <p:grpSp>
            <p:nvGrpSpPr>
              <p:cNvPr id="18503" name="Group 412"/>
              <p:cNvGrpSpPr>
                <a:grpSpLocks/>
              </p:cNvGrpSpPr>
              <p:nvPr/>
            </p:nvGrpSpPr>
            <p:grpSpPr bwMode="auto">
              <a:xfrm>
                <a:off x="2623" y="1353"/>
                <a:ext cx="356" cy="330"/>
                <a:chOff x="2623" y="1353"/>
                <a:chExt cx="356" cy="330"/>
              </a:xfrm>
            </p:grpSpPr>
            <p:grpSp>
              <p:nvGrpSpPr>
                <p:cNvPr id="18504" name="Group 413"/>
                <p:cNvGrpSpPr>
                  <a:grpSpLocks/>
                </p:cNvGrpSpPr>
                <p:nvPr/>
              </p:nvGrpSpPr>
              <p:grpSpPr bwMode="auto">
                <a:xfrm>
                  <a:off x="2623" y="1353"/>
                  <a:ext cx="356" cy="330"/>
                  <a:chOff x="2623" y="1353"/>
                  <a:chExt cx="356" cy="330"/>
                </a:xfrm>
              </p:grpSpPr>
              <p:sp>
                <p:nvSpPr>
                  <p:cNvPr id="18540" name="Freeform 414"/>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541" name="Arc 415"/>
                  <p:cNvSpPr>
                    <a:spLocks/>
                  </p:cNvSpPr>
                  <p:nvPr/>
                </p:nvSpPr>
                <p:spPr bwMode="auto">
                  <a:xfrm>
                    <a:off x="2973" y="1360"/>
                    <a:ext cx="5" cy="4"/>
                  </a:xfrm>
                  <a:custGeom>
                    <a:avLst/>
                    <a:gdLst>
                      <a:gd name="T0" fmla="*/ 0 w 20606"/>
                      <a:gd name="T1" fmla="*/ 0 h 21600"/>
                      <a:gd name="T2" fmla="*/ 5 w 20606"/>
                      <a:gd name="T3" fmla="*/ 3 h 21600"/>
                      <a:gd name="T4" fmla="*/ 0 w 20606"/>
                      <a:gd name="T5" fmla="*/ 4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18542" name="Arc 416"/>
                  <p:cNvSpPr>
                    <a:spLocks/>
                  </p:cNvSpPr>
                  <p:nvPr/>
                </p:nvSpPr>
                <p:spPr bwMode="auto">
                  <a:xfrm>
                    <a:off x="2639" y="1361"/>
                    <a:ext cx="14" cy="9"/>
                  </a:xfrm>
                  <a:custGeom>
                    <a:avLst/>
                    <a:gdLst>
                      <a:gd name="T0" fmla="*/ 0 w 21481"/>
                      <a:gd name="T1" fmla="*/ 8 h 21550"/>
                      <a:gd name="T2" fmla="*/ 13 w 21481"/>
                      <a:gd name="T3" fmla="*/ 0 h 21550"/>
                      <a:gd name="T4" fmla="*/ 14 w 21481"/>
                      <a:gd name="T5" fmla="*/ 9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18543" name="Arc 417"/>
                  <p:cNvSpPr>
                    <a:spLocks/>
                  </p:cNvSpPr>
                  <p:nvPr/>
                </p:nvSpPr>
                <p:spPr bwMode="auto">
                  <a:xfrm>
                    <a:off x="2624" y="1652"/>
                    <a:ext cx="4" cy="6"/>
                  </a:xfrm>
                  <a:custGeom>
                    <a:avLst/>
                    <a:gdLst>
                      <a:gd name="T0" fmla="*/ 3 w 21600"/>
                      <a:gd name="T1" fmla="*/ 6 h 20769"/>
                      <a:gd name="T2" fmla="*/ 0 w 21600"/>
                      <a:gd name="T3" fmla="*/ 0 h 20769"/>
                      <a:gd name="T4" fmla="*/ 4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grpSp>
            <p:grpSp>
              <p:nvGrpSpPr>
                <p:cNvPr id="18527" name="Group 418"/>
                <p:cNvGrpSpPr>
                  <a:grpSpLocks/>
                </p:cNvGrpSpPr>
                <p:nvPr/>
              </p:nvGrpSpPr>
              <p:grpSpPr bwMode="auto">
                <a:xfrm>
                  <a:off x="2661" y="1402"/>
                  <a:ext cx="269" cy="225"/>
                  <a:chOff x="2661" y="1402"/>
                  <a:chExt cx="269" cy="225"/>
                </a:xfrm>
              </p:grpSpPr>
              <p:grpSp>
                <p:nvGrpSpPr>
                  <p:cNvPr id="18529" name="Group 419"/>
                  <p:cNvGrpSpPr>
                    <a:grpSpLocks/>
                  </p:cNvGrpSpPr>
                  <p:nvPr/>
                </p:nvGrpSpPr>
                <p:grpSpPr bwMode="auto">
                  <a:xfrm>
                    <a:off x="2661" y="1402"/>
                    <a:ext cx="269" cy="225"/>
                    <a:chOff x="2661" y="1402"/>
                    <a:chExt cx="269" cy="225"/>
                  </a:xfrm>
                </p:grpSpPr>
                <p:sp>
                  <p:nvSpPr>
                    <p:cNvPr id="18536" name="Freeform 420"/>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537" name="Freeform 421"/>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538" name="Freeform 422"/>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539" name="Freeform 423"/>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8530" name="Group 424"/>
                  <p:cNvGrpSpPr>
                    <a:grpSpLocks/>
                  </p:cNvGrpSpPr>
                  <p:nvPr/>
                </p:nvGrpSpPr>
                <p:grpSpPr bwMode="auto">
                  <a:xfrm>
                    <a:off x="2667" y="1410"/>
                    <a:ext cx="256" cy="211"/>
                    <a:chOff x="2667" y="1410"/>
                    <a:chExt cx="256" cy="211"/>
                  </a:xfrm>
                </p:grpSpPr>
                <p:sp>
                  <p:nvSpPr>
                    <p:cNvPr id="18533" name="Freeform 425"/>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534" name="Freeform 426"/>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535" name="Freeform 427"/>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grpSp>
          <p:sp>
            <p:nvSpPr>
              <p:cNvPr id="18528" name="Freeform 428"/>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8531" name="Group 429"/>
            <p:cNvGrpSpPr>
              <a:grpSpLocks/>
            </p:cNvGrpSpPr>
            <p:nvPr/>
          </p:nvGrpSpPr>
          <p:grpSpPr bwMode="auto">
            <a:xfrm>
              <a:off x="2481" y="1792"/>
              <a:ext cx="509" cy="114"/>
              <a:chOff x="2481" y="1792"/>
              <a:chExt cx="509" cy="114"/>
            </a:xfrm>
          </p:grpSpPr>
          <p:sp>
            <p:nvSpPr>
              <p:cNvPr id="18469" name="Freeform 430"/>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8532" name="Group 431"/>
              <p:cNvGrpSpPr>
                <a:grpSpLocks/>
              </p:cNvGrpSpPr>
              <p:nvPr/>
            </p:nvGrpSpPr>
            <p:grpSpPr bwMode="auto">
              <a:xfrm>
                <a:off x="2481" y="1792"/>
                <a:ext cx="509" cy="114"/>
                <a:chOff x="2481" y="1792"/>
                <a:chExt cx="509" cy="114"/>
              </a:xfrm>
            </p:grpSpPr>
            <p:sp>
              <p:nvSpPr>
                <p:cNvPr id="18471" name="Freeform 432"/>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472" name="Freeform 433"/>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8473" name="Line 434"/>
                <p:cNvSpPr>
                  <a:spLocks noChangeShapeType="1"/>
                </p:cNvSpPr>
                <p:nvPr/>
              </p:nvSpPr>
              <p:spPr bwMode="auto">
                <a:xfrm>
                  <a:off x="2485" y="1852"/>
                  <a:ext cx="446" cy="4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nvGrpSpPr>
                <p:cNvPr id="18554" name="Group 435"/>
                <p:cNvGrpSpPr>
                  <a:grpSpLocks/>
                </p:cNvGrpSpPr>
                <p:nvPr/>
              </p:nvGrpSpPr>
              <p:grpSpPr bwMode="auto">
                <a:xfrm>
                  <a:off x="2510" y="1792"/>
                  <a:ext cx="434" cy="95"/>
                  <a:chOff x="2510" y="1792"/>
                  <a:chExt cx="434" cy="95"/>
                </a:xfrm>
              </p:grpSpPr>
              <p:sp>
                <p:nvSpPr>
                  <p:cNvPr id="18478" name="Freeform 436"/>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8555" name="Group 437"/>
                  <p:cNvGrpSpPr>
                    <a:grpSpLocks/>
                  </p:cNvGrpSpPr>
                  <p:nvPr/>
                </p:nvGrpSpPr>
                <p:grpSpPr bwMode="auto">
                  <a:xfrm>
                    <a:off x="2523" y="1792"/>
                    <a:ext cx="421" cy="95"/>
                    <a:chOff x="2523" y="1792"/>
                    <a:chExt cx="421" cy="95"/>
                  </a:xfrm>
                </p:grpSpPr>
                <p:grpSp>
                  <p:nvGrpSpPr>
                    <p:cNvPr id="18556" name="Group 438"/>
                    <p:cNvGrpSpPr>
                      <a:grpSpLocks/>
                    </p:cNvGrpSpPr>
                    <p:nvPr/>
                  </p:nvGrpSpPr>
                  <p:grpSpPr bwMode="auto">
                    <a:xfrm>
                      <a:off x="2530" y="1792"/>
                      <a:ext cx="305" cy="80"/>
                      <a:chOff x="2530" y="1792"/>
                      <a:chExt cx="305" cy="80"/>
                    </a:xfrm>
                  </p:grpSpPr>
                  <p:grpSp>
                    <p:nvGrpSpPr>
                      <p:cNvPr id="18564" name="Group 439"/>
                      <p:cNvGrpSpPr>
                        <a:grpSpLocks/>
                      </p:cNvGrpSpPr>
                      <p:nvPr/>
                    </p:nvGrpSpPr>
                    <p:grpSpPr bwMode="auto">
                      <a:xfrm>
                        <a:off x="2530" y="1792"/>
                        <a:ext cx="57" cy="56"/>
                        <a:chOff x="2530" y="1792"/>
                        <a:chExt cx="57" cy="56"/>
                      </a:xfrm>
                    </p:grpSpPr>
                    <p:sp>
                      <p:nvSpPr>
                        <p:cNvPr id="18525" name="Line 440"/>
                        <p:cNvSpPr>
                          <a:spLocks noChangeShapeType="1"/>
                        </p:cNvSpPr>
                        <p:nvPr/>
                      </p:nvSpPr>
                      <p:spPr bwMode="auto">
                        <a:xfrm flipV="1">
                          <a:off x="2530" y="182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526" name="Line 441"/>
                        <p:cNvSpPr>
                          <a:spLocks noChangeShapeType="1"/>
                        </p:cNvSpPr>
                        <p:nvPr/>
                      </p:nvSpPr>
                      <p:spPr bwMode="auto">
                        <a:xfrm flipV="1">
                          <a:off x="2551" y="1792"/>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565" name="Group 442"/>
                      <p:cNvGrpSpPr>
                        <a:grpSpLocks/>
                      </p:cNvGrpSpPr>
                      <p:nvPr/>
                    </p:nvGrpSpPr>
                    <p:grpSpPr bwMode="auto">
                      <a:xfrm>
                        <a:off x="2555" y="1795"/>
                        <a:ext cx="58" cy="55"/>
                        <a:chOff x="2555" y="1795"/>
                        <a:chExt cx="58" cy="55"/>
                      </a:xfrm>
                    </p:grpSpPr>
                    <p:sp>
                      <p:nvSpPr>
                        <p:cNvPr id="18523" name="Line 443"/>
                        <p:cNvSpPr>
                          <a:spLocks noChangeShapeType="1"/>
                        </p:cNvSpPr>
                        <p:nvPr/>
                      </p:nvSpPr>
                      <p:spPr bwMode="auto">
                        <a:xfrm flipV="1">
                          <a:off x="2555" y="183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524" name="Line 444"/>
                        <p:cNvSpPr>
                          <a:spLocks noChangeShapeType="1"/>
                        </p:cNvSpPr>
                        <p:nvPr/>
                      </p:nvSpPr>
                      <p:spPr bwMode="auto">
                        <a:xfrm flipV="1">
                          <a:off x="2576" y="1795"/>
                          <a:ext cx="37"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569" name="Group 445"/>
                      <p:cNvGrpSpPr>
                        <a:grpSpLocks/>
                      </p:cNvGrpSpPr>
                      <p:nvPr/>
                    </p:nvGrpSpPr>
                    <p:grpSpPr bwMode="auto">
                      <a:xfrm>
                        <a:off x="2582" y="1796"/>
                        <a:ext cx="57" cy="56"/>
                        <a:chOff x="2582" y="1796"/>
                        <a:chExt cx="57" cy="56"/>
                      </a:xfrm>
                    </p:grpSpPr>
                    <p:sp>
                      <p:nvSpPr>
                        <p:cNvPr id="18521" name="Line 446"/>
                        <p:cNvSpPr>
                          <a:spLocks noChangeShapeType="1"/>
                        </p:cNvSpPr>
                        <p:nvPr/>
                      </p:nvSpPr>
                      <p:spPr bwMode="auto">
                        <a:xfrm flipV="1">
                          <a:off x="2582" y="1833"/>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522" name="Line 447"/>
                        <p:cNvSpPr>
                          <a:spLocks noChangeShapeType="1"/>
                        </p:cNvSpPr>
                        <p:nvPr/>
                      </p:nvSpPr>
                      <p:spPr bwMode="auto">
                        <a:xfrm flipV="1">
                          <a:off x="2603" y="179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570" name="Group 448"/>
                      <p:cNvGrpSpPr>
                        <a:grpSpLocks/>
                      </p:cNvGrpSpPr>
                      <p:nvPr/>
                    </p:nvGrpSpPr>
                    <p:grpSpPr bwMode="auto">
                      <a:xfrm>
                        <a:off x="2605" y="1800"/>
                        <a:ext cx="58" cy="56"/>
                        <a:chOff x="2605" y="1800"/>
                        <a:chExt cx="58" cy="56"/>
                      </a:xfrm>
                    </p:grpSpPr>
                    <p:sp>
                      <p:nvSpPr>
                        <p:cNvPr id="18519" name="Line 449"/>
                        <p:cNvSpPr>
                          <a:spLocks noChangeShapeType="1"/>
                        </p:cNvSpPr>
                        <p:nvPr/>
                      </p:nvSpPr>
                      <p:spPr bwMode="auto">
                        <a:xfrm flipV="1">
                          <a:off x="2605" y="1836"/>
                          <a:ext cx="14" cy="2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520" name="Line 450"/>
                        <p:cNvSpPr>
                          <a:spLocks noChangeShapeType="1"/>
                        </p:cNvSpPr>
                        <p:nvPr/>
                      </p:nvSpPr>
                      <p:spPr bwMode="auto">
                        <a:xfrm flipV="1">
                          <a:off x="2627" y="1800"/>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572" name="Group 451"/>
                      <p:cNvGrpSpPr>
                        <a:grpSpLocks/>
                      </p:cNvGrpSpPr>
                      <p:nvPr/>
                    </p:nvGrpSpPr>
                    <p:grpSpPr bwMode="auto">
                      <a:xfrm>
                        <a:off x="2632" y="1802"/>
                        <a:ext cx="57" cy="55"/>
                        <a:chOff x="2632" y="1802"/>
                        <a:chExt cx="57" cy="55"/>
                      </a:xfrm>
                    </p:grpSpPr>
                    <p:sp>
                      <p:nvSpPr>
                        <p:cNvPr id="18517" name="Line 452"/>
                        <p:cNvSpPr>
                          <a:spLocks noChangeShapeType="1"/>
                        </p:cNvSpPr>
                        <p:nvPr/>
                      </p:nvSpPr>
                      <p:spPr bwMode="auto">
                        <a:xfrm flipV="1">
                          <a:off x="2632" y="1838"/>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518" name="Line 453"/>
                        <p:cNvSpPr>
                          <a:spLocks noChangeShapeType="1"/>
                        </p:cNvSpPr>
                        <p:nvPr/>
                      </p:nvSpPr>
                      <p:spPr bwMode="auto">
                        <a:xfrm flipV="1">
                          <a:off x="2653" y="1802"/>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573" name="Group 454"/>
                      <p:cNvGrpSpPr>
                        <a:grpSpLocks/>
                      </p:cNvGrpSpPr>
                      <p:nvPr/>
                    </p:nvGrpSpPr>
                    <p:grpSpPr bwMode="auto">
                      <a:xfrm>
                        <a:off x="2657" y="1803"/>
                        <a:ext cx="57" cy="56"/>
                        <a:chOff x="2657" y="1803"/>
                        <a:chExt cx="57" cy="56"/>
                      </a:xfrm>
                    </p:grpSpPr>
                    <p:sp>
                      <p:nvSpPr>
                        <p:cNvPr id="18515" name="Line 455"/>
                        <p:cNvSpPr>
                          <a:spLocks noChangeShapeType="1"/>
                        </p:cNvSpPr>
                        <p:nvPr/>
                      </p:nvSpPr>
                      <p:spPr bwMode="auto">
                        <a:xfrm flipV="1">
                          <a:off x="2657" y="1840"/>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516" name="Line 456"/>
                        <p:cNvSpPr>
                          <a:spLocks noChangeShapeType="1"/>
                        </p:cNvSpPr>
                        <p:nvPr/>
                      </p:nvSpPr>
                      <p:spPr bwMode="auto">
                        <a:xfrm flipV="1">
                          <a:off x="2678" y="1803"/>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582" name="Group 457"/>
                      <p:cNvGrpSpPr>
                        <a:grpSpLocks/>
                      </p:cNvGrpSpPr>
                      <p:nvPr/>
                    </p:nvGrpSpPr>
                    <p:grpSpPr bwMode="auto">
                      <a:xfrm>
                        <a:off x="2681" y="1806"/>
                        <a:ext cx="58" cy="55"/>
                        <a:chOff x="2681" y="1806"/>
                        <a:chExt cx="58" cy="55"/>
                      </a:xfrm>
                    </p:grpSpPr>
                    <p:sp>
                      <p:nvSpPr>
                        <p:cNvPr id="18513" name="Line 458"/>
                        <p:cNvSpPr>
                          <a:spLocks noChangeShapeType="1"/>
                        </p:cNvSpPr>
                        <p:nvPr/>
                      </p:nvSpPr>
                      <p:spPr bwMode="auto">
                        <a:xfrm flipV="1">
                          <a:off x="2681" y="1842"/>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514" name="Line 459"/>
                        <p:cNvSpPr>
                          <a:spLocks noChangeShapeType="1"/>
                        </p:cNvSpPr>
                        <p:nvPr/>
                      </p:nvSpPr>
                      <p:spPr bwMode="auto">
                        <a:xfrm flipV="1">
                          <a:off x="2703" y="1806"/>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598" name="Group 460"/>
                      <p:cNvGrpSpPr>
                        <a:grpSpLocks/>
                      </p:cNvGrpSpPr>
                      <p:nvPr/>
                    </p:nvGrpSpPr>
                    <p:grpSpPr bwMode="auto">
                      <a:xfrm>
                        <a:off x="2704" y="1809"/>
                        <a:ext cx="58" cy="56"/>
                        <a:chOff x="2704" y="1809"/>
                        <a:chExt cx="58" cy="56"/>
                      </a:xfrm>
                    </p:grpSpPr>
                    <p:sp>
                      <p:nvSpPr>
                        <p:cNvPr id="18511" name="Line 461"/>
                        <p:cNvSpPr>
                          <a:spLocks noChangeShapeType="1"/>
                        </p:cNvSpPr>
                        <p:nvPr/>
                      </p:nvSpPr>
                      <p:spPr bwMode="auto">
                        <a:xfrm flipV="1">
                          <a:off x="2704" y="1846"/>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512" name="Line 462"/>
                        <p:cNvSpPr>
                          <a:spLocks noChangeShapeType="1"/>
                        </p:cNvSpPr>
                        <p:nvPr/>
                      </p:nvSpPr>
                      <p:spPr bwMode="auto">
                        <a:xfrm flipV="1">
                          <a:off x="2726" y="1809"/>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610" name="Group 463"/>
                      <p:cNvGrpSpPr>
                        <a:grpSpLocks/>
                      </p:cNvGrpSpPr>
                      <p:nvPr/>
                    </p:nvGrpSpPr>
                    <p:grpSpPr bwMode="auto">
                      <a:xfrm>
                        <a:off x="2729" y="1813"/>
                        <a:ext cx="57" cy="55"/>
                        <a:chOff x="2729" y="1813"/>
                        <a:chExt cx="57" cy="55"/>
                      </a:xfrm>
                    </p:grpSpPr>
                    <p:sp>
                      <p:nvSpPr>
                        <p:cNvPr id="18509" name="Line 464"/>
                        <p:cNvSpPr>
                          <a:spLocks noChangeShapeType="1"/>
                        </p:cNvSpPr>
                        <p:nvPr/>
                      </p:nvSpPr>
                      <p:spPr bwMode="auto">
                        <a:xfrm flipV="1">
                          <a:off x="2729" y="184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510" name="Line 465"/>
                        <p:cNvSpPr>
                          <a:spLocks noChangeShapeType="1"/>
                        </p:cNvSpPr>
                        <p:nvPr/>
                      </p:nvSpPr>
                      <p:spPr bwMode="auto">
                        <a:xfrm flipV="1">
                          <a:off x="2750" y="1813"/>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611" name="Group 466"/>
                      <p:cNvGrpSpPr>
                        <a:grpSpLocks/>
                      </p:cNvGrpSpPr>
                      <p:nvPr/>
                    </p:nvGrpSpPr>
                    <p:grpSpPr bwMode="auto">
                      <a:xfrm>
                        <a:off x="2754" y="1814"/>
                        <a:ext cx="57" cy="56"/>
                        <a:chOff x="2754" y="1814"/>
                        <a:chExt cx="57" cy="56"/>
                      </a:xfrm>
                    </p:grpSpPr>
                    <p:sp>
                      <p:nvSpPr>
                        <p:cNvPr id="18507" name="Line 467"/>
                        <p:cNvSpPr>
                          <a:spLocks noChangeShapeType="1"/>
                        </p:cNvSpPr>
                        <p:nvPr/>
                      </p:nvSpPr>
                      <p:spPr bwMode="auto">
                        <a:xfrm flipV="1">
                          <a:off x="2754" y="185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508" name="Line 468"/>
                        <p:cNvSpPr>
                          <a:spLocks noChangeShapeType="1"/>
                        </p:cNvSpPr>
                        <p:nvPr/>
                      </p:nvSpPr>
                      <p:spPr bwMode="auto">
                        <a:xfrm flipV="1">
                          <a:off x="2775" y="1814"/>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612" name="Group 469"/>
                      <p:cNvGrpSpPr>
                        <a:grpSpLocks/>
                      </p:cNvGrpSpPr>
                      <p:nvPr/>
                    </p:nvGrpSpPr>
                    <p:grpSpPr bwMode="auto">
                      <a:xfrm>
                        <a:off x="2777" y="1816"/>
                        <a:ext cx="58" cy="56"/>
                        <a:chOff x="2777" y="1816"/>
                        <a:chExt cx="58" cy="56"/>
                      </a:xfrm>
                    </p:grpSpPr>
                    <p:sp>
                      <p:nvSpPr>
                        <p:cNvPr id="18505" name="Line 470"/>
                        <p:cNvSpPr>
                          <a:spLocks noChangeShapeType="1"/>
                        </p:cNvSpPr>
                        <p:nvPr/>
                      </p:nvSpPr>
                      <p:spPr bwMode="auto">
                        <a:xfrm flipV="1">
                          <a:off x="2777" y="1853"/>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506" name="Line 471"/>
                        <p:cNvSpPr>
                          <a:spLocks noChangeShapeType="1"/>
                        </p:cNvSpPr>
                        <p:nvPr/>
                      </p:nvSpPr>
                      <p:spPr bwMode="auto">
                        <a:xfrm flipV="1">
                          <a:off x="2799" y="181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18613" name="Group 472"/>
                    <p:cNvGrpSpPr>
                      <a:grpSpLocks/>
                    </p:cNvGrpSpPr>
                    <p:nvPr/>
                  </p:nvGrpSpPr>
                  <p:grpSpPr bwMode="auto">
                    <a:xfrm>
                      <a:off x="2854" y="1824"/>
                      <a:ext cx="86" cy="63"/>
                      <a:chOff x="2854" y="1824"/>
                      <a:chExt cx="86" cy="63"/>
                    </a:xfrm>
                  </p:grpSpPr>
                  <p:grpSp>
                    <p:nvGrpSpPr>
                      <p:cNvPr id="18618" name="Group 473"/>
                      <p:cNvGrpSpPr>
                        <a:grpSpLocks/>
                      </p:cNvGrpSpPr>
                      <p:nvPr/>
                    </p:nvGrpSpPr>
                    <p:grpSpPr bwMode="auto">
                      <a:xfrm>
                        <a:off x="2893" y="1827"/>
                        <a:ext cx="47" cy="60"/>
                        <a:chOff x="2893" y="1827"/>
                        <a:chExt cx="47" cy="60"/>
                      </a:xfrm>
                    </p:grpSpPr>
                    <p:sp>
                      <p:nvSpPr>
                        <p:cNvPr id="18492" name="Line 474"/>
                        <p:cNvSpPr>
                          <a:spLocks noChangeShapeType="1"/>
                        </p:cNvSpPr>
                        <p:nvPr/>
                      </p:nvSpPr>
                      <p:spPr bwMode="auto">
                        <a:xfrm flipV="1">
                          <a:off x="2893" y="1865"/>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493" name="Line 475"/>
                        <p:cNvSpPr>
                          <a:spLocks noChangeShapeType="1"/>
                        </p:cNvSpPr>
                        <p:nvPr/>
                      </p:nvSpPr>
                      <p:spPr bwMode="auto">
                        <a:xfrm flipV="1">
                          <a:off x="2912" y="1827"/>
                          <a:ext cx="28" cy="46"/>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619" name="Group 476"/>
                      <p:cNvGrpSpPr>
                        <a:grpSpLocks/>
                      </p:cNvGrpSpPr>
                      <p:nvPr/>
                    </p:nvGrpSpPr>
                    <p:grpSpPr bwMode="auto">
                      <a:xfrm>
                        <a:off x="2874" y="1825"/>
                        <a:ext cx="48" cy="60"/>
                        <a:chOff x="2874" y="1825"/>
                        <a:chExt cx="48" cy="60"/>
                      </a:xfrm>
                    </p:grpSpPr>
                    <p:sp>
                      <p:nvSpPr>
                        <p:cNvPr id="18490" name="Line 477"/>
                        <p:cNvSpPr>
                          <a:spLocks noChangeShapeType="1"/>
                        </p:cNvSpPr>
                        <p:nvPr/>
                      </p:nvSpPr>
                      <p:spPr bwMode="auto">
                        <a:xfrm flipV="1">
                          <a:off x="2874" y="1864"/>
                          <a:ext cx="10" cy="2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491" name="Line 478"/>
                        <p:cNvSpPr>
                          <a:spLocks noChangeShapeType="1"/>
                        </p:cNvSpPr>
                        <p:nvPr/>
                      </p:nvSpPr>
                      <p:spPr bwMode="auto">
                        <a:xfrm flipV="1">
                          <a:off x="2892" y="1825"/>
                          <a:ext cx="30" cy="47"/>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8620" name="Group 479"/>
                      <p:cNvGrpSpPr>
                        <a:grpSpLocks/>
                      </p:cNvGrpSpPr>
                      <p:nvPr/>
                    </p:nvGrpSpPr>
                    <p:grpSpPr bwMode="auto">
                      <a:xfrm>
                        <a:off x="2854" y="1824"/>
                        <a:ext cx="46" cy="59"/>
                        <a:chOff x="2854" y="1824"/>
                        <a:chExt cx="46" cy="59"/>
                      </a:xfrm>
                    </p:grpSpPr>
                    <p:sp>
                      <p:nvSpPr>
                        <p:cNvPr id="18488" name="Line 480"/>
                        <p:cNvSpPr>
                          <a:spLocks noChangeShapeType="1"/>
                        </p:cNvSpPr>
                        <p:nvPr/>
                      </p:nvSpPr>
                      <p:spPr bwMode="auto">
                        <a:xfrm flipV="1">
                          <a:off x="2854" y="1861"/>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489" name="Line 481"/>
                        <p:cNvSpPr>
                          <a:spLocks noChangeShapeType="1"/>
                        </p:cNvSpPr>
                        <p:nvPr/>
                      </p:nvSpPr>
                      <p:spPr bwMode="auto">
                        <a:xfrm flipV="1">
                          <a:off x="2873" y="1824"/>
                          <a:ext cx="27"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sp>
                  <p:nvSpPr>
                    <p:cNvPr id="18482" name="Line 482"/>
                    <p:cNvSpPr>
                      <a:spLocks noChangeShapeType="1"/>
                    </p:cNvSpPr>
                    <p:nvPr/>
                  </p:nvSpPr>
                  <p:spPr bwMode="auto">
                    <a:xfrm>
                      <a:off x="2553" y="1815"/>
                      <a:ext cx="391" cy="3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483" name="Line 483"/>
                    <p:cNvSpPr>
                      <a:spLocks noChangeShapeType="1"/>
                    </p:cNvSpPr>
                    <p:nvPr/>
                  </p:nvSpPr>
                  <p:spPr bwMode="auto">
                    <a:xfrm>
                      <a:off x="2538" y="1825"/>
                      <a:ext cx="399" cy="3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8484" name="Line 484"/>
                    <p:cNvSpPr>
                      <a:spLocks noChangeShapeType="1"/>
                    </p:cNvSpPr>
                    <p:nvPr/>
                  </p:nvSpPr>
                  <p:spPr bwMode="auto">
                    <a:xfrm>
                      <a:off x="2523" y="1835"/>
                      <a:ext cx="403" cy="3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18622" name="Group 485"/>
                <p:cNvGrpSpPr>
                  <a:grpSpLocks/>
                </p:cNvGrpSpPr>
                <p:nvPr/>
              </p:nvGrpSpPr>
              <p:grpSpPr bwMode="auto">
                <a:xfrm>
                  <a:off x="2939" y="1835"/>
                  <a:ext cx="51" cy="68"/>
                  <a:chOff x="2939" y="1835"/>
                  <a:chExt cx="51" cy="68"/>
                </a:xfrm>
              </p:grpSpPr>
              <p:sp>
                <p:nvSpPr>
                  <p:cNvPr id="18476" name="Line 486"/>
                  <p:cNvSpPr>
                    <a:spLocks noChangeShapeType="1"/>
                  </p:cNvSpPr>
                  <p:nvPr/>
                </p:nvSpPr>
                <p:spPr bwMode="auto">
                  <a:xfrm flipV="1">
                    <a:off x="2939" y="1870"/>
                    <a:ext cx="23" cy="3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sp>
                <p:nvSpPr>
                  <p:cNvPr id="18477" name="Line 487"/>
                  <p:cNvSpPr>
                    <a:spLocks noChangeShapeType="1"/>
                  </p:cNvSpPr>
                  <p:nvPr/>
                </p:nvSpPr>
                <p:spPr bwMode="auto">
                  <a:xfrm flipV="1">
                    <a:off x="2970" y="1835"/>
                    <a:ext cx="20" cy="4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grpSp>
          </p:grpSp>
        </p:grpSp>
      </p:grpSp>
      <p:sp>
        <p:nvSpPr>
          <p:cNvPr id="18456" name="Text Box 488"/>
          <p:cNvSpPr txBox="1">
            <a:spLocks noChangeArrowheads="1"/>
          </p:cNvSpPr>
          <p:nvPr/>
        </p:nvSpPr>
        <p:spPr bwMode="auto">
          <a:xfrm>
            <a:off x="2071670" y="0"/>
            <a:ext cx="6143668" cy="923330"/>
          </a:xfrm>
          <a:prstGeom prst="rect">
            <a:avLst/>
          </a:prstGeom>
          <a:noFill/>
          <a:ln w="38100" cap="sq">
            <a:noFill/>
            <a:miter lim="800000"/>
            <a:headEnd/>
            <a:tailEnd/>
          </a:ln>
        </p:spPr>
        <p:txBody>
          <a:bodyPr wrap="square">
            <a:spAutoFit/>
          </a:bodyPr>
          <a:lstStyle/>
          <a:p>
            <a:pPr>
              <a:defRPr/>
            </a:pPr>
            <a:r>
              <a:rPr lang="en-GB" sz="5400" i="1" dirty="0" smtClean="0"/>
              <a:t> </a:t>
            </a:r>
            <a:r>
              <a:rPr lang="en-GB" sz="5400" i="1" dirty="0"/>
              <a:t>N</a:t>
            </a:r>
            <a:r>
              <a:rPr lang="en-GB" sz="5400" i="1" dirty="0" smtClean="0"/>
              <a:t>etworking model</a:t>
            </a:r>
            <a:endParaRPr lang="en-GB" sz="5400" i="1" dirty="0"/>
          </a:p>
        </p:txBody>
      </p:sp>
      <p:sp>
        <p:nvSpPr>
          <p:cNvPr id="324" name="Rectangle 323"/>
          <p:cNvSpPr/>
          <p:nvPr/>
        </p:nvSpPr>
        <p:spPr>
          <a:xfrm>
            <a:off x="3500430" y="2000240"/>
            <a:ext cx="2000264" cy="1569660"/>
          </a:xfrm>
          <a:prstGeom prst="rect">
            <a:avLst/>
          </a:prstGeom>
        </p:spPr>
        <p:txBody>
          <a:bodyPr wrap="square">
            <a:spAutoFit/>
          </a:bodyPr>
          <a:lstStyle/>
          <a:p>
            <a:pPr>
              <a:defRPr/>
            </a:pPr>
            <a:r>
              <a:rPr lang="en-GB" sz="2400" dirty="0" smtClean="0"/>
              <a:t>A</a:t>
            </a:r>
          </a:p>
          <a:p>
            <a:pPr>
              <a:defRPr/>
            </a:pPr>
            <a:r>
              <a:rPr lang="en-GB" sz="2400" dirty="0" smtClean="0"/>
              <a:t>representation </a:t>
            </a:r>
            <a:r>
              <a:rPr lang="en-GB" sz="2400" dirty="0" smtClean="0"/>
              <a:t>of network operation </a:t>
            </a:r>
          </a:p>
        </p:txBody>
      </p:sp>
    </p:spTree>
  </p:cSld>
  <p:clrMapOvr>
    <a:masterClrMapping/>
  </p:clrMapOvr>
  <p:transition/>
  <p:timing>
    <p:tnLst>
      <p:par>
        <p:cTn id="1" dur="indefinite" restart="never" nodeType="tmRoot">
          <p:childTnLst>
            <p:audio>
              <p:cMediaNode>
                <p:cTn id="2" fill="hold" display="0">
                  <p:stCondLst>
                    <p:cond delay="indefinite"/>
                  </p:stCondLst>
                  <p:endCondLst>
                    <p:cond evt="onNext" delay="0">
                      <p:tgtEl>
                        <p:sldTgt/>
                      </p:tgtEl>
                    </p:cond>
                    <p:cond evt="onPrev" delay="0">
                      <p:tgtEl>
                        <p:sldTgt/>
                      </p:tgtEl>
                    </p:cond>
                    <p:cond evt="onStopAudio" delay="0">
                      <p:tgtEl>
                        <p:sldTgt/>
                      </p:tgtEl>
                    </p:cond>
                  </p:endCondLst>
                </p:cTn>
                <p:tgtEl>
                  <p:spTgt spid="367793"/>
                </p:tgtEl>
              </p:cMediaNode>
            </p:audio>
            <p:audio>
              <p:cMediaNode>
                <p:cTn id="3" fill="hold" display="0">
                  <p:stCondLst>
                    <p:cond delay="indefinite"/>
                  </p:stCondLst>
                  <p:endCondLst>
                    <p:cond evt="onNext" delay="0">
                      <p:tgtEl>
                        <p:sldTgt/>
                      </p:tgtEl>
                    </p:cond>
                    <p:cond evt="onPrev" delay="0">
                      <p:tgtEl>
                        <p:sldTgt/>
                      </p:tgtEl>
                    </p:cond>
                    <p:cond evt="onStopAudio" delay="0">
                      <p:tgtEl>
                        <p:sldTgt/>
                      </p:tgtEl>
                    </p:cond>
                  </p:endCondLst>
                </p:cTn>
                <p:tgtEl>
                  <p:spTgt spid="367953"/>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Line 164"/>
          <p:cNvSpPr>
            <a:spLocks noChangeShapeType="1"/>
          </p:cNvSpPr>
          <p:nvPr/>
        </p:nvSpPr>
        <p:spPr bwMode="auto">
          <a:xfrm>
            <a:off x="482600" y="6273800"/>
            <a:ext cx="8445500" cy="0"/>
          </a:xfrm>
          <a:prstGeom prst="line">
            <a:avLst/>
          </a:prstGeom>
          <a:noFill/>
          <a:ln w="76200">
            <a:solidFill>
              <a:srgbClr val="000000"/>
            </a:solidFill>
            <a:round/>
            <a:headEnd type="triangle" w="med" len="med"/>
            <a:tailEnd type="triangle" w="med" len="med"/>
          </a:ln>
        </p:spPr>
        <p:txBody>
          <a:bodyPr wrap="none" anchor="ctr"/>
          <a:lstStyle/>
          <a:p>
            <a:pPr>
              <a:defRPr/>
            </a:pPr>
            <a:endParaRPr lang="en-US">
              <a:solidFill>
                <a:schemeClr val="bg1">
                  <a:lumMod val="50000"/>
                </a:schemeClr>
              </a:solidFill>
            </a:endParaRPr>
          </a:p>
        </p:txBody>
      </p:sp>
      <p:sp>
        <p:nvSpPr>
          <p:cNvPr id="19460" name="Text Box 168"/>
          <p:cNvSpPr txBox="1">
            <a:spLocks noChangeArrowheads="1"/>
          </p:cNvSpPr>
          <p:nvPr/>
        </p:nvSpPr>
        <p:spPr bwMode="auto">
          <a:xfrm>
            <a:off x="3192463" y="6303963"/>
            <a:ext cx="1552220" cy="369332"/>
          </a:xfrm>
          <a:prstGeom prst="rect">
            <a:avLst/>
          </a:prstGeom>
          <a:noFill/>
          <a:ln w="9525">
            <a:noFill/>
            <a:miter lim="800000"/>
            <a:headEnd/>
            <a:tailEnd/>
          </a:ln>
        </p:spPr>
        <p:txBody>
          <a:bodyPr wrap="none">
            <a:spAutoFit/>
          </a:bodyPr>
          <a:lstStyle/>
          <a:p>
            <a:pPr algn="l" eaLnBrk="0" hangingPunct="0">
              <a:defRPr/>
            </a:pPr>
            <a:r>
              <a:rPr lang="en-GB" dirty="0"/>
              <a:t>Data Network</a:t>
            </a:r>
          </a:p>
        </p:txBody>
      </p:sp>
      <p:sp>
        <p:nvSpPr>
          <p:cNvPr id="671044" name="Text Box 324"/>
          <p:cNvSpPr txBox="1">
            <a:spLocks noChangeArrowheads="1"/>
          </p:cNvSpPr>
          <p:nvPr/>
        </p:nvSpPr>
        <p:spPr bwMode="auto">
          <a:xfrm>
            <a:off x="3536950" y="2344738"/>
            <a:ext cx="5054600" cy="701675"/>
          </a:xfrm>
          <a:prstGeom prst="rect">
            <a:avLst/>
          </a:prstGeom>
          <a:noFill/>
          <a:ln w="38100" cap="sq">
            <a:noFill/>
            <a:miter lim="800000"/>
            <a:headEnd/>
            <a:tailEnd/>
          </a:ln>
        </p:spPr>
        <p:txBody>
          <a:bodyPr>
            <a:spAutoFit/>
          </a:bodyPr>
          <a:lstStyle/>
          <a:p>
            <a:pPr algn="l">
              <a:buFontTx/>
              <a:buChar char="•"/>
              <a:defRPr/>
            </a:pPr>
            <a:r>
              <a:rPr lang="en-GB" sz="2000" dirty="0"/>
              <a:t>Represents data to the user, plus encoding and dialogue control</a:t>
            </a:r>
            <a:endParaRPr lang="en-US" sz="2000" dirty="0"/>
          </a:p>
        </p:txBody>
      </p:sp>
      <p:sp>
        <p:nvSpPr>
          <p:cNvPr id="671045" name="Text Box 325"/>
          <p:cNvSpPr txBox="1">
            <a:spLocks noChangeArrowheads="1"/>
          </p:cNvSpPr>
          <p:nvPr/>
        </p:nvSpPr>
        <p:spPr bwMode="auto">
          <a:xfrm>
            <a:off x="3536950" y="3373438"/>
            <a:ext cx="5276850" cy="701675"/>
          </a:xfrm>
          <a:prstGeom prst="rect">
            <a:avLst/>
          </a:prstGeom>
          <a:noFill/>
          <a:ln w="38100" cap="sq">
            <a:noFill/>
            <a:miter lim="800000"/>
            <a:headEnd/>
            <a:tailEnd/>
          </a:ln>
        </p:spPr>
        <p:txBody>
          <a:bodyPr>
            <a:spAutoFit/>
          </a:bodyPr>
          <a:lstStyle/>
          <a:p>
            <a:pPr algn="l">
              <a:buFontTx/>
              <a:buChar char="•"/>
              <a:defRPr/>
            </a:pPr>
            <a:r>
              <a:rPr lang="en-GB" sz="2000" dirty="0"/>
              <a:t>Supports communication between diverse devices over diverse networks</a:t>
            </a:r>
            <a:endParaRPr lang="en-US" sz="2000" dirty="0"/>
          </a:p>
        </p:txBody>
      </p:sp>
      <p:sp>
        <p:nvSpPr>
          <p:cNvPr id="671046" name="Text Box 326"/>
          <p:cNvSpPr txBox="1">
            <a:spLocks noChangeArrowheads="1"/>
          </p:cNvSpPr>
          <p:nvPr/>
        </p:nvSpPr>
        <p:spPr bwMode="auto">
          <a:xfrm>
            <a:off x="3536950" y="4132263"/>
            <a:ext cx="4956485" cy="400110"/>
          </a:xfrm>
          <a:prstGeom prst="rect">
            <a:avLst/>
          </a:prstGeom>
          <a:noFill/>
          <a:ln w="38100" cap="sq">
            <a:noFill/>
            <a:miter lim="800000"/>
            <a:headEnd/>
            <a:tailEnd/>
          </a:ln>
        </p:spPr>
        <p:txBody>
          <a:bodyPr wrap="none">
            <a:spAutoFit/>
          </a:bodyPr>
          <a:lstStyle/>
          <a:p>
            <a:pPr algn="l">
              <a:buFontTx/>
              <a:buChar char="•"/>
              <a:defRPr/>
            </a:pPr>
            <a:r>
              <a:rPr lang="en-GB" sz="2000" dirty="0"/>
              <a:t>Determines the best path through a network</a:t>
            </a:r>
            <a:endParaRPr lang="en-US" sz="2000" dirty="0"/>
          </a:p>
        </p:txBody>
      </p:sp>
      <p:sp>
        <p:nvSpPr>
          <p:cNvPr id="671047" name="Text Box 327"/>
          <p:cNvSpPr txBox="1">
            <a:spLocks noChangeArrowheads="1"/>
          </p:cNvSpPr>
          <p:nvPr/>
        </p:nvSpPr>
        <p:spPr bwMode="auto">
          <a:xfrm>
            <a:off x="3536950" y="4783138"/>
            <a:ext cx="5248275" cy="701675"/>
          </a:xfrm>
          <a:prstGeom prst="rect">
            <a:avLst/>
          </a:prstGeom>
          <a:noFill/>
          <a:ln w="38100" cap="sq">
            <a:noFill/>
            <a:miter lim="800000"/>
            <a:headEnd/>
            <a:tailEnd/>
          </a:ln>
        </p:spPr>
        <p:txBody>
          <a:bodyPr>
            <a:spAutoFit/>
          </a:bodyPr>
          <a:lstStyle/>
          <a:p>
            <a:pPr algn="l">
              <a:buFontTx/>
              <a:buChar char="•"/>
              <a:defRPr/>
            </a:pPr>
            <a:r>
              <a:rPr lang="en-GB" sz="2000" dirty="0"/>
              <a:t>Controls the hardware devices and media that make up the network</a:t>
            </a:r>
            <a:endParaRPr lang="en-US" sz="2000" dirty="0"/>
          </a:p>
        </p:txBody>
      </p:sp>
      <p:sp>
        <p:nvSpPr>
          <p:cNvPr id="19465" name="Text Box 328"/>
          <p:cNvSpPr txBox="1">
            <a:spLocks noChangeArrowheads="1"/>
          </p:cNvSpPr>
          <p:nvPr/>
        </p:nvSpPr>
        <p:spPr bwMode="auto">
          <a:xfrm>
            <a:off x="4519613" y="506413"/>
            <a:ext cx="1710725" cy="830997"/>
          </a:xfrm>
          <a:prstGeom prst="rect">
            <a:avLst/>
          </a:prstGeom>
          <a:noFill/>
          <a:ln w="38100" cap="sq">
            <a:noFill/>
            <a:miter lim="800000"/>
            <a:headEnd/>
            <a:tailEnd/>
          </a:ln>
        </p:spPr>
        <p:txBody>
          <a:bodyPr wrap="none">
            <a:spAutoFit/>
          </a:bodyPr>
          <a:lstStyle/>
          <a:p>
            <a:pPr>
              <a:defRPr/>
            </a:pPr>
            <a:r>
              <a:rPr lang="en-GB" sz="4800" i="1" u="sng" dirty="0"/>
              <a:t>TCP/IP</a:t>
            </a:r>
            <a:endParaRPr lang="en-US" sz="4800" i="1" u="sng" dirty="0"/>
          </a:p>
        </p:txBody>
      </p:sp>
      <p:sp>
        <p:nvSpPr>
          <p:cNvPr id="19466" name="Rectangle 329"/>
          <p:cNvSpPr>
            <a:spLocks noChangeArrowheads="1"/>
          </p:cNvSpPr>
          <p:nvPr/>
        </p:nvSpPr>
        <p:spPr bwMode="auto">
          <a:xfrm>
            <a:off x="214282" y="4572008"/>
            <a:ext cx="3124200" cy="106997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 Network Access</a:t>
            </a:r>
          </a:p>
        </p:txBody>
      </p:sp>
      <p:sp>
        <p:nvSpPr>
          <p:cNvPr id="19467" name="Rectangle 330"/>
          <p:cNvSpPr>
            <a:spLocks noChangeArrowheads="1"/>
          </p:cNvSpPr>
          <p:nvPr/>
        </p:nvSpPr>
        <p:spPr bwMode="auto">
          <a:xfrm>
            <a:off x="219075" y="40290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Internet </a:t>
            </a:r>
          </a:p>
        </p:txBody>
      </p:sp>
      <p:sp>
        <p:nvSpPr>
          <p:cNvPr id="19468" name="Rectangle 331"/>
          <p:cNvSpPr>
            <a:spLocks noChangeArrowheads="1"/>
          </p:cNvSpPr>
          <p:nvPr/>
        </p:nvSpPr>
        <p:spPr bwMode="auto">
          <a:xfrm>
            <a:off x="219075" y="34956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Transport</a:t>
            </a:r>
          </a:p>
        </p:txBody>
      </p:sp>
      <p:sp>
        <p:nvSpPr>
          <p:cNvPr id="19469" name="Rectangle 332"/>
          <p:cNvSpPr>
            <a:spLocks noChangeArrowheads="1"/>
          </p:cNvSpPr>
          <p:nvPr/>
        </p:nvSpPr>
        <p:spPr bwMode="auto">
          <a:xfrm>
            <a:off x="219075" y="1892300"/>
            <a:ext cx="3124200" cy="160972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Application</a:t>
            </a:r>
          </a:p>
        </p:txBody>
      </p:sp>
      <p:pic>
        <p:nvPicPr>
          <p:cNvPr id="671053" name="osi.wav">
            <a:hlinkClick r:id="" action="ppaction://media"/>
          </p:cNvPr>
          <p:cNvPicPr>
            <a:picLocks noRot="1" noChangeAspect="1" noChangeArrowheads="1"/>
          </p:cNvPicPr>
          <p:nvPr>
            <a:audioFile r:link="rId1"/>
          </p:nvPr>
        </p:nvPicPr>
        <p:blipFill>
          <a:blip r:embed="rId4"/>
          <a:srcRect/>
          <a:stretch>
            <a:fillRect/>
          </a:stretch>
        </p:blipFill>
        <p:spPr bwMode="auto">
          <a:xfrm>
            <a:off x="1533525" y="819150"/>
            <a:ext cx="304800" cy="304800"/>
          </a:xfrm>
          <a:prstGeom prst="rect">
            <a:avLst/>
          </a:prstGeom>
          <a:noFill/>
          <a:ln w="9525">
            <a:noFill/>
            <a:miter lim="800000"/>
            <a:headEnd/>
            <a:tailEnd/>
          </a:ln>
        </p:spPr>
      </p:pic>
      <p:grpSp>
        <p:nvGrpSpPr>
          <p:cNvPr id="2" name="Group 334"/>
          <p:cNvGrpSpPr>
            <a:grpSpLocks/>
          </p:cNvGrpSpPr>
          <p:nvPr/>
        </p:nvGrpSpPr>
        <p:grpSpPr bwMode="auto">
          <a:xfrm>
            <a:off x="1333500" y="1404938"/>
            <a:ext cx="711200" cy="469900"/>
            <a:chOff x="1776" y="3264"/>
            <a:chExt cx="880" cy="672"/>
          </a:xfrm>
        </p:grpSpPr>
        <p:sp>
          <p:nvSpPr>
            <p:cNvPr id="19622" name="Line 335"/>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19623" name="Line 336"/>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grpSp>
        <p:nvGrpSpPr>
          <p:cNvPr id="3" name="Group 337"/>
          <p:cNvGrpSpPr>
            <a:grpSpLocks/>
          </p:cNvGrpSpPr>
          <p:nvPr/>
        </p:nvGrpSpPr>
        <p:grpSpPr bwMode="auto">
          <a:xfrm>
            <a:off x="1120775" y="592138"/>
            <a:ext cx="1163638" cy="901700"/>
            <a:chOff x="2436" y="1353"/>
            <a:chExt cx="733" cy="568"/>
          </a:xfrm>
        </p:grpSpPr>
        <p:sp>
          <p:nvSpPr>
            <p:cNvPr id="19476" name="Freeform 338"/>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cmpd="sng">
              <a:solidFill>
                <a:srgbClr val="80808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4" name="Group 339"/>
            <p:cNvGrpSpPr>
              <a:grpSpLocks/>
            </p:cNvGrpSpPr>
            <p:nvPr/>
          </p:nvGrpSpPr>
          <p:grpSpPr bwMode="auto">
            <a:xfrm>
              <a:off x="2497" y="1671"/>
              <a:ext cx="568" cy="191"/>
              <a:chOff x="2497" y="1671"/>
              <a:chExt cx="568" cy="191"/>
            </a:xfrm>
          </p:grpSpPr>
          <p:sp>
            <p:nvSpPr>
              <p:cNvPr id="19615" name="Freeform 340"/>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616" name="Freeform 341"/>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5" name="Group 342"/>
              <p:cNvGrpSpPr>
                <a:grpSpLocks/>
              </p:cNvGrpSpPr>
              <p:nvPr/>
            </p:nvGrpSpPr>
            <p:grpSpPr bwMode="auto">
              <a:xfrm>
                <a:off x="2502" y="1703"/>
                <a:ext cx="457" cy="52"/>
                <a:chOff x="2502" y="1703"/>
                <a:chExt cx="457" cy="52"/>
              </a:xfrm>
            </p:grpSpPr>
            <p:sp>
              <p:nvSpPr>
                <p:cNvPr id="19618" name="Line 343"/>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19619" name="Line 344"/>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19620" name="Line 345"/>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19621" name="Line 346"/>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6" name="Group 347"/>
            <p:cNvGrpSpPr>
              <a:grpSpLocks/>
            </p:cNvGrpSpPr>
            <p:nvPr/>
          </p:nvGrpSpPr>
          <p:grpSpPr bwMode="auto">
            <a:xfrm>
              <a:off x="2497" y="1651"/>
              <a:ext cx="570" cy="47"/>
              <a:chOff x="2497" y="1651"/>
              <a:chExt cx="570" cy="47"/>
            </a:xfrm>
          </p:grpSpPr>
          <p:sp>
            <p:nvSpPr>
              <p:cNvPr id="19613" name="Freeform 348"/>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614" name="Freeform 349"/>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7" name="Group 350"/>
            <p:cNvGrpSpPr>
              <a:grpSpLocks/>
            </p:cNvGrpSpPr>
            <p:nvPr/>
          </p:nvGrpSpPr>
          <p:grpSpPr bwMode="auto">
            <a:xfrm>
              <a:off x="2967" y="1360"/>
              <a:ext cx="100" cy="322"/>
              <a:chOff x="2967" y="1360"/>
              <a:chExt cx="100" cy="322"/>
            </a:xfrm>
          </p:grpSpPr>
          <p:grpSp>
            <p:nvGrpSpPr>
              <p:cNvPr id="8" name="Group 351"/>
              <p:cNvGrpSpPr>
                <a:grpSpLocks/>
              </p:cNvGrpSpPr>
              <p:nvPr/>
            </p:nvGrpSpPr>
            <p:grpSpPr bwMode="auto">
              <a:xfrm>
                <a:off x="3008" y="1402"/>
                <a:ext cx="59" cy="269"/>
                <a:chOff x="3008" y="1402"/>
                <a:chExt cx="59" cy="269"/>
              </a:xfrm>
            </p:grpSpPr>
            <p:sp>
              <p:nvSpPr>
                <p:cNvPr id="19587" name="Freeform 352"/>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9" name="Group 353"/>
                <p:cNvGrpSpPr>
                  <a:grpSpLocks/>
                </p:cNvGrpSpPr>
                <p:nvPr/>
              </p:nvGrpSpPr>
              <p:grpSpPr bwMode="auto">
                <a:xfrm>
                  <a:off x="3012" y="1418"/>
                  <a:ext cx="55" cy="231"/>
                  <a:chOff x="3012" y="1418"/>
                  <a:chExt cx="55" cy="231"/>
                </a:xfrm>
              </p:grpSpPr>
              <p:grpSp>
                <p:nvGrpSpPr>
                  <p:cNvPr id="10" name="Group 354"/>
                  <p:cNvGrpSpPr>
                    <a:grpSpLocks/>
                  </p:cNvGrpSpPr>
                  <p:nvPr/>
                </p:nvGrpSpPr>
                <p:grpSpPr bwMode="auto">
                  <a:xfrm>
                    <a:off x="3012" y="1418"/>
                    <a:ext cx="55" cy="231"/>
                    <a:chOff x="3012" y="1418"/>
                    <a:chExt cx="55" cy="231"/>
                  </a:xfrm>
                </p:grpSpPr>
                <p:grpSp>
                  <p:nvGrpSpPr>
                    <p:cNvPr id="11" name="Group 355"/>
                    <p:cNvGrpSpPr>
                      <a:grpSpLocks/>
                    </p:cNvGrpSpPr>
                    <p:nvPr/>
                  </p:nvGrpSpPr>
                  <p:grpSpPr bwMode="auto">
                    <a:xfrm>
                      <a:off x="3012" y="1418"/>
                      <a:ext cx="55" cy="134"/>
                      <a:chOff x="3012" y="1418"/>
                      <a:chExt cx="55" cy="134"/>
                    </a:xfrm>
                  </p:grpSpPr>
                  <p:grpSp>
                    <p:nvGrpSpPr>
                      <p:cNvPr id="12" name="Group 356"/>
                      <p:cNvGrpSpPr>
                        <a:grpSpLocks/>
                      </p:cNvGrpSpPr>
                      <p:nvPr/>
                    </p:nvGrpSpPr>
                    <p:grpSpPr bwMode="auto">
                      <a:xfrm>
                        <a:off x="3017" y="1418"/>
                        <a:ext cx="50" cy="66"/>
                        <a:chOff x="3017" y="1418"/>
                        <a:chExt cx="50" cy="66"/>
                      </a:xfrm>
                    </p:grpSpPr>
                    <p:sp>
                      <p:nvSpPr>
                        <p:cNvPr id="19607" name="Line 357"/>
                        <p:cNvSpPr>
                          <a:spLocks noChangeShapeType="1"/>
                        </p:cNvSpPr>
                        <p:nvPr/>
                      </p:nvSpPr>
                      <p:spPr bwMode="auto">
                        <a:xfrm>
                          <a:off x="3019" y="1418"/>
                          <a:ext cx="48" cy="1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608" name="Line 358"/>
                        <p:cNvSpPr>
                          <a:spLocks noChangeShapeType="1"/>
                        </p:cNvSpPr>
                        <p:nvPr/>
                      </p:nvSpPr>
                      <p:spPr bwMode="auto">
                        <a:xfrm>
                          <a:off x="3018" y="1430"/>
                          <a:ext cx="49"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609" name="Line 359"/>
                        <p:cNvSpPr>
                          <a:spLocks noChangeShapeType="1"/>
                        </p:cNvSpPr>
                        <p:nvPr/>
                      </p:nvSpPr>
                      <p:spPr bwMode="auto">
                        <a:xfrm>
                          <a:off x="3018" y="1442"/>
                          <a:ext cx="49" cy="1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610" name="Line 360"/>
                        <p:cNvSpPr>
                          <a:spLocks noChangeShapeType="1"/>
                        </p:cNvSpPr>
                        <p:nvPr/>
                      </p:nvSpPr>
                      <p:spPr bwMode="auto">
                        <a:xfrm>
                          <a:off x="3018" y="1454"/>
                          <a:ext cx="48"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611" name="Line 361"/>
                        <p:cNvSpPr>
                          <a:spLocks noChangeShapeType="1"/>
                        </p:cNvSpPr>
                        <p:nvPr/>
                      </p:nvSpPr>
                      <p:spPr bwMode="auto">
                        <a:xfrm>
                          <a:off x="3017" y="1466"/>
                          <a:ext cx="48" cy="8"/>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612" name="Line 362"/>
                        <p:cNvSpPr>
                          <a:spLocks noChangeShapeType="1"/>
                        </p:cNvSpPr>
                        <p:nvPr/>
                      </p:nvSpPr>
                      <p:spPr bwMode="auto">
                        <a:xfrm>
                          <a:off x="3017" y="1478"/>
                          <a:ext cx="48"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sp>
                    <p:nvSpPr>
                      <p:cNvPr id="19602" name="Line 363"/>
                      <p:cNvSpPr>
                        <a:spLocks noChangeShapeType="1"/>
                      </p:cNvSpPr>
                      <p:nvPr/>
                    </p:nvSpPr>
                    <p:spPr bwMode="auto">
                      <a:xfrm>
                        <a:off x="3012" y="1502"/>
                        <a:ext cx="51" cy="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603" name="Line 364"/>
                      <p:cNvSpPr>
                        <a:spLocks noChangeShapeType="1"/>
                      </p:cNvSpPr>
                      <p:nvPr/>
                    </p:nvSpPr>
                    <p:spPr bwMode="auto">
                      <a:xfrm>
                        <a:off x="3013" y="1514"/>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604" name="Line 365"/>
                      <p:cNvSpPr>
                        <a:spLocks noChangeShapeType="1"/>
                      </p:cNvSpPr>
                      <p:nvPr/>
                    </p:nvSpPr>
                    <p:spPr bwMode="auto">
                      <a:xfrm>
                        <a:off x="3012" y="1526"/>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605" name="Line 366"/>
                      <p:cNvSpPr>
                        <a:spLocks noChangeShapeType="1"/>
                      </p:cNvSpPr>
                      <p:nvPr/>
                    </p:nvSpPr>
                    <p:spPr bwMode="auto">
                      <a:xfrm>
                        <a:off x="3013" y="1535"/>
                        <a:ext cx="49"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606" name="Line 367"/>
                      <p:cNvSpPr>
                        <a:spLocks noChangeShapeType="1"/>
                      </p:cNvSpPr>
                      <p:nvPr/>
                    </p:nvSpPr>
                    <p:spPr bwMode="auto">
                      <a:xfrm>
                        <a:off x="3013" y="1547"/>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nvGrpSpPr>
                    <p:cNvPr id="13" name="Group 368"/>
                    <p:cNvGrpSpPr>
                      <a:grpSpLocks/>
                    </p:cNvGrpSpPr>
                    <p:nvPr/>
                  </p:nvGrpSpPr>
                  <p:grpSpPr bwMode="auto">
                    <a:xfrm>
                      <a:off x="3013" y="1560"/>
                      <a:ext cx="48" cy="89"/>
                      <a:chOff x="3013" y="1560"/>
                      <a:chExt cx="48" cy="89"/>
                    </a:xfrm>
                  </p:grpSpPr>
                  <p:sp>
                    <p:nvSpPr>
                      <p:cNvPr id="19593" name="Line 369"/>
                      <p:cNvSpPr>
                        <a:spLocks noChangeShapeType="1"/>
                      </p:cNvSpPr>
                      <p:nvPr/>
                    </p:nvSpPr>
                    <p:spPr bwMode="auto">
                      <a:xfrm>
                        <a:off x="3013" y="1560"/>
                        <a:ext cx="48" cy="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594" name="Line 370"/>
                      <p:cNvSpPr>
                        <a:spLocks noChangeShapeType="1"/>
                      </p:cNvSpPr>
                      <p:nvPr/>
                    </p:nvSpPr>
                    <p:spPr bwMode="auto">
                      <a:xfrm>
                        <a:off x="3014" y="1572"/>
                        <a:ext cx="46" cy="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595" name="Line 371"/>
                      <p:cNvSpPr>
                        <a:spLocks noChangeShapeType="1"/>
                      </p:cNvSpPr>
                      <p:nvPr/>
                    </p:nvSpPr>
                    <p:spPr bwMode="auto">
                      <a:xfrm>
                        <a:off x="3013" y="1585"/>
                        <a:ext cx="46" cy="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596" name="Line 372"/>
                      <p:cNvSpPr>
                        <a:spLocks noChangeShapeType="1"/>
                      </p:cNvSpPr>
                      <p:nvPr/>
                    </p:nvSpPr>
                    <p:spPr bwMode="auto">
                      <a:xfrm flipV="1">
                        <a:off x="3013" y="1592"/>
                        <a:ext cx="46"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597" name="Line 373"/>
                      <p:cNvSpPr>
                        <a:spLocks noChangeShapeType="1"/>
                      </p:cNvSpPr>
                      <p:nvPr/>
                    </p:nvSpPr>
                    <p:spPr bwMode="auto">
                      <a:xfrm flipV="1">
                        <a:off x="3013" y="1602"/>
                        <a:ext cx="45"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598" name="Line 374"/>
                      <p:cNvSpPr>
                        <a:spLocks noChangeShapeType="1"/>
                      </p:cNvSpPr>
                      <p:nvPr/>
                    </p:nvSpPr>
                    <p:spPr bwMode="auto">
                      <a:xfrm flipV="1">
                        <a:off x="3013" y="1613"/>
                        <a:ext cx="45" cy="1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599" name="Line 375"/>
                      <p:cNvSpPr>
                        <a:spLocks noChangeShapeType="1"/>
                      </p:cNvSpPr>
                      <p:nvPr/>
                    </p:nvSpPr>
                    <p:spPr bwMode="auto">
                      <a:xfrm flipV="1">
                        <a:off x="3013" y="1623"/>
                        <a:ext cx="44" cy="1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600" name="Line 376"/>
                      <p:cNvSpPr>
                        <a:spLocks noChangeShapeType="1"/>
                      </p:cNvSpPr>
                      <p:nvPr/>
                    </p:nvSpPr>
                    <p:spPr bwMode="auto">
                      <a:xfrm flipV="1">
                        <a:off x="3013" y="1634"/>
                        <a:ext cx="44" cy="1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sp>
                <p:nvSpPr>
                  <p:cNvPr id="19590" name="Line 377"/>
                  <p:cNvSpPr>
                    <a:spLocks noChangeShapeType="1"/>
                  </p:cNvSpPr>
                  <p:nvPr/>
                </p:nvSpPr>
                <p:spPr bwMode="auto">
                  <a:xfrm>
                    <a:off x="3015" y="1490"/>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grpSp>
            <p:nvGrpSpPr>
              <p:cNvPr id="14" name="Group 378"/>
              <p:cNvGrpSpPr>
                <a:grpSpLocks/>
              </p:cNvGrpSpPr>
              <p:nvPr/>
            </p:nvGrpSpPr>
            <p:grpSpPr bwMode="auto">
              <a:xfrm>
                <a:off x="2967" y="1360"/>
                <a:ext cx="50" cy="322"/>
                <a:chOff x="2967" y="1360"/>
                <a:chExt cx="50" cy="322"/>
              </a:xfrm>
            </p:grpSpPr>
            <p:sp>
              <p:nvSpPr>
                <p:cNvPr id="19585" name="Freeform 379"/>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586" name="Arc 380"/>
                <p:cNvSpPr>
                  <a:spLocks/>
                </p:cNvSpPr>
                <p:nvPr/>
              </p:nvSpPr>
              <p:spPr bwMode="auto">
                <a:xfrm>
                  <a:off x="3015" y="1377"/>
                  <a:ext cx="2" cy="5"/>
                </a:xfrm>
                <a:custGeom>
                  <a:avLst/>
                  <a:gdLst>
                    <a:gd name="T0" fmla="*/ 1 w 43200"/>
                    <a:gd name="T1" fmla="*/ 0 h 43200"/>
                    <a:gd name="T2" fmla="*/ 1 w 43200"/>
                    <a:gd name="T3" fmla="*/ 0 h 43200"/>
                    <a:gd name="T4" fmla="*/ 1 w 43200"/>
                    <a:gd name="T5" fmla="*/ 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noFill/>
                  <a:round/>
                  <a:headEnd/>
                  <a:tailEnd/>
                </a:ln>
              </p:spPr>
              <p:txBody>
                <a:bodyPr wrap="none" anchor="ctr"/>
                <a:lstStyle/>
                <a:p>
                  <a:pPr>
                    <a:defRPr/>
                  </a:pPr>
                  <a:endParaRPr lang="en-US">
                    <a:solidFill>
                      <a:schemeClr val="bg1">
                        <a:lumMod val="50000"/>
                      </a:schemeClr>
                    </a:solidFill>
                  </a:endParaRPr>
                </a:p>
              </p:txBody>
            </p:sp>
          </p:grpSp>
        </p:grpSp>
        <p:grpSp>
          <p:nvGrpSpPr>
            <p:cNvPr id="15" name="Group 381"/>
            <p:cNvGrpSpPr>
              <a:grpSpLocks/>
            </p:cNvGrpSpPr>
            <p:nvPr/>
          </p:nvGrpSpPr>
          <p:grpSpPr bwMode="auto">
            <a:xfrm>
              <a:off x="2989" y="1856"/>
              <a:ext cx="180" cy="65"/>
              <a:chOff x="2989" y="1856"/>
              <a:chExt cx="180" cy="65"/>
            </a:xfrm>
          </p:grpSpPr>
          <p:sp>
            <p:nvSpPr>
              <p:cNvPr id="19572" name="Freeform 382"/>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cmpd="sng">
                <a:solidFill>
                  <a:srgbClr val="C0C0C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6" name="Group 383"/>
              <p:cNvGrpSpPr>
                <a:grpSpLocks/>
              </p:cNvGrpSpPr>
              <p:nvPr/>
            </p:nvGrpSpPr>
            <p:grpSpPr bwMode="auto">
              <a:xfrm>
                <a:off x="2996" y="1880"/>
                <a:ext cx="121" cy="41"/>
                <a:chOff x="2996" y="1880"/>
                <a:chExt cx="121" cy="41"/>
              </a:xfrm>
            </p:grpSpPr>
            <p:grpSp>
              <p:nvGrpSpPr>
                <p:cNvPr id="17" name="Group 384"/>
                <p:cNvGrpSpPr>
                  <a:grpSpLocks/>
                </p:cNvGrpSpPr>
                <p:nvPr/>
              </p:nvGrpSpPr>
              <p:grpSpPr bwMode="auto">
                <a:xfrm>
                  <a:off x="2996" y="1880"/>
                  <a:ext cx="119" cy="41"/>
                  <a:chOff x="2996" y="1880"/>
                  <a:chExt cx="119" cy="41"/>
                </a:xfrm>
              </p:grpSpPr>
              <p:sp>
                <p:nvSpPr>
                  <p:cNvPr id="19579" name="Freeform 385"/>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580" name="Freeform 386"/>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581" name="Freeform 387"/>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582" name="Freeform 388"/>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8" name="Group 389"/>
                <p:cNvGrpSpPr>
                  <a:grpSpLocks/>
                </p:cNvGrpSpPr>
                <p:nvPr/>
              </p:nvGrpSpPr>
              <p:grpSpPr bwMode="auto">
                <a:xfrm>
                  <a:off x="3001" y="1890"/>
                  <a:ext cx="116" cy="29"/>
                  <a:chOff x="3001" y="1890"/>
                  <a:chExt cx="116" cy="29"/>
                </a:xfrm>
              </p:grpSpPr>
              <p:sp>
                <p:nvSpPr>
                  <p:cNvPr id="19576" name="Line 390"/>
                  <p:cNvSpPr>
                    <a:spLocks noChangeShapeType="1"/>
                  </p:cNvSpPr>
                  <p:nvPr/>
                </p:nvSpPr>
                <p:spPr bwMode="auto">
                  <a:xfrm>
                    <a:off x="3001" y="1906"/>
                    <a:ext cx="47"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19577" name="Line 391"/>
                  <p:cNvSpPr>
                    <a:spLocks noChangeShapeType="1"/>
                  </p:cNvSpPr>
                  <p:nvPr/>
                </p:nvSpPr>
                <p:spPr bwMode="auto">
                  <a:xfrm flipV="1">
                    <a:off x="3056" y="1890"/>
                    <a:ext cx="15" cy="29"/>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sp>
                <p:nvSpPr>
                  <p:cNvPr id="19578" name="Line 392"/>
                  <p:cNvSpPr>
                    <a:spLocks noChangeShapeType="1"/>
                  </p:cNvSpPr>
                  <p:nvPr/>
                </p:nvSpPr>
                <p:spPr bwMode="auto">
                  <a:xfrm>
                    <a:off x="3080" y="1894"/>
                    <a:ext cx="37" cy="4"/>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grpSp>
          </p:grpSp>
        </p:grpSp>
        <p:sp>
          <p:nvSpPr>
            <p:cNvPr id="19481" name="Freeform 393"/>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482" name="Freeform 394"/>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483" name="Freeform 395"/>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484" name="Freeform 396"/>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9" name="Group 397"/>
            <p:cNvGrpSpPr>
              <a:grpSpLocks/>
            </p:cNvGrpSpPr>
            <p:nvPr/>
          </p:nvGrpSpPr>
          <p:grpSpPr bwMode="auto">
            <a:xfrm>
              <a:off x="2967" y="1679"/>
              <a:ext cx="102" cy="131"/>
              <a:chOff x="2967" y="1679"/>
              <a:chExt cx="102" cy="131"/>
            </a:xfrm>
          </p:grpSpPr>
          <p:sp>
            <p:nvSpPr>
              <p:cNvPr id="19563" name="Line 398"/>
              <p:cNvSpPr>
                <a:spLocks noChangeShapeType="1"/>
              </p:cNvSpPr>
              <p:nvPr/>
            </p:nvSpPr>
            <p:spPr bwMode="auto">
              <a:xfrm flipV="1">
                <a:off x="2967" y="1715"/>
                <a:ext cx="102" cy="48"/>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9564" name="Line 399"/>
              <p:cNvSpPr>
                <a:spLocks noChangeShapeType="1"/>
              </p:cNvSpPr>
              <p:nvPr/>
            </p:nvSpPr>
            <p:spPr bwMode="auto">
              <a:xfrm flipV="1">
                <a:off x="2986" y="1727"/>
                <a:ext cx="83" cy="43"/>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9565" name="Line 400"/>
              <p:cNvSpPr>
                <a:spLocks noChangeShapeType="1"/>
              </p:cNvSpPr>
              <p:nvPr/>
            </p:nvSpPr>
            <p:spPr bwMode="auto">
              <a:xfrm flipV="1">
                <a:off x="2986" y="1738"/>
                <a:ext cx="83" cy="4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9566" name="Line 401"/>
              <p:cNvSpPr>
                <a:spLocks noChangeShapeType="1"/>
              </p:cNvSpPr>
              <p:nvPr/>
            </p:nvSpPr>
            <p:spPr bwMode="auto">
              <a:xfrm flipV="1">
                <a:off x="2986" y="1748"/>
                <a:ext cx="83" cy="47"/>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9567" name="Line 402"/>
              <p:cNvSpPr>
                <a:spLocks noChangeShapeType="1"/>
              </p:cNvSpPr>
              <p:nvPr/>
            </p:nvSpPr>
            <p:spPr bwMode="auto">
              <a:xfrm flipV="1">
                <a:off x="2986" y="1759"/>
                <a:ext cx="83" cy="4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9568" name="Line 403"/>
              <p:cNvSpPr>
                <a:spLocks noChangeShapeType="1"/>
              </p:cNvSpPr>
              <p:nvPr/>
            </p:nvSpPr>
            <p:spPr bwMode="auto">
              <a:xfrm flipV="1">
                <a:off x="2986" y="1704"/>
                <a:ext cx="83" cy="3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9569" name="Line 404"/>
              <p:cNvSpPr>
                <a:spLocks noChangeShapeType="1"/>
              </p:cNvSpPr>
              <p:nvPr/>
            </p:nvSpPr>
            <p:spPr bwMode="auto">
              <a:xfrm flipV="1">
                <a:off x="2986" y="1692"/>
                <a:ext cx="83" cy="36"/>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9570" name="Line 405"/>
              <p:cNvSpPr>
                <a:spLocks noChangeShapeType="1"/>
              </p:cNvSpPr>
              <p:nvPr/>
            </p:nvSpPr>
            <p:spPr bwMode="auto">
              <a:xfrm flipV="1">
                <a:off x="2986" y="1679"/>
                <a:ext cx="83" cy="3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19571" name="Line 406"/>
              <p:cNvSpPr>
                <a:spLocks noChangeShapeType="1"/>
              </p:cNvSpPr>
              <p:nvPr/>
            </p:nvSpPr>
            <p:spPr bwMode="auto">
              <a:xfrm>
                <a:off x="2982" y="1705"/>
                <a:ext cx="0" cy="10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grpSp>
        <p:grpSp>
          <p:nvGrpSpPr>
            <p:cNvPr id="20" name="Group 407"/>
            <p:cNvGrpSpPr>
              <a:grpSpLocks/>
            </p:cNvGrpSpPr>
            <p:nvPr/>
          </p:nvGrpSpPr>
          <p:grpSpPr bwMode="auto">
            <a:xfrm>
              <a:off x="2623" y="1353"/>
              <a:ext cx="356" cy="330"/>
              <a:chOff x="2623" y="1353"/>
              <a:chExt cx="356" cy="330"/>
            </a:xfrm>
          </p:grpSpPr>
          <p:grpSp>
            <p:nvGrpSpPr>
              <p:cNvPr id="21" name="Group 408"/>
              <p:cNvGrpSpPr>
                <a:grpSpLocks/>
              </p:cNvGrpSpPr>
              <p:nvPr/>
            </p:nvGrpSpPr>
            <p:grpSpPr bwMode="auto">
              <a:xfrm>
                <a:off x="2623" y="1353"/>
                <a:ext cx="356" cy="330"/>
                <a:chOff x="2623" y="1353"/>
                <a:chExt cx="356" cy="330"/>
              </a:xfrm>
            </p:grpSpPr>
            <p:grpSp>
              <p:nvGrpSpPr>
                <p:cNvPr id="22" name="Group 409"/>
                <p:cNvGrpSpPr>
                  <a:grpSpLocks/>
                </p:cNvGrpSpPr>
                <p:nvPr/>
              </p:nvGrpSpPr>
              <p:grpSpPr bwMode="auto">
                <a:xfrm>
                  <a:off x="2623" y="1353"/>
                  <a:ext cx="356" cy="330"/>
                  <a:chOff x="2623" y="1353"/>
                  <a:chExt cx="356" cy="330"/>
                </a:xfrm>
              </p:grpSpPr>
              <p:sp>
                <p:nvSpPr>
                  <p:cNvPr id="19559" name="Freeform 410"/>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560" name="Arc 411"/>
                  <p:cNvSpPr>
                    <a:spLocks/>
                  </p:cNvSpPr>
                  <p:nvPr/>
                </p:nvSpPr>
                <p:spPr bwMode="auto">
                  <a:xfrm>
                    <a:off x="2973" y="1360"/>
                    <a:ext cx="5" cy="4"/>
                  </a:xfrm>
                  <a:custGeom>
                    <a:avLst/>
                    <a:gdLst>
                      <a:gd name="T0" fmla="*/ 0 w 20606"/>
                      <a:gd name="T1" fmla="*/ 0 h 21600"/>
                      <a:gd name="T2" fmla="*/ 5 w 20606"/>
                      <a:gd name="T3" fmla="*/ 3 h 21600"/>
                      <a:gd name="T4" fmla="*/ 0 w 20606"/>
                      <a:gd name="T5" fmla="*/ 4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19561" name="Arc 412"/>
                  <p:cNvSpPr>
                    <a:spLocks/>
                  </p:cNvSpPr>
                  <p:nvPr/>
                </p:nvSpPr>
                <p:spPr bwMode="auto">
                  <a:xfrm>
                    <a:off x="2639" y="1361"/>
                    <a:ext cx="14" cy="9"/>
                  </a:xfrm>
                  <a:custGeom>
                    <a:avLst/>
                    <a:gdLst>
                      <a:gd name="T0" fmla="*/ 0 w 21481"/>
                      <a:gd name="T1" fmla="*/ 8 h 21550"/>
                      <a:gd name="T2" fmla="*/ 13 w 21481"/>
                      <a:gd name="T3" fmla="*/ 0 h 21550"/>
                      <a:gd name="T4" fmla="*/ 14 w 21481"/>
                      <a:gd name="T5" fmla="*/ 9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19562" name="Arc 413"/>
                  <p:cNvSpPr>
                    <a:spLocks/>
                  </p:cNvSpPr>
                  <p:nvPr/>
                </p:nvSpPr>
                <p:spPr bwMode="auto">
                  <a:xfrm>
                    <a:off x="2624" y="1652"/>
                    <a:ext cx="4" cy="6"/>
                  </a:xfrm>
                  <a:custGeom>
                    <a:avLst/>
                    <a:gdLst>
                      <a:gd name="T0" fmla="*/ 3 w 21600"/>
                      <a:gd name="T1" fmla="*/ 6 h 20769"/>
                      <a:gd name="T2" fmla="*/ 0 w 21600"/>
                      <a:gd name="T3" fmla="*/ 0 h 20769"/>
                      <a:gd name="T4" fmla="*/ 4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grpSp>
            <p:grpSp>
              <p:nvGrpSpPr>
                <p:cNvPr id="23" name="Group 414"/>
                <p:cNvGrpSpPr>
                  <a:grpSpLocks/>
                </p:cNvGrpSpPr>
                <p:nvPr/>
              </p:nvGrpSpPr>
              <p:grpSpPr bwMode="auto">
                <a:xfrm>
                  <a:off x="2661" y="1402"/>
                  <a:ext cx="269" cy="225"/>
                  <a:chOff x="2661" y="1402"/>
                  <a:chExt cx="269" cy="225"/>
                </a:xfrm>
              </p:grpSpPr>
              <p:grpSp>
                <p:nvGrpSpPr>
                  <p:cNvPr id="24" name="Group 415"/>
                  <p:cNvGrpSpPr>
                    <a:grpSpLocks/>
                  </p:cNvGrpSpPr>
                  <p:nvPr/>
                </p:nvGrpSpPr>
                <p:grpSpPr bwMode="auto">
                  <a:xfrm>
                    <a:off x="2661" y="1402"/>
                    <a:ext cx="269" cy="225"/>
                    <a:chOff x="2661" y="1402"/>
                    <a:chExt cx="269" cy="225"/>
                  </a:xfrm>
                </p:grpSpPr>
                <p:sp>
                  <p:nvSpPr>
                    <p:cNvPr id="19555" name="Freeform 416"/>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556" name="Freeform 417"/>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557" name="Freeform 418"/>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558" name="Freeform 419"/>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5" name="Group 420"/>
                  <p:cNvGrpSpPr>
                    <a:grpSpLocks/>
                  </p:cNvGrpSpPr>
                  <p:nvPr/>
                </p:nvGrpSpPr>
                <p:grpSpPr bwMode="auto">
                  <a:xfrm>
                    <a:off x="2667" y="1410"/>
                    <a:ext cx="256" cy="211"/>
                    <a:chOff x="2667" y="1410"/>
                    <a:chExt cx="256" cy="211"/>
                  </a:xfrm>
                </p:grpSpPr>
                <p:sp>
                  <p:nvSpPr>
                    <p:cNvPr id="19552" name="Freeform 421"/>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553" name="Freeform 422"/>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554" name="Freeform 423"/>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grpSp>
          <p:sp>
            <p:nvSpPr>
              <p:cNvPr id="19547" name="Freeform 424"/>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6" name="Group 425"/>
            <p:cNvGrpSpPr>
              <a:grpSpLocks/>
            </p:cNvGrpSpPr>
            <p:nvPr/>
          </p:nvGrpSpPr>
          <p:grpSpPr bwMode="auto">
            <a:xfrm>
              <a:off x="2481" y="1792"/>
              <a:ext cx="509" cy="114"/>
              <a:chOff x="2481" y="1792"/>
              <a:chExt cx="509" cy="114"/>
            </a:xfrm>
          </p:grpSpPr>
          <p:sp>
            <p:nvSpPr>
              <p:cNvPr id="19488" name="Freeform 426"/>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7" name="Group 427"/>
              <p:cNvGrpSpPr>
                <a:grpSpLocks/>
              </p:cNvGrpSpPr>
              <p:nvPr/>
            </p:nvGrpSpPr>
            <p:grpSpPr bwMode="auto">
              <a:xfrm>
                <a:off x="2481" y="1792"/>
                <a:ext cx="509" cy="114"/>
                <a:chOff x="2481" y="1792"/>
                <a:chExt cx="509" cy="114"/>
              </a:xfrm>
            </p:grpSpPr>
            <p:sp>
              <p:nvSpPr>
                <p:cNvPr id="19490" name="Freeform 428"/>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491" name="Freeform 429"/>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19492" name="Line 430"/>
                <p:cNvSpPr>
                  <a:spLocks noChangeShapeType="1"/>
                </p:cNvSpPr>
                <p:nvPr/>
              </p:nvSpPr>
              <p:spPr bwMode="auto">
                <a:xfrm>
                  <a:off x="2485" y="1852"/>
                  <a:ext cx="446" cy="4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nvGrpSpPr>
                <p:cNvPr id="28" name="Group 431"/>
                <p:cNvGrpSpPr>
                  <a:grpSpLocks/>
                </p:cNvGrpSpPr>
                <p:nvPr/>
              </p:nvGrpSpPr>
              <p:grpSpPr bwMode="auto">
                <a:xfrm>
                  <a:off x="2510" y="1792"/>
                  <a:ext cx="434" cy="95"/>
                  <a:chOff x="2510" y="1792"/>
                  <a:chExt cx="434" cy="95"/>
                </a:xfrm>
              </p:grpSpPr>
              <p:sp>
                <p:nvSpPr>
                  <p:cNvPr id="19497" name="Freeform 432"/>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9" name="Group 433"/>
                  <p:cNvGrpSpPr>
                    <a:grpSpLocks/>
                  </p:cNvGrpSpPr>
                  <p:nvPr/>
                </p:nvGrpSpPr>
                <p:grpSpPr bwMode="auto">
                  <a:xfrm>
                    <a:off x="2523" y="1792"/>
                    <a:ext cx="421" cy="95"/>
                    <a:chOff x="2523" y="1792"/>
                    <a:chExt cx="421" cy="95"/>
                  </a:xfrm>
                </p:grpSpPr>
                <p:grpSp>
                  <p:nvGrpSpPr>
                    <p:cNvPr id="30" name="Group 434"/>
                    <p:cNvGrpSpPr>
                      <a:grpSpLocks/>
                    </p:cNvGrpSpPr>
                    <p:nvPr/>
                  </p:nvGrpSpPr>
                  <p:grpSpPr bwMode="auto">
                    <a:xfrm>
                      <a:off x="2530" y="1792"/>
                      <a:ext cx="305" cy="80"/>
                      <a:chOff x="2530" y="1792"/>
                      <a:chExt cx="305" cy="80"/>
                    </a:xfrm>
                  </p:grpSpPr>
                  <p:grpSp>
                    <p:nvGrpSpPr>
                      <p:cNvPr id="31" name="Group 435"/>
                      <p:cNvGrpSpPr>
                        <a:grpSpLocks/>
                      </p:cNvGrpSpPr>
                      <p:nvPr/>
                    </p:nvGrpSpPr>
                    <p:grpSpPr bwMode="auto">
                      <a:xfrm>
                        <a:off x="2530" y="1792"/>
                        <a:ext cx="57" cy="56"/>
                        <a:chOff x="2530" y="1792"/>
                        <a:chExt cx="57" cy="56"/>
                      </a:xfrm>
                    </p:grpSpPr>
                    <p:sp>
                      <p:nvSpPr>
                        <p:cNvPr id="19544" name="Line 436"/>
                        <p:cNvSpPr>
                          <a:spLocks noChangeShapeType="1"/>
                        </p:cNvSpPr>
                        <p:nvPr/>
                      </p:nvSpPr>
                      <p:spPr bwMode="auto">
                        <a:xfrm flipV="1">
                          <a:off x="2530" y="182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45" name="Line 437"/>
                        <p:cNvSpPr>
                          <a:spLocks noChangeShapeType="1"/>
                        </p:cNvSpPr>
                        <p:nvPr/>
                      </p:nvSpPr>
                      <p:spPr bwMode="auto">
                        <a:xfrm flipV="1">
                          <a:off x="2551" y="1792"/>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9489" name="Group 438"/>
                      <p:cNvGrpSpPr>
                        <a:grpSpLocks/>
                      </p:cNvGrpSpPr>
                      <p:nvPr/>
                    </p:nvGrpSpPr>
                    <p:grpSpPr bwMode="auto">
                      <a:xfrm>
                        <a:off x="2555" y="1795"/>
                        <a:ext cx="58" cy="55"/>
                        <a:chOff x="2555" y="1795"/>
                        <a:chExt cx="58" cy="55"/>
                      </a:xfrm>
                    </p:grpSpPr>
                    <p:sp>
                      <p:nvSpPr>
                        <p:cNvPr id="19542" name="Line 439"/>
                        <p:cNvSpPr>
                          <a:spLocks noChangeShapeType="1"/>
                        </p:cNvSpPr>
                        <p:nvPr/>
                      </p:nvSpPr>
                      <p:spPr bwMode="auto">
                        <a:xfrm flipV="1">
                          <a:off x="2555" y="183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43" name="Line 440"/>
                        <p:cNvSpPr>
                          <a:spLocks noChangeShapeType="1"/>
                        </p:cNvSpPr>
                        <p:nvPr/>
                      </p:nvSpPr>
                      <p:spPr bwMode="auto">
                        <a:xfrm flipV="1">
                          <a:off x="2576" y="1795"/>
                          <a:ext cx="37"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9493" name="Group 441"/>
                      <p:cNvGrpSpPr>
                        <a:grpSpLocks/>
                      </p:cNvGrpSpPr>
                      <p:nvPr/>
                    </p:nvGrpSpPr>
                    <p:grpSpPr bwMode="auto">
                      <a:xfrm>
                        <a:off x="2582" y="1796"/>
                        <a:ext cx="57" cy="56"/>
                        <a:chOff x="2582" y="1796"/>
                        <a:chExt cx="57" cy="56"/>
                      </a:xfrm>
                    </p:grpSpPr>
                    <p:sp>
                      <p:nvSpPr>
                        <p:cNvPr id="19540" name="Line 442"/>
                        <p:cNvSpPr>
                          <a:spLocks noChangeShapeType="1"/>
                        </p:cNvSpPr>
                        <p:nvPr/>
                      </p:nvSpPr>
                      <p:spPr bwMode="auto">
                        <a:xfrm flipV="1">
                          <a:off x="2582" y="1833"/>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41" name="Line 443"/>
                        <p:cNvSpPr>
                          <a:spLocks noChangeShapeType="1"/>
                        </p:cNvSpPr>
                        <p:nvPr/>
                      </p:nvSpPr>
                      <p:spPr bwMode="auto">
                        <a:xfrm flipV="1">
                          <a:off x="2603" y="179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9494" name="Group 444"/>
                      <p:cNvGrpSpPr>
                        <a:grpSpLocks/>
                      </p:cNvGrpSpPr>
                      <p:nvPr/>
                    </p:nvGrpSpPr>
                    <p:grpSpPr bwMode="auto">
                      <a:xfrm>
                        <a:off x="2605" y="1800"/>
                        <a:ext cx="58" cy="56"/>
                        <a:chOff x="2605" y="1800"/>
                        <a:chExt cx="58" cy="56"/>
                      </a:xfrm>
                    </p:grpSpPr>
                    <p:sp>
                      <p:nvSpPr>
                        <p:cNvPr id="19538" name="Line 445"/>
                        <p:cNvSpPr>
                          <a:spLocks noChangeShapeType="1"/>
                        </p:cNvSpPr>
                        <p:nvPr/>
                      </p:nvSpPr>
                      <p:spPr bwMode="auto">
                        <a:xfrm flipV="1">
                          <a:off x="2605" y="1836"/>
                          <a:ext cx="14" cy="2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39" name="Line 446"/>
                        <p:cNvSpPr>
                          <a:spLocks noChangeShapeType="1"/>
                        </p:cNvSpPr>
                        <p:nvPr/>
                      </p:nvSpPr>
                      <p:spPr bwMode="auto">
                        <a:xfrm flipV="1">
                          <a:off x="2627" y="1800"/>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9498" name="Group 447"/>
                      <p:cNvGrpSpPr>
                        <a:grpSpLocks/>
                      </p:cNvGrpSpPr>
                      <p:nvPr/>
                    </p:nvGrpSpPr>
                    <p:grpSpPr bwMode="auto">
                      <a:xfrm>
                        <a:off x="2632" y="1802"/>
                        <a:ext cx="57" cy="55"/>
                        <a:chOff x="2632" y="1802"/>
                        <a:chExt cx="57" cy="55"/>
                      </a:xfrm>
                    </p:grpSpPr>
                    <p:sp>
                      <p:nvSpPr>
                        <p:cNvPr id="19536" name="Line 448"/>
                        <p:cNvSpPr>
                          <a:spLocks noChangeShapeType="1"/>
                        </p:cNvSpPr>
                        <p:nvPr/>
                      </p:nvSpPr>
                      <p:spPr bwMode="auto">
                        <a:xfrm flipV="1">
                          <a:off x="2632" y="1838"/>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37" name="Line 449"/>
                        <p:cNvSpPr>
                          <a:spLocks noChangeShapeType="1"/>
                        </p:cNvSpPr>
                        <p:nvPr/>
                      </p:nvSpPr>
                      <p:spPr bwMode="auto">
                        <a:xfrm flipV="1">
                          <a:off x="2653" y="1802"/>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9499" name="Group 450"/>
                      <p:cNvGrpSpPr>
                        <a:grpSpLocks/>
                      </p:cNvGrpSpPr>
                      <p:nvPr/>
                    </p:nvGrpSpPr>
                    <p:grpSpPr bwMode="auto">
                      <a:xfrm>
                        <a:off x="2657" y="1803"/>
                        <a:ext cx="57" cy="56"/>
                        <a:chOff x="2657" y="1803"/>
                        <a:chExt cx="57" cy="56"/>
                      </a:xfrm>
                    </p:grpSpPr>
                    <p:sp>
                      <p:nvSpPr>
                        <p:cNvPr id="19534" name="Line 451"/>
                        <p:cNvSpPr>
                          <a:spLocks noChangeShapeType="1"/>
                        </p:cNvSpPr>
                        <p:nvPr/>
                      </p:nvSpPr>
                      <p:spPr bwMode="auto">
                        <a:xfrm flipV="1">
                          <a:off x="2657" y="1840"/>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35" name="Line 452"/>
                        <p:cNvSpPr>
                          <a:spLocks noChangeShapeType="1"/>
                        </p:cNvSpPr>
                        <p:nvPr/>
                      </p:nvSpPr>
                      <p:spPr bwMode="auto">
                        <a:xfrm flipV="1">
                          <a:off x="2678" y="1803"/>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9500" name="Group 453"/>
                      <p:cNvGrpSpPr>
                        <a:grpSpLocks/>
                      </p:cNvGrpSpPr>
                      <p:nvPr/>
                    </p:nvGrpSpPr>
                    <p:grpSpPr bwMode="auto">
                      <a:xfrm>
                        <a:off x="2681" y="1806"/>
                        <a:ext cx="58" cy="55"/>
                        <a:chOff x="2681" y="1806"/>
                        <a:chExt cx="58" cy="55"/>
                      </a:xfrm>
                    </p:grpSpPr>
                    <p:sp>
                      <p:nvSpPr>
                        <p:cNvPr id="19532" name="Line 454"/>
                        <p:cNvSpPr>
                          <a:spLocks noChangeShapeType="1"/>
                        </p:cNvSpPr>
                        <p:nvPr/>
                      </p:nvSpPr>
                      <p:spPr bwMode="auto">
                        <a:xfrm flipV="1">
                          <a:off x="2681" y="1842"/>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33" name="Line 455"/>
                        <p:cNvSpPr>
                          <a:spLocks noChangeShapeType="1"/>
                        </p:cNvSpPr>
                        <p:nvPr/>
                      </p:nvSpPr>
                      <p:spPr bwMode="auto">
                        <a:xfrm flipV="1">
                          <a:off x="2703" y="1806"/>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9504" name="Group 456"/>
                      <p:cNvGrpSpPr>
                        <a:grpSpLocks/>
                      </p:cNvGrpSpPr>
                      <p:nvPr/>
                    </p:nvGrpSpPr>
                    <p:grpSpPr bwMode="auto">
                      <a:xfrm>
                        <a:off x="2704" y="1809"/>
                        <a:ext cx="58" cy="56"/>
                        <a:chOff x="2704" y="1809"/>
                        <a:chExt cx="58" cy="56"/>
                      </a:xfrm>
                    </p:grpSpPr>
                    <p:sp>
                      <p:nvSpPr>
                        <p:cNvPr id="19530" name="Line 457"/>
                        <p:cNvSpPr>
                          <a:spLocks noChangeShapeType="1"/>
                        </p:cNvSpPr>
                        <p:nvPr/>
                      </p:nvSpPr>
                      <p:spPr bwMode="auto">
                        <a:xfrm flipV="1">
                          <a:off x="2704" y="1846"/>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31" name="Line 458"/>
                        <p:cNvSpPr>
                          <a:spLocks noChangeShapeType="1"/>
                        </p:cNvSpPr>
                        <p:nvPr/>
                      </p:nvSpPr>
                      <p:spPr bwMode="auto">
                        <a:xfrm flipV="1">
                          <a:off x="2726" y="1809"/>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9505" name="Group 459"/>
                      <p:cNvGrpSpPr>
                        <a:grpSpLocks/>
                      </p:cNvGrpSpPr>
                      <p:nvPr/>
                    </p:nvGrpSpPr>
                    <p:grpSpPr bwMode="auto">
                      <a:xfrm>
                        <a:off x="2729" y="1813"/>
                        <a:ext cx="57" cy="55"/>
                        <a:chOff x="2729" y="1813"/>
                        <a:chExt cx="57" cy="55"/>
                      </a:xfrm>
                    </p:grpSpPr>
                    <p:sp>
                      <p:nvSpPr>
                        <p:cNvPr id="19528" name="Line 460"/>
                        <p:cNvSpPr>
                          <a:spLocks noChangeShapeType="1"/>
                        </p:cNvSpPr>
                        <p:nvPr/>
                      </p:nvSpPr>
                      <p:spPr bwMode="auto">
                        <a:xfrm flipV="1">
                          <a:off x="2729" y="184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29" name="Line 461"/>
                        <p:cNvSpPr>
                          <a:spLocks noChangeShapeType="1"/>
                        </p:cNvSpPr>
                        <p:nvPr/>
                      </p:nvSpPr>
                      <p:spPr bwMode="auto">
                        <a:xfrm flipV="1">
                          <a:off x="2750" y="1813"/>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9506" name="Group 462"/>
                      <p:cNvGrpSpPr>
                        <a:grpSpLocks/>
                      </p:cNvGrpSpPr>
                      <p:nvPr/>
                    </p:nvGrpSpPr>
                    <p:grpSpPr bwMode="auto">
                      <a:xfrm>
                        <a:off x="2754" y="1814"/>
                        <a:ext cx="57" cy="56"/>
                        <a:chOff x="2754" y="1814"/>
                        <a:chExt cx="57" cy="56"/>
                      </a:xfrm>
                    </p:grpSpPr>
                    <p:sp>
                      <p:nvSpPr>
                        <p:cNvPr id="19526" name="Line 463"/>
                        <p:cNvSpPr>
                          <a:spLocks noChangeShapeType="1"/>
                        </p:cNvSpPr>
                        <p:nvPr/>
                      </p:nvSpPr>
                      <p:spPr bwMode="auto">
                        <a:xfrm flipV="1">
                          <a:off x="2754" y="185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27" name="Line 464"/>
                        <p:cNvSpPr>
                          <a:spLocks noChangeShapeType="1"/>
                        </p:cNvSpPr>
                        <p:nvPr/>
                      </p:nvSpPr>
                      <p:spPr bwMode="auto">
                        <a:xfrm flipV="1">
                          <a:off x="2775" y="1814"/>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9513" name="Group 465"/>
                      <p:cNvGrpSpPr>
                        <a:grpSpLocks/>
                      </p:cNvGrpSpPr>
                      <p:nvPr/>
                    </p:nvGrpSpPr>
                    <p:grpSpPr bwMode="auto">
                      <a:xfrm>
                        <a:off x="2777" y="1816"/>
                        <a:ext cx="58" cy="56"/>
                        <a:chOff x="2777" y="1816"/>
                        <a:chExt cx="58" cy="56"/>
                      </a:xfrm>
                    </p:grpSpPr>
                    <p:sp>
                      <p:nvSpPr>
                        <p:cNvPr id="19524" name="Line 466"/>
                        <p:cNvSpPr>
                          <a:spLocks noChangeShapeType="1"/>
                        </p:cNvSpPr>
                        <p:nvPr/>
                      </p:nvSpPr>
                      <p:spPr bwMode="auto">
                        <a:xfrm flipV="1">
                          <a:off x="2777" y="1853"/>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25" name="Line 467"/>
                        <p:cNvSpPr>
                          <a:spLocks noChangeShapeType="1"/>
                        </p:cNvSpPr>
                        <p:nvPr/>
                      </p:nvSpPr>
                      <p:spPr bwMode="auto">
                        <a:xfrm flipV="1">
                          <a:off x="2799" y="181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19514" name="Group 468"/>
                    <p:cNvGrpSpPr>
                      <a:grpSpLocks/>
                    </p:cNvGrpSpPr>
                    <p:nvPr/>
                  </p:nvGrpSpPr>
                  <p:grpSpPr bwMode="auto">
                    <a:xfrm>
                      <a:off x="2854" y="1824"/>
                      <a:ext cx="86" cy="63"/>
                      <a:chOff x="2854" y="1824"/>
                      <a:chExt cx="86" cy="63"/>
                    </a:xfrm>
                  </p:grpSpPr>
                  <p:grpSp>
                    <p:nvGrpSpPr>
                      <p:cNvPr id="19515" name="Group 469"/>
                      <p:cNvGrpSpPr>
                        <a:grpSpLocks/>
                      </p:cNvGrpSpPr>
                      <p:nvPr/>
                    </p:nvGrpSpPr>
                    <p:grpSpPr bwMode="auto">
                      <a:xfrm>
                        <a:off x="2893" y="1827"/>
                        <a:ext cx="47" cy="60"/>
                        <a:chOff x="2893" y="1827"/>
                        <a:chExt cx="47" cy="60"/>
                      </a:xfrm>
                    </p:grpSpPr>
                    <p:sp>
                      <p:nvSpPr>
                        <p:cNvPr id="19511" name="Line 470"/>
                        <p:cNvSpPr>
                          <a:spLocks noChangeShapeType="1"/>
                        </p:cNvSpPr>
                        <p:nvPr/>
                      </p:nvSpPr>
                      <p:spPr bwMode="auto">
                        <a:xfrm flipV="1">
                          <a:off x="2893" y="1865"/>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12" name="Line 471"/>
                        <p:cNvSpPr>
                          <a:spLocks noChangeShapeType="1"/>
                        </p:cNvSpPr>
                        <p:nvPr/>
                      </p:nvSpPr>
                      <p:spPr bwMode="auto">
                        <a:xfrm flipV="1">
                          <a:off x="2912" y="1827"/>
                          <a:ext cx="28" cy="46"/>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9516" name="Group 472"/>
                      <p:cNvGrpSpPr>
                        <a:grpSpLocks/>
                      </p:cNvGrpSpPr>
                      <p:nvPr/>
                    </p:nvGrpSpPr>
                    <p:grpSpPr bwMode="auto">
                      <a:xfrm>
                        <a:off x="2874" y="1825"/>
                        <a:ext cx="48" cy="60"/>
                        <a:chOff x="2874" y="1825"/>
                        <a:chExt cx="48" cy="60"/>
                      </a:xfrm>
                    </p:grpSpPr>
                    <p:sp>
                      <p:nvSpPr>
                        <p:cNvPr id="19509" name="Line 473"/>
                        <p:cNvSpPr>
                          <a:spLocks noChangeShapeType="1"/>
                        </p:cNvSpPr>
                        <p:nvPr/>
                      </p:nvSpPr>
                      <p:spPr bwMode="auto">
                        <a:xfrm flipV="1">
                          <a:off x="2874" y="1864"/>
                          <a:ext cx="10" cy="2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10" name="Line 474"/>
                        <p:cNvSpPr>
                          <a:spLocks noChangeShapeType="1"/>
                        </p:cNvSpPr>
                        <p:nvPr/>
                      </p:nvSpPr>
                      <p:spPr bwMode="auto">
                        <a:xfrm flipV="1">
                          <a:off x="2892" y="1825"/>
                          <a:ext cx="30" cy="47"/>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9517" name="Group 475"/>
                      <p:cNvGrpSpPr>
                        <a:grpSpLocks/>
                      </p:cNvGrpSpPr>
                      <p:nvPr/>
                    </p:nvGrpSpPr>
                    <p:grpSpPr bwMode="auto">
                      <a:xfrm>
                        <a:off x="2854" y="1824"/>
                        <a:ext cx="46" cy="59"/>
                        <a:chOff x="2854" y="1824"/>
                        <a:chExt cx="46" cy="59"/>
                      </a:xfrm>
                    </p:grpSpPr>
                    <p:sp>
                      <p:nvSpPr>
                        <p:cNvPr id="19507" name="Line 476"/>
                        <p:cNvSpPr>
                          <a:spLocks noChangeShapeType="1"/>
                        </p:cNvSpPr>
                        <p:nvPr/>
                      </p:nvSpPr>
                      <p:spPr bwMode="auto">
                        <a:xfrm flipV="1">
                          <a:off x="2854" y="1861"/>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08" name="Line 477"/>
                        <p:cNvSpPr>
                          <a:spLocks noChangeShapeType="1"/>
                        </p:cNvSpPr>
                        <p:nvPr/>
                      </p:nvSpPr>
                      <p:spPr bwMode="auto">
                        <a:xfrm flipV="1">
                          <a:off x="2873" y="1824"/>
                          <a:ext cx="27"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sp>
                  <p:nvSpPr>
                    <p:cNvPr id="19501" name="Line 478"/>
                    <p:cNvSpPr>
                      <a:spLocks noChangeShapeType="1"/>
                    </p:cNvSpPr>
                    <p:nvPr/>
                  </p:nvSpPr>
                  <p:spPr bwMode="auto">
                    <a:xfrm>
                      <a:off x="2553" y="1815"/>
                      <a:ext cx="391" cy="3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02" name="Line 479"/>
                    <p:cNvSpPr>
                      <a:spLocks noChangeShapeType="1"/>
                    </p:cNvSpPr>
                    <p:nvPr/>
                  </p:nvSpPr>
                  <p:spPr bwMode="auto">
                    <a:xfrm>
                      <a:off x="2538" y="1825"/>
                      <a:ext cx="399" cy="3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19503" name="Line 480"/>
                    <p:cNvSpPr>
                      <a:spLocks noChangeShapeType="1"/>
                    </p:cNvSpPr>
                    <p:nvPr/>
                  </p:nvSpPr>
                  <p:spPr bwMode="auto">
                    <a:xfrm>
                      <a:off x="2523" y="1835"/>
                      <a:ext cx="403" cy="3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19518" name="Group 481"/>
                <p:cNvGrpSpPr>
                  <a:grpSpLocks/>
                </p:cNvGrpSpPr>
                <p:nvPr/>
              </p:nvGrpSpPr>
              <p:grpSpPr bwMode="auto">
                <a:xfrm>
                  <a:off x="2939" y="1835"/>
                  <a:ext cx="51" cy="68"/>
                  <a:chOff x="2939" y="1835"/>
                  <a:chExt cx="51" cy="68"/>
                </a:xfrm>
              </p:grpSpPr>
              <p:sp>
                <p:nvSpPr>
                  <p:cNvPr id="19495" name="Line 482"/>
                  <p:cNvSpPr>
                    <a:spLocks noChangeShapeType="1"/>
                  </p:cNvSpPr>
                  <p:nvPr/>
                </p:nvSpPr>
                <p:spPr bwMode="auto">
                  <a:xfrm flipV="1">
                    <a:off x="2939" y="1870"/>
                    <a:ext cx="23" cy="3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sp>
                <p:nvSpPr>
                  <p:cNvPr id="19496" name="Line 483"/>
                  <p:cNvSpPr>
                    <a:spLocks noChangeShapeType="1"/>
                  </p:cNvSpPr>
                  <p:nvPr/>
                </p:nvSpPr>
                <p:spPr bwMode="auto">
                  <a:xfrm flipV="1">
                    <a:off x="2970" y="1835"/>
                    <a:ext cx="20" cy="4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grpSp>
          </p:grpSp>
        </p:grpSp>
      </p:grpSp>
      <p:grpSp>
        <p:nvGrpSpPr>
          <p:cNvPr id="19519" name="Group 484"/>
          <p:cNvGrpSpPr>
            <a:grpSpLocks/>
          </p:cNvGrpSpPr>
          <p:nvPr/>
        </p:nvGrpSpPr>
        <p:grpSpPr bwMode="auto">
          <a:xfrm>
            <a:off x="1047750" y="5638800"/>
            <a:ext cx="1397000" cy="609600"/>
            <a:chOff x="1776" y="3264"/>
            <a:chExt cx="880" cy="672"/>
          </a:xfrm>
        </p:grpSpPr>
        <p:sp>
          <p:nvSpPr>
            <p:cNvPr id="19474" name="Line 485"/>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19475" name="Line 486"/>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1044"/>
                                        </p:tgtEl>
                                        <p:attrNameLst>
                                          <p:attrName>style.visibility</p:attrName>
                                        </p:attrNameLst>
                                      </p:cBhvr>
                                      <p:to>
                                        <p:strVal val="visible"/>
                                      </p:to>
                                    </p:set>
                                    <p:animEffect transition="in" filter="dissolve">
                                      <p:cBhvr>
                                        <p:cTn id="7" dur="500"/>
                                        <p:tgtEl>
                                          <p:spTgt spid="6710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1045"/>
                                        </p:tgtEl>
                                        <p:attrNameLst>
                                          <p:attrName>style.visibility</p:attrName>
                                        </p:attrNameLst>
                                      </p:cBhvr>
                                      <p:to>
                                        <p:strVal val="visible"/>
                                      </p:to>
                                    </p:set>
                                    <p:animEffect transition="in" filter="dissolve">
                                      <p:cBhvr>
                                        <p:cTn id="12" dur="500"/>
                                        <p:tgtEl>
                                          <p:spTgt spid="6710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71046"/>
                                        </p:tgtEl>
                                        <p:attrNameLst>
                                          <p:attrName>style.visibility</p:attrName>
                                        </p:attrNameLst>
                                      </p:cBhvr>
                                      <p:to>
                                        <p:strVal val="visible"/>
                                      </p:to>
                                    </p:set>
                                    <p:animEffect transition="in" filter="dissolve">
                                      <p:cBhvr>
                                        <p:cTn id="17" dur="500"/>
                                        <p:tgtEl>
                                          <p:spTgt spid="67104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71047"/>
                                        </p:tgtEl>
                                        <p:attrNameLst>
                                          <p:attrName>style.visibility</p:attrName>
                                        </p:attrNameLst>
                                      </p:cBhvr>
                                      <p:to>
                                        <p:strVal val="visible"/>
                                      </p:to>
                                    </p:set>
                                    <p:animEffect transition="in" filter="dissolve">
                                      <p:cBhvr>
                                        <p:cTn id="22" dur="500"/>
                                        <p:tgtEl>
                                          <p:spTgt spid="67104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671053"/>
                    </p:tgtEl>
                  </p:cond>
                </p:stCondLst>
                <p:endSync evt="end" delay="0">
                  <p:rtn val="all"/>
                </p:endSync>
                <p:childTnLst>
                  <p:par>
                    <p:cTn id="24" fill="hold">
                      <p:stCondLst>
                        <p:cond delay="0"/>
                      </p:stCondLst>
                      <p:childTnLst>
                        <p:par>
                          <p:cTn id="25" fill="hold">
                            <p:stCondLst>
                              <p:cond delay="0"/>
                            </p:stCondLst>
                            <p:childTnLst>
                              <p:par>
                                <p:cTn id="26" presetID="1" presetClass="mediacall" presetSubtype="0" fill="hold" nodeType="clickEffect">
                                  <p:stCondLst>
                                    <p:cond delay="0"/>
                                  </p:stCondLst>
                                  <p:childTnLst>
                                    <p:cmd type="call" cmd="playFrom(0.0)">
                                      <p:cBhvr>
                                        <p:cTn id="27" dur="1" fill="hold"/>
                                        <p:tgtEl>
                                          <p:spTgt spid="671053"/>
                                        </p:tgtEl>
                                      </p:cBhvr>
                                    </p:cmd>
                                  </p:childTnLst>
                                </p:cTn>
                              </p:par>
                            </p:childTnLst>
                          </p:cTn>
                        </p:par>
                      </p:childTnLst>
                    </p:cTn>
                  </p:par>
                </p:childTnLst>
              </p:cTn>
              <p:nextCondLst>
                <p:cond evt="onClick" delay="0">
                  <p:tgtEl>
                    <p:spTgt spid="671053"/>
                  </p:tgtEl>
                </p:cond>
              </p:nextCondLst>
            </p:seq>
            <p:audio>
              <p:cMediaNode>
                <p:cTn id="28" fill="hold" display="0">
                  <p:stCondLst>
                    <p:cond delay="indefinite"/>
                  </p:stCondLst>
                  <p:endCondLst>
                    <p:cond evt="onNext" delay="0">
                      <p:tgtEl>
                        <p:sldTgt/>
                      </p:tgtEl>
                    </p:cond>
                    <p:cond evt="onPrev" delay="0">
                      <p:tgtEl>
                        <p:sldTgt/>
                      </p:tgtEl>
                    </p:cond>
                    <p:cond evt="onStopAudio" delay="0">
                      <p:tgtEl>
                        <p:sldTgt/>
                      </p:tgtEl>
                    </p:cond>
                  </p:endCondLst>
                </p:cTn>
                <p:tgtEl>
                  <p:spTgt spid="671053"/>
                </p:tgtEl>
              </p:cMediaNode>
            </p:audio>
          </p:childTnLst>
        </p:cTn>
      </p:par>
    </p:tnLst>
    <p:bldLst>
      <p:bldP spid="671044" grpId="0"/>
      <p:bldP spid="671045" grpId="0"/>
      <p:bldP spid="671046" grpId="0"/>
      <p:bldP spid="6710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ChangeArrowheads="1"/>
          </p:cNvSpPr>
          <p:nvPr/>
        </p:nvSpPr>
        <p:spPr bwMode="auto">
          <a:xfrm>
            <a:off x="220663" y="4557713"/>
            <a:ext cx="3124200" cy="106997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dirty="0"/>
              <a:t> Network Access</a:t>
            </a:r>
          </a:p>
        </p:txBody>
      </p:sp>
      <p:sp>
        <p:nvSpPr>
          <p:cNvPr id="20484" name="Rectangle 3"/>
          <p:cNvSpPr>
            <a:spLocks noChangeArrowheads="1"/>
          </p:cNvSpPr>
          <p:nvPr/>
        </p:nvSpPr>
        <p:spPr bwMode="auto">
          <a:xfrm>
            <a:off x="219075" y="40290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Internet </a:t>
            </a:r>
          </a:p>
        </p:txBody>
      </p:sp>
      <p:sp>
        <p:nvSpPr>
          <p:cNvPr id="20485" name="Rectangle 4"/>
          <p:cNvSpPr>
            <a:spLocks noChangeArrowheads="1"/>
          </p:cNvSpPr>
          <p:nvPr/>
        </p:nvSpPr>
        <p:spPr bwMode="auto">
          <a:xfrm>
            <a:off x="219075" y="34956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Transport</a:t>
            </a:r>
          </a:p>
        </p:txBody>
      </p:sp>
      <p:sp>
        <p:nvSpPr>
          <p:cNvPr id="20486" name="Rectangle 5"/>
          <p:cNvSpPr>
            <a:spLocks noChangeArrowheads="1"/>
          </p:cNvSpPr>
          <p:nvPr/>
        </p:nvSpPr>
        <p:spPr bwMode="auto">
          <a:xfrm>
            <a:off x="219075" y="1892300"/>
            <a:ext cx="3124200" cy="160972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dirty="0"/>
              <a:t>Application</a:t>
            </a:r>
          </a:p>
        </p:txBody>
      </p:sp>
      <p:sp>
        <p:nvSpPr>
          <p:cNvPr id="674822" name="Text Box 6"/>
          <p:cNvSpPr txBox="1">
            <a:spLocks noChangeArrowheads="1"/>
          </p:cNvSpPr>
          <p:nvPr/>
        </p:nvSpPr>
        <p:spPr bwMode="auto">
          <a:xfrm>
            <a:off x="3662363" y="1714488"/>
            <a:ext cx="5481637" cy="4154984"/>
          </a:xfrm>
          <a:prstGeom prst="rect">
            <a:avLst/>
          </a:prstGeom>
          <a:noFill/>
          <a:ln w="9525">
            <a:noFill/>
            <a:miter lim="800000"/>
            <a:headEnd/>
            <a:tailEnd/>
          </a:ln>
        </p:spPr>
        <p:txBody>
          <a:bodyPr>
            <a:spAutoFit/>
          </a:bodyPr>
          <a:lstStyle/>
          <a:p>
            <a:pPr>
              <a:defRPr/>
            </a:pPr>
            <a:endParaRPr lang="en-GB" sz="2400" u="sng" dirty="0"/>
          </a:p>
          <a:p>
            <a:pPr algn="l">
              <a:buFontTx/>
              <a:buChar char="•"/>
              <a:defRPr/>
            </a:pPr>
            <a:r>
              <a:rPr lang="en-GB" sz="2400" dirty="0"/>
              <a:t>As data is passed down the </a:t>
            </a:r>
          </a:p>
          <a:p>
            <a:pPr algn="l">
              <a:defRPr/>
            </a:pPr>
            <a:r>
              <a:rPr lang="en-GB" sz="2400" dirty="0"/>
              <a:t>TCP/IP protocol stack, each layer will add additional </a:t>
            </a:r>
            <a:r>
              <a:rPr lang="en-GB" sz="2400" i="1" u="sng" dirty="0"/>
              <a:t>header</a:t>
            </a:r>
            <a:r>
              <a:rPr lang="en-GB" sz="2400" dirty="0"/>
              <a:t> information to the original data. </a:t>
            </a:r>
          </a:p>
          <a:p>
            <a:pPr algn="l">
              <a:defRPr/>
            </a:pPr>
            <a:endParaRPr lang="en-GB" sz="2400" dirty="0"/>
          </a:p>
          <a:p>
            <a:pPr algn="l">
              <a:buFontTx/>
              <a:buChar char="•"/>
              <a:defRPr/>
            </a:pPr>
            <a:r>
              <a:rPr lang="en-GB" sz="2400" dirty="0"/>
              <a:t>This process is known</a:t>
            </a:r>
          </a:p>
          <a:p>
            <a:pPr algn="l">
              <a:defRPr/>
            </a:pPr>
            <a:r>
              <a:rPr lang="en-GB" sz="2400" dirty="0"/>
              <a:t>as </a:t>
            </a:r>
            <a:r>
              <a:rPr lang="en-GB" sz="2400" i="1" u="sng" dirty="0"/>
              <a:t>encapsulation</a:t>
            </a:r>
            <a:r>
              <a:rPr lang="en-GB" sz="2400" dirty="0"/>
              <a:t>. </a:t>
            </a:r>
          </a:p>
          <a:p>
            <a:pPr algn="l">
              <a:defRPr/>
            </a:pPr>
            <a:endParaRPr lang="en-GB" sz="2400" dirty="0"/>
          </a:p>
          <a:p>
            <a:pPr algn="l">
              <a:buFontTx/>
              <a:buChar char="•"/>
              <a:defRPr/>
            </a:pPr>
            <a:r>
              <a:rPr lang="en-GB" sz="2400" dirty="0"/>
              <a:t>Each layer produces a different </a:t>
            </a:r>
            <a:r>
              <a:rPr lang="en-GB" sz="2400" u="sng" dirty="0"/>
              <a:t>Protocol Data Unit</a:t>
            </a:r>
            <a:r>
              <a:rPr lang="en-GB" sz="2400" dirty="0"/>
              <a:t> (PDU)</a:t>
            </a:r>
          </a:p>
        </p:txBody>
      </p:sp>
      <p:pic>
        <p:nvPicPr>
          <p:cNvPr id="674823" name="osi.wav">
            <a:hlinkClick r:id="" action="ppaction://media"/>
          </p:cNvPr>
          <p:cNvPicPr>
            <a:picLocks noRot="1" noChangeAspect="1" noChangeArrowheads="1"/>
          </p:cNvPicPr>
          <p:nvPr>
            <a:audioFile r:link="rId1"/>
          </p:nvPr>
        </p:nvPicPr>
        <p:blipFill>
          <a:blip r:embed="rId4"/>
          <a:srcRect/>
          <a:stretch>
            <a:fillRect/>
          </a:stretch>
        </p:blipFill>
        <p:spPr bwMode="auto">
          <a:xfrm>
            <a:off x="1533525" y="819150"/>
            <a:ext cx="304800" cy="304800"/>
          </a:xfrm>
          <a:prstGeom prst="rect">
            <a:avLst/>
          </a:prstGeom>
          <a:noFill/>
          <a:ln w="9525">
            <a:noFill/>
            <a:miter lim="800000"/>
            <a:headEnd/>
            <a:tailEnd/>
          </a:ln>
        </p:spPr>
      </p:pic>
      <p:grpSp>
        <p:nvGrpSpPr>
          <p:cNvPr id="2" name="Group 8"/>
          <p:cNvGrpSpPr>
            <a:grpSpLocks/>
          </p:cNvGrpSpPr>
          <p:nvPr/>
        </p:nvGrpSpPr>
        <p:grpSpPr bwMode="auto">
          <a:xfrm>
            <a:off x="1333500" y="1404938"/>
            <a:ext cx="711200" cy="469900"/>
            <a:chOff x="1776" y="3264"/>
            <a:chExt cx="880" cy="672"/>
          </a:xfrm>
        </p:grpSpPr>
        <p:sp>
          <p:nvSpPr>
            <p:cNvPr id="20643" name="Line 9"/>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0644" name="Line 10"/>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grpSp>
        <p:nvGrpSpPr>
          <p:cNvPr id="3" name="Group 11"/>
          <p:cNvGrpSpPr>
            <a:grpSpLocks/>
          </p:cNvGrpSpPr>
          <p:nvPr/>
        </p:nvGrpSpPr>
        <p:grpSpPr bwMode="auto">
          <a:xfrm>
            <a:off x="1120775" y="592138"/>
            <a:ext cx="1163638" cy="901700"/>
            <a:chOff x="2436" y="1353"/>
            <a:chExt cx="733" cy="568"/>
          </a:xfrm>
        </p:grpSpPr>
        <p:sp>
          <p:nvSpPr>
            <p:cNvPr id="20497" name="Freeform 12"/>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cmpd="sng">
              <a:solidFill>
                <a:srgbClr val="80808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4" name="Group 13"/>
            <p:cNvGrpSpPr>
              <a:grpSpLocks/>
            </p:cNvGrpSpPr>
            <p:nvPr/>
          </p:nvGrpSpPr>
          <p:grpSpPr bwMode="auto">
            <a:xfrm>
              <a:off x="2497" y="1671"/>
              <a:ext cx="568" cy="191"/>
              <a:chOff x="2497" y="1671"/>
              <a:chExt cx="568" cy="191"/>
            </a:xfrm>
          </p:grpSpPr>
          <p:sp>
            <p:nvSpPr>
              <p:cNvPr id="20636" name="Freeform 14"/>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637" name="Freeform 15"/>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5" name="Group 16"/>
              <p:cNvGrpSpPr>
                <a:grpSpLocks/>
              </p:cNvGrpSpPr>
              <p:nvPr/>
            </p:nvGrpSpPr>
            <p:grpSpPr bwMode="auto">
              <a:xfrm>
                <a:off x="2502" y="1703"/>
                <a:ext cx="457" cy="52"/>
                <a:chOff x="2502" y="1703"/>
                <a:chExt cx="457" cy="52"/>
              </a:xfrm>
            </p:grpSpPr>
            <p:sp>
              <p:nvSpPr>
                <p:cNvPr id="20639" name="Line 17"/>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0640" name="Line 18"/>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0641" name="Line 19"/>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0642" name="Line 20"/>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6" name="Group 21"/>
            <p:cNvGrpSpPr>
              <a:grpSpLocks/>
            </p:cNvGrpSpPr>
            <p:nvPr/>
          </p:nvGrpSpPr>
          <p:grpSpPr bwMode="auto">
            <a:xfrm>
              <a:off x="2497" y="1651"/>
              <a:ext cx="570" cy="47"/>
              <a:chOff x="2497" y="1651"/>
              <a:chExt cx="570" cy="47"/>
            </a:xfrm>
          </p:grpSpPr>
          <p:sp>
            <p:nvSpPr>
              <p:cNvPr id="20634" name="Freeform 22"/>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635" name="Freeform 23"/>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7" name="Group 24"/>
            <p:cNvGrpSpPr>
              <a:grpSpLocks/>
            </p:cNvGrpSpPr>
            <p:nvPr/>
          </p:nvGrpSpPr>
          <p:grpSpPr bwMode="auto">
            <a:xfrm>
              <a:off x="2967" y="1360"/>
              <a:ext cx="100" cy="322"/>
              <a:chOff x="2967" y="1360"/>
              <a:chExt cx="100" cy="322"/>
            </a:xfrm>
          </p:grpSpPr>
          <p:grpSp>
            <p:nvGrpSpPr>
              <p:cNvPr id="8" name="Group 25"/>
              <p:cNvGrpSpPr>
                <a:grpSpLocks/>
              </p:cNvGrpSpPr>
              <p:nvPr/>
            </p:nvGrpSpPr>
            <p:grpSpPr bwMode="auto">
              <a:xfrm>
                <a:off x="3008" y="1402"/>
                <a:ext cx="59" cy="269"/>
                <a:chOff x="3008" y="1402"/>
                <a:chExt cx="59" cy="269"/>
              </a:xfrm>
            </p:grpSpPr>
            <p:sp>
              <p:nvSpPr>
                <p:cNvPr id="20608" name="Freeform 26"/>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9" name="Group 27"/>
                <p:cNvGrpSpPr>
                  <a:grpSpLocks/>
                </p:cNvGrpSpPr>
                <p:nvPr/>
              </p:nvGrpSpPr>
              <p:grpSpPr bwMode="auto">
                <a:xfrm>
                  <a:off x="3012" y="1418"/>
                  <a:ext cx="55" cy="231"/>
                  <a:chOff x="3012" y="1418"/>
                  <a:chExt cx="55" cy="231"/>
                </a:xfrm>
              </p:grpSpPr>
              <p:grpSp>
                <p:nvGrpSpPr>
                  <p:cNvPr id="10" name="Group 28"/>
                  <p:cNvGrpSpPr>
                    <a:grpSpLocks/>
                  </p:cNvGrpSpPr>
                  <p:nvPr/>
                </p:nvGrpSpPr>
                <p:grpSpPr bwMode="auto">
                  <a:xfrm>
                    <a:off x="3012" y="1418"/>
                    <a:ext cx="55" cy="231"/>
                    <a:chOff x="3012" y="1418"/>
                    <a:chExt cx="55" cy="231"/>
                  </a:xfrm>
                </p:grpSpPr>
                <p:grpSp>
                  <p:nvGrpSpPr>
                    <p:cNvPr id="11" name="Group 29"/>
                    <p:cNvGrpSpPr>
                      <a:grpSpLocks/>
                    </p:cNvGrpSpPr>
                    <p:nvPr/>
                  </p:nvGrpSpPr>
                  <p:grpSpPr bwMode="auto">
                    <a:xfrm>
                      <a:off x="3012" y="1418"/>
                      <a:ext cx="55" cy="134"/>
                      <a:chOff x="3012" y="1418"/>
                      <a:chExt cx="55" cy="134"/>
                    </a:xfrm>
                  </p:grpSpPr>
                  <p:grpSp>
                    <p:nvGrpSpPr>
                      <p:cNvPr id="12" name="Group 30"/>
                      <p:cNvGrpSpPr>
                        <a:grpSpLocks/>
                      </p:cNvGrpSpPr>
                      <p:nvPr/>
                    </p:nvGrpSpPr>
                    <p:grpSpPr bwMode="auto">
                      <a:xfrm>
                        <a:off x="3017" y="1418"/>
                        <a:ext cx="50" cy="66"/>
                        <a:chOff x="3017" y="1418"/>
                        <a:chExt cx="50" cy="66"/>
                      </a:xfrm>
                    </p:grpSpPr>
                    <p:sp>
                      <p:nvSpPr>
                        <p:cNvPr id="20628" name="Line 31"/>
                        <p:cNvSpPr>
                          <a:spLocks noChangeShapeType="1"/>
                        </p:cNvSpPr>
                        <p:nvPr/>
                      </p:nvSpPr>
                      <p:spPr bwMode="auto">
                        <a:xfrm>
                          <a:off x="3019" y="1418"/>
                          <a:ext cx="48" cy="1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29" name="Line 32"/>
                        <p:cNvSpPr>
                          <a:spLocks noChangeShapeType="1"/>
                        </p:cNvSpPr>
                        <p:nvPr/>
                      </p:nvSpPr>
                      <p:spPr bwMode="auto">
                        <a:xfrm>
                          <a:off x="3018" y="1430"/>
                          <a:ext cx="49"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30" name="Line 33"/>
                        <p:cNvSpPr>
                          <a:spLocks noChangeShapeType="1"/>
                        </p:cNvSpPr>
                        <p:nvPr/>
                      </p:nvSpPr>
                      <p:spPr bwMode="auto">
                        <a:xfrm>
                          <a:off x="3018" y="1442"/>
                          <a:ext cx="49" cy="1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31" name="Line 34"/>
                        <p:cNvSpPr>
                          <a:spLocks noChangeShapeType="1"/>
                        </p:cNvSpPr>
                        <p:nvPr/>
                      </p:nvSpPr>
                      <p:spPr bwMode="auto">
                        <a:xfrm>
                          <a:off x="3018" y="1454"/>
                          <a:ext cx="48"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32" name="Line 35"/>
                        <p:cNvSpPr>
                          <a:spLocks noChangeShapeType="1"/>
                        </p:cNvSpPr>
                        <p:nvPr/>
                      </p:nvSpPr>
                      <p:spPr bwMode="auto">
                        <a:xfrm>
                          <a:off x="3017" y="1466"/>
                          <a:ext cx="48" cy="8"/>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33" name="Line 36"/>
                        <p:cNvSpPr>
                          <a:spLocks noChangeShapeType="1"/>
                        </p:cNvSpPr>
                        <p:nvPr/>
                      </p:nvSpPr>
                      <p:spPr bwMode="auto">
                        <a:xfrm>
                          <a:off x="3017" y="1478"/>
                          <a:ext cx="48"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sp>
                    <p:nvSpPr>
                      <p:cNvPr id="20623" name="Line 37"/>
                      <p:cNvSpPr>
                        <a:spLocks noChangeShapeType="1"/>
                      </p:cNvSpPr>
                      <p:nvPr/>
                    </p:nvSpPr>
                    <p:spPr bwMode="auto">
                      <a:xfrm>
                        <a:off x="3012" y="1502"/>
                        <a:ext cx="51" cy="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24" name="Line 38"/>
                      <p:cNvSpPr>
                        <a:spLocks noChangeShapeType="1"/>
                      </p:cNvSpPr>
                      <p:nvPr/>
                    </p:nvSpPr>
                    <p:spPr bwMode="auto">
                      <a:xfrm>
                        <a:off x="3013" y="1514"/>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25" name="Line 39"/>
                      <p:cNvSpPr>
                        <a:spLocks noChangeShapeType="1"/>
                      </p:cNvSpPr>
                      <p:nvPr/>
                    </p:nvSpPr>
                    <p:spPr bwMode="auto">
                      <a:xfrm>
                        <a:off x="3012" y="1526"/>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26" name="Line 40"/>
                      <p:cNvSpPr>
                        <a:spLocks noChangeShapeType="1"/>
                      </p:cNvSpPr>
                      <p:nvPr/>
                    </p:nvSpPr>
                    <p:spPr bwMode="auto">
                      <a:xfrm>
                        <a:off x="3013" y="1535"/>
                        <a:ext cx="49"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27" name="Line 41"/>
                      <p:cNvSpPr>
                        <a:spLocks noChangeShapeType="1"/>
                      </p:cNvSpPr>
                      <p:nvPr/>
                    </p:nvSpPr>
                    <p:spPr bwMode="auto">
                      <a:xfrm>
                        <a:off x="3013" y="1547"/>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nvGrpSpPr>
                    <p:cNvPr id="13" name="Group 42"/>
                    <p:cNvGrpSpPr>
                      <a:grpSpLocks/>
                    </p:cNvGrpSpPr>
                    <p:nvPr/>
                  </p:nvGrpSpPr>
                  <p:grpSpPr bwMode="auto">
                    <a:xfrm>
                      <a:off x="3013" y="1560"/>
                      <a:ext cx="48" cy="89"/>
                      <a:chOff x="3013" y="1560"/>
                      <a:chExt cx="48" cy="89"/>
                    </a:xfrm>
                  </p:grpSpPr>
                  <p:sp>
                    <p:nvSpPr>
                      <p:cNvPr id="20614" name="Line 43"/>
                      <p:cNvSpPr>
                        <a:spLocks noChangeShapeType="1"/>
                      </p:cNvSpPr>
                      <p:nvPr/>
                    </p:nvSpPr>
                    <p:spPr bwMode="auto">
                      <a:xfrm>
                        <a:off x="3013" y="1560"/>
                        <a:ext cx="48" cy="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15" name="Line 44"/>
                      <p:cNvSpPr>
                        <a:spLocks noChangeShapeType="1"/>
                      </p:cNvSpPr>
                      <p:nvPr/>
                    </p:nvSpPr>
                    <p:spPr bwMode="auto">
                      <a:xfrm>
                        <a:off x="3014" y="1572"/>
                        <a:ext cx="46" cy="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16" name="Line 45"/>
                      <p:cNvSpPr>
                        <a:spLocks noChangeShapeType="1"/>
                      </p:cNvSpPr>
                      <p:nvPr/>
                    </p:nvSpPr>
                    <p:spPr bwMode="auto">
                      <a:xfrm>
                        <a:off x="3013" y="1585"/>
                        <a:ext cx="46" cy="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17" name="Line 46"/>
                      <p:cNvSpPr>
                        <a:spLocks noChangeShapeType="1"/>
                      </p:cNvSpPr>
                      <p:nvPr/>
                    </p:nvSpPr>
                    <p:spPr bwMode="auto">
                      <a:xfrm flipV="1">
                        <a:off x="3013" y="1592"/>
                        <a:ext cx="46"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18" name="Line 47"/>
                      <p:cNvSpPr>
                        <a:spLocks noChangeShapeType="1"/>
                      </p:cNvSpPr>
                      <p:nvPr/>
                    </p:nvSpPr>
                    <p:spPr bwMode="auto">
                      <a:xfrm flipV="1">
                        <a:off x="3013" y="1602"/>
                        <a:ext cx="45"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19" name="Line 48"/>
                      <p:cNvSpPr>
                        <a:spLocks noChangeShapeType="1"/>
                      </p:cNvSpPr>
                      <p:nvPr/>
                    </p:nvSpPr>
                    <p:spPr bwMode="auto">
                      <a:xfrm flipV="1">
                        <a:off x="3013" y="1613"/>
                        <a:ext cx="45" cy="1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20" name="Line 49"/>
                      <p:cNvSpPr>
                        <a:spLocks noChangeShapeType="1"/>
                      </p:cNvSpPr>
                      <p:nvPr/>
                    </p:nvSpPr>
                    <p:spPr bwMode="auto">
                      <a:xfrm flipV="1">
                        <a:off x="3013" y="1623"/>
                        <a:ext cx="44" cy="1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621" name="Line 50"/>
                      <p:cNvSpPr>
                        <a:spLocks noChangeShapeType="1"/>
                      </p:cNvSpPr>
                      <p:nvPr/>
                    </p:nvSpPr>
                    <p:spPr bwMode="auto">
                      <a:xfrm flipV="1">
                        <a:off x="3013" y="1634"/>
                        <a:ext cx="44" cy="1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sp>
                <p:nvSpPr>
                  <p:cNvPr id="20611" name="Line 51"/>
                  <p:cNvSpPr>
                    <a:spLocks noChangeShapeType="1"/>
                  </p:cNvSpPr>
                  <p:nvPr/>
                </p:nvSpPr>
                <p:spPr bwMode="auto">
                  <a:xfrm>
                    <a:off x="3015" y="1490"/>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grpSp>
            <p:nvGrpSpPr>
              <p:cNvPr id="14" name="Group 52"/>
              <p:cNvGrpSpPr>
                <a:grpSpLocks/>
              </p:cNvGrpSpPr>
              <p:nvPr/>
            </p:nvGrpSpPr>
            <p:grpSpPr bwMode="auto">
              <a:xfrm>
                <a:off x="2967" y="1360"/>
                <a:ext cx="50" cy="322"/>
                <a:chOff x="2967" y="1360"/>
                <a:chExt cx="50" cy="322"/>
              </a:xfrm>
            </p:grpSpPr>
            <p:sp>
              <p:nvSpPr>
                <p:cNvPr id="20606" name="Freeform 53"/>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607" name="Arc 54"/>
                <p:cNvSpPr>
                  <a:spLocks/>
                </p:cNvSpPr>
                <p:nvPr/>
              </p:nvSpPr>
              <p:spPr bwMode="auto">
                <a:xfrm>
                  <a:off x="3015" y="1377"/>
                  <a:ext cx="2" cy="5"/>
                </a:xfrm>
                <a:custGeom>
                  <a:avLst/>
                  <a:gdLst>
                    <a:gd name="T0" fmla="*/ 1 w 43200"/>
                    <a:gd name="T1" fmla="*/ 0 h 43200"/>
                    <a:gd name="T2" fmla="*/ 1 w 43200"/>
                    <a:gd name="T3" fmla="*/ 0 h 43200"/>
                    <a:gd name="T4" fmla="*/ 1 w 43200"/>
                    <a:gd name="T5" fmla="*/ 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noFill/>
                  <a:round/>
                  <a:headEnd/>
                  <a:tailEnd/>
                </a:ln>
              </p:spPr>
              <p:txBody>
                <a:bodyPr wrap="none" anchor="ctr"/>
                <a:lstStyle/>
                <a:p>
                  <a:pPr>
                    <a:defRPr/>
                  </a:pPr>
                  <a:endParaRPr lang="en-US">
                    <a:solidFill>
                      <a:schemeClr val="bg1">
                        <a:lumMod val="50000"/>
                      </a:schemeClr>
                    </a:solidFill>
                  </a:endParaRPr>
                </a:p>
              </p:txBody>
            </p:sp>
          </p:grpSp>
        </p:grpSp>
        <p:grpSp>
          <p:nvGrpSpPr>
            <p:cNvPr id="15" name="Group 55"/>
            <p:cNvGrpSpPr>
              <a:grpSpLocks/>
            </p:cNvGrpSpPr>
            <p:nvPr/>
          </p:nvGrpSpPr>
          <p:grpSpPr bwMode="auto">
            <a:xfrm>
              <a:off x="2989" y="1856"/>
              <a:ext cx="180" cy="65"/>
              <a:chOff x="2989" y="1856"/>
              <a:chExt cx="180" cy="65"/>
            </a:xfrm>
          </p:grpSpPr>
          <p:sp>
            <p:nvSpPr>
              <p:cNvPr id="20593" name="Freeform 56"/>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cmpd="sng">
                <a:solidFill>
                  <a:srgbClr val="C0C0C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6" name="Group 57"/>
              <p:cNvGrpSpPr>
                <a:grpSpLocks/>
              </p:cNvGrpSpPr>
              <p:nvPr/>
            </p:nvGrpSpPr>
            <p:grpSpPr bwMode="auto">
              <a:xfrm>
                <a:off x="2996" y="1880"/>
                <a:ext cx="121" cy="41"/>
                <a:chOff x="2996" y="1880"/>
                <a:chExt cx="121" cy="41"/>
              </a:xfrm>
            </p:grpSpPr>
            <p:grpSp>
              <p:nvGrpSpPr>
                <p:cNvPr id="17" name="Group 58"/>
                <p:cNvGrpSpPr>
                  <a:grpSpLocks/>
                </p:cNvGrpSpPr>
                <p:nvPr/>
              </p:nvGrpSpPr>
              <p:grpSpPr bwMode="auto">
                <a:xfrm>
                  <a:off x="2996" y="1880"/>
                  <a:ext cx="119" cy="41"/>
                  <a:chOff x="2996" y="1880"/>
                  <a:chExt cx="119" cy="41"/>
                </a:xfrm>
              </p:grpSpPr>
              <p:sp>
                <p:nvSpPr>
                  <p:cNvPr id="20600" name="Freeform 59"/>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601" name="Freeform 60"/>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602" name="Freeform 61"/>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603" name="Freeform 62"/>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8" name="Group 63"/>
                <p:cNvGrpSpPr>
                  <a:grpSpLocks/>
                </p:cNvGrpSpPr>
                <p:nvPr/>
              </p:nvGrpSpPr>
              <p:grpSpPr bwMode="auto">
                <a:xfrm>
                  <a:off x="3001" y="1890"/>
                  <a:ext cx="116" cy="29"/>
                  <a:chOff x="3001" y="1890"/>
                  <a:chExt cx="116" cy="29"/>
                </a:xfrm>
              </p:grpSpPr>
              <p:sp>
                <p:nvSpPr>
                  <p:cNvPr id="20597" name="Line 64"/>
                  <p:cNvSpPr>
                    <a:spLocks noChangeShapeType="1"/>
                  </p:cNvSpPr>
                  <p:nvPr/>
                </p:nvSpPr>
                <p:spPr bwMode="auto">
                  <a:xfrm>
                    <a:off x="3001" y="1906"/>
                    <a:ext cx="47"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0598" name="Line 65"/>
                  <p:cNvSpPr>
                    <a:spLocks noChangeShapeType="1"/>
                  </p:cNvSpPr>
                  <p:nvPr/>
                </p:nvSpPr>
                <p:spPr bwMode="auto">
                  <a:xfrm flipV="1">
                    <a:off x="3056" y="1890"/>
                    <a:ext cx="15" cy="29"/>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sp>
                <p:nvSpPr>
                  <p:cNvPr id="20599" name="Line 66"/>
                  <p:cNvSpPr>
                    <a:spLocks noChangeShapeType="1"/>
                  </p:cNvSpPr>
                  <p:nvPr/>
                </p:nvSpPr>
                <p:spPr bwMode="auto">
                  <a:xfrm>
                    <a:off x="3080" y="1894"/>
                    <a:ext cx="37" cy="4"/>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grpSp>
          </p:grpSp>
        </p:grpSp>
        <p:sp>
          <p:nvSpPr>
            <p:cNvPr id="20502" name="Freeform 67"/>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503" name="Freeform 68"/>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504" name="Freeform 69"/>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505" name="Freeform 70"/>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9" name="Group 71"/>
            <p:cNvGrpSpPr>
              <a:grpSpLocks/>
            </p:cNvGrpSpPr>
            <p:nvPr/>
          </p:nvGrpSpPr>
          <p:grpSpPr bwMode="auto">
            <a:xfrm>
              <a:off x="2967" y="1679"/>
              <a:ext cx="102" cy="131"/>
              <a:chOff x="2967" y="1679"/>
              <a:chExt cx="102" cy="131"/>
            </a:xfrm>
          </p:grpSpPr>
          <p:sp>
            <p:nvSpPr>
              <p:cNvPr id="20584" name="Line 72"/>
              <p:cNvSpPr>
                <a:spLocks noChangeShapeType="1"/>
              </p:cNvSpPr>
              <p:nvPr/>
            </p:nvSpPr>
            <p:spPr bwMode="auto">
              <a:xfrm flipV="1">
                <a:off x="2967" y="1715"/>
                <a:ext cx="102" cy="48"/>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0585" name="Line 73"/>
              <p:cNvSpPr>
                <a:spLocks noChangeShapeType="1"/>
              </p:cNvSpPr>
              <p:nvPr/>
            </p:nvSpPr>
            <p:spPr bwMode="auto">
              <a:xfrm flipV="1">
                <a:off x="2986" y="1727"/>
                <a:ext cx="83" cy="43"/>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0586" name="Line 74"/>
              <p:cNvSpPr>
                <a:spLocks noChangeShapeType="1"/>
              </p:cNvSpPr>
              <p:nvPr/>
            </p:nvSpPr>
            <p:spPr bwMode="auto">
              <a:xfrm flipV="1">
                <a:off x="2986" y="1738"/>
                <a:ext cx="83" cy="4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0587" name="Line 75"/>
              <p:cNvSpPr>
                <a:spLocks noChangeShapeType="1"/>
              </p:cNvSpPr>
              <p:nvPr/>
            </p:nvSpPr>
            <p:spPr bwMode="auto">
              <a:xfrm flipV="1">
                <a:off x="2986" y="1748"/>
                <a:ext cx="83" cy="47"/>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0588" name="Line 76"/>
              <p:cNvSpPr>
                <a:spLocks noChangeShapeType="1"/>
              </p:cNvSpPr>
              <p:nvPr/>
            </p:nvSpPr>
            <p:spPr bwMode="auto">
              <a:xfrm flipV="1">
                <a:off x="2986" y="1759"/>
                <a:ext cx="83" cy="4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0589" name="Line 77"/>
              <p:cNvSpPr>
                <a:spLocks noChangeShapeType="1"/>
              </p:cNvSpPr>
              <p:nvPr/>
            </p:nvSpPr>
            <p:spPr bwMode="auto">
              <a:xfrm flipV="1">
                <a:off x="2986" y="1704"/>
                <a:ext cx="83" cy="3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0590" name="Line 78"/>
              <p:cNvSpPr>
                <a:spLocks noChangeShapeType="1"/>
              </p:cNvSpPr>
              <p:nvPr/>
            </p:nvSpPr>
            <p:spPr bwMode="auto">
              <a:xfrm flipV="1">
                <a:off x="2986" y="1692"/>
                <a:ext cx="83" cy="36"/>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0591" name="Line 79"/>
              <p:cNvSpPr>
                <a:spLocks noChangeShapeType="1"/>
              </p:cNvSpPr>
              <p:nvPr/>
            </p:nvSpPr>
            <p:spPr bwMode="auto">
              <a:xfrm flipV="1">
                <a:off x="2986" y="1679"/>
                <a:ext cx="83" cy="3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0592" name="Line 80"/>
              <p:cNvSpPr>
                <a:spLocks noChangeShapeType="1"/>
              </p:cNvSpPr>
              <p:nvPr/>
            </p:nvSpPr>
            <p:spPr bwMode="auto">
              <a:xfrm>
                <a:off x="2982" y="1705"/>
                <a:ext cx="0" cy="10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grpSp>
        <p:grpSp>
          <p:nvGrpSpPr>
            <p:cNvPr id="20" name="Group 81"/>
            <p:cNvGrpSpPr>
              <a:grpSpLocks/>
            </p:cNvGrpSpPr>
            <p:nvPr/>
          </p:nvGrpSpPr>
          <p:grpSpPr bwMode="auto">
            <a:xfrm>
              <a:off x="2623" y="1353"/>
              <a:ext cx="356" cy="330"/>
              <a:chOff x="2623" y="1353"/>
              <a:chExt cx="356" cy="330"/>
            </a:xfrm>
          </p:grpSpPr>
          <p:grpSp>
            <p:nvGrpSpPr>
              <p:cNvPr id="21" name="Group 82"/>
              <p:cNvGrpSpPr>
                <a:grpSpLocks/>
              </p:cNvGrpSpPr>
              <p:nvPr/>
            </p:nvGrpSpPr>
            <p:grpSpPr bwMode="auto">
              <a:xfrm>
                <a:off x="2623" y="1353"/>
                <a:ext cx="356" cy="330"/>
                <a:chOff x="2623" y="1353"/>
                <a:chExt cx="356" cy="330"/>
              </a:xfrm>
            </p:grpSpPr>
            <p:grpSp>
              <p:nvGrpSpPr>
                <p:cNvPr id="22" name="Group 83"/>
                <p:cNvGrpSpPr>
                  <a:grpSpLocks/>
                </p:cNvGrpSpPr>
                <p:nvPr/>
              </p:nvGrpSpPr>
              <p:grpSpPr bwMode="auto">
                <a:xfrm>
                  <a:off x="2623" y="1353"/>
                  <a:ext cx="356" cy="330"/>
                  <a:chOff x="2623" y="1353"/>
                  <a:chExt cx="356" cy="330"/>
                </a:xfrm>
              </p:grpSpPr>
              <p:sp>
                <p:nvSpPr>
                  <p:cNvPr id="20580" name="Freeform 84"/>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581" name="Arc 85"/>
                  <p:cNvSpPr>
                    <a:spLocks/>
                  </p:cNvSpPr>
                  <p:nvPr/>
                </p:nvSpPr>
                <p:spPr bwMode="auto">
                  <a:xfrm>
                    <a:off x="2973" y="1360"/>
                    <a:ext cx="5" cy="4"/>
                  </a:xfrm>
                  <a:custGeom>
                    <a:avLst/>
                    <a:gdLst>
                      <a:gd name="T0" fmla="*/ 0 w 20606"/>
                      <a:gd name="T1" fmla="*/ 0 h 21600"/>
                      <a:gd name="T2" fmla="*/ 5 w 20606"/>
                      <a:gd name="T3" fmla="*/ 3 h 21600"/>
                      <a:gd name="T4" fmla="*/ 0 w 20606"/>
                      <a:gd name="T5" fmla="*/ 4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0582" name="Arc 86"/>
                  <p:cNvSpPr>
                    <a:spLocks/>
                  </p:cNvSpPr>
                  <p:nvPr/>
                </p:nvSpPr>
                <p:spPr bwMode="auto">
                  <a:xfrm>
                    <a:off x="2639" y="1361"/>
                    <a:ext cx="14" cy="9"/>
                  </a:xfrm>
                  <a:custGeom>
                    <a:avLst/>
                    <a:gdLst>
                      <a:gd name="T0" fmla="*/ 0 w 21481"/>
                      <a:gd name="T1" fmla="*/ 8 h 21550"/>
                      <a:gd name="T2" fmla="*/ 13 w 21481"/>
                      <a:gd name="T3" fmla="*/ 0 h 21550"/>
                      <a:gd name="T4" fmla="*/ 14 w 21481"/>
                      <a:gd name="T5" fmla="*/ 9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0583" name="Arc 87"/>
                  <p:cNvSpPr>
                    <a:spLocks/>
                  </p:cNvSpPr>
                  <p:nvPr/>
                </p:nvSpPr>
                <p:spPr bwMode="auto">
                  <a:xfrm>
                    <a:off x="2624" y="1652"/>
                    <a:ext cx="4" cy="6"/>
                  </a:xfrm>
                  <a:custGeom>
                    <a:avLst/>
                    <a:gdLst>
                      <a:gd name="T0" fmla="*/ 3 w 21600"/>
                      <a:gd name="T1" fmla="*/ 6 h 20769"/>
                      <a:gd name="T2" fmla="*/ 0 w 21600"/>
                      <a:gd name="T3" fmla="*/ 0 h 20769"/>
                      <a:gd name="T4" fmla="*/ 4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grpSp>
            <p:grpSp>
              <p:nvGrpSpPr>
                <p:cNvPr id="23" name="Group 88"/>
                <p:cNvGrpSpPr>
                  <a:grpSpLocks/>
                </p:cNvGrpSpPr>
                <p:nvPr/>
              </p:nvGrpSpPr>
              <p:grpSpPr bwMode="auto">
                <a:xfrm>
                  <a:off x="2661" y="1402"/>
                  <a:ext cx="269" cy="225"/>
                  <a:chOff x="2661" y="1402"/>
                  <a:chExt cx="269" cy="225"/>
                </a:xfrm>
              </p:grpSpPr>
              <p:grpSp>
                <p:nvGrpSpPr>
                  <p:cNvPr id="24" name="Group 89"/>
                  <p:cNvGrpSpPr>
                    <a:grpSpLocks/>
                  </p:cNvGrpSpPr>
                  <p:nvPr/>
                </p:nvGrpSpPr>
                <p:grpSpPr bwMode="auto">
                  <a:xfrm>
                    <a:off x="2661" y="1402"/>
                    <a:ext cx="269" cy="225"/>
                    <a:chOff x="2661" y="1402"/>
                    <a:chExt cx="269" cy="225"/>
                  </a:xfrm>
                </p:grpSpPr>
                <p:sp>
                  <p:nvSpPr>
                    <p:cNvPr id="20576" name="Freeform 90"/>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577" name="Freeform 91"/>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578" name="Freeform 92"/>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579" name="Freeform 93"/>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5" name="Group 94"/>
                  <p:cNvGrpSpPr>
                    <a:grpSpLocks/>
                  </p:cNvGrpSpPr>
                  <p:nvPr/>
                </p:nvGrpSpPr>
                <p:grpSpPr bwMode="auto">
                  <a:xfrm>
                    <a:off x="2667" y="1410"/>
                    <a:ext cx="256" cy="211"/>
                    <a:chOff x="2667" y="1410"/>
                    <a:chExt cx="256" cy="211"/>
                  </a:xfrm>
                </p:grpSpPr>
                <p:sp>
                  <p:nvSpPr>
                    <p:cNvPr id="20573" name="Freeform 95"/>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574" name="Freeform 96"/>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575" name="Freeform 97"/>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grpSp>
          <p:sp>
            <p:nvSpPr>
              <p:cNvPr id="20568" name="Freeform 98"/>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6" name="Group 99"/>
            <p:cNvGrpSpPr>
              <a:grpSpLocks/>
            </p:cNvGrpSpPr>
            <p:nvPr/>
          </p:nvGrpSpPr>
          <p:grpSpPr bwMode="auto">
            <a:xfrm>
              <a:off x="2481" y="1792"/>
              <a:ext cx="509" cy="114"/>
              <a:chOff x="2481" y="1792"/>
              <a:chExt cx="509" cy="114"/>
            </a:xfrm>
          </p:grpSpPr>
          <p:sp>
            <p:nvSpPr>
              <p:cNvPr id="20509" name="Freeform 100"/>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7" name="Group 101"/>
              <p:cNvGrpSpPr>
                <a:grpSpLocks/>
              </p:cNvGrpSpPr>
              <p:nvPr/>
            </p:nvGrpSpPr>
            <p:grpSpPr bwMode="auto">
              <a:xfrm>
                <a:off x="2481" y="1792"/>
                <a:ext cx="509" cy="114"/>
                <a:chOff x="2481" y="1792"/>
                <a:chExt cx="509" cy="114"/>
              </a:xfrm>
            </p:grpSpPr>
            <p:sp>
              <p:nvSpPr>
                <p:cNvPr id="20511" name="Freeform 102"/>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512" name="Freeform 103"/>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0513" name="Line 104"/>
                <p:cNvSpPr>
                  <a:spLocks noChangeShapeType="1"/>
                </p:cNvSpPr>
                <p:nvPr/>
              </p:nvSpPr>
              <p:spPr bwMode="auto">
                <a:xfrm>
                  <a:off x="2485" y="1852"/>
                  <a:ext cx="446" cy="4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nvGrpSpPr>
                <p:cNvPr id="28" name="Group 105"/>
                <p:cNvGrpSpPr>
                  <a:grpSpLocks/>
                </p:cNvGrpSpPr>
                <p:nvPr/>
              </p:nvGrpSpPr>
              <p:grpSpPr bwMode="auto">
                <a:xfrm>
                  <a:off x="2510" y="1792"/>
                  <a:ext cx="434" cy="95"/>
                  <a:chOff x="2510" y="1792"/>
                  <a:chExt cx="434" cy="95"/>
                </a:xfrm>
              </p:grpSpPr>
              <p:sp>
                <p:nvSpPr>
                  <p:cNvPr id="20518" name="Freeform 106"/>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9" name="Group 107"/>
                  <p:cNvGrpSpPr>
                    <a:grpSpLocks/>
                  </p:cNvGrpSpPr>
                  <p:nvPr/>
                </p:nvGrpSpPr>
                <p:grpSpPr bwMode="auto">
                  <a:xfrm>
                    <a:off x="2523" y="1792"/>
                    <a:ext cx="421" cy="95"/>
                    <a:chOff x="2523" y="1792"/>
                    <a:chExt cx="421" cy="95"/>
                  </a:xfrm>
                </p:grpSpPr>
                <p:grpSp>
                  <p:nvGrpSpPr>
                    <p:cNvPr id="30" name="Group 108"/>
                    <p:cNvGrpSpPr>
                      <a:grpSpLocks/>
                    </p:cNvGrpSpPr>
                    <p:nvPr/>
                  </p:nvGrpSpPr>
                  <p:grpSpPr bwMode="auto">
                    <a:xfrm>
                      <a:off x="2530" y="1792"/>
                      <a:ext cx="305" cy="80"/>
                      <a:chOff x="2530" y="1792"/>
                      <a:chExt cx="305" cy="80"/>
                    </a:xfrm>
                  </p:grpSpPr>
                  <p:grpSp>
                    <p:nvGrpSpPr>
                      <p:cNvPr id="31" name="Group 109"/>
                      <p:cNvGrpSpPr>
                        <a:grpSpLocks/>
                      </p:cNvGrpSpPr>
                      <p:nvPr/>
                    </p:nvGrpSpPr>
                    <p:grpSpPr bwMode="auto">
                      <a:xfrm>
                        <a:off x="2530" y="1792"/>
                        <a:ext cx="57" cy="56"/>
                        <a:chOff x="2530" y="1792"/>
                        <a:chExt cx="57" cy="56"/>
                      </a:xfrm>
                    </p:grpSpPr>
                    <p:sp>
                      <p:nvSpPr>
                        <p:cNvPr id="20565" name="Line 110"/>
                        <p:cNvSpPr>
                          <a:spLocks noChangeShapeType="1"/>
                        </p:cNvSpPr>
                        <p:nvPr/>
                      </p:nvSpPr>
                      <p:spPr bwMode="auto">
                        <a:xfrm flipV="1">
                          <a:off x="2530" y="182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66" name="Line 111"/>
                        <p:cNvSpPr>
                          <a:spLocks noChangeShapeType="1"/>
                        </p:cNvSpPr>
                        <p:nvPr/>
                      </p:nvSpPr>
                      <p:spPr bwMode="auto">
                        <a:xfrm flipV="1">
                          <a:off x="2551" y="1792"/>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0609" name="Group 112"/>
                      <p:cNvGrpSpPr>
                        <a:grpSpLocks/>
                      </p:cNvGrpSpPr>
                      <p:nvPr/>
                    </p:nvGrpSpPr>
                    <p:grpSpPr bwMode="auto">
                      <a:xfrm>
                        <a:off x="2555" y="1795"/>
                        <a:ext cx="58" cy="55"/>
                        <a:chOff x="2555" y="1795"/>
                        <a:chExt cx="58" cy="55"/>
                      </a:xfrm>
                    </p:grpSpPr>
                    <p:sp>
                      <p:nvSpPr>
                        <p:cNvPr id="20563" name="Line 113"/>
                        <p:cNvSpPr>
                          <a:spLocks noChangeShapeType="1"/>
                        </p:cNvSpPr>
                        <p:nvPr/>
                      </p:nvSpPr>
                      <p:spPr bwMode="auto">
                        <a:xfrm flipV="1">
                          <a:off x="2555" y="183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64" name="Line 114"/>
                        <p:cNvSpPr>
                          <a:spLocks noChangeShapeType="1"/>
                        </p:cNvSpPr>
                        <p:nvPr/>
                      </p:nvSpPr>
                      <p:spPr bwMode="auto">
                        <a:xfrm flipV="1">
                          <a:off x="2576" y="1795"/>
                          <a:ext cx="37"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0610" name="Group 115"/>
                      <p:cNvGrpSpPr>
                        <a:grpSpLocks/>
                      </p:cNvGrpSpPr>
                      <p:nvPr/>
                    </p:nvGrpSpPr>
                    <p:grpSpPr bwMode="auto">
                      <a:xfrm>
                        <a:off x="2582" y="1796"/>
                        <a:ext cx="57" cy="56"/>
                        <a:chOff x="2582" y="1796"/>
                        <a:chExt cx="57" cy="56"/>
                      </a:xfrm>
                    </p:grpSpPr>
                    <p:sp>
                      <p:nvSpPr>
                        <p:cNvPr id="20561" name="Line 116"/>
                        <p:cNvSpPr>
                          <a:spLocks noChangeShapeType="1"/>
                        </p:cNvSpPr>
                        <p:nvPr/>
                      </p:nvSpPr>
                      <p:spPr bwMode="auto">
                        <a:xfrm flipV="1">
                          <a:off x="2582" y="1833"/>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62" name="Line 117"/>
                        <p:cNvSpPr>
                          <a:spLocks noChangeShapeType="1"/>
                        </p:cNvSpPr>
                        <p:nvPr/>
                      </p:nvSpPr>
                      <p:spPr bwMode="auto">
                        <a:xfrm flipV="1">
                          <a:off x="2603" y="179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0612" name="Group 118"/>
                      <p:cNvGrpSpPr>
                        <a:grpSpLocks/>
                      </p:cNvGrpSpPr>
                      <p:nvPr/>
                    </p:nvGrpSpPr>
                    <p:grpSpPr bwMode="auto">
                      <a:xfrm>
                        <a:off x="2605" y="1800"/>
                        <a:ext cx="58" cy="56"/>
                        <a:chOff x="2605" y="1800"/>
                        <a:chExt cx="58" cy="56"/>
                      </a:xfrm>
                    </p:grpSpPr>
                    <p:sp>
                      <p:nvSpPr>
                        <p:cNvPr id="20559" name="Line 119"/>
                        <p:cNvSpPr>
                          <a:spLocks noChangeShapeType="1"/>
                        </p:cNvSpPr>
                        <p:nvPr/>
                      </p:nvSpPr>
                      <p:spPr bwMode="auto">
                        <a:xfrm flipV="1">
                          <a:off x="2605" y="1836"/>
                          <a:ext cx="14" cy="2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60" name="Line 120"/>
                        <p:cNvSpPr>
                          <a:spLocks noChangeShapeType="1"/>
                        </p:cNvSpPr>
                        <p:nvPr/>
                      </p:nvSpPr>
                      <p:spPr bwMode="auto">
                        <a:xfrm flipV="1">
                          <a:off x="2627" y="1800"/>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0613" name="Group 121"/>
                      <p:cNvGrpSpPr>
                        <a:grpSpLocks/>
                      </p:cNvGrpSpPr>
                      <p:nvPr/>
                    </p:nvGrpSpPr>
                    <p:grpSpPr bwMode="auto">
                      <a:xfrm>
                        <a:off x="2632" y="1802"/>
                        <a:ext cx="57" cy="55"/>
                        <a:chOff x="2632" y="1802"/>
                        <a:chExt cx="57" cy="55"/>
                      </a:xfrm>
                    </p:grpSpPr>
                    <p:sp>
                      <p:nvSpPr>
                        <p:cNvPr id="20557" name="Line 122"/>
                        <p:cNvSpPr>
                          <a:spLocks noChangeShapeType="1"/>
                        </p:cNvSpPr>
                        <p:nvPr/>
                      </p:nvSpPr>
                      <p:spPr bwMode="auto">
                        <a:xfrm flipV="1">
                          <a:off x="2632" y="1838"/>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58" name="Line 123"/>
                        <p:cNvSpPr>
                          <a:spLocks noChangeShapeType="1"/>
                        </p:cNvSpPr>
                        <p:nvPr/>
                      </p:nvSpPr>
                      <p:spPr bwMode="auto">
                        <a:xfrm flipV="1">
                          <a:off x="2653" y="1802"/>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0622" name="Group 124"/>
                      <p:cNvGrpSpPr>
                        <a:grpSpLocks/>
                      </p:cNvGrpSpPr>
                      <p:nvPr/>
                    </p:nvGrpSpPr>
                    <p:grpSpPr bwMode="auto">
                      <a:xfrm>
                        <a:off x="2657" y="1803"/>
                        <a:ext cx="57" cy="56"/>
                        <a:chOff x="2657" y="1803"/>
                        <a:chExt cx="57" cy="56"/>
                      </a:xfrm>
                    </p:grpSpPr>
                    <p:sp>
                      <p:nvSpPr>
                        <p:cNvPr id="20555" name="Line 125"/>
                        <p:cNvSpPr>
                          <a:spLocks noChangeShapeType="1"/>
                        </p:cNvSpPr>
                        <p:nvPr/>
                      </p:nvSpPr>
                      <p:spPr bwMode="auto">
                        <a:xfrm flipV="1">
                          <a:off x="2657" y="1840"/>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56" name="Line 126"/>
                        <p:cNvSpPr>
                          <a:spLocks noChangeShapeType="1"/>
                        </p:cNvSpPr>
                        <p:nvPr/>
                      </p:nvSpPr>
                      <p:spPr bwMode="auto">
                        <a:xfrm flipV="1">
                          <a:off x="2678" y="1803"/>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0638" name="Group 127"/>
                      <p:cNvGrpSpPr>
                        <a:grpSpLocks/>
                      </p:cNvGrpSpPr>
                      <p:nvPr/>
                    </p:nvGrpSpPr>
                    <p:grpSpPr bwMode="auto">
                      <a:xfrm>
                        <a:off x="2681" y="1806"/>
                        <a:ext cx="58" cy="55"/>
                        <a:chOff x="2681" y="1806"/>
                        <a:chExt cx="58" cy="55"/>
                      </a:xfrm>
                    </p:grpSpPr>
                    <p:sp>
                      <p:nvSpPr>
                        <p:cNvPr id="20553" name="Line 128"/>
                        <p:cNvSpPr>
                          <a:spLocks noChangeShapeType="1"/>
                        </p:cNvSpPr>
                        <p:nvPr/>
                      </p:nvSpPr>
                      <p:spPr bwMode="auto">
                        <a:xfrm flipV="1">
                          <a:off x="2681" y="1842"/>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54" name="Line 129"/>
                        <p:cNvSpPr>
                          <a:spLocks noChangeShapeType="1"/>
                        </p:cNvSpPr>
                        <p:nvPr/>
                      </p:nvSpPr>
                      <p:spPr bwMode="auto">
                        <a:xfrm flipV="1">
                          <a:off x="2703" y="1806"/>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0645" name="Group 130"/>
                      <p:cNvGrpSpPr>
                        <a:grpSpLocks/>
                      </p:cNvGrpSpPr>
                      <p:nvPr/>
                    </p:nvGrpSpPr>
                    <p:grpSpPr bwMode="auto">
                      <a:xfrm>
                        <a:off x="2704" y="1809"/>
                        <a:ext cx="58" cy="56"/>
                        <a:chOff x="2704" y="1809"/>
                        <a:chExt cx="58" cy="56"/>
                      </a:xfrm>
                    </p:grpSpPr>
                    <p:sp>
                      <p:nvSpPr>
                        <p:cNvPr id="20551" name="Line 131"/>
                        <p:cNvSpPr>
                          <a:spLocks noChangeShapeType="1"/>
                        </p:cNvSpPr>
                        <p:nvPr/>
                      </p:nvSpPr>
                      <p:spPr bwMode="auto">
                        <a:xfrm flipV="1">
                          <a:off x="2704" y="1846"/>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52" name="Line 132"/>
                        <p:cNvSpPr>
                          <a:spLocks noChangeShapeType="1"/>
                        </p:cNvSpPr>
                        <p:nvPr/>
                      </p:nvSpPr>
                      <p:spPr bwMode="auto">
                        <a:xfrm flipV="1">
                          <a:off x="2726" y="1809"/>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0646" name="Group 133"/>
                      <p:cNvGrpSpPr>
                        <a:grpSpLocks/>
                      </p:cNvGrpSpPr>
                      <p:nvPr/>
                    </p:nvGrpSpPr>
                    <p:grpSpPr bwMode="auto">
                      <a:xfrm>
                        <a:off x="2729" y="1813"/>
                        <a:ext cx="57" cy="55"/>
                        <a:chOff x="2729" y="1813"/>
                        <a:chExt cx="57" cy="55"/>
                      </a:xfrm>
                    </p:grpSpPr>
                    <p:sp>
                      <p:nvSpPr>
                        <p:cNvPr id="20549" name="Line 134"/>
                        <p:cNvSpPr>
                          <a:spLocks noChangeShapeType="1"/>
                        </p:cNvSpPr>
                        <p:nvPr/>
                      </p:nvSpPr>
                      <p:spPr bwMode="auto">
                        <a:xfrm flipV="1">
                          <a:off x="2729" y="184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50" name="Line 135"/>
                        <p:cNvSpPr>
                          <a:spLocks noChangeShapeType="1"/>
                        </p:cNvSpPr>
                        <p:nvPr/>
                      </p:nvSpPr>
                      <p:spPr bwMode="auto">
                        <a:xfrm flipV="1">
                          <a:off x="2750" y="1813"/>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0647" name="Group 136"/>
                      <p:cNvGrpSpPr>
                        <a:grpSpLocks/>
                      </p:cNvGrpSpPr>
                      <p:nvPr/>
                    </p:nvGrpSpPr>
                    <p:grpSpPr bwMode="auto">
                      <a:xfrm>
                        <a:off x="2754" y="1814"/>
                        <a:ext cx="57" cy="56"/>
                        <a:chOff x="2754" y="1814"/>
                        <a:chExt cx="57" cy="56"/>
                      </a:xfrm>
                    </p:grpSpPr>
                    <p:sp>
                      <p:nvSpPr>
                        <p:cNvPr id="20547" name="Line 137"/>
                        <p:cNvSpPr>
                          <a:spLocks noChangeShapeType="1"/>
                        </p:cNvSpPr>
                        <p:nvPr/>
                      </p:nvSpPr>
                      <p:spPr bwMode="auto">
                        <a:xfrm flipV="1">
                          <a:off x="2754" y="185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48" name="Line 138"/>
                        <p:cNvSpPr>
                          <a:spLocks noChangeShapeType="1"/>
                        </p:cNvSpPr>
                        <p:nvPr/>
                      </p:nvSpPr>
                      <p:spPr bwMode="auto">
                        <a:xfrm flipV="1">
                          <a:off x="2775" y="1814"/>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0648" name="Group 139"/>
                      <p:cNvGrpSpPr>
                        <a:grpSpLocks/>
                      </p:cNvGrpSpPr>
                      <p:nvPr/>
                    </p:nvGrpSpPr>
                    <p:grpSpPr bwMode="auto">
                      <a:xfrm>
                        <a:off x="2777" y="1816"/>
                        <a:ext cx="58" cy="56"/>
                        <a:chOff x="2777" y="1816"/>
                        <a:chExt cx="58" cy="56"/>
                      </a:xfrm>
                    </p:grpSpPr>
                    <p:sp>
                      <p:nvSpPr>
                        <p:cNvPr id="20545" name="Line 140"/>
                        <p:cNvSpPr>
                          <a:spLocks noChangeShapeType="1"/>
                        </p:cNvSpPr>
                        <p:nvPr/>
                      </p:nvSpPr>
                      <p:spPr bwMode="auto">
                        <a:xfrm flipV="1">
                          <a:off x="2777" y="1853"/>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46" name="Line 141"/>
                        <p:cNvSpPr>
                          <a:spLocks noChangeShapeType="1"/>
                        </p:cNvSpPr>
                        <p:nvPr/>
                      </p:nvSpPr>
                      <p:spPr bwMode="auto">
                        <a:xfrm flipV="1">
                          <a:off x="2799" y="181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20649" name="Group 142"/>
                    <p:cNvGrpSpPr>
                      <a:grpSpLocks/>
                    </p:cNvGrpSpPr>
                    <p:nvPr/>
                  </p:nvGrpSpPr>
                  <p:grpSpPr bwMode="auto">
                    <a:xfrm>
                      <a:off x="2854" y="1824"/>
                      <a:ext cx="86" cy="63"/>
                      <a:chOff x="2854" y="1824"/>
                      <a:chExt cx="86" cy="63"/>
                    </a:xfrm>
                  </p:grpSpPr>
                  <p:grpSp>
                    <p:nvGrpSpPr>
                      <p:cNvPr id="20650" name="Group 143"/>
                      <p:cNvGrpSpPr>
                        <a:grpSpLocks/>
                      </p:cNvGrpSpPr>
                      <p:nvPr/>
                    </p:nvGrpSpPr>
                    <p:grpSpPr bwMode="auto">
                      <a:xfrm>
                        <a:off x="2893" y="1827"/>
                        <a:ext cx="47" cy="60"/>
                        <a:chOff x="2893" y="1827"/>
                        <a:chExt cx="47" cy="60"/>
                      </a:xfrm>
                    </p:grpSpPr>
                    <p:sp>
                      <p:nvSpPr>
                        <p:cNvPr id="20532" name="Line 144"/>
                        <p:cNvSpPr>
                          <a:spLocks noChangeShapeType="1"/>
                        </p:cNvSpPr>
                        <p:nvPr/>
                      </p:nvSpPr>
                      <p:spPr bwMode="auto">
                        <a:xfrm flipV="1">
                          <a:off x="2893" y="1865"/>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33" name="Line 145"/>
                        <p:cNvSpPr>
                          <a:spLocks noChangeShapeType="1"/>
                        </p:cNvSpPr>
                        <p:nvPr/>
                      </p:nvSpPr>
                      <p:spPr bwMode="auto">
                        <a:xfrm flipV="1">
                          <a:off x="2912" y="1827"/>
                          <a:ext cx="28" cy="46"/>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0651" name="Group 146"/>
                      <p:cNvGrpSpPr>
                        <a:grpSpLocks/>
                      </p:cNvGrpSpPr>
                      <p:nvPr/>
                    </p:nvGrpSpPr>
                    <p:grpSpPr bwMode="auto">
                      <a:xfrm>
                        <a:off x="2874" y="1825"/>
                        <a:ext cx="48" cy="60"/>
                        <a:chOff x="2874" y="1825"/>
                        <a:chExt cx="48" cy="60"/>
                      </a:xfrm>
                    </p:grpSpPr>
                    <p:sp>
                      <p:nvSpPr>
                        <p:cNvPr id="20530" name="Line 147"/>
                        <p:cNvSpPr>
                          <a:spLocks noChangeShapeType="1"/>
                        </p:cNvSpPr>
                        <p:nvPr/>
                      </p:nvSpPr>
                      <p:spPr bwMode="auto">
                        <a:xfrm flipV="1">
                          <a:off x="2874" y="1864"/>
                          <a:ext cx="10" cy="2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31" name="Line 148"/>
                        <p:cNvSpPr>
                          <a:spLocks noChangeShapeType="1"/>
                        </p:cNvSpPr>
                        <p:nvPr/>
                      </p:nvSpPr>
                      <p:spPr bwMode="auto">
                        <a:xfrm flipV="1">
                          <a:off x="2892" y="1825"/>
                          <a:ext cx="30" cy="47"/>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0652" name="Group 149"/>
                      <p:cNvGrpSpPr>
                        <a:grpSpLocks/>
                      </p:cNvGrpSpPr>
                      <p:nvPr/>
                    </p:nvGrpSpPr>
                    <p:grpSpPr bwMode="auto">
                      <a:xfrm>
                        <a:off x="2854" y="1824"/>
                        <a:ext cx="46" cy="59"/>
                        <a:chOff x="2854" y="1824"/>
                        <a:chExt cx="46" cy="59"/>
                      </a:xfrm>
                    </p:grpSpPr>
                    <p:sp>
                      <p:nvSpPr>
                        <p:cNvPr id="20528" name="Line 150"/>
                        <p:cNvSpPr>
                          <a:spLocks noChangeShapeType="1"/>
                        </p:cNvSpPr>
                        <p:nvPr/>
                      </p:nvSpPr>
                      <p:spPr bwMode="auto">
                        <a:xfrm flipV="1">
                          <a:off x="2854" y="1861"/>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29" name="Line 151"/>
                        <p:cNvSpPr>
                          <a:spLocks noChangeShapeType="1"/>
                        </p:cNvSpPr>
                        <p:nvPr/>
                      </p:nvSpPr>
                      <p:spPr bwMode="auto">
                        <a:xfrm flipV="1">
                          <a:off x="2873" y="1824"/>
                          <a:ext cx="27"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sp>
                  <p:nvSpPr>
                    <p:cNvPr id="20522" name="Line 152"/>
                    <p:cNvSpPr>
                      <a:spLocks noChangeShapeType="1"/>
                    </p:cNvSpPr>
                    <p:nvPr/>
                  </p:nvSpPr>
                  <p:spPr bwMode="auto">
                    <a:xfrm>
                      <a:off x="2553" y="1815"/>
                      <a:ext cx="391" cy="3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23" name="Line 153"/>
                    <p:cNvSpPr>
                      <a:spLocks noChangeShapeType="1"/>
                    </p:cNvSpPr>
                    <p:nvPr/>
                  </p:nvSpPr>
                  <p:spPr bwMode="auto">
                    <a:xfrm>
                      <a:off x="2538" y="1825"/>
                      <a:ext cx="399" cy="3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0524" name="Line 154"/>
                    <p:cNvSpPr>
                      <a:spLocks noChangeShapeType="1"/>
                    </p:cNvSpPr>
                    <p:nvPr/>
                  </p:nvSpPr>
                  <p:spPr bwMode="auto">
                    <a:xfrm>
                      <a:off x="2523" y="1835"/>
                      <a:ext cx="403" cy="3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20653" name="Group 155"/>
                <p:cNvGrpSpPr>
                  <a:grpSpLocks/>
                </p:cNvGrpSpPr>
                <p:nvPr/>
              </p:nvGrpSpPr>
              <p:grpSpPr bwMode="auto">
                <a:xfrm>
                  <a:off x="2939" y="1835"/>
                  <a:ext cx="51" cy="68"/>
                  <a:chOff x="2939" y="1835"/>
                  <a:chExt cx="51" cy="68"/>
                </a:xfrm>
              </p:grpSpPr>
              <p:sp>
                <p:nvSpPr>
                  <p:cNvPr id="20516" name="Line 156"/>
                  <p:cNvSpPr>
                    <a:spLocks noChangeShapeType="1"/>
                  </p:cNvSpPr>
                  <p:nvPr/>
                </p:nvSpPr>
                <p:spPr bwMode="auto">
                  <a:xfrm flipV="1">
                    <a:off x="2939" y="1870"/>
                    <a:ext cx="23" cy="3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sp>
                <p:nvSpPr>
                  <p:cNvPr id="20517" name="Line 157"/>
                  <p:cNvSpPr>
                    <a:spLocks noChangeShapeType="1"/>
                  </p:cNvSpPr>
                  <p:nvPr/>
                </p:nvSpPr>
                <p:spPr bwMode="auto">
                  <a:xfrm flipV="1">
                    <a:off x="2970" y="1835"/>
                    <a:ext cx="20" cy="4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grpSp>
          </p:grpSp>
        </p:grpSp>
      </p:grpSp>
      <p:sp>
        <p:nvSpPr>
          <p:cNvPr id="20491" name="Line 158"/>
          <p:cNvSpPr>
            <a:spLocks noChangeShapeType="1"/>
          </p:cNvSpPr>
          <p:nvPr/>
        </p:nvSpPr>
        <p:spPr bwMode="auto">
          <a:xfrm>
            <a:off x="482600" y="6273800"/>
            <a:ext cx="7175500" cy="0"/>
          </a:xfrm>
          <a:prstGeom prst="line">
            <a:avLst/>
          </a:prstGeom>
          <a:noFill/>
          <a:ln w="76200">
            <a:solidFill>
              <a:srgbClr val="000000"/>
            </a:solidFill>
            <a:round/>
            <a:headEnd type="triangle" w="med" len="med"/>
            <a:tailEnd type="triangle" w="med" len="med"/>
          </a:ln>
        </p:spPr>
        <p:txBody>
          <a:bodyPr wrap="none" anchor="ctr"/>
          <a:lstStyle/>
          <a:p>
            <a:pPr>
              <a:defRPr/>
            </a:pPr>
            <a:endParaRPr lang="en-US">
              <a:solidFill>
                <a:schemeClr val="bg1">
                  <a:lumMod val="50000"/>
                </a:schemeClr>
              </a:solidFill>
            </a:endParaRPr>
          </a:p>
        </p:txBody>
      </p:sp>
      <p:grpSp>
        <p:nvGrpSpPr>
          <p:cNvPr id="20654" name="Group 159"/>
          <p:cNvGrpSpPr>
            <a:grpSpLocks/>
          </p:cNvGrpSpPr>
          <p:nvPr/>
        </p:nvGrpSpPr>
        <p:grpSpPr bwMode="auto">
          <a:xfrm>
            <a:off x="1047750" y="5638800"/>
            <a:ext cx="1397000" cy="609600"/>
            <a:chOff x="1776" y="3264"/>
            <a:chExt cx="880" cy="672"/>
          </a:xfrm>
        </p:grpSpPr>
        <p:sp>
          <p:nvSpPr>
            <p:cNvPr id="20495" name="Line 160"/>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0496" name="Line 161"/>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sp>
        <p:nvSpPr>
          <p:cNvPr id="20493" name="Text Box 162"/>
          <p:cNvSpPr txBox="1">
            <a:spLocks noChangeArrowheads="1"/>
          </p:cNvSpPr>
          <p:nvPr/>
        </p:nvSpPr>
        <p:spPr bwMode="auto">
          <a:xfrm>
            <a:off x="3192463" y="6303963"/>
            <a:ext cx="1552220" cy="369332"/>
          </a:xfrm>
          <a:prstGeom prst="rect">
            <a:avLst/>
          </a:prstGeom>
          <a:noFill/>
          <a:ln w="9525">
            <a:noFill/>
            <a:miter lim="800000"/>
            <a:headEnd/>
            <a:tailEnd/>
          </a:ln>
        </p:spPr>
        <p:txBody>
          <a:bodyPr wrap="none">
            <a:spAutoFit/>
          </a:bodyPr>
          <a:lstStyle/>
          <a:p>
            <a:pPr algn="l" eaLnBrk="0" hangingPunct="0">
              <a:defRPr/>
            </a:pPr>
            <a:r>
              <a:rPr lang="en-GB" dirty="0"/>
              <a:t>Data Network</a:t>
            </a:r>
          </a:p>
        </p:txBody>
      </p:sp>
      <p:sp>
        <p:nvSpPr>
          <p:cNvPr id="20494" name="Rectangle 163"/>
          <p:cNvSpPr>
            <a:spLocks noChangeArrowheads="1"/>
          </p:cNvSpPr>
          <p:nvPr/>
        </p:nvSpPr>
        <p:spPr bwMode="auto">
          <a:xfrm>
            <a:off x="2647950" y="-1588"/>
            <a:ext cx="5954713" cy="641351"/>
          </a:xfrm>
          <a:prstGeom prst="rect">
            <a:avLst/>
          </a:prstGeom>
          <a:noFill/>
          <a:ln w="9525" algn="ctr">
            <a:noFill/>
            <a:miter lim="800000"/>
            <a:headEnd/>
            <a:tailEnd/>
          </a:ln>
        </p:spPr>
        <p:txBody>
          <a:bodyPr>
            <a:spAutoFit/>
          </a:bodyPr>
          <a:lstStyle/>
          <a:p>
            <a:pPr algn="l">
              <a:defRPr/>
            </a:pPr>
            <a:r>
              <a:rPr lang="en-GB" sz="3600" u="sng" dirty="0"/>
              <a:t>TCP/IP Encapsulation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74822">
                                            <p:txEl>
                                              <p:pRg st="4" end="4"/>
                                            </p:txEl>
                                          </p:spTgt>
                                        </p:tgtEl>
                                        <p:attrNameLst>
                                          <p:attrName>style.visibility</p:attrName>
                                        </p:attrNameLst>
                                      </p:cBhvr>
                                      <p:to>
                                        <p:strVal val="visible"/>
                                      </p:to>
                                    </p:set>
                                    <p:animEffect transition="in" filter="dissolve">
                                      <p:cBhvr>
                                        <p:cTn id="7" dur="500"/>
                                        <p:tgtEl>
                                          <p:spTgt spid="674822">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74822">
                                            <p:txEl>
                                              <p:pRg st="5" end="5"/>
                                            </p:txEl>
                                          </p:spTgt>
                                        </p:tgtEl>
                                        <p:attrNameLst>
                                          <p:attrName>style.visibility</p:attrName>
                                        </p:attrNameLst>
                                      </p:cBhvr>
                                      <p:to>
                                        <p:strVal val="visible"/>
                                      </p:to>
                                    </p:set>
                                    <p:animEffect transition="in" filter="dissolve">
                                      <p:cBhvr>
                                        <p:cTn id="10" dur="500"/>
                                        <p:tgtEl>
                                          <p:spTgt spid="67482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74822">
                                            <p:txEl>
                                              <p:pRg st="7" end="7"/>
                                            </p:txEl>
                                          </p:spTgt>
                                        </p:tgtEl>
                                        <p:attrNameLst>
                                          <p:attrName>style.visibility</p:attrName>
                                        </p:attrNameLst>
                                      </p:cBhvr>
                                      <p:to>
                                        <p:strVal val="visible"/>
                                      </p:to>
                                    </p:set>
                                    <p:animEffect transition="in" filter="dissolve">
                                      <p:cBhvr>
                                        <p:cTn id="15" dur="500"/>
                                        <p:tgtEl>
                                          <p:spTgt spid="6748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16" fill="hold" display="0">
                  <p:stCondLst>
                    <p:cond delay="indefinite"/>
                  </p:stCondLst>
                  <p:endCondLst>
                    <p:cond evt="onNext" delay="0">
                      <p:tgtEl>
                        <p:sldTgt/>
                      </p:tgtEl>
                    </p:cond>
                    <p:cond evt="onPrev" delay="0">
                      <p:tgtEl>
                        <p:sldTgt/>
                      </p:tgtEl>
                    </p:cond>
                    <p:cond evt="onStopAudio" delay="0">
                      <p:tgtEl>
                        <p:sldTgt/>
                      </p:tgtEl>
                    </p:cond>
                  </p:endCondLst>
                </p:cTn>
                <p:tgtEl>
                  <p:spTgt spid="674823"/>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ChangeArrowheads="1"/>
          </p:cNvSpPr>
          <p:nvPr/>
        </p:nvSpPr>
        <p:spPr bwMode="auto">
          <a:xfrm>
            <a:off x="220663" y="4557713"/>
            <a:ext cx="3124200" cy="106997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 Network Access</a:t>
            </a:r>
          </a:p>
        </p:txBody>
      </p:sp>
      <p:sp>
        <p:nvSpPr>
          <p:cNvPr id="21508" name="Rectangle 3"/>
          <p:cNvSpPr>
            <a:spLocks noChangeArrowheads="1"/>
          </p:cNvSpPr>
          <p:nvPr/>
        </p:nvSpPr>
        <p:spPr bwMode="auto">
          <a:xfrm>
            <a:off x="219075" y="40290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Internet </a:t>
            </a:r>
          </a:p>
        </p:txBody>
      </p:sp>
      <p:sp>
        <p:nvSpPr>
          <p:cNvPr id="21509" name="Rectangle 4"/>
          <p:cNvSpPr>
            <a:spLocks noChangeArrowheads="1"/>
          </p:cNvSpPr>
          <p:nvPr/>
        </p:nvSpPr>
        <p:spPr bwMode="auto">
          <a:xfrm>
            <a:off x="219075" y="34956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Transport</a:t>
            </a:r>
          </a:p>
        </p:txBody>
      </p:sp>
      <p:sp>
        <p:nvSpPr>
          <p:cNvPr id="21510" name="Rectangle 5"/>
          <p:cNvSpPr>
            <a:spLocks noChangeArrowheads="1"/>
          </p:cNvSpPr>
          <p:nvPr/>
        </p:nvSpPr>
        <p:spPr bwMode="auto">
          <a:xfrm>
            <a:off x="219075" y="1892300"/>
            <a:ext cx="3124200" cy="160972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Application</a:t>
            </a:r>
          </a:p>
        </p:txBody>
      </p:sp>
      <p:sp>
        <p:nvSpPr>
          <p:cNvPr id="21511" name="Rectangle 6"/>
          <p:cNvSpPr>
            <a:spLocks noChangeArrowheads="1"/>
          </p:cNvSpPr>
          <p:nvPr/>
        </p:nvSpPr>
        <p:spPr bwMode="auto">
          <a:xfrm>
            <a:off x="3400425" y="2676525"/>
            <a:ext cx="1638300" cy="457200"/>
          </a:xfrm>
          <a:prstGeom prst="rect">
            <a:avLst/>
          </a:prstGeom>
          <a:noFill/>
          <a:ln w="9525">
            <a:solidFill>
              <a:srgbClr val="000000"/>
            </a:solidFill>
            <a:miter lim="800000"/>
            <a:headEnd/>
            <a:tailEnd/>
          </a:ln>
        </p:spPr>
        <p:txBody>
          <a:bodyPr wrap="none" anchor="ctr"/>
          <a:lstStyle/>
          <a:p>
            <a:pPr>
              <a:defRPr/>
            </a:pPr>
            <a:r>
              <a:rPr lang="en-GB" sz="1800" dirty="0"/>
              <a:t>Data</a:t>
            </a:r>
          </a:p>
        </p:txBody>
      </p:sp>
      <p:sp>
        <p:nvSpPr>
          <p:cNvPr id="21512" name="AutoShape 7"/>
          <p:cNvSpPr>
            <a:spLocks/>
          </p:cNvSpPr>
          <p:nvPr/>
        </p:nvSpPr>
        <p:spPr bwMode="auto">
          <a:xfrm rot="5400000">
            <a:off x="4110037" y="1719263"/>
            <a:ext cx="219075" cy="1600200"/>
          </a:xfrm>
          <a:prstGeom prst="leftBrace">
            <a:avLst>
              <a:gd name="adj1" fmla="val 60870"/>
              <a:gd name="adj2" fmla="val 50000"/>
            </a:avLst>
          </a:prstGeom>
          <a:noFill/>
          <a:ln w="9525">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13" name="Text Box 8"/>
          <p:cNvSpPr txBox="1">
            <a:spLocks noChangeArrowheads="1"/>
          </p:cNvSpPr>
          <p:nvPr/>
        </p:nvSpPr>
        <p:spPr bwMode="auto">
          <a:xfrm>
            <a:off x="3689350" y="2079625"/>
            <a:ext cx="957313" cy="369332"/>
          </a:xfrm>
          <a:prstGeom prst="rect">
            <a:avLst/>
          </a:prstGeom>
          <a:noFill/>
          <a:ln w="9525">
            <a:noFill/>
            <a:miter lim="800000"/>
            <a:headEnd/>
            <a:tailEnd/>
          </a:ln>
        </p:spPr>
        <p:txBody>
          <a:bodyPr wrap="none">
            <a:spAutoFit/>
          </a:bodyPr>
          <a:lstStyle/>
          <a:p>
            <a:pPr algn="l">
              <a:defRPr/>
            </a:pPr>
            <a:r>
              <a:rPr lang="en-GB" sz="1800" dirty="0"/>
              <a:t>Message</a:t>
            </a:r>
          </a:p>
        </p:txBody>
      </p:sp>
      <p:sp>
        <p:nvSpPr>
          <p:cNvPr id="676873" name="Text Box 9"/>
          <p:cNvSpPr txBox="1">
            <a:spLocks noChangeArrowheads="1"/>
          </p:cNvSpPr>
          <p:nvPr/>
        </p:nvSpPr>
        <p:spPr bwMode="auto">
          <a:xfrm>
            <a:off x="5900738" y="1130300"/>
            <a:ext cx="3243262" cy="4401205"/>
          </a:xfrm>
          <a:prstGeom prst="rect">
            <a:avLst/>
          </a:prstGeom>
          <a:solidFill>
            <a:schemeClr val="bg2">
              <a:lumMod val="75000"/>
            </a:schemeClr>
          </a:solidFill>
          <a:ln w="9525">
            <a:noFill/>
            <a:miter lim="800000"/>
            <a:headEnd/>
            <a:tailEnd/>
          </a:ln>
        </p:spPr>
        <p:txBody>
          <a:bodyPr>
            <a:spAutoFit/>
          </a:bodyPr>
          <a:lstStyle/>
          <a:p>
            <a:pPr>
              <a:defRPr/>
            </a:pPr>
            <a:r>
              <a:rPr lang="en-GB" sz="2800" u="sng" dirty="0"/>
              <a:t>Application Layer</a:t>
            </a:r>
          </a:p>
          <a:p>
            <a:pPr algn="l">
              <a:buFontTx/>
              <a:buChar char="•"/>
              <a:defRPr/>
            </a:pPr>
            <a:r>
              <a:rPr lang="en-GB" sz="2800" dirty="0"/>
              <a:t>The data created within the application layer is known</a:t>
            </a:r>
            <a:r>
              <a:rPr lang="en-GB" sz="1800" dirty="0"/>
              <a:t> </a:t>
            </a:r>
            <a:r>
              <a:rPr lang="en-GB" sz="2800" dirty="0"/>
              <a:t>as a </a:t>
            </a:r>
            <a:r>
              <a:rPr lang="en-GB" sz="2800" i="1" u="sng" dirty="0"/>
              <a:t>message</a:t>
            </a:r>
            <a:r>
              <a:rPr lang="en-GB" sz="2800" dirty="0"/>
              <a:t>. </a:t>
            </a:r>
          </a:p>
          <a:p>
            <a:pPr algn="l">
              <a:buFontTx/>
              <a:buChar char="•"/>
              <a:defRPr/>
            </a:pPr>
            <a:endParaRPr lang="en-GB" sz="2800" dirty="0"/>
          </a:p>
          <a:p>
            <a:pPr algn="l">
              <a:buFontTx/>
              <a:buChar char="•"/>
              <a:defRPr/>
            </a:pPr>
            <a:r>
              <a:rPr lang="en-GB" sz="2800" dirty="0"/>
              <a:t>Once completed, it is passed down to the transport layer</a:t>
            </a:r>
          </a:p>
          <a:p>
            <a:pPr algn="l">
              <a:defRPr/>
            </a:pPr>
            <a:endParaRPr lang="en-GB" sz="2800" dirty="0"/>
          </a:p>
        </p:txBody>
      </p:sp>
      <p:pic>
        <p:nvPicPr>
          <p:cNvPr id="676874" name="osi.wav">
            <a:hlinkClick r:id="" action="ppaction://media"/>
          </p:cNvPr>
          <p:cNvPicPr>
            <a:picLocks noRot="1" noChangeAspect="1" noChangeArrowheads="1"/>
          </p:cNvPicPr>
          <p:nvPr>
            <a:audioFile r:link="rId1"/>
          </p:nvPr>
        </p:nvPicPr>
        <p:blipFill>
          <a:blip r:embed="rId4"/>
          <a:srcRect/>
          <a:stretch>
            <a:fillRect/>
          </a:stretch>
        </p:blipFill>
        <p:spPr bwMode="auto">
          <a:xfrm>
            <a:off x="1533525" y="819150"/>
            <a:ext cx="304800" cy="304800"/>
          </a:xfrm>
          <a:prstGeom prst="rect">
            <a:avLst/>
          </a:prstGeom>
          <a:noFill/>
          <a:ln w="9525">
            <a:solidFill>
              <a:srgbClr val="000000"/>
            </a:solidFill>
            <a:miter lim="800000"/>
            <a:headEnd/>
            <a:tailEnd/>
          </a:ln>
        </p:spPr>
      </p:pic>
      <p:grpSp>
        <p:nvGrpSpPr>
          <p:cNvPr id="2" name="Group 11"/>
          <p:cNvGrpSpPr>
            <a:grpSpLocks/>
          </p:cNvGrpSpPr>
          <p:nvPr/>
        </p:nvGrpSpPr>
        <p:grpSpPr bwMode="auto">
          <a:xfrm>
            <a:off x="1333500" y="1404938"/>
            <a:ext cx="711200" cy="469900"/>
            <a:chOff x="1776" y="3264"/>
            <a:chExt cx="880" cy="672"/>
          </a:xfrm>
        </p:grpSpPr>
        <p:sp>
          <p:nvSpPr>
            <p:cNvPr id="21670" name="Line 12"/>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1671" name="Line 13"/>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grpSp>
        <p:nvGrpSpPr>
          <p:cNvPr id="3" name="Group 14"/>
          <p:cNvGrpSpPr>
            <a:grpSpLocks/>
          </p:cNvGrpSpPr>
          <p:nvPr/>
        </p:nvGrpSpPr>
        <p:grpSpPr bwMode="auto">
          <a:xfrm>
            <a:off x="1120775" y="592138"/>
            <a:ext cx="1163638" cy="901700"/>
            <a:chOff x="2436" y="1353"/>
            <a:chExt cx="733" cy="568"/>
          </a:xfrm>
        </p:grpSpPr>
        <p:sp>
          <p:nvSpPr>
            <p:cNvPr id="21524" name="Freeform 15"/>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4" name="Group 16"/>
            <p:cNvGrpSpPr>
              <a:grpSpLocks/>
            </p:cNvGrpSpPr>
            <p:nvPr/>
          </p:nvGrpSpPr>
          <p:grpSpPr bwMode="auto">
            <a:xfrm>
              <a:off x="2497" y="1671"/>
              <a:ext cx="568" cy="191"/>
              <a:chOff x="2497" y="1671"/>
              <a:chExt cx="568" cy="191"/>
            </a:xfrm>
          </p:grpSpPr>
          <p:sp>
            <p:nvSpPr>
              <p:cNvPr id="21663" name="Freeform 17"/>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664" name="Freeform 18"/>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5" name="Group 19"/>
              <p:cNvGrpSpPr>
                <a:grpSpLocks/>
              </p:cNvGrpSpPr>
              <p:nvPr/>
            </p:nvGrpSpPr>
            <p:grpSpPr bwMode="auto">
              <a:xfrm>
                <a:off x="2502" y="1703"/>
                <a:ext cx="457" cy="52"/>
                <a:chOff x="2502" y="1703"/>
                <a:chExt cx="457" cy="52"/>
              </a:xfrm>
            </p:grpSpPr>
            <p:sp>
              <p:nvSpPr>
                <p:cNvPr id="21666" name="Line 20"/>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67" name="Line 21"/>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68" name="Line 22"/>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69" name="Line 23"/>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6" name="Group 24"/>
            <p:cNvGrpSpPr>
              <a:grpSpLocks/>
            </p:cNvGrpSpPr>
            <p:nvPr/>
          </p:nvGrpSpPr>
          <p:grpSpPr bwMode="auto">
            <a:xfrm>
              <a:off x="2497" y="1651"/>
              <a:ext cx="570" cy="47"/>
              <a:chOff x="2497" y="1651"/>
              <a:chExt cx="570" cy="47"/>
            </a:xfrm>
          </p:grpSpPr>
          <p:sp>
            <p:nvSpPr>
              <p:cNvPr id="21661" name="Freeform 25"/>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662" name="Freeform 26"/>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7" name="Group 27"/>
            <p:cNvGrpSpPr>
              <a:grpSpLocks/>
            </p:cNvGrpSpPr>
            <p:nvPr/>
          </p:nvGrpSpPr>
          <p:grpSpPr bwMode="auto">
            <a:xfrm>
              <a:off x="2967" y="1360"/>
              <a:ext cx="100" cy="322"/>
              <a:chOff x="2967" y="1360"/>
              <a:chExt cx="100" cy="322"/>
            </a:xfrm>
          </p:grpSpPr>
          <p:grpSp>
            <p:nvGrpSpPr>
              <p:cNvPr id="8" name="Group 28"/>
              <p:cNvGrpSpPr>
                <a:grpSpLocks/>
              </p:cNvGrpSpPr>
              <p:nvPr/>
            </p:nvGrpSpPr>
            <p:grpSpPr bwMode="auto">
              <a:xfrm>
                <a:off x="3008" y="1402"/>
                <a:ext cx="59" cy="269"/>
                <a:chOff x="3008" y="1402"/>
                <a:chExt cx="59" cy="269"/>
              </a:xfrm>
            </p:grpSpPr>
            <p:sp>
              <p:nvSpPr>
                <p:cNvPr id="21635" name="Freeform 29"/>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9" name="Group 30"/>
                <p:cNvGrpSpPr>
                  <a:grpSpLocks/>
                </p:cNvGrpSpPr>
                <p:nvPr/>
              </p:nvGrpSpPr>
              <p:grpSpPr bwMode="auto">
                <a:xfrm>
                  <a:off x="3012" y="1418"/>
                  <a:ext cx="55" cy="231"/>
                  <a:chOff x="3012" y="1418"/>
                  <a:chExt cx="55" cy="231"/>
                </a:xfrm>
              </p:grpSpPr>
              <p:grpSp>
                <p:nvGrpSpPr>
                  <p:cNvPr id="10" name="Group 31"/>
                  <p:cNvGrpSpPr>
                    <a:grpSpLocks/>
                  </p:cNvGrpSpPr>
                  <p:nvPr/>
                </p:nvGrpSpPr>
                <p:grpSpPr bwMode="auto">
                  <a:xfrm>
                    <a:off x="3012" y="1418"/>
                    <a:ext cx="55" cy="231"/>
                    <a:chOff x="3012" y="1418"/>
                    <a:chExt cx="55" cy="231"/>
                  </a:xfrm>
                </p:grpSpPr>
                <p:grpSp>
                  <p:nvGrpSpPr>
                    <p:cNvPr id="11" name="Group 32"/>
                    <p:cNvGrpSpPr>
                      <a:grpSpLocks/>
                    </p:cNvGrpSpPr>
                    <p:nvPr/>
                  </p:nvGrpSpPr>
                  <p:grpSpPr bwMode="auto">
                    <a:xfrm>
                      <a:off x="3012" y="1418"/>
                      <a:ext cx="55" cy="134"/>
                      <a:chOff x="3012" y="1418"/>
                      <a:chExt cx="55" cy="134"/>
                    </a:xfrm>
                  </p:grpSpPr>
                  <p:grpSp>
                    <p:nvGrpSpPr>
                      <p:cNvPr id="12" name="Group 33"/>
                      <p:cNvGrpSpPr>
                        <a:grpSpLocks/>
                      </p:cNvGrpSpPr>
                      <p:nvPr/>
                    </p:nvGrpSpPr>
                    <p:grpSpPr bwMode="auto">
                      <a:xfrm>
                        <a:off x="3017" y="1418"/>
                        <a:ext cx="50" cy="66"/>
                        <a:chOff x="3017" y="1418"/>
                        <a:chExt cx="50" cy="66"/>
                      </a:xfrm>
                    </p:grpSpPr>
                    <p:sp>
                      <p:nvSpPr>
                        <p:cNvPr id="21655" name="Line 34"/>
                        <p:cNvSpPr>
                          <a:spLocks noChangeShapeType="1"/>
                        </p:cNvSpPr>
                        <p:nvPr/>
                      </p:nvSpPr>
                      <p:spPr bwMode="auto">
                        <a:xfrm>
                          <a:off x="3019" y="1418"/>
                          <a:ext cx="48" cy="13"/>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56" name="Line 35"/>
                        <p:cNvSpPr>
                          <a:spLocks noChangeShapeType="1"/>
                        </p:cNvSpPr>
                        <p:nvPr/>
                      </p:nvSpPr>
                      <p:spPr bwMode="auto">
                        <a:xfrm>
                          <a:off x="3018" y="1430"/>
                          <a:ext cx="49" cy="11"/>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57" name="Line 36"/>
                        <p:cNvSpPr>
                          <a:spLocks noChangeShapeType="1"/>
                        </p:cNvSpPr>
                        <p:nvPr/>
                      </p:nvSpPr>
                      <p:spPr bwMode="auto">
                        <a:xfrm>
                          <a:off x="3018" y="1442"/>
                          <a:ext cx="49" cy="1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58" name="Line 37"/>
                        <p:cNvSpPr>
                          <a:spLocks noChangeShapeType="1"/>
                        </p:cNvSpPr>
                        <p:nvPr/>
                      </p:nvSpPr>
                      <p:spPr bwMode="auto">
                        <a:xfrm>
                          <a:off x="3018" y="1454"/>
                          <a:ext cx="48" cy="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59" name="Line 38"/>
                        <p:cNvSpPr>
                          <a:spLocks noChangeShapeType="1"/>
                        </p:cNvSpPr>
                        <p:nvPr/>
                      </p:nvSpPr>
                      <p:spPr bwMode="auto">
                        <a:xfrm>
                          <a:off x="3017" y="1466"/>
                          <a:ext cx="48" cy="8"/>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60" name="Line 39"/>
                        <p:cNvSpPr>
                          <a:spLocks noChangeShapeType="1"/>
                        </p:cNvSpPr>
                        <p:nvPr/>
                      </p:nvSpPr>
                      <p:spPr bwMode="auto">
                        <a:xfrm>
                          <a:off x="3017" y="1478"/>
                          <a:ext cx="48" cy="6"/>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sp>
                    <p:nvSpPr>
                      <p:cNvPr id="21650" name="Line 40"/>
                      <p:cNvSpPr>
                        <a:spLocks noChangeShapeType="1"/>
                      </p:cNvSpPr>
                      <p:nvPr/>
                    </p:nvSpPr>
                    <p:spPr bwMode="auto">
                      <a:xfrm>
                        <a:off x="3012" y="1502"/>
                        <a:ext cx="51" cy="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51" name="Line 41"/>
                      <p:cNvSpPr>
                        <a:spLocks noChangeShapeType="1"/>
                      </p:cNvSpPr>
                      <p:nvPr/>
                    </p:nvSpPr>
                    <p:spPr bwMode="auto">
                      <a:xfrm>
                        <a:off x="3013" y="1514"/>
                        <a:ext cx="50" cy="1"/>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52" name="Line 42"/>
                      <p:cNvSpPr>
                        <a:spLocks noChangeShapeType="1"/>
                      </p:cNvSpPr>
                      <p:nvPr/>
                    </p:nvSpPr>
                    <p:spPr bwMode="auto">
                      <a:xfrm>
                        <a:off x="3012" y="1526"/>
                        <a:ext cx="50" cy="1"/>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53" name="Line 43"/>
                      <p:cNvSpPr>
                        <a:spLocks noChangeShapeType="1"/>
                      </p:cNvSpPr>
                      <p:nvPr/>
                    </p:nvSpPr>
                    <p:spPr bwMode="auto">
                      <a:xfrm>
                        <a:off x="3013" y="1535"/>
                        <a:ext cx="49" cy="6"/>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54" name="Line 44"/>
                      <p:cNvSpPr>
                        <a:spLocks noChangeShapeType="1"/>
                      </p:cNvSpPr>
                      <p:nvPr/>
                    </p:nvSpPr>
                    <p:spPr bwMode="auto">
                      <a:xfrm>
                        <a:off x="3013" y="1547"/>
                        <a:ext cx="49" cy="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13" name="Group 45"/>
                    <p:cNvGrpSpPr>
                      <a:grpSpLocks/>
                    </p:cNvGrpSpPr>
                    <p:nvPr/>
                  </p:nvGrpSpPr>
                  <p:grpSpPr bwMode="auto">
                    <a:xfrm>
                      <a:off x="3013" y="1560"/>
                      <a:ext cx="48" cy="89"/>
                      <a:chOff x="3013" y="1560"/>
                      <a:chExt cx="48" cy="89"/>
                    </a:xfrm>
                  </p:grpSpPr>
                  <p:sp>
                    <p:nvSpPr>
                      <p:cNvPr id="21641" name="Line 46"/>
                      <p:cNvSpPr>
                        <a:spLocks noChangeShapeType="1"/>
                      </p:cNvSpPr>
                      <p:nvPr/>
                    </p:nvSpPr>
                    <p:spPr bwMode="auto">
                      <a:xfrm>
                        <a:off x="3013" y="1560"/>
                        <a:ext cx="48" cy="3"/>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42" name="Line 47"/>
                      <p:cNvSpPr>
                        <a:spLocks noChangeShapeType="1"/>
                      </p:cNvSpPr>
                      <p:nvPr/>
                    </p:nvSpPr>
                    <p:spPr bwMode="auto">
                      <a:xfrm>
                        <a:off x="3014" y="1572"/>
                        <a:ext cx="46" cy="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43" name="Line 48"/>
                      <p:cNvSpPr>
                        <a:spLocks noChangeShapeType="1"/>
                      </p:cNvSpPr>
                      <p:nvPr/>
                    </p:nvSpPr>
                    <p:spPr bwMode="auto">
                      <a:xfrm>
                        <a:off x="3013" y="1585"/>
                        <a:ext cx="46"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44" name="Line 49"/>
                      <p:cNvSpPr>
                        <a:spLocks noChangeShapeType="1"/>
                      </p:cNvSpPr>
                      <p:nvPr/>
                    </p:nvSpPr>
                    <p:spPr bwMode="auto">
                      <a:xfrm flipV="1">
                        <a:off x="3013" y="1592"/>
                        <a:ext cx="46" cy="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45" name="Line 50"/>
                      <p:cNvSpPr>
                        <a:spLocks noChangeShapeType="1"/>
                      </p:cNvSpPr>
                      <p:nvPr/>
                    </p:nvSpPr>
                    <p:spPr bwMode="auto">
                      <a:xfrm flipV="1">
                        <a:off x="3013" y="1602"/>
                        <a:ext cx="45" cy="11"/>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46" name="Line 51"/>
                      <p:cNvSpPr>
                        <a:spLocks noChangeShapeType="1"/>
                      </p:cNvSpPr>
                      <p:nvPr/>
                    </p:nvSpPr>
                    <p:spPr bwMode="auto">
                      <a:xfrm flipV="1">
                        <a:off x="3013" y="1613"/>
                        <a:ext cx="45" cy="1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47" name="Line 52"/>
                      <p:cNvSpPr>
                        <a:spLocks noChangeShapeType="1"/>
                      </p:cNvSpPr>
                      <p:nvPr/>
                    </p:nvSpPr>
                    <p:spPr bwMode="auto">
                      <a:xfrm flipV="1">
                        <a:off x="3013" y="1623"/>
                        <a:ext cx="44" cy="1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48" name="Line 53"/>
                      <p:cNvSpPr>
                        <a:spLocks noChangeShapeType="1"/>
                      </p:cNvSpPr>
                      <p:nvPr/>
                    </p:nvSpPr>
                    <p:spPr bwMode="auto">
                      <a:xfrm flipV="1">
                        <a:off x="3013" y="1634"/>
                        <a:ext cx="44" cy="1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sp>
                <p:nvSpPr>
                  <p:cNvPr id="21638" name="Line 54"/>
                  <p:cNvSpPr>
                    <a:spLocks noChangeShapeType="1"/>
                  </p:cNvSpPr>
                  <p:nvPr/>
                </p:nvSpPr>
                <p:spPr bwMode="auto">
                  <a:xfrm>
                    <a:off x="3015" y="1490"/>
                    <a:ext cx="49" cy="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14" name="Group 55"/>
              <p:cNvGrpSpPr>
                <a:grpSpLocks/>
              </p:cNvGrpSpPr>
              <p:nvPr/>
            </p:nvGrpSpPr>
            <p:grpSpPr bwMode="auto">
              <a:xfrm>
                <a:off x="2967" y="1360"/>
                <a:ext cx="50" cy="322"/>
                <a:chOff x="2967" y="1360"/>
                <a:chExt cx="50" cy="322"/>
              </a:xfrm>
            </p:grpSpPr>
            <p:sp>
              <p:nvSpPr>
                <p:cNvPr id="21633" name="Freeform 56"/>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634" name="Arc 57"/>
                <p:cNvSpPr>
                  <a:spLocks/>
                </p:cNvSpPr>
                <p:nvPr/>
              </p:nvSpPr>
              <p:spPr bwMode="auto">
                <a:xfrm>
                  <a:off x="3015" y="1377"/>
                  <a:ext cx="2" cy="5"/>
                </a:xfrm>
                <a:custGeom>
                  <a:avLst/>
                  <a:gdLst>
                    <a:gd name="T0" fmla="*/ 1 w 43200"/>
                    <a:gd name="T1" fmla="*/ 0 h 43200"/>
                    <a:gd name="T2" fmla="*/ 1 w 43200"/>
                    <a:gd name="T3" fmla="*/ 0 h 43200"/>
                    <a:gd name="T4" fmla="*/ 1 w 43200"/>
                    <a:gd name="T5" fmla="*/ 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15" name="Group 58"/>
            <p:cNvGrpSpPr>
              <a:grpSpLocks/>
            </p:cNvGrpSpPr>
            <p:nvPr/>
          </p:nvGrpSpPr>
          <p:grpSpPr bwMode="auto">
            <a:xfrm>
              <a:off x="2989" y="1856"/>
              <a:ext cx="180" cy="65"/>
              <a:chOff x="2989" y="1856"/>
              <a:chExt cx="180" cy="65"/>
            </a:xfrm>
          </p:grpSpPr>
          <p:sp>
            <p:nvSpPr>
              <p:cNvPr id="21620" name="Freeform 59"/>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6" name="Group 60"/>
              <p:cNvGrpSpPr>
                <a:grpSpLocks/>
              </p:cNvGrpSpPr>
              <p:nvPr/>
            </p:nvGrpSpPr>
            <p:grpSpPr bwMode="auto">
              <a:xfrm>
                <a:off x="2996" y="1880"/>
                <a:ext cx="121" cy="41"/>
                <a:chOff x="2996" y="1880"/>
                <a:chExt cx="121" cy="41"/>
              </a:xfrm>
            </p:grpSpPr>
            <p:grpSp>
              <p:nvGrpSpPr>
                <p:cNvPr id="17" name="Group 61"/>
                <p:cNvGrpSpPr>
                  <a:grpSpLocks/>
                </p:cNvGrpSpPr>
                <p:nvPr/>
              </p:nvGrpSpPr>
              <p:grpSpPr bwMode="auto">
                <a:xfrm>
                  <a:off x="2996" y="1880"/>
                  <a:ext cx="119" cy="41"/>
                  <a:chOff x="2996" y="1880"/>
                  <a:chExt cx="119" cy="41"/>
                </a:xfrm>
              </p:grpSpPr>
              <p:sp>
                <p:nvSpPr>
                  <p:cNvPr id="21627" name="Freeform 62"/>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628" name="Freeform 63"/>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629" name="Freeform 64"/>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630" name="Freeform 65"/>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8" name="Group 66"/>
                <p:cNvGrpSpPr>
                  <a:grpSpLocks/>
                </p:cNvGrpSpPr>
                <p:nvPr/>
              </p:nvGrpSpPr>
              <p:grpSpPr bwMode="auto">
                <a:xfrm>
                  <a:off x="3001" y="1890"/>
                  <a:ext cx="116" cy="29"/>
                  <a:chOff x="3001" y="1890"/>
                  <a:chExt cx="116" cy="29"/>
                </a:xfrm>
              </p:grpSpPr>
              <p:sp>
                <p:nvSpPr>
                  <p:cNvPr id="21624" name="Line 67"/>
                  <p:cNvSpPr>
                    <a:spLocks noChangeShapeType="1"/>
                  </p:cNvSpPr>
                  <p:nvPr/>
                </p:nvSpPr>
                <p:spPr bwMode="auto">
                  <a:xfrm>
                    <a:off x="3001" y="1906"/>
                    <a:ext cx="47" cy="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25" name="Line 68"/>
                  <p:cNvSpPr>
                    <a:spLocks noChangeShapeType="1"/>
                  </p:cNvSpPr>
                  <p:nvPr/>
                </p:nvSpPr>
                <p:spPr bwMode="auto">
                  <a:xfrm flipV="1">
                    <a:off x="3056" y="1890"/>
                    <a:ext cx="15" cy="2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26" name="Line 69"/>
                  <p:cNvSpPr>
                    <a:spLocks noChangeShapeType="1"/>
                  </p:cNvSpPr>
                  <p:nvPr/>
                </p:nvSpPr>
                <p:spPr bwMode="auto">
                  <a:xfrm>
                    <a:off x="3080" y="1894"/>
                    <a:ext cx="37" cy="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sp>
          <p:nvSpPr>
            <p:cNvPr id="21529" name="Freeform 70"/>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530" name="Freeform 71"/>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531" name="Freeform 72"/>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532" name="Freeform 73"/>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9" name="Group 74"/>
            <p:cNvGrpSpPr>
              <a:grpSpLocks/>
            </p:cNvGrpSpPr>
            <p:nvPr/>
          </p:nvGrpSpPr>
          <p:grpSpPr bwMode="auto">
            <a:xfrm>
              <a:off x="2967" y="1679"/>
              <a:ext cx="102" cy="131"/>
              <a:chOff x="2967" y="1679"/>
              <a:chExt cx="102" cy="131"/>
            </a:xfrm>
          </p:grpSpPr>
          <p:sp>
            <p:nvSpPr>
              <p:cNvPr id="21611" name="Line 75"/>
              <p:cNvSpPr>
                <a:spLocks noChangeShapeType="1"/>
              </p:cNvSpPr>
              <p:nvPr/>
            </p:nvSpPr>
            <p:spPr bwMode="auto">
              <a:xfrm flipV="1">
                <a:off x="2967" y="1715"/>
                <a:ext cx="102" cy="48"/>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12" name="Line 76"/>
              <p:cNvSpPr>
                <a:spLocks noChangeShapeType="1"/>
              </p:cNvSpPr>
              <p:nvPr/>
            </p:nvSpPr>
            <p:spPr bwMode="auto">
              <a:xfrm flipV="1">
                <a:off x="2986" y="1727"/>
                <a:ext cx="83" cy="43"/>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13" name="Line 77"/>
              <p:cNvSpPr>
                <a:spLocks noChangeShapeType="1"/>
              </p:cNvSpPr>
              <p:nvPr/>
            </p:nvSpPr>
            <p:spPr bwMode="auto">
              <a:xfrm flipV="1">
                <a:off x="2986" y="1738"/>
                <a:ext cx="83"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14" name="Line 78"/>
              <p:cNvSpPr>
                <a:spLocks noChangeShapeType="1"/>
              </p:cNvSpPr>
              <p:nvPr/>
            </p:nvSpPr>
            <p:spPr bwMode="auto">
              <a:xfrm flipV="1">
                <a:off x="2986" y="1748"/>
                <a:ext cx="83" cy="4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15" name="Line 79"/>
              <p:cNvSpPr>
                <a:spLocks noChangeShapeType="1"/>
              </p:cNvSpPr>
              <p:nvPr/>
            </p:nvSpPr>
            <p:spPr bwMode="auto">
              <a:xfrm flipV="1">
                <a:off x="2986" y="1759"/>
                <a:ext cx="83" cy="4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16" name="Line 80"/>
              <p:cNvSpPr>
                <a:spLocks noChangeShapeType="1"/>
              </p:cNvSpPr>
              <p:nvPr/>
            </p:nvSpPr>
            <p:spPr bwMode="auto">
              <a:xfrm flipV="1">
                <a:off x="2986" y="1704"/>
                <a:ext cx="83" cy="3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17" name="Line 81"/>
              <p:cNvSpPr>
                <a:spLocks noChangeShapeType="1"/>
              </p:cNvSpPr>
              <p:nvPr/>
            </p:nvSpPr>
            <p:spPr bwMode="auto">
              <a:xfrm flipV="1">
                <a:off x="2986" y="1692"/>
                <a:ext cx="83" cy="36"/>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18" name="Line 82"/>
              <p:cNvSpPr>
                <a:spLocks noChangeShapeType="1"/>
              </p:cNvSpPr>
              <p:nvPr/>
            </p:nvSpPr>
            <p:spPr bwMode="auto">
              <a:xfrm flipV="1">
                <a:off x="2986" y="1679"/>
                <a:ext cx="83" cy="3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19" name="Line 83"/>
              <p:cNvSpPr>
                <a:spLocks noChangeShapeType="1"/>
              </p:cNvSpPr>
              <p:nvPr/>
            </p:nvSpPr>
            <p:spPr bwMode="auto">
              <a:xfrm>
                <a:off x="2982" y="1705"/>
                <a:ext cx="0" cy="10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0" name="Group 84"/>
            <p:cNvGrpSpPr>
              <a:grpSpLocks/>
            </p:cNvGrpSpPr>
            <p:nvPr/>
          </p:nvGrpSpPr>
          <p:grpSpPr bwMode="auto">
            <a:xfrm>
              <a:off x="2623" y="1353"/>
              <a:ext cx="356" cy="330"/>
              <a:chOff x="2623" y="1353"/>
              <a:chExt cx="356" cy="330"/>
            </a:xfrm>
          </p:grpSpPr>
          <p:grpSp>
            <p:nvGrpSpPr>
              <p:cNvPr id="21" name="Group 85"/>
              <p:cNvGrpSpPr>
                <a:grpSpLocks/>
              </p:cNvGrpSpPr>
              <p:nvPr/>
            </p:nvGrpSpPr>
            <p:grpSpPr bwMode="auto">
              <a:xfrm>
                <a:off x="2623" y="1353"/>
                <a:ext cx="356" cy="330"/>
                <a:chOff x="2623" y="1353"/>
                <a:chExt cx="356" cy="330"/>
              </a:xfrm>
            </p:grpSpPr>
            <p:grpSp>
              <p:nvGrpSpPr>
                <p:cNvPr id="22" name="Group 86"/>
                <p:cNvGrpSpPr>
                  <a:grpSpLocks/>
                </p:cNvGrpSpPr>
                <p:nvPr/>
              </p:nvGrpSpPr>
              <p:grpSpPr bwMode="auto">
                <a:xfrm>
                  <a:off x="2623" y="1353"/>
                  <a:ext cx="356" cy="330"/>
                  <a:chOff x="2623" y="1353"/>
                  <a:chExt cx="356" cy="330"/>
                </a:xfrm>
              </p:grpSpPr>
              <p:sp>
                <p:nvSpPr>
                  <p:cNvPr id="21607" name="Freeform 87"/>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608" name="Arc 88"/>
                  <p:cNvSpPr>
                    <a:spLocks/>
                  </p:cNvSpPr>
                  <p:nvPr/>
                </p:nvSpPr>
                <p:spPr bwMode="auto">
                  <a:xfrm>
                    <a:off x="2973" y="1360"/>
                    <a:ext cx="5" cy="4"/>
                  </a:xfrm>
                  <a:custGeom>
                    <a:avLst/>
                    <a:gdLst>
                      <a:gd name="T0" fmla="*/ 0 w 20606"/>
                      <a:gd name="T1" fmla="*/ 0 h 21600"/>
                      <a:gd name="T2" fmla="*/ 5 w 20606"/>
                      <a:gd name="T3" fmla="*/ 3 h 21600"/>
                      <a:gd name="T4" fmla="*/ 0 w 20606"/>
                      <a:gd name="T5" fmla="*/ 4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09" name="Arc 89"/>
                  <p:cNvSpPr>
                    <a:spLocks/>
                  </p:cNvSpPr>
                  <p:nvPr/>
                </p:nvSpPr>
                <p:spPr bwMode="auto">
                  <a:xfrm>
                    <a:off x="2639" y="1361"/>
                    <a:ext cx="14" cy="9"/>
                  </a:xfrm>
                  <a:custGeom>
                    <a:avLst/>
                    <a:gdLst>
                      <a:gd name="T0" fmla="*/ 0 w 21481"/>
                      <a:gd name="T1" fmla="*/ 8 h 21550"/>
                      <a:gd name="T2" fmla="*/ 13 w 21481"/>
                      <a:gd name="T3" fmla="*/ 0 h 21550"/>
                      <a:gd name="T4" fmla="*/ 14 w 21481"/>
                      <a:gd name="T5" fmla="*/ 9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610" name="Arc 90"/>
                  <p:cNvSpPr>
                    <a:spLocks/>
                  </p:cNvSpPr>
                  <p:nvPr/>
                </p:nvSpPr>
                <p:spPr bwMode="auto">
                  <a:xfrm>
                    <a:off x="2624" y="1652"/>
                    <a:ext cx="4" cy="6"/>
                  </a:xfrm>
                  <a:custGeom>
                    <a:avLst/>
                    <a:gdLst>
                      <a:gd name="T0" fmla="*/ 3 w 21600"/>
                      <a:gd name="T1" fmla="*/ 6 h 20769"/>
                      <a:gd name="T2" fmla="*/ 0 w 21600"/>
                      <a:gd name="T3" fmla="*/ 0 h 20769"/>
                      <a:gd name="T4" fmla="*/ 4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3" name="Group 91"/>
                <p:cNvGrpSpPr>
                  <a:grpSpLocks/>
                </p:cNvGrpSpPr>
                <p:nvPr/>
              </p:nvGrpSpPr>
              <p:grpSpPr bwMode="auto">
                <a:xfrm>
                  <a:off x="2661" y="1402"/>
                  <a:ext cx="269" cy="225"/>
                  <a:chOff x="2661" y="1402"/>
                  <a:chExt cx="269" cy="225"/>
                </a:xfrm>
              </p:grpSpPr>
              <p:grpSp>
                <p:nvGrpSpPr>
                  <p:cNvPr id="24" name="Group 92"/>
                  <p:cNvGrpSpPr>
                    <a:grpSpLocks/>
                  </p:cNvGrpSpPr>
                  <p:nvPr/>
                </p:nvGrpSpPr>
                <p:grpSpPr bwMode="auto">
                  <a:xfrm>
                    <a:off x="2661" y="1402"/>
                    <a:ext cx="269" cy="225"/>
                    <a:chOff x="2661" y="1402"/>
                    <a:chExt cx="269" cy="225"/>
                  </a:xfrm>
                </p:grpSpPr>
                <p:sp>
                  <p:nvSpPr>
                    <p:cNvPr id="21603" name="Freeform 93"/>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604" name="Freeform 94"/>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605" name="Freeform 95"/>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606" name="Freeform 96"/>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5" name="Group 97"/>
                  <p:cNvGrpSpPr>
                    <a:grpSpLocks/>
                  </p:cNvGrpSpPr>
                  <p:nvPr/>
                </p:nvGrpSpPr>
                <p:grpSpPr bwMode="auto">
                  <a:xfrm>
                    <a:off x="2667" y="1410"/>
                    <a:ext cx="256" cy="211"/>
                    <a:chOff x="2667" y="1410"/>
                    <a:chExt cx="256" cy="211"/>
                  </a:xfrm>
                </p:grpSpPr>
                <p:sp>
                  <p:nvSpPr>
                    <p:cNvPr id="21600" name="Freeform 98"/>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601" name="Freeform 99"/>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602" name="Freeform 100"/>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grpSp>
          </p:grpSp>
          <p:sp>
            <p:nvSpPr>
              <p:cNvPr id="21595" name="Freeform 101"/>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6" name="Group 102"/>
            <p:cNvGrpSpPr>
              <a:grpSpLocks/>
            </p:cNvGrpSpPr>
            <p:nvPr/>
          </p:nvGrpSpPr>
          <p:grpSpPr bwMode="auto">
            <a:xfrm>
              <a:off x="2481" y="1792"/>
              <a:ext cx="509" cy="114"/>
              <a:chOff x="2481" y="1792"/>
              <a:chExt cx="509" cy="114"/>
            </a:xfrm>
          </p:grpSpPr>
          <p:sp>
            <p:nvSpPr>
              <p:cNvPr id="21536" name="Freeform 103"/>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7" name="Group 104"/>
              <p:cNvGrpSpPr>
                <a:grpSpLocks/>
              </p:cNvGrpSpPr>
              <p:nvPr/>
            </p:nvGrpSpPr>
            <p:grpSpPr bwMode="auto">
              <a:xfrm>
                <a:off x="2481" y="1792"/>
                <a:ext cx="509" cy="114"/>
                <a:chOff x="2481" y="1792"/>
                <a:chExt cx="509" cy="114"/>
              </a:xfrm>
            </p:grpSpPr>
            <p:sp>
              <p:nvSpPr>
                <p:cNvPr id="21538" name="Freeform 105"/>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539" name="Freeform 106"/>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1540" name="Line 107"/>
                <p:cNvSpPr>
                  <a:spLocks noChangeShapeType="1"/>
                </p:cNvSpPr>
                <p:nvPr/>
              </p:nvSpPr>
              <p:spPr bwMode="auto">
                <a:xfrm>
                  <a:off x="2485" y="1852"/>
                  <a:ext cx="446" cy="43"/>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nvGrpSpPr>
                <p:cNvPr id="28" name="Group 108"/>
                <p:cNvGrpSpPr>
                  <a:grpSpLocks/>
                </p:cNvGrpSpPr>
                <p:nvPr/>
              </p:nvGrpSpPr>
              <p:grpSpPr bwMode="auto">
                <a:xfrm>
                  <a:off x="2510" y="1792"/>
                  <a:ext cx="434" cy="95"/>
                  <a:chOff x="2510" y="1792"/>
                  <a:chExt cx="434" cy="95"/>
                </a:xfrm>
              </p:grpSpPr>
              <p:sp>
                <p:nvSpPr>
                  <p:cNvPr id="21545" name="Freeform 109"/>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9" name="Group 110"/>
                  <p:cNvGrpSpPr>
                    <a:grpSpLocks/>
                  </p:cNvGrpSpPr>
                  <p:nvPr/>
                </p:nvGrpSpPr>
                <p:grpSpPr bwMode="auto">
                  <a:xfrm>
                    <a:off x="2523" y="1792"/>
                    <a:ext cx="421" cy="95"/>
                    <a:chOff x="2523" y="1792"/>
                    <a:chExt cx="421" cy="95"/>
                  </a:xfrm>
                </p:grpSpPr>
                <p:grpSp>
                  <p:nvGrpSpPr>
                    <p:cNvPr id="30" name="Group 111"/>
                    <p:cNvGrpSpPr>
                      <a:grpSpLocks/>
                    </p:cNvGrpSpPr>
                    <p:nvPr/>
                  </p:nvGrpSpPr>
                  <p:grpSpPr bwMode="auto">
                    <a:xfrm>
                      <a:off x="2530" y="1792"/>
                      <a:ext cx="305" cy="80"/>
                      <a:chOff x="2530" y="1792"/>
                      <a:chExt cx="305" cy="80"/>
                    </a:xfrm>
                  </p:grpSpPr>
                  <p:grpSp>
                    <p:nvGrpSpPr>
                      <p:cNvPr id="31" name="Group 112"/>
                      <p:cNvGrpSpPr>
                        <a:grpSpLocks/>
                      </p:cNvGrpSpPr>
                      <p:nvPr/>
                    </p:nvGrpSpPr>
                    <p:grpSpPr bwMode="auto">
                      <a:xfrm>
                        <a:off x="2530" y="1792"/>
                        <a:ext cx="57" cy="56"/>
                        <a:chOff x="2530" y="1792"/>
                        <a:chExt cx="57" cy="56"/>
                      </a:xfrm>
                    </p:grpSpPr>
                    <p:sp>
                      <p:nvSpPr>
                        <p:cNvPr id="21592" name="Line 113"/>
                        <p:cNvSpPr>
                          <a:spLocks noChangeShapeType="1"/>
                        </p:cNvSpPr>
                        <p:nvPr/>
                      </p:nvSpPr>
                      <p:spPr bwMode="auto">
                        <a:xfrm flipV="1">
                          <a:off x="2530" y="1829"/>
                          <a:ext cx="13"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93" name="Line 114"/>
                        <p:cNvSpPr>
                          <a:spLocks noChangeShapeType="1"/>
                        </p:cNvSpPr>
                        <p:nvPr/>
                      </p:nvSpPr>
                      <p:spPr bwMode="auto">
                        <a:xfrm flipV="1">
                          <a:off x="2551" y="1792"/>
                          <a:ext cx="36"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1504" name="Group 115"/>
                      <p:cNvGrpSpPr>
                        <a:grpSpLocks/>
                      </p:cNvGrpSpPr>
                      <p:nvPr/>
                    </p:nvGrpSpPr>
                    <p:grpSpPr bwMode="auto">
                      <a:xfrm>
                        <a:off x="2555" y="1795"/>
                        <a:ext cx="58" cy="55"/>
                        <a:chOff x="2555" y="1795"/>
                        <a:chExt cx="58" cy="55"/>
                      </a:xfrm>
                    </p:grpSpPr>
                    <p:sp>
                      <p:nvSpPr>
                        <p:cNvPr id="21590" name="Line 116"/>
                        <p:cNvSpPr>
                          <a:spLocks noChangeShapeType="1"/>
                        </p:cNvSpPr>
                        <p:nvPr/>
                      </p:nvSpPr>
                      <p:spPr bwMode="auto">
                        <a:xfrm flipV="1">
                          <a:off x="2555" y="1831"/>
                          <a:ext cx="13"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91" name="Line 117"/>
                        <p:cNvSpPr>
                          <a:spLocks noChangeShapeType="1"/>
                        </p:cNvSpPr>
                        <p:nvPr/>
                      </p:nvSpPr>
                      <p:spPr bwMode="auto">
                        <a:xfrm flipV="1">
                          <a:off x="2576" y="1795"/>
                          <a:ext cx="37" cy="4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1505" name="Group 118"/>
                      <p:cNvGrpSpPr>
                        <a:grpSpLocks/>
                      </p:cNvGrpSpPr>
                      <p:nvPr/>
                    </p:nvGrpSpPr>
                    <p:grpSpPr bwMode="auto">
                      <a:xfrm>
                        <a:off x="2582" y="1796"/>
                        <a:ext cx="57" cy="56"/>
                        <a:chOff x="2582" y="1796"/>
                        <a:chExt cx="57" cy="56"/>
                      </a:xfrm>
                    </p:grpSpPr>
                    <p:sp>
                      <p:nvSpPr>
                        <p:cNvPr id="21588" name="Line 119"/>
                        <p:cNvSpPr>
                          <a:spLocks noChangeShapeType="1"/>
                        </p:cNvSpPr>
                        <p:nvPr/>
                      </p:nvSpPr>
                      <p:spPr bwMode="auto">
                        <a:xfrm flipV="1">
                          <a:off x="2582" y="1833"/>
                          <a:ext cx="13"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89" name="Line 120"/>
                        <p:cNvSpPr>
                          <a:spLocks noChangeShapeType="1"/>
                        </p:cNvSpPr>
                        <p:nvPr/>
                      </p:nvSpPr>
                      <p:spPr bwMode="auto">
                        <a:xfrm flipV="1">
                          <a:off x="2603" y="1796"/>
                          <a:ext cx="36"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1506" name="Group 121"/>
                      <p:cNvGrpSpPr>
                        <a:grpSpLocks/>
                      </p:cNvGrpSpPr>
                      <p:nvPr/>
                    </p:nvGrpSpPr>
                    <p:grpSpPr bwMode="auto">
                      <a:xfrm>
                        <a:off x="2605" y="1800"/>
                        <a:ext cx="58" cy="56"/>
                        <a:chOff x="2605" y="1800"/>
                        <a:chExt cx="58" cy="56"/>
                      </a:xfrm>
                    </p:grpSpPr>
                    <p:sp>
                      <p:nvSpPr>
                        <p:cNvPr id="21586" name="Line 122"/>
                        <p:cNvSpPr>
                          <a:spLocks noChangeShapeType="1"/>
                        </p:cNvSpPr>
                        <p:nvPr/>
                      </p:nvSpPr>
                      <p:spPr bwMode="auto">
                        <a:xfrm flipV="1">
                          <a:off x="2605" y="1836"/>
                          <a:ext cx="14" cy="2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87" name="Line 123"/>
                        <p:cNvSpPr>
                          <a:spLocks noChangeShapeType="1"/>
                        </p:cNvSpPr>
                        <p:nvPr/>
                      </p:nvSpPr>
                      <p:spPr bwMode="auto">
                        <a:xfrm flipV="1">
                          <a:off x="2627" y="1800"/>
                          <a:ext cx="36" cy="4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1514" name="Group 124"/>
                      <p:cNvGrpSpPr>
                        <a:grpSpLocks/>
                      </p:cNvGrpSpPr>
                      <p:nvPr/>
                    </p:nvGrpSpPr>
                    <p:grpSpPr bwMode="auto">
                      <a:xfrm>
                        <a:off x="2632" y="1802"/>
                        <a:ext cx="57" cy="55"/>
                        <a:chOff x="2632" y="1802"/>
                        <a:chExt cx="57" cy="55"/>
                      </a:xfrm>
                    </p:grpSpPr>
                    <p:sp>
                      <p:nvSpPr>
                        <p:cNvPr id="21584" name="Line 125"/>
                        <p:cNvSpPr>
                          <a:spLocks noChangeShapeType="1"/>
                        </p:cNvSpPr>
                        <p:nvPr/>
                      </p:nvSpPr>
                      <p:spPr bwMode="auto">
                        <a:xfrm flipV="1">
                          <a:off x="2632" y="1838"/>
                          <a:ext cx="13"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85" name="Line 126"/>
                        <p:cNvSpPr>
                          <a:spLocks noChangeShapeType="1"/>
                        </p:cNvSpPr>
                        <p:nvPr/>
                      </p:nvSpPr>
                      <p:spPr bwMode="auto">
                        <a:xfrm flipV="1">
                          <a:off x="2653" y="1802"/>
                          <a:ext cx="36" cy="4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1515" name="Group 127"/>
                      <p:cNvGrpSpPr>
                        <a:grpSpLocks/>
                      </p:cNvGrpSpPr>
                      <p:nvPr/>
                    </p:nvGrpSpPr>
                    <p:grpSpPr bwMode="auto">
                      <a:xfrm>
                        <a:off x="2657" y="1803"/>
                        <a:ext cx="57" cy="56"/>
                        <a:chOff x="2657" y="1803"/>
                        <a:chExt cx="57" cy="56"/>
                      </a:xfrm>
                    </p:grpSpPr>
                    <p:sp>
                      <p:nvSpPr>
                        <p:cNvPr id="21582" name="Line 128"/>
                        <p:cNvSpPr>
                          <a:spLocks noChangeShapeType="1"/>
                        </p:cNvSpPr>
                        <p:nvPr/>
                      </p:nvSpPr>
                      <p:spPr bwMode="auto">
                        <a:xfrm flipV="1">
                          <a:off x="2657" y="1840"/>
                          <a:ext cx="13"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83" name="Line 129"/>
                        <p:cNvSpPr>
                          <a:spLocks noChangeShapeType="1"/>
                        </p:cNvSpPr>
                        <p:nvPr/>
                      </p:nvSpPr>
                      <p:spPr bwMode="auto">
                        <a:xfrm flipV="1">
                          <a:off x="2678" y="1803"/>
                          <a:ext cx="36"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1516" name="Group 130"/>
                      <p:cNvGrpSpPr>
                        <a:grpSpLocks/>
                      </p:cNvGrpSpPr>
                      <p:nvPr/>
                    </p:nvGrpSpPr>
                    <p:grpSpPr bwMode="auto">
                      <a:xfrm>
                        <a:off x="2681" y="1806"/>
                        <a:ext cx="58" cy="55"/>
                        <a:chOff x="2681" y="1806"/>
                        <a:chExt cx="58" cy="55"/>
                      </a:xfrm>
                    </p:grpSpPr>
                    <p:sp>
                      <p:nvSpPr>
                        <p:cNvPr id="21580" name="Line 131"/>
                        <p:cNvSpPr>
                          <a:spLocks noChangeShapeType="1"/>
                        </p:cNvSpPr>
                        <p:nvPr/>
                      </p:nvSpPr>
                      <p:spPr bwMode="auto">
                        <a:xfrm flipV="1">
                          <a:off x="2681" y="1842"/>
                          <a:ext cx="14"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81" name="Line 132"/>
                        <p:cNvSpPr>
                          <a:spLocks noChangeShapeType="1"/>
                        </p:cNvSpPr>
                        <p:nvPr/>
                      </p:nvSpPr>
                      <p:spPr bwMode="auto">
                        <a:xfrm flipV="1">
                          <a:off x="2703" y="1806"/>
                          <a:ext cx="36" cy="4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1517" name="Group 133"/>
                      <p:cNvGrpSpPr>
                        <a:grpSpLocks/>
                      </p:cNvGrpSpPr>
                      <p:nvPr/>
                    </p:nvGrpSpPr>
                    <p:grpSpPr bwMode="auto">
                      <a:xfrm>
                        <a:off x="2704" y="1809"/>
                        <a:ext cx="58" cy="56"/>
                        <a:chOff x="2704" y="1809"/>
                        <a:chExt cx="58" cy="56"/>
                      </a:xfrm>
                    </p:grpSpPr>
                    <p:sp>
                      <p:nvSpPr>
                        <p:cNvPr id="21578" name="Line 134"/>
                        <p:cNvSpPr>
                          <a:spLocks noChangeShapeType="1"/>
                        </p:cNvSpPr>
                        <p:nvPr/>
                      </p:nvSpPr>
                      <p:spPr bwMode="auto">
                        <a:xfrm flipV="1">
                          <a:off x="2704" y="1846"/>
                          <a:ext cx="14"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79" name="Line 135"/>
                        <p:cNvSpPr>
                          <a:spLocks noChangeShapeType="1"/>
                        </p:cNvSpPr>
                        <p:nvPr/>
                      </p:nvSpPr>
                      <p:spPr bwMode="auto">
                        <a:xfrm flipV="1">
                          <a:off x="2726" y="1809"/>
                          <a:ext cx="36"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1519" name="Group 136"/>
                      <p:cNvGrpSpPr>
                        <a:grpSpLocks/>
                      </p:cNvGrpSpPr>
                      <p:nvPr/>
                    </p:nvGrpSpPr>
                    <p:grpSpPr bwMode="auto">
                      <a:xfrm>
                        <a:off x="2729" y="1813"/>
                        <a:ext cx="57" cy="55"/>
                        <a:chOff x="2729" y="1813"/>
                        <a:chExt cx="57" cy="55"/>
                      </a:xfrm>
                    </p:grpSpPr>
                    <p:sp>
                      <p:nvSpPr>
                        <p:cNvPr id="21576" name="Line 137"/>
                        <p:cNvSpPr>
                          <a:spLocks noChangeShapeType="1"/>
                        </p:cNvSpPr>
                        <p:nvPr/>
                      </p:nvSpPr>
                      <p:spPr bwMode="auto">
                        <a:xfrm flipV="1">
                          <a:off x="2729" y="1849"/>
                          <a:ext cx="13"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77" name="Line 138"/>
                        <p:cNvSpPr>
                          <a:spLocks noChangeShapeType="1"/>
                        </p:cNvSpPr>
                        <p:nvPr/>
                      </p:nvSpPr>
                      <p:spPr bwMode="auto">
                        <a:xfrm flipV="1">
                          <a:off x="2750" y="1813"/>
                          <a:ext cx="36" cy="4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1525" name="Group 139"/>
                      <p:cNvGrpSpPr>
                        <a:grpSpLocks/>
                      </p:cNvGrpSpPr>
                      <p:nvPr/>
                    </p:nvGrpSpPr>
                    <p:grpSpPr bwMode="auto">
                      <a:xfrm>
                        <a:off x="2754" y="1814"/>
                        <a:ext cx="57" cy="56"/>
                        <a:chOff x="2754" y="1814"/>
                        <a:chExt cx="57" cy="56"/>
                      </a:xfrm>
                    </p:grpSpPr>
                    <p:sp>
                      <p:nvSpPr>
                        <p:cNvPr id="21574" name="Line 140"/>
                        <p:cNvSpPr>
                          <a:spLocks noChangeShapeType="1"/>
                        </p:cNvSpPr>
                        <p:nvPr/>
                      </p:nvSpPr>
                      <p:spPr bwMode="auto">
                        <a:xfrm flipV="1">
                          <a:off x="2754" y="1851"/>
                          <a:ext cx="13"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75" name="Line 141"/>
                        <p:cNvSpPr>
                          <a:spLocks noChangeShapeType="1"/>
                        </p:cNvSpPr>
                        <p:nvPr/>
                      </p:nvSpPr>
                      <p:spPr bwMode="auto">
                        <a:xfrm flipV="1">
                          <a:off x="2775" y="1814"/>
                          <a:ext cx="36"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1526" name="Group 142"/>
                      <p:cNvGrpSpPr>
                        <a:grpSpLocks/>
                      </p:cNvGrpSpPr>
                      <p:nvPr/>
                    </p:nvGrpSpPr>
                    <p:grpSpPr bwMode="auto">
                      <a:xfrm>
                        <a:off x="2777" y="1816"/>
                        <a:ext cx="58" cy="56"/>
                        <a:chOff x="2777" y="1816"/>
                        <a:chExt cx="58" cy="56"/>
                      </a:xfrm>
                    </p:grpSpPr>
                    <p:sp>
                      <p:nvSpPr>
                        <p:cNvPr id="21572" name="Line 143"/>
                        <p:cNvSpPr>
                          <a:spLocks noChangeShapeType="1"/>
                        </p:cNvSpPr>
                        <p:nvPr/>
                      </p:nvSpPr>
                      <p:spPr bwMode="auto">
                        <a:xfrm flipV="1">
                          <a:off x="2777" y="1853"/>
                          <a:ext cx="14"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73" name="Line 144"/>
                        <p:cNvSpPr>
                          <a:spLocks noChangeShapeType="1"/>
                        </p:cNvSpPr>
                        <p:nvPr/>
                      </p:nvSpPr>
                      <p:spPr bwMode="auto">
                        <a:xfrm flipV="1">
                          <a:off x="2799" y="1816"/>
                          <a:ext cx="36"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21527" name="Group 145"/>
                    <p:cNvGrpSpPr>
                      <a:grpSpLocks/>
                    </p:cNvGrpSpPr>
                    <p:nvPr/>
                  </p:nvGrpSpPr>
                  <p:grpSpPr bwMode="auto">
                    <a:xfrm>
                      <a:off x="2854" y="1824"/>
                      <a:ext cx="86" cy="63"/>
                      <a:chOff x="2854" y="1824"/>
                      <a:chExt cx="86" cy="63"/>
                    </a:xfrm>
                  </p:grpSpPr>
                  <p:grpSp>
                    <p:nvGrpSpPr>
                      <p:cNvPr id="21528" name="Group 146"/>
                      <p:cNvGrpSpPr>
                        <a:grpSpLocks/>
                      </p:cNvGrpSpPr>
                      <p:nvPr/>
                    </p:nvGrpSpPr>
                    <p:grpSpPr bwMode="auto">
                      <a:xfrm>
                        <a:off x="2893" y="1827"/>
                        <a:ext cx="47" cy="60"/>
                        <a:chOff x="2893" y="1827"/>
                        <a:chExt cx="47" cy="60"/>
                      </a:xfrm>
                    </p:grpSpPr>
                    <p:sp>
                      <p:nvSpPr>
                        <p:cNvPr id="21559" name="Line 147"/>
                        <p:cNvSpPr>
                          <a:spLocks noChangeShapeType="1"/>
                        </p:cNvSpPr>
                        <p:nvPr/>
                      </p:nvSpPr>
                      <p:spPr bwMode="auto">
                        <a:xfrm flipV="1">
                          <a:off x="2893" y="1865"/>
                          <a:ext cx="11" cy="2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60" name="Line 148"/>
                        <p:cNvSpPr>
                          <a:spLocks noChangeShapeType="1"/>
                        </p:cNvSpPr>
                        <p:nvPr/>
                      </p:nvSpPr>
                      <p:spPr bwMode="auto">
                        <a:xfrm flipV="1">
                          <a:off x="2912" y="1827"/>
                          <a:ext cx="28" cy="46"/>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1533" name="Group 149"/>
                      <p:cNvGrpSpPr>
                        <a:grpSpLocks/>
                      </p:cNvGrpSpPr>
                      <p:nvPr/>
                    </p:nvGrpSpPr>
                    <p:grpSpPr bwMode="auto">
                      <a:xfrm>
                        <a:off x="2874" y="1825"/>
                        <a:ext cx="48" cy="60"/>
                        <a:chOff x="2874" y="1825"/>
                        <a:chExt cx="48" cy="60"/>
                      </a:xfrm>
                    </p:grpSpPr>
                    <p:sp>
                      <p:nvSpPr>
                        <p:cNvPr id="21557" name="Line 150"/>
                        <p:cNvSpPr>
                          <a:spLocks noChangeShapeType="1"/>
                        </p:cNvSpPr>
                        <p:nvPr/>
                      </p:nvSpPr>
                      <p:spPr bwMode="auto">
                        <a:xfrm flipV="1">
                          <a:off x="2874" y="1864"/>
                          <a:ext cx="10" cy="21"/>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58" name="Line 151"/>
                        <p:cNvSpPr>
                          <a:spLocks noChangeShapeType="1"/>
                        </p:cNvSpPr>
                        <p:nvPr/>
                      </p:nvSpPr>
                      <p:spPr bwMode="auto">
                        <a:xfrm flipV="1">
                          <a:off x="2892" y="1825"/>
                          <a:ext cx="30" cy="4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1534" name="Group 152"/>
                      <p:cNvGrpSpPr>
                        <a:grpSpLocks/>
                      </p:cNvGrpSpPr>
                      <p:nvPr/>
                    </p:nvGrpSpPr>
                    <p:grpSpPr bwMode="auto">
                      <a:xfrm>
                        <a:off x="2854" y="1824"/>
                        <a:ext cx="46" cy="59"/>
                        <a:chOff x="2854" y="1824"/>
                        <a:chExt cx="46" cy="59"/>
                      </a:xfrm>
                    </p:grpSpPr>
                    <p:sp>
                      <p:nvSpPr>
                        <p:cNvPr id="21555" name="Line 153"/>
                        <p:cNvSpPr>
                          <a:spLocks noChangeShapeType="1"/>
                        </p:cNvSpPr>
                        <p:nvPr/>
                      </p:nvSpPr>
                      <p:spPr bwMode="auto">
                        <a:xfrm flipV="1">
                          <a:off x="2854" y="1861"/>
                          <a:ext cx="11" cy="2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56" name="Line 154"/>
                        <p:cNvSpPr>
                          <a:spLocks noChangeShapeType="1"/>
                        </p:cNvSpPr>
                        <p:nvPr/>
                      </p:nvSpPr>
                      <p:spPr bwMode="auto">
                        <a:xfrm flipV="1">
                          <a:off x="2873" y="1824"/>
                          <a:ext cx="27"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sp>
                  <p:nvSpPr>
                    <p:cNvPr id="21549" name="Line 155"/>
                    <p:cNvSpPr>
                      <a:spLocks noChangeShapeType="1"/>
                    </p:cNvSpPr>
                    <p:nvPr/>
                  </p:nvSpPr>
                  <p:spPr bwMode="auto">
                    <a:xfrm>
                      <a:off x="2553" y="1815"/>
                      <a:ext cx="391" cy="3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50" name="Line 156"/>
                    <p:cNvSpPr>
                      <a:spLocks noChangeShapeType="1"/>
                    </p:cNvSpPr>
                    <p:nvPr/>
                  </p:nvSpPr>
                  <p:spPr bwMode="auto">
                    <a:xfrm>
                      <a:off x="2538" y="1825"/>
                      <a:ext cx="399" cy="31"/>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51" name="Line 157"/>
                    <p:cNvSpPr>
                      <a:spLocks noChangeShapeType="1"/>
                    </p:cNvSpPr>
                    <p:nvPr/>
                  </p:nvSpPr>
                  <p:spPr bwMode="auto">
                    <a:xfrm>
                      <a:off x="2523" y="1835"/>
                      <a:ext cx="403" cy="3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21535" name="Group 158"/>
                <p:cNvGrpSpPr>
                  <a:grpSpLocks/>
                </p:cNvGrpSpPr>
                <p:nvPr/>
              </p:nvGrpSpPr>
              <p:grpSpPr bwMode="auto">
                <a:xfrm>
                  <a:off x="2939" y="1835"/>
                  <a:ext cx="51" cy="68"/>
                  <a:chOff x="2939" y="1835"/>
                  <a:chExt cx="51" cy="68"/>
                </a:xfrm>
              </p:grpSpPr>
              <p:sp>
                <p:nvSpPr>
                  <p:cNvPr id="21543" name="Line 159"/>
                  <p:cNvSpPr>
                    <a:spLocks noChangeShapeType="1"/>
                  </p:cNvSpPr>
                  <p:nvPr/>
                </p:nvSpPr>
                <p:spPr bwMode="auto">
                  <a:xfrm flipV="1">
                    <a:off x="2939" y="1870"/>
                    <a:ext cx="23" cy="33"/>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1544" name="Line 160"/>
                  <p:cNvSpPr>
                    <a:spLocks noChangeShapeType="1"/>
                  </p:cNvSpPr>
                  <p:nvPr/>
                </p:nvSpPr>
                <p:spPr bwMode="auto">
                  <a:xfrm flipV="1">
                    <a:off x="2970" y="1835"/>
                    <a:ext cx="20" cy="43"/>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grpSp>
      <p:sp>
        <p:nvSpPr>
          <p:cNvPr id="21518" name="Line 161"/>
          <p:cNvSpPr>
            <a:spLocks noChangeShapeType="1"/>
          </p:cNvSpPr>
          <p:nvPr/>
        </p:nvSpPr>
        <p:spPr bwMode="auto">
          <a:xfrm>
            <a:off x="482600" y="6273800"/>
            <a:ext cx="7175500" cy="0"/>
          </a:xfrm>
          <a:prstGeom prst="line">
            <a:avLst/>
          </a:prstGeom>
          <a:noFill/>
          <a:ln w="76200">
            <a:solidFill>
              <a:srgbClr val="000000"/>
            </a:solidFill>
            <a:round/>
            <a:headEnd type="triangle" w="med" len="med"/>
            <a:tailEnd type="triangle" w="med" len="med"/>
          </a:ln>
        </p:spPr>
        <p:txBody>
          <a:bodyPr wrap="none" anchor="ctr"/>
          <a:lstStyle/>
          <a:p>
            <a:pPr>
              <a:defRPr/>
            </a:pPr>
            <a:endParaRPr lang="en-US">
              <a:solidFill>
                <a:schemeClr val="bg1">
                  <a:lumMod val="50000"/>
                </a:schemeClr>
              </a:solidFill>
            </a:endParaRPr>
          </a:p>
        </p:txBody>
      </p:sp>
      <p:grpSp>
        <p:nvGrpSpPr>
          <p:cNvPr id="21537" name="Group 162"/>
          <p:cNvGrpSpPr>
            <a:grpSpLocks/>
          </p:cNvGrpSpPr>
          <p:nvPr/>
        </p:nvGrpSpPr>
        <p:grpSpPr bwMode="auto">
          <a:xfrm>
            <a:off x="1047750" y="5638800"/>
            <a:ext cx="1397000" cy="609600"/>
            <a:chOff x="1776" y="3264"/>
            <a:chExt cx="880" cy="672"/>
          </a:xfrm>
        </p:grpSpPr>
        <p:sp>
          <p:nvSpPr>
            <p:cNvPr id="21522" name="Line 163"/>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1523" name="Line 164"/>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sp>
        <p:nvSpPr>
          <p:cNvPr id="21520" name="Text Box 165"/>
          <p:cNvSpPr txBox="1">
            <a:spLocks noChangeArrowheads="1"/>
          </p:cNvSpPr>
          <p:nvPr/>
        </p:nvSpPr>
        <p:spPr bwMode="auto">
          <a:xfrm>
            <a:off x="3192463" y="6303963"/>
            <a:ext cx="1552220" cy="369332"/>
          </a:xfrm>
          <a:prstGeom prst="rect">
            <a:avLst/>
          </a:prstGeom>
          <a:noFill/>
          <a:ln w="9525">
            <a:noFill/>
            <a:miter lim="800000"/>
            <a:headEnd/>
            <a:tailEnd/>
          </a:ln>
        </p:spPr>
        <p:txBody>
          <a:bodyPr wrap="none">
            <a:spAutoFit/>
          </a:bodyPr>
          <a:lstStyle/>
          <a:p>
            <a:pPr algn="l" eaLnBrk="0" hangingPunct="0">
              <a:defRPr/>
            </a:pPr>
            <a:r>
              <a:rPr lang="en-GB" dirty="0"/>
              <a:t>Data Network</a:t>
            </a:r>
          </a:p>
        </p:txBody>
      </p:sp>
      <p:sp>
        <p:nvSpPr>
          <p:cNvPr id="21521" name="Rectangle 166"/>
          <p:cNvSpPr>
            <a:spLocks noChangeArrowheads="1"/>
          </p:cNvSpPr>
          <p:nvPr/>
        </p:nvSpPr>
        <p:spPr bwMode="auto">
          <a:xfrm>
            <a:off x="2647950" y="-1588"/>
            <a:ext cx="5954713" cy="641351"/>
          </a:xfrm>
          <a:prstGeom prst="rect">
            <a:avLst/>
          </a:prstGeom>
          <a:noFill/>
          <a:ln w="9525" algn="ctr">
            <a:noFill/>
            <a:miter lim="800000"/>
            <a:headEnd/>
            <a:tailEnd/>
          </a:ln>
        </p:spPr>
        <p:txBody>
          <a:bodyPr>
            <a:spAutoFit/>
          </a:bodyPr>
          <a:lstStyle/>
          <a:p>
            <a:pPr algn="l">
              <a:defRPr/>
            </a:pPr>
            <a:r>
              <a:rPr lang="en-GB" sz="3600" i="1" u="sng" dirty="0"/>
              <a:t>TCP/IP Encapsulation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6873"/>
                                        </p:tgtEl>
                                        <p:attrNameLst>
                                          <p:attrName>style.visibility</p:attrName>
                                        </p:attrNameLst>
                                      </p:cBhvr>
                                      <p:to>
                                        <p:strVal val="visible"/>
                                      </p:to>
                                    </p:set>
                                    <p:animEffect transition="in" filter="dissolve">
                                      <p:cBhvr>
                                        <p:cTn id="7" dur="500"/>
                                        <p:tgtEl>
                                          <p:spTgt spid="67687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8" fill="hold" display="0">
                  <p:stCondLst>
                    <p:cond delay="indefinite"/>
                  </p:stCondLst>
                  <p:endCondLst>
                    <p:cond evt="onNext" delay="0">
                      <p:tgtEl>
                        <p:sldTgt/>
                      </p:tgtEl>
                    </p:cond>
                    <p:cond evt="onPrev" delay="0">
                      <p:tgtEl>
                        <p:sldTgt/>
                      </p:tgtEl>
                    </p:cond>
                    <p:cond evt="onStopAudio" delay="0">
                      <p:tgtEl>
                        <p:sldTgt/>
                      </p:tgtEl>
                    </p:cond>
                  </p:endCondLst>
                </p:cTn>
                <p:tgtEl>
                  <p:spTgt spid="676874"/>
                </p:tgtEl>
              </p:cMediaNode>
            </p:audio>
          </p:childTnLst>
        </p:cTn>
      </p:par>
    </p:tnLst>
    <p:bldLst>
      <p:bldP spid="67687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ChangeArrowheads="1"/>
          </p:cNvSpPr>
          <p:nvPr/>
        </p:nvSpPr>
        <p:spPr bwMode="auto">
          <a:xfrm>
            <a:off x="220663" y="4557713"/>
            <a:ext cx="3124200" cy="106997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 Network Access</a:t>
            </a:r>
          </a:p>
        </p:txBody>
      </p:sp>
      <p:sp>
        <p:nvSpPr>
          <p:cNvPr id="22532" name="Rectangle 3"/>
          <p:cNvSpPr>
            <a:spLocks noChangeArrowheads="1"/>
          </p:cNvSpPr>
          <p:nvPr/>
        </p:nvSpPr>
        <p:spPr bwMode="auto">
          <a:xfrm>
            <a:off x="219075" y="40290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dirty="0"/>
              <a:t>Internet </a:t>
            </a:r>
          </a:p>
        </p:txBody>
      </p:sp>
      <p:sp>
        <p:nvSpPr>
          <p:cNvPr id="22533" name="Rectangle 4"/>
          <p:cNvSpPr>
            <a:spLocks noChangeArrowheads="1"/>
          </p:cNvSpPr>
          <p:nvPr/>
        </p:nvSpPr>
        <p:spPr bwMode="auto">
          <a:xfrm>
            <a:off x="219075" y="34956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Transport</a:t>
            </a:r>
          </a:p>
        </p:txBody>
      </p:sp>
      <p:sp>
        <p:nvSpPr>
          <p:cNvPr id="22534" name="Rectangle 5"/>
          <p:cNvSpPr>
            <a:spLocks noChangeArrowheads="1"/>
          </p:cNvSpPr>
          <p:nvPr/>
        </p:nvSpPr>
        <p:spPr bwMode="auto">
          <a:xfrm>
            <a:off x="219075" y="1892300"/>
            <a:ext cx="3124200" cy="160972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Application</a:t>
            </a:r>
          </a:p>
        </p:txBody>
      </p:sp>
      <p:sp>
        <p:nvSpPr>
          <p:cNvPr id="22535" name="Rectangle 6"/>
          <p:cNvSpPr>
            <a:spLocks noChangeArrowheads="1"/>
          </p:cNvSpPr>
          <p:nvPr/>
        </p:nvSpPr>
        <p:spPr bwMode="auto">
          <a:xfrm>
            <a:off x="3448050" y="3559175"/>
            <a:ext cx="1638300" cy="457200"/>
          </a:xfrm>
          <a:prstGeom prst="rect">
            <a:avLst/>
          </a:prstGeom>
          <a:noFill/>
          <a:ln w="9525">
            <a:solidFill>
              <a:srgbClr val="000000"/>
            </a:solidFill>
            <a:miter lim="800000"/>
            <a:headEnd/>
            <a:tailEnd/>
          </a:ln>
        </p:spPr>
        <p:txBody>
          <a:bodyPr wrap="none" anchor="ctr"/>
          <a:lstStyle/>
          <a:p>
            <a:pPr>
              <a:defRPr/>
            </a:pPr>
            <a:r>
              <a:rPr lang="en-GB" sz="1800"/>
              <a:t>Data</a:t>
            </a:r>
          </a:p>
        </p:txBody>
      </p:sp>
      <p:sp>
        <p:nvSpPr>
          <p:cNvPr id="22536" name="AutoShape 7"/>
          <p:cNvSpPr>
            <a:spLocks/>
          </p:cNvSpPr>
          <p:nvPr/>
        </p:nvSpPr>
        <p:spPr bwMode="auto">
          <a:xfrm rot="5400000">
            <a:off x="4419600" y="2339975"/>
            <a:ext cx="219075" cy="2124075"/>
          </a:xfrm>
          <a:prstGeom prst="leftBrace">
            <a:avLst>
              <a:gd name="adj1" fmla="val 80797"/>
              <a:gd name="adj2" fmla="val 50000"/>
            </a:avLst>
          </a:prstGeom>
          <a:noFill/>
          <a:ln w="9525">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2537" name="Text Box 8"/>
          <p:cNvSpPr txBox="1">
            <a:spLocks noChangeArrowheads="1"/>
          </p:cNvSpPr>
          <p:nvPr/>
        </p:nvSpPr>
        <p:spPr bwMode="auto">
          <a:xfrm>
            <a:off x="4013200" y="2962275"/>
            <a:ext cx="979755" cy="369332"/>
          </a:xfrm>
          <a:prstGeom prst="rect">
            <a:avLst/>
          </a:prstGeom>
          <a:noFill/>
          <a:ln w="9525">
            <a:noFill/>
            <a:miter lim="800000"/>
            <a:headEnd/>
            <a:tailEnd/>
          </a:ln>
        </p:spPr>
        <p:txBody>
          <a:bodyPr wrap="none">
            <a:spAutoFit/>
          </a:bodyPr>
          <a:lstStyle/>
          <a:p>
            <a:pPr algn="l">
              <a:defRPr/>
            </a:pPr>
            <a:r>
              <a:rPr lang="en-GB" sz="1800" dirty="0"/>
              <a:t>Segment</a:t>
            </a:r>
          </a:p>
        </p:txBody>
      </p:sp>
      <p:sp>
        <p:nvSpPr>
          <p:cNvPr id="22538" name="Rectangle 9"/>
          <p:cNvSpPr>
            <a:spLocks noChangeArrowheads="1"/>
          </p:cNvSpPr>
          <p:nvPr/>
        </p:nvSpPr>
        <p:spPr bwMode="auto">
          <a:xfrm>
            <a:off x="5086350" y="3559175"/>
            <a:ext cx="533400" cy="457200"/>
          </a:xfrm>
          <a:prstGeom prst="rect">
            <a:avLst/>
          </a:prstGeom>
          <a:noFill/>
          <a:ln w="9525">
            <a:solidFill>
              <a:srgbClr val="000000"/>
            </a:solidFill>
            <a:miter lim="800000"/>
            <a:headEnd/>
            <a:tailEnd/>
          </a:ln>
        </p:spPr>
        <p:txBody>
          <a:bodyPr wrap="none" anchor="ctr"/>
          <a:lstStyle/>
          <a:p>
            <a:pPr>
              <a:defRPr/>
            </a:pPr>
            <a:endParaRPr lang="en-US">
              <a:solidFill>
                <a:schemeClr val="bg1">
                  <a:lumMod val="50000"/>
                </a:schemeClr>
              </a:solidFill>
            </a:endParaRPr>
          </a:p>
        </p:txBody>
      </p:sp>
      <p:pic>
        <p:nvPicPr>
          <p:cNvPr id="678922" name="osi.wav">
            <a:hlinkClick r:id="" action="ppaction://media"/>
          </p:cNvPr>
          <p:cNvPicPr>
            <a:picLocks noRot="1" noChangeAspect="1" noChangeArrowheads="1"/>
          </p:cNvPicPr>
          <p:nvPr>
            <a:audioFile r:link="rId1"/>
          </p:nvPr>
        </p:nvPicPr>
        <p:blipFill>
          <a:blip r:embed="rId4"/>
          <a:srcRect/>
          <a:stretch>
            <a:fillRect/>
          </a:stretch>
        </p:blipFill>
        <p:spPr bwMode="auto">
          <a:xfrm>
            <a:off x="1533525" y="819150"/>
            <a:ext cx="304800" cy="304800"/>
          </a:xfrm>
          <a:prstGeom prst="rect">
            <a:avLst/>
          </a:prstGeom>
          <a:noFill/>
          <a:ln w="9525">
            <a:noFill/>
            <a:miter lim="800000"/>
            <a:headEnd/>
            <a:tailEnd/>
          </a:ln>
        </p:spPr>
      </p:pic>
      <p:grpSp>
        <p:nvGrpSpPr>
          <p:cNvPr id="2" name="Group 11"/>
          <p:cNvGrpSpPr>
            <a:grpSpLocks/>
          </p:cNvGrpSpPr>
          <p:nvPr/>
        </p:nvGrpSpPr>
        <p:grpSpPr bwMode="auto">
          <a:xfrm>
            <a:off x="1333500" y="1404938"/>
            <a:ext cx="711200" cy="469900"/>
            <a:chOff x="1776" y="3264"/>
            <a:chExt cx="880" cy="672"/>
          </a:xfrm>
        </p:grpSpPr>
        <p:sp>
          <p:nvSpPr>
            <p:cNvPr id="22696" name="Line 12"/>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2697" name="Line 13"/>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grpSp>
        <p:nvGrpSpPr>
          <p:cNvPr id="3" name="Group 14"/>
          <p:cNvGrpSpPr>
            <a:grpSpLocks/>
          </p:cNvGrpSpPr>
          <p:nvPr/>
        </p:nvGrpSpPr>
        <p:grpSpPr bwMode="auto">
          <a:xfrm>
            <a:off x="1120775" y="592138"/>
            <a:ext cx="1163638" cy="901700"/>
            <a:chOff x="2436" y="1353"/>
            <a:chExt cx="733" cy="568"/>
          </a:xfrm>
        </p:grpSpPr>
        <p:sp>
          <p:nvSpPr>
            <p:cNvPr id="22550" name="Freeform 15"/>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cmpd="sng">
              <a:solidFill>
                <a:srgbClr val="80808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4" name="Group 16"/>
            <p:cNvGrpSpPr>
              <a:grpSpLocks/>
            </p:cNvGrpSpPr>
            <p:nvPr/>
          </p:nvGrpSpPr>
          <p:grpSpPr bwMode="auto">
            <a:xfrm>
              <a:off x="2497" y="1671"/>
              <a:ext cx="568" cy="191"/>
              <a:chOff x="2497" y="1671"/>
              <a:chExt cx="568" cy="191"/>
            </a:xfrm>
          </p:grpSpPr>
          <p:sp>
            <p:nvSpPr>
              <p:cNvPr id="22689" name="Freeform 17"/>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690" name="Freeform 18"/>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5" name="Group 19"/>
              <p:cNvGrpSpPr>
                <a:grpSpLocks/>
              </p:cNvGrpSpPr>
              <p:nvPr/>
            </p:nvGrpSpPr>
            <p:grpSpPr bwMode="auto">
              <a:xfrm>
                <a:off x="2502" y="1703"/>
                <a:ext cx="457" cy="52"/>
                <a:chOff x="2502" y="1703"/>
                <a:chExt cx="457" cy="52"/>
              </a:xfrm>
            </p:grpSpPr>
            <p:sp>
              <p:nvSpPr>
                <p:cNvPr id="22692" name="Line 20"/>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2693" name="Line 21"/>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2694" name="Line 22"/>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2695" name="Line 23"/>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6" name="Group 24"/>
            <p:cNvGrpSpPr>
              <a:grpSpLocks/>
            </p:cNvGrpSpPr>
            <p:nvPr/>
          </p:nvGrpSpPr>
          <p:grpSpPr bwMode="auto">
            <a:xfrm>
              <a:off x="2497" y="1651"/>
              <a:ext cx="570" cy="47"/>
              <a:chOff x="2497" y="1651"/>
              <a:chExt cx="570" cy="47"/>
            </a:xfrm>
          </p:grpSpPr>
          <p:sp>
            <p:nvSpPr>
              <p:cNvPr id="22687" name="Freeform 25"/>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688" name="Freeform 26"/>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7" name="Group 27"/>
            <p:cNvGrpSpPr>
              <a:grpSpLocks/>
            </p:cNvGrpSpPr>
            <p:nvPr/>
          </p:nvGrpSpPr>
          <p:grpSpPr bwMode="auto">
            <a:xfrm>
              <a:off x="2967" y="1360"/>
              <a:ext cx="100" cy="322"/>
              <a:chOff x="2967" y="1360"/>
              <a:chExt cx="100" cy="322"/>
            </a:xfrm>
          </p:grpSpPr>
          <p:grpSp>
            <p:nvGrpSpPr>
              <p:cNvPr id="8" name="Group 28"/>
              <p:cNvGrpSpPr>
                <a:grpSpLocks/>
              </p:cNvGrpSpPr>
              <p:nvPr/>
            </p:nvGrpSpPr>
            <p:grpSpPr bwMode="auto">
              <a:xfrm>
                <a:off x="3008" y="1402"/>
                <a:ext cx="59" cy="269"/>
                <a:chOff x="3008" y="1402"/>
                <a:chExt cx="59" cy="269"/>
              </a:xfrm>
            </p:grpSpPr>
            <p:sp>
              <p:nvSpPr>
                <p:cNvPr id="22661" name="Freeform 29"/>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9" name="Group 30"/>
                <p:cNvGrpSpPr>
                  <a:grpSpLocks/>
                </p:cNvGrpSpPr>
                <p:nvPr/>
              </p:nvGrpSpPr>
              <p:grpSpPr bwMode="auto">
                <a:xfrm>
                  <a:off x="3012" y="1418"/>
                  <a:ext cx="55" cy="231"/>
                  <a:chOff x="3012" y="1418"/>
                  <a:chExt cx="55" cy="231"/>
                </a:xfrm>
              </p:grpSpPr>
              <p:grpSp>
                <p:nvGrpSpPr>
                  <p:cNvPr id="10" name="Group 31"/>
                  <p:cNvGrpSpPr>
                    <a:grpSpLocks/>
                  </p:cNvGrpSpPr>
                  <p:nvPr/>
                </p:nvGrpSpPr>
                <p:grpSpPr bwMode="auto">
                  <a:xfrm>
                    <a:off x="3012" y="1418"/>
                    <a:ext cx="55" cy="231"/>
                    <a:chOff x="3012" y="1418"/>
                    <a:chExt cx="55" cy="231"/>
                  </a:xfrm>
                </p:grpSpPr>
                <p:grpSp>
                  <p:nvGrpSpPr>
                    <p:cNvPr id="11" name="Group 32"/>
                    <p:cNvGrpSpPr>
                      <a:grpSpLocks/>
                    </p:cNvGrpSpPr>
                    <p:nvPr/>
                  </p:nvGrpSpPr>
                  <p:grpSpPr bwMode="auto">
                    <a:xfrm>
                      <a:off x="3012" y="1418"/>
                      <a:ext cx="55" cy="134"/>
                      <a:chOff x="3012" y="1418"/>
                      <a:chExt cx="55" cy="134"/>
                    </a:xfrm>
                  </p:grpSpPr>
                  <p:grpSp>
                    <p:nvGrpSpPr>
                      <p:cNvPr id="12" name="Group 33"/>
                      <p:cNvGrpSpPr>
                        <a:grpSpLocks/>
                      </p:cNvGrpSpPr>
                      <p:nvPr/>
                    </p:nvGrpSpPr>
                    <p:grpSpPr bwMode="auto">
                      <a:xfrm>
                        <a:off x="3017" y="1418"/>
                        <a:ext cx="50" cy="66"/>
                        <a:chOff x="3017" y="1418"/>
                        <a:chExt cx="50" cy="66"/>
                      </a:xfrm>
                    </p:grpSpPr>
                    <p:sp>
                      <p:nvSpPr>
                        <p:cNvPr id="22681" name="Line 34"/>
                        <p:cNvSpPr>
                          <a:spLocks noChangeShapeType="1"/>
                        </p:cNvSpPr>
                        <p:nvPr/>
                      </p:nvSpPr>
                      <p:spPr bwMode="auto">
                        <a:xfrm>
                          <a:off x="3019" y="1418"/>
                          <a:ext cx="48" cy="1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82" name="Line 35"/>
                        <p:cNvSpPr>
                          <a:spLocks noChangeShapeType="1"/>
                        </p:cNvSpPr>
                        <p:nvPr/>
                      </p:nvSpPr>
                      <p:spPr bwMode="auto">
                        <a:xfrm>
                          <a:off x="3018" y="1430"/>
                          <a:ext cx="49"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83" name="Line 36"/>
                        <p:cNvSpPr>
                          <a:spLocks noChangeShapeType="1"/>
                        </p:cNvSpPr>
                        <p:nvPr/>
                      </p:nvSpPr>
                      <p:spPr bwMode="auto">
                        <a:xfrm>
                          <a:off x="3018" y="1442"/>
                          <a:ext cx="49" cy="1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84" name="Line 37"/>
                        <p:cNvSpPr>
                          <a:spLocks noChangeShapeType="1"/>
                        </p:cNvSpPr>
                        <p:nvPr/>
                      </p:nvSpPr>
                      <p:spPr bwMode="auto">
                        <a:xfrm>
                          <a:off x="3018" y="1454"/>
                          <a:ext cx="48"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85" name="Line 38"/>
                        <p:cNvSpPr>
                          <a:spLocks noChangeShapeType="1"/>
                        </p:cNvSpPr>
                        <p:nvPr/>
                      </p:nvSpPr>
                      <p:spPr bwMode="auto">
                        <a:xfrm>
                          <a:off x="3017" y="1466"/>
                          <a:ext cx="48" cy="8"/>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86" name="Line 39"/>
                        <p:cNvSpPr>
                          <a:spLocks noChangeShapeType="1"/>
                        </p:cNvSpPr>
                        <p:nvPr/>
                      </p:nvSpPr>
                      <p:spPr bwMode="auto">
                        <a:xfrm>
                          <a:off x="3017" y="1478"/>
                          <a:ext cx="48"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sp>
                    <p:nvSpPr>
                      <p:cNvPr id="22676" name="Line 40"/>
                      <p:cNvSpPr>
                        <a:spLocks noChangeShapeType="1"/>
                      </p:cNvSpPr>
                      <p:nvPr/>
                    </p:nvSpPr>
                    <p:spPr bwMode="auto">
                      <a:xfrm>
                        <a:off x="3012" y="1502"/>
                        <a:ext cx="51" cy="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77" name="Line 41"/>
                      <p:cNvSpPr>
                        <a:spLocks noChangeShapeType="1"/>
                      </p:cNvSpPr>
                      <p:nvPr/>
                    </p:nvSpPr>
                    <p:spPr bwMode="auto">
                      <a:xfrm>
                        <a:off x="3013" y="1514"/>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78" name="Line 42"/>
                      <p:cNvSpPr>
                        <a:spLocks noChangeShapeType="1"/>
                      </p:cNvSpPr>
                      <p:nvPr/>
                    </p:nvSpPr>
                    <p:spPr bwMode="auto">
                      <a:xfrm>
                        <a:off x="3012" y="1526"/>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79" name="Line 43"/>
                      <p:cNvSpPr>
                        <a:spLocks noChangeShapeType="1"/>
                      </p:cNvSpPr>
                      <p:nvPr/>
                    </p:nvSpPr>
                    <p:spPr bwMode="auto">
                      <a:xfrm>
                        <a:off x="3013" y="1535"/>
                        <a:ext cx="49"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80" name="Line 44"/>
                      <p:cNvSpPr>
                        <a:spLocks noChangeShapeType="1"/>
                      </p:cNvSpPr>
                      <p:nvPr/>
                    </p:nvSpPr>
                    <p:spPr bwMode="auto">
                      <a:xfrm>
                        <a:off x="3013" y="1547"/>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nvGrpSpPr>
                    <p:cNvPr id="13" name="Group 45"/>
                    <p:cNvGrpSpPr>
                      <a:grpSpLocks/>
                    </p:cNvGrpSpPr>
                    <p:nvPr/>
                  </p:nvGrpSpPr>
                  <p:grpSpPr bwMode="auto">
                    <a:xfrm>
                      <a:off x="3013" y="1560"/>
                      <a:ext cx="48" cy="89"/>
                      <a:chOff x="3013" y="1560"/>
                      <a:chExt cx="48" cy="89"/>
                    </a:xfrm>
                  </p:grpSpPr>
                  <p:sp>
                    <p:nvSpPr>
                      <p:cNvPr id="22667" name="Line 46"/>
                      <p:cNvSpPr>
                        <a:spLocks noChangeShapeType="1"/>
                      </p:cNvSpPr>
                      <p:nvPr/>
                    </p:nvSpPr>
                    <p:spPr bwMode="auto">
                      <a:xfrm>
                        <a:off x="3013" y="1560"/>
                        <a:ext cx="48" cy="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68" name="Line 47"/>
                      <p:cNvSpPr>
                        <a:spLocks noChangeShapeType="1"/>
                      </p:cNvSpPr>
                      <p:nvPr/>
                    </p:nvSpPr>
                    <p:spPr bwMode="auto">
                      <a:xfrm>
                        <a:off x="3014" y="1572"/>
                        <a:ext cx="46" cy="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69" name="Line 48"/>
                      <p:cNvSpPr>
                        <a:spLocks noChangeShapeType="1"/>
                      </p:cNvSpPr>
                      <p:nvPr/>
                    </p:nvSpPr>
                    <p:spPr bwMode="auto">
                      <a:xfrm>
                        <a:off x="3013" y="1585"/>
                        <a:ext cx="46" cy="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70" name="Line 49"/>
                      <p:cNvSpPr>
                        <a:spLocks noChangeShapeType="1"/>
                      </p:cNvSpPr>
                      <p:nvPr/>
                    </p:nvSpPr>
                    <p:spPr bwMode="auto">
                      <a:xfrm flipV="1">
                        <a:off x="3013" y="1592"/>
                        <a:ext cx="46"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71" name="Line 50"/>
                      <p:cNvSpPr>
                        <a:spLocks noChangeShapeType="1"/>
                      </p:cNvSpPr>
                      <p:nvPr/>
                    </p:nvSpPr>
                    <p:spPr bwMode="auto">
                      <a:xfrm flipV="1">
                        <a:off x="3013" y="1602"/>
                        <a:ext cx="45"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72" name="Line 51"/>
                      <p:cNvSpPr>
                        <a:spLocks noChangeShapeType="1"/>
                      </p:cNvSpPr>
                      <p:nvPr/>
                    </p:nvSpPr>
                    <p:spPr bwMode="auto">
                      <a:xfrm flipV="1">
                        <a:off x="3013" y="1613"/>
                        <a:ext cx="45" cy="1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73" name="Line 52"/>
                      <p:cNvSpPr>
                        <a:spLocks noChangeShapeType="1"/>
                      </p:cNvSpPr>
                      <p:nvPr/>
                    </p:nvSpPr>
                    <p:spPr bwMode="auto">
                      <a:xfrm flipV="1">
                        <a:off x="3013" y="1623"/>
                        <a:ext cx="44" cy="1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74" name="Line 53"/>
                      <p:cNvSpPr>
                        <a:spLocks noChangeShapeType="1"/>
                      </p:cNvSpPr>
                      <p:nvPr/>
                    </p:nvSpPr>
                    <p:spPr bwMode="auto">
                      <a:xfrm flipV="1">
                        <a:off x="3013" y="1634"/>
                        <a:ext cx="44" cy="1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sp>
                <p:nvSpPr>
                  <p:cNvPr id="22664" name="Line 54"/>
                  <p:cNvSpPr>
                    <a:spLocks noChangeShapeType="1"/>
                  </p:cNvSpPr>
                  <p:nvPr/>
                </p:nvSpPr>
                <p:spPr bwMode="auto">
                  <a:xfrm>
                    <a:off x="3015" y="1490"/>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grpSp>
            <p:nvGrpSpPr>
              <p:cNvPr id="14" name="Group 55"/>
              <p:cNvGrpSpPr>
                <a:grpSpLocks/>
              </p:cNvGrpSpPr>
              <p:nvPr/>
            </p:nvGrpSpPr>
            <p:grpSpPr bwMode="auto">
              <a:xfrm>
                <a:off x="2967" y="1360"/>
                <a:ext cx="50" cy="322"/>
                <a:chOff x="2967" y="1360"/>
                <a:chExt cx="50" cy="322"/>
              </a:xfrm>
            </p:grpSpPr>
            <p:sp>
              <p:nvSpPr>
                <p:cNvPr id="22659" name="Freeform 56"/>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660" name="Arc 57"/>
                <p:cNvSpPr>
                  <a:spLocks/>
                </p:cNvSpPr>
                <p:nvPr/>
              </p:nvSpPr>
              <p:spPr bwMode="auto">
                <a:xfrm>
                  <a:off x="3015" y="1377"/>
                  <a:ext cx="2" cy="5"/>
                </a:xfrm>
                <a:custGeom>
                  <a:avLst/>
                  <a:gdLst>
                    <a:gd name="T0" fmla="*/ 1 w 43200"/>
                    <a:gd name="T1" fmla="*/ 0 h 43200"/>
                    <a:gd name="T2" fmla="*/ 1 w 43200"/>
                    <a:gd name="T3" fmla="*/ 0 h 43200"/>
                    <a:gd name="T4" fmla="*/ 1 w 43200"/>
                    <a:gd name="T5" fmla="*/ 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noFill/>
                  <a:round/>
                  <a:headEnd/>
                  <a:tailEnd/>
                </a:ln>
              </p:spPr>
              <p:txBody>
                <a:bodyPr wrap="none" anchor="ctr"/>
                <a:lstStyle/>
                <a:p>
                  <a:pPr>
                    <a:defRPr/>
                  </a:pPr>
                  <a:endParaRPr lang="en-US">
                    <a:solidFill>
                      <a:schemeClr val="bg1">
                        <a:lumMod val="50000"/>
                      </a:schemeClr>
                    </a:solidFill>
                  </a:endParaRPr>
                </a:p>
              </p:txBody>
            </p:sp>
          </p:grpSp>
        </p:grpSp>
        <p:grpSp>
          <p:nvGrpSpPr>
            <p:cNvPr id="15" name="Group 58"/>
            <p:cNvGrpSpPr>
              <a:grpSpLocks/>
            </p:cNvGrpSpPr>
            <p:nvPr/>
          </p:nvGrpSpPr>
          <p:grpSpPr bwMode="auto">
            <a:xfrm>
              <a:off x="2989" y="1856"/>
              <a:ext cx="180" cy="65"/>
              <a:chOff x="2989" y="1856"/>
              <a:chExt cx="180" cy="65"/>
            </a:xfrm>
          </p:grpSpPr>
          <p:sp>
            <p:nvSpPr>
              <p:cNvPr id="22646" name="Freeform 59"/>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cmpd="sng">
                <a:solidFill>
                  <a:srgbClr val="C0C0C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6" name="Group 60"/>
              <p:cNvGrpSpPr>
                <a:grpSpLocks/>
              </p:cNvGrpSpPr>
              <p:nvPr/>
            </p:nvGrpSpPr>
            <p:grpSpPr bwMode="auto">
              <a:xfrm>
                <a:off x="2996" y="1880"/>
                <a:ext cx="121" cy="41"/>
                <a:chOff x="2996" y="1880"/>
                <a:chExt cx="121" cy="41"/>
              </a:xfrm>
            </p:grpSpPr>
            <p:grpSp>
              <p:nvGrpSpPr>
                <p:cNvPr id="17" name="Group 61"/>
                <p:cNvGrpSpPr>
                  <a:grpSpLocks/>
                </p:cNvGrpSpPr>
                <p:nvPr/>
              </p:nvGrpSpPr>
              <p:grpSpPr bwMode="auto">
                <a:xfrm>
                  <a:off x="2996" y="1880"/>
                  <a:ext cx="119" cy="41"/>
                  <a:chOff x="2996" y="1880"/>
                  <a:chExt cx="119" cy="41"/>
                </a:xfrm>
              </p:grpSpPr>
              <p:sp>
                <p:nvSpPr>
                  <p:cNvPr id="22653" name="Freeform 62"/>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654" name="Freeform 63"/>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655" name="Freeform 64"/>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656" name="Freeform 65"/>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8" name="Group 66"/>
                <p:cNvGrpSpPr>
                  <a:grpSpLocks/>
                </p:cNvGrpSpPr>
                <p:nvPr/>
              </p:nvGrpSpPr>
              <p:grpSpPr bwMode="auto">
                <a:xfrm>
                  <a:off x="3001" y="1890"/>
                  <a:ext cx="116" cy="29"/>
                  <a:chOff x="3001" y="1890"/>
                  <a:chExt cx="116" cy="29"/>
                </a:xfrm>
              </p:grpSpPr>
              <p:sp>
                <p:nvSpPr>
                  <p:cNvPr id="22650" name="Line 67"/>
                  <p:cNvSpPr>
                    <a:spLocks noChangeShapeType="1"/>
                  </p:cNvSpPr>
                  <p:nvPr/>
                </p:nvSpPr>
                <p:spPr bwMode="auto">
                  <a:xfrm>
                    <a:off x="3001" y="1906"/>
                    <a:ext cx="47"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2651" name="Line 68"/>
                  <p:cNvSpPr>
                    <a:spLocks noChangeShapeType="1"/>
                  </p:cNvSpPr>
                  <p:nvPr/>
                </p:nvSpPr>
                <p:spPr bwMode="auto">
                  <a:xfrm flipV="1">
                    <a:off x="3056" y="1890"/>
                    <a:ext cx="15" cy="29"/>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sp>
                <p:nvSpPr>
                  <p:cNvPr id="22652" name="Line 69"/>
                  <p:cNvSpPr>
                    <a:spLocks noChangeShapeType="1"/>
                  </p:cNvSpPr>
                  <p:nvPr/>
                </p:nvSpPr>
                <p:spPr bwMode="auto">
                  <a:xfrm>
                    <a:off x="3080" y="1894"/>
                    <a:ext cx="37" cy="4"/>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grpSp>
          </p:grpSp>
        </p:grpSp>
        <p:sp>
          <p:nvSpPr>
            <p:cNvPr id="22555" name="Freeform 70"/>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556" name="Freeform 71"/>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557" name="Freeform 72"/>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558" name="Freeform 73"/>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9" name="Group 74"/>
            <p:cNvGrpSpPr>
              <a:grpSpLocks/>
            </p:cNvGrpSpPr>
            <p:nvPr/>
          </p:nvGrpSpPr>
          <p:grpSpPr bwMode="auto">
            <a:xfrm>
              <a:off x="2967" y="1679"/>
              <a:ext cx="102" cy="131"/>
              <a:chOff x="2967" y="1679"/>
              <a:chExt cx="102" cy="131"/>
            </a:xfrm>
          </p:grpSpPr>
          <p:sp>
            <p:nvSpPr>
              <p:cNvPr id="22637" name="Line 75"/>
              <p:cNvSpPr>
                <a:spLocks noChangeShapeType="1"/>
              </p:cNvSpPr>
              <p:nvPr/>
            </p:nvSpPr>
            <p:spPr bwMode="auto">
              <a:xfrm flipV="1">
                <a:off x="2967" y="1715"/>
                <a:ext cx="102" cy="48"/>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2638" name="Line 76"/>
              <p:cNvSpPr>
                <a:spLocks noChangeShapeType="1"/>
              </p:cNvSpPr>
              <p:nvPr/>
            </p:nvSpPr>
            <p:spPr bwMode="auto">
              <a:xfrm flipV="1">
                <a:off x="2986" y="1727"/>
                <a:ext cx="83" cy="43"/>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2639" name="Line 77"/>
              <p:cNvSpPr>
                <a:spLocks noChangeShapeType="1"/>
              </p:cNvSpPr>
              <p:nvPr/>
            </p:nvSpPr>
            <p:spPr bwMode="auto">
              <a:xfrm flipV="1">
                <a:off x="2986" y="1738"/>
                <a:ext cx="83" cy="4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2640" name="Line 78"/>
              <p:cNvSpPr>
                <a:spLocks noChangeShapeType="1"/>
              </p:cNvSpPr>
              <p:nvPr/>
            </p:nvSpPr>
            <p:spPr bwMode="auto">
              <a:xfrm flipV="1">
                <a:off x="2986" y="1748"/>
                <a:ext cx="83" cy="47"/>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2641" name="Line 79"/>
              <p:cNvSpPr>
                <a:spLocks noChangeShapeType="1"/>
              </p:cNvSpPr>
              <p:nvPr/>
            </p:nvSpPr>
            <p:spPr bwMode="auto">
              <a:xfrm flipV="1">
                <a:off x="2986" y="1759"/>
                <a:ext cx="83" cy="4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2642" name="Line 80"/>
              <p:cNvSpPr>
                <a:spLocks noChangeShapeType="1"/>
              </p:cNvSpPr>
              <p:nvPr/>
            </p:nvSpPr>
            <p:spPr bwMode="auto">
              <a:xfrm flipV="1">
                <a:off x="2986" y="1704"/>
                <a:ext cx="83" cy="3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2643" name="Line 81"/>
              <p:cNvSpPr>
                <a:spLocks noChangeShapeType="1"/>
              </p:cNvSpPr>
              <p:nvPr/>
            </p:nvSpPr>
            <p:spPr bwMode="auto">
              <a:xfrm flipV="1">
                <a:off x="2986" y="1692"/>
                <a:ext cx="83" cy="36"/>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2644" name="Line 82"/>
              <p:cNvSpPr>
                <a:spLocks noChangeShapeType="1"/>
              </p:cNvSpPr>
              <p:nvPr/>
            </p:nvSpPr>
            <p:spPr bwMode="auto">
              <a:xfrm flipV="1">
                <a:off x="2986" y="1679"/>
                <a:ext cx="83" cy="3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2645" name="Line 83"/>
              <p:cNvSpPr>
                <a:spLocks noChangeShapeType="1"/>
              </p:cNvSpPr>
              <p:nvPr/>
            </p:nvSpPr>
            <p:spPr bwMode="auto">
              <a:xfrm>
                <a:off x="2982" y="1705"/>
                <a:ext cx="0" cy="10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grpSp>
        <p:grpSp>
          <p:nvGrpSpPr>
            <p:cNvPr id="20" name="Group 84"/>
            <p:cNvGrpSpPr>
              <a:grpSpLocks/>
            </p:cNvGrpSpPr>
            <p:nvPr/>
          </p:nvGrpSpPr>
          <p:grpSpPr bwMode="auto">
            <a:xfrm>
              <a:off x="2623" y="1353"/>
              <a:ext cx="356" cy="330"/>
              <a:chOff x="2623" y="1353"/>
              <a:chExt cx="356" cy="330"/>
            </a:xfrm>
          </p:grpSpPr>
          <p:grpSp>
            <p:nvGrpSpPr>
              <p:cNvPr id="21" name="Group 85"/>
              <p:cNvGrpSpPr>
                <a:grpSpLocks/>
              </p:cNvGrpSpPr>
              <p:nvPr/>
            </p:nvGrpSpPr>
            <p:grpSpPr bwMode="auto">
              <a:xfrm>
                <a:off x="2623" y="1353"/>
                <a:ext cx="356" cy="330"/>
                <a:chOff x="2623" y="1353"/>
                <a:chExt cx="356" cy="330"/>
              </a:xfrm>
            </p:grpSpPr>
            <p:grpSp>
              <p:nvGrpSpPr>
                <p:cNvPr id="22" name="Group 86"/>
                <p:cNvGrpSpPr>
                  <a:grpSpLocks/>
                </p:cNvGrpSpPr>
                <p:nvPr/>
              </p:nvGrpSpPr>
              <p:grpSpPr bwMode="auto">
                <a:xfrm>
                  <a:off x="2623" y="1353"/>
                  <a:ext cx="356" cy="330"/>
                  <a:chOff x="2623" y="1353"/>
                  <a:chExt cx="356" cy="330"/>
                </a:xfrm>
              </p:grpSpPr>
              <p:sp>
                <p:nvSpPr>
                  <p:cNvPr id="22633" name="Freeform 87"/>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634" name="Arc 88"/>
                  <p:cNvSpPr>
                    <a:spLocks/>
                  </p:cNvSpPr>
                  <p:nvPr/>
                </p:nvSpPr>
                <p:spPr bwMode="auto">
                  <a:xfrm>
                    <a:off x="2973" y="1360"/>
                    <a:ext cx="5" cy="4"/>
                  </a:xfrm>
                  <a:custGeom>
                    <a:avLst/>
                    <a:gdLst>
                      <a:gd name="T0" fmla="*/ 0 w 20606"/>
                      <a:gd name="T1" fmla="*/ 0 h 21600"/>
                      <a:gd name="T2" fmla="*/ 5 w 20606"/>
                      <a:gd name="T3" fmla="*/ 3 h 21600"/>
                      <a:gd name="T4" fmla="*/ 0 w 20606"/>
                      <a:gd name="T5" fmla="*/ 4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2635" name="Arc 89"/>
                  <p:cNvSpPr>
                    <a:spLocks/>
                  </p:cNvSpPr>
                  <p:nvPr/>
                </p:nvSpPr>
                <p:spPr bwMode="auto">
                  <a:xfrm>
                    <a:off x="2639" y="1361"/>
                    <a:ext cx="14" cy="9"/>
                  </a:xfrm>
                  <a:custGeom>
                    <a:avLst/>
                    <a:gdLst>
                      <a:gd name="T0" fmla="*/ 0 w 21481"/>
                      <a:gd name="T1" fmla="*/ 8 h 21550"/>
                      <a:gd name="T2" fmla="*/ 13 w 21481"/>
                      <a:gd name="T3" fmla="*/ 0 h 21550"/>
                      <a:gd name="T4" fmla="*/ 14 w 21481"/>
                      <a:gd name="T5" fmla="*/ 9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2636" name="Arc 90"/>
                  <p:cNvSpPr>
                    <a:spLocks/>
                  </p:cNvSpPr>
                  <p:nvPr/>
                </p:nvSpPr>
                <p:spPr bwMode="auto">
                  <a:xfrm>
                    <a:off x="2624" y="1652"/>
                    <a:ext cx="4" cy="6"/>
                  </a:xfrm>
                  <a:custGeom>
                    <a:avLst/>
                    <a:gdLst>
                      <a:gd name="T0" fmla="*/ 3 w 21600"/>
                      <a:gd name="T1" fmla="*/ 6 h 20769"/>
                      <a:gd name="T2" fmla="*/ 0 w 21600"/>
                      <a:gd name="T3" fmla="*/ 0 h 20769"/>
                      <a:gd name="T4" fmla="*/ 4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grpSp>
            <p:grpSp>
              <p:nvGrpSpPr>
                <p:cNvPr id="23" name="Group 91"/>
                <p:cNvGrpSpPr>
                  <a:grpSpLocks/>
                </p:cNvGrpSpPr>
                <p:nvPr/>
              </p:nvGrpSpPr>
              <p:grpSpPr bwMode="auto">
                <a:xfrm>
                  <a:off x="2661" y="1402"/>
                  <a:ext cx="269" cy="225"/>
                  <a:chOff x="2661" y="1402"/>
                  <a:chExt cx="269" cy="225"/>
                </a:xfrm>
              </p:grpSpPr>
              <p:grpSp>
                <p:nvGrpSpPr>
                  <p:cNvPr id="24" name="Group 92"/>
                  <p:cNvGrpSpPr>
                    <a:grpSpLocks/>
                  </p:cNvGrpSpPr>
                  <p:nvPr/>
                </p:nvGrpSpPr>
                <p:grpSpPr bwMode="auto">
                  <a:xfrm>
                    <a:off x="2661" y="1402"/>
                    <a:ext cx="269" cy="225"/>
                    <a:chOff x="2661" y="1402"/>
                    <a:chExt cx="269" cy="225"/>
                  </a:xfrm>
                </p:grpSpPr>
                <p:sp>
                  <p:nvSpPr>
                    <p:cNvPr id="22629" name="Freeform 93"/>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630" name="Freeform 94"/>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631" name="Freeform 95"/>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632" name="Freeform 96"/>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5" name="Group 97"/>
                  <p:cNvGrpSpPr>
                    <a:grpSpLocks/>
                  </p:cNvGrpSpPr>
                  <p:nvPr/>
                </p:nvGrpSpPr>
                <p:grpSpPr bwMode="auto">
                  <a:xfrm>
                    <a:off x="2667" y="1410"/>
                    <a:ext cx="256" cy="211"/>
                    <a:chOff x="2667" y="1410"/>
                    <a:chExt cx="256" cy="211"/>
                  </a:xfrm>
                </p:grpSpPr>
                <p:sp>
                  <p:nvSpPr>
                    <p:cNvPr id="22626" name="Freeform 98"/>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627" name="Freeform 99"/>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628" name="Freeform 100"/>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grpSp>
          <p:sp>
            <p:nvSpPr>
              <p:cNvPr id="22621" name="Freeform 101"/>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6" name="Group 102"/>
            <p:cNvGrpSpPr>
              <a:grpSpLocks/>
            </p:cNvGrpSpPr>
            <p:nvPr/>
          </p:nvGrpSpPr>
          <p:grpSpPr bwMode="auto">
            <a:xfrm>
              <a:off x="2481" y="1792"/>
              <a:ext cx="509" cy="114"/>
              <a:chOff x="2481" y="1792"/>
              <a:chExt cx="509" cy="114"/>
            </a:xfrm>
          </p:grpSpPr>
          <p:sp>
            <p:nvSpPr>
              <p:cNvPr id="22562" name="Freeform 103"/>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7" name="Group 104"/>
              <p:cNvGrpSpPr>
                <a:grpSpLocks/>
              </p:cNvGrpSpPr>
              <p:nvPr/>
            </p:nvGrpSpPr>
            <p:grpSpPr bwMode="auto">
              <a:xfrm>
                <a:off x="2481" y="1792"/>
                <a:ext cx="509" cy="114"/>
                <a:chOff x="2481" y="1792"/>
                <a:chExt cx="509" cy="114"/>
              </a:xfrm>
            </p:grpSpPr>
            <p:sp>
              <p:nvSpPr>
                <p:cNvPr id="22564" name="Freeform 105"/>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565" name="Freeform 106"/>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2566" name="Line 107"/>
                <p:cNvSpPr>
                  <a:spLocks noChangeShapeType="1"/>
                </p:cNvSpPr>
                <p:nvPr/>
              </p:nvSpPr>
              <p:spPr bwMode="auto">
                <a:xfrm>
                  <a:off x="2485" y="1852"/>
                  <a:ext cx="446" cy="4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nvGrpSpPr>
                <p:cNvPr id="28" name="Group 108"/>
                <p:cNvGrpSpPr>
                  <a:grpSpLocks/>
                </p:cNvGrpSpPr>
                <p:nvPr/>
              </p:nvGrpSpPr>
              <p:grpSpPr bwMode="auto">
                <a:xfrm>
                  <a:off x="2510" y="1792"/>
                  <a:ext cx="434" cy="95"/>
                  <a:chOff x="2510" y="1792"/>
                  <a:chExt cx="434" cy="95"/>
                </a:xfrm>
              </p:grpSpPr>
              <p:sp>
                <p:nvSpPr>
                  <p:cNvPr id="22571" name="Freeform 109"/>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9" name="Group 110"/>
                  <p:cNvGrpSpPr>
                    <a:grpSpLocks/>
                  </p:cNvGrpSpPr>
                  <p:nvPr/>
                </p:nvGrpSpPr>
                <p:grpSpPr bwMode="auto">
                  <a:xfrm>
                    <a:off x="2523" y="1792"/>
                    <a:ext cx="421" cy="95"/>
                    <a:chOff x="2523" y="1792"/>
                    <a:chExt cx="421" cy="95"/>
                  </a:xfrm>
                </p:grpSpPr>
                <p:grpSp>
                  <p:nvGrpSpPr>
                    <p:cNvPr id="30" name="Group 111"/>
                    <p:cNvGrpSpPr>
                      <a:grpSpLocks/>
                    </p:cNvGrpSpPr>
                    <p:nvPr/>
                  </p:nvGrpSpPr>
                  <p:grpSpPr bwMode="auto">
                    <a:xfrm>
                      <a:off x="2530" y="1792"/>
                      <a:ext cx="305" cy="80"/>
                      <a:chOff x="2530" y="1792"/>
                      <a:chExt cx="305" cy="80"/>
                    </a:xfrm>
                  </p:grpSpPr>
                  <p:grpSp>
                    <p:nvGrpSpPr>
                      <p:cNvPr id="31" name="Group 112"/>
                      <p:cNvGrpSpPr>
                        <a:grpSpLocks/>
                      </p:cNvGrpSpPr>
                      <p:nvPr/>
                    </p:nvGrpSpPr>
                    <p:grpSpPr bwMode="auto">
                      <a:xfrm>
                        <a:off x="2530" y="1792"/>
                        <a:ext cx="57" cy="56"/>
                        <a:chOff x="2530" y="1792"/>
                        <a:chExt cx="57" cy="56"/>
                      </a:xfrm>
                    </p:grpSpPr>
                    <p:sp>
                      <p:nvSpPr>
                        <p:cNvPr id="22618" name="Line 113"/>
                        <p:cNvSpPr>
                          <a:spLocks noChangeShapeType="1"/>
                        </p:cNvSpPr>
                        <p:nvPr/>
                      </p:nvSpPr>
                      <p:spPr bwMode="auto">
                        <a:xfrm flipV="1">
                          <a:off x="2530" y="182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619" name="Line 114"/>
                        <p:cNvSpPr>
                          <a:spLocks noChangeShapeType="1"/>
                        </p:cNvSpPr>
                        <p:nvPr/>
                      </p:nvSpPr>
                      <p:spPr bwMode="auto">
                        <a:xfrm flipV="1">
                          <a:off x="2551" y="1792"/>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78912" name="Group 115"/>
                      <p:cNvGrpSpPr>
                        <a:grpSpLocks/>
                      </p:cNvGrpSpPr>
                      <p:nvPr/>
                    </p:nvGrpSpPr>
                    <p:grpSpPr bwMode="auto">
                      <a:xfrm>
                        <a:off x="2555" y="1795"/>
                        <a:ext cx="58" cy="55"/>
                        <a:chOff x="2555" y="1795"/>
                        <a:chExt cx="58" cy="55"/>
                      </a:xfrm>
                    </p:grpSpPr>
                    <p:sp>
                      <p:nvSpPr>
                        <p:cNvPr id="22616" name="Line 116"/>
                        <p:cNvSpPr>
                          <a:spLocks noChangeShapeType="1"/>
                        </p:cNvSpPr>
                        <p:nvPr/>
                      </p:nvSpPr>
                      <p:spPr bwMode="auto">
                        <a:xfrm flipV="1">
                          <a:off x="2555" y="183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617" name="Line 117"/>
                        <p:cNvSpPr>
                          <a:spLocks noChangeShapeType="1"/>
                        </p:cNvSpPr>
                        <p:nvPr/>
                      </p:nvSpPr>
                      <p:spPr bwMode="auto">
                        <a:xfrm flipV="1">
                          <a:off x="2576" y="1795"/>
                          <a:ext cx="37"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78913" name="Group 118"/>
                      <p:cNvGrpSpPr>
                        <a:grpSpLocks/>
                      </p:cNvGrpSpPr>
                      <p:nvPr/>
                    </p:nvGrpSpPr>
                    <p:grpSpPr bwMode="auto">
                      <a:xfrm>
                        <a:off x="2582" y="1796"/>
                        <a:ext cx="57" cy="56"/>
                        <a:chOff x="2582" y="1796"/>
                        <a:chExt cx="57" cy="56"/>
                      </a:xfrm>
                    </p:grpSpPr>
                    <p:sp>
                      <p:nvSpPr>
                        <p:cNvPr id="22614" name="Line 119"/>
                        <p:cNvSpPr>
                          <a:spLocks noChangeShapeType="1"/>
                        </p:cNvSpPr>
                        <p:nvPr/>
                      </p:nvSpPr>
                      <p:spPr bwMode="auto">
                        <a:xfrm flipV="1">
                          <a:off x="2582" y="1833"/>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615" name="Line 120"/>
                        <p:cNvSpPr>
                          <a:spLocks noChangeShapeType="1"/>
                        </p:cNvSpPr>
                        <p:nvPr/>
                      </p:nvSpPr>
                      <p:spPr bwMode="auto">
                        <a:xfrm flipV="1">
                          <a:off x="2603" y="179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78914" name="Group 121"/>
                      <p:cNvGrpSpPr>
                        <a:grpSpLocks/>
                      </p:cNvGrpSpPr>
                      <p:nvPr/>
                    </p:nvGrpSpPr>
                    <p:grpSpPr bwMode="auto">
                      <a:xfrm>
                        <a:off x="2605" y="1800"/>
                        <a:ext cx="58" cy="56"/>
                        <a:chOff x="2605" y="1800"/>
                        <a:chExt cx="58" cy="56"/>
                      </a:xfrm>
                    </p:grpSpPr>
                    <p:sp>
                      <p:nvSpPr>
                        <p:cNvPr id="22612" name="Line 122"/>
                        <p:cNvSpPr>
                          <a:spLocks noChangeShapeType="1"/>
                        </p:cNvSpPr>
                        <p:nvPr/>
                      </p:nvSpPr>
                      <p:spPr bwMode="auto">
                        <a:xfrm flipV="1">
                          <a:off x="2605" y="1836"/>
                          <a:ext cx="14" cy="2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613" name="Line 123"/>
                        <p:cNvSpPr>
                          <a:spLocks noChangeShapeType="1"/>
                        </p:cNvSpPr>
                        <p:nvPr/>
                      </p:nvSpPr>
                      <p:spPr bwMode="auto">
                        <a:xfrm flipV="1">
                          <a:off x="2627" y="1800"/>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78915" name="Group 124"/>
                      <p:cNvGrpSpPr>
                        <a:grpSpLocks/>
                      </p:cNvGrpSpPr>
                      <p:nvPr/>
                    </p:nvGrpSpPr>
                    <p:grpSpPr bwMode="auto">
                      <a:xfrm>
                        <a:off x="2632" y="1802"/>
                        <a:ext cx="57" cy="55"/>
                        <a:chOff x="2632" y="1802"/>
                        <a:chExt cx="57" cy="55"/>
                      </a:xfrm>
                    </p:grpSpPr>
                    <p:sp>
                      <p:nvSpPr>
                        <p:cNvPr id="22610" name="Line 125"/>
                        <p:cNvSpPr>
                          <a:spLocks noChangeShapeType="1"/>
                        </p:cNvSpPr>
                        <p:nvPr/>
                      </p:nvSpPr>
                      <p:spPr bwMode="auto">
                        <a:xfrm flipV="1">
                          <a:off x="2632" y="1838"/>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611" name="Line 126"/>
                        <p:cNvSpPr>
                          <a:spLocks noChangeShapeType="1"/>
                        </p:cNvSpPr>
                        <p:nvPr/>
                      </p:nvSpPr>
                      <p:spPr bwMode="auto">
                        <a:xfrm flipV="1">
                          <a:off x="2653" y="1802"/>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78916" name="Group 127"/>
                      <p:cNvGrpSpPr>
                        <a:grpSpLocks/>
                      </p:cNvGrpSpPr>
                      <p:nvPr/>
                    </p:nvGrpSpPr>
                    <p:grpSpPr bwMode="auto">
                      <a:xfrm>
                        <a:off x="2657" y="1803"/>
                        <a:ext cx="57" cy="56"/>
                        <a:chOff x="2657" y="1803"/>
                        <a:chExt cx="57" cy="56"/>
                      </a:xfrm>
                    </p:grpSpPr>
                    <p:sp>
                      <p:nvSpPr>
                        <p:cNvPr id="22608" name="Line 128"/>
                        <p:cNvSpPr>
                          <a:spLocks noChangeShapeType="1"/>
                        </p:cNvSpPr>
                        <p:nvPr/>
                      </p:nvSpPr>
                      <p:spPr bwMode="auto">
                        <a:xfrm flipV="1">
                          <a:off x="2657" y="1840"/>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609" name="Line 129"/>
                        <p:cNvSpPr>
                          <a:spLocks noChangeShapeType="1"/>
                        </p:cNvSpPr>
                        <p:nvPr/>
                      </p:nvSpPr>
                      <p:spPr bwMode="auto">
                        <a:xfrm flipV="1">
                          <a:off x="2678" y="1803"/>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78917" name="Group 130"/>
                      <p:cNvGrpSpPr>
                        <a:grpSpLocks/>
                      </p:cNvGrpSpPr>
                      <p:nvPr/>
                    </p:nvGrpSpPr>
                    <p:grpSpPr bwMode="auto">
                      <a:xfrm>
                        <a:off x="2681" y="1806"/>
                        <a:ext cx="58" cy="55"/>
                        <a:chOff x="2681" y="1806"/>
                        <a:chExt cx="58" cy="55"/>
                      </a:xfrm>
                    </p:grpSpPr>
                    <p:sp>
                      <p:nvSpPr>
                        <p:cNvPr id="22606" name="Line 131"/>
                        <p:cNvSpPr>
                          <a:spLocks noChangeShapeType="1"/>
                        </p:cNvSpPr>
                        <p:nvPr/>
                      </p:nvSpPr>
                      <p:spPr bwMode="auto">
                        <a:xfrm flipV="1">
                          <a:off x="2681" y="1842"/>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607" name="Line 132"/>
                        <p:cNvSpPr>
                          <a:spLocks noChangeShapeType="1"/>
                        </p:cNvSpPr>
                        <p:nvPr/>
                      </p:nvSpPr>
                      <p:spPr bwMode="auto">
                        <a:xfrm flipV="1">
                          <a:off x="2703" y="1806"/>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78918" name="Group 133"/>
                      <p:cNvGrpSpPr>
                        <a:grpSpLocks/>
                      </p:cNvGrpSpPr>
                      <p:nvPr/>
                    </p:nvGrpSpPr>
                    <p:grpSpPr bwMode="auto">
                      <a:xfrm>
                        <a:off x="2704" y="1809"/>
                        <a:ext cx="58" cy="56"/>
                        <a:chOff x="2704" y="1809"/>
                        <a:chExt cx="58" cy="56"/>
                      </a:xfrm>
                    </p:grpSpPr>
                    <p:sp>
                      <p:nvSpPr>
                        <p:cNvPr id="22604" name="Line 134"/>
                        <p:cNvSpPr>
                          <a:spLocks noChangeShapeType="1"/>
                        </p:cNvSpPr>
                        <p:nvPr/>
                      </p:nvSpPr>
                      <p:spPr bwMode="auto">
                        <a:xfrm flipV="1">
                          <a:off x="2704" y="1846"/>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605" name="Line 135"/>
                        <p:cNvSpPr>
                          <a:spLocks noChangeShapeType="1"/>
                        </p:cNvSpPr>
                        <p:nvPr/>
                      </p:nvSpPr>
                      <p:spPr bwMode="auto">
                        <a:xfrm flipV="1">
                          <a:off x="2726" y="1809"/>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78919" name="Group 136"/>
                      <p:cNvGrpSpPr>
                        <a:grpSpLocks/>
                      </p:cNvGrpSpPr>
                      <p:nvPr/>
                    </p:nvGrpSpPr>
                    <p:grpSpPr bwMode="auto">
                      <a:xfrm>
                        <a:off x="2729" y="1813"/>
                        <a:ext cx="57" cy="55"/>
                        <a:chOff x="2729" y="1813"/>
                        <a:chExt cx="57" cy="55"/>
                      </a:xfrm>
                    </p:grpSpPr>
                    <p:sp>
                      <p:nvSpPr>
                        <p:cNvPr id="22602" name="Line 137"/>
                        <p:cNvSpPr>
                          <a:spLocks noChangeShapeType="1"/>
                        </p:cNvSpPr>
                        <p:nvPr/>
                      </p:nvSpPr>
                      <p:spPr bwMode="auto">
                        <a:xfrm flipV="1">
                          <a:off x="2729" y="184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603" name="Line 138"/>
                        <p:cNvSpPr>
                          <a:spLocks noChangeShapeType="1"/>
                        </p:cNvSpPr>
                        <p:nvPr/>
                      </p:nvSpPr>
                      <p:spPr bwMode="auto">
                        <a:xfrm flipV="1">
                          <a:off x="2750" y="1813"/>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78920" name="Group 139"/>
                      <p:cNvGrpSpPr>
                        <a:grpSpLocks/>
                      </p:cNvGrpSpPr>
                      <p:nvPr/>
                    </p:nvGrpSpPr>
                    <p:grpSpPr bwMode="auto">
                      <a:xfrm>
                        <a:off x="2754" y="1814"/>
                        <a:ext cx="57" cy="56"/>
                        <a:chOff x="2754" y="1814"/>
                        <a:chExt cx="57" cy="56"/>
                      </a:xfrm>
                    </p:grpSpPr>
                    <p:sp>
                      <p:nvSpPr>
                        <p:cNvPr id="22600" name="Line 140"/>
                        <p:cNvSpPr>
                          <a:spLocks noChangeShapeType="1"/>
                        </p:cNvSpPr>
                        <p:nvPr/>
                      </p:nvSpPr>
                      <p:spPr bwMode="auto">
                        <a:xfrm flipV="1">
                          <a:off x="2754" y="185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601" name="Line 141"/>
                        <p:cNvSpPr>
                          <a:spLocks noChangeShapeType="1"/>
                        </p:cNvSpPr>
                        <p:nvPr/>
                      </p:nvSpPr>
                      <p:spPr bwMode="auto">
                        <a:xfrm flipV="1">
                          <a:off x="2775" y="1814"/>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78921" name="Group 142"/>
                      <p:cNvGrpSpPr>
                        <a:grpSpLocks/>
                      </p:cNvGrpSpPr>
                      <p:nvPr/>
                    </p:nvGrpSpPr>
                    <p:grpSpPr bwMode="auto">
                      <a:xfrm>
                        <a:off x="2777" y="1816"/>
                        <a:ext cx="58" cy="56"/>
                        <a:chOff x="2777" y="1816"/>
                        <a:chExt cx="58" cy="56"/>
                      </a:xfrm>
                    </p:grpSpPr>
                    <p:sp>
                      <p:nvSpPr>
                        <p:cNvPr id="22598" name="Line 143"/>
                        <p:cNvSpPr>
                          <a:spLocks noChangeShapeType="1"/>
                        </p:cNvSpPr>
                        <p:nvPr/>
                      </p:nvSpPr>
                      <p:spPr bwMode="auto">
                        <a:xfrm flipV="1">
                          <a:off x="2777" y="1853"/>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599" name="Line 144"/>
                        <p:cNvSpPr>
                          <a:spLocks noChangeShapeType="1"/>
                        </p:cNvSpPr>
                        <p:nvPr/>
                      </p:nvSpPr>
                      <p:spPr bwMode="auto">
                        <a:xfrm flipV="1">
                          <a:off x="2799" y="181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678923" name="Group 145"/>
                    <p:cNvGrpSpPr>
                      <a:grpSpLocks/>
                    </p:cNvGrpSpPr>
                    <p:nvPr/>
                  </p:nvGrpSpPr>
                  <p:grpSpPr bwMode="auto">
                    <a:xfrm>
                      <a:off x="2854" y="1824"/>
                      <a:ext cx="86" cy="63"/>
                      <a:chOff x="2854" y="1824"/>
                      <a:chExt cx="86" cy="63"/>
                    </a:xfrm>
                  </p:grpSpPr>
                  <p:grpSp>
                    <p:nvGrpSpPr>
                      <p:cNvPr id="678924" name="Group 146"/>
                      <p:cNvGrpSpPr>
                        <a:grpSpLocks/>
                      </p:cNvGrpSpPr>
                      <p:nvPr/>
                    </p:nvGrpSpPr>
                    <p:grpSpPr bwMode="auto">
                      <a:xfrm>
                        <a:off x="2893" y="1827"/>
                        <a:ext cx="47" cy="60"/>
                        <a:chOff x="2893" y="1827"/>
                        <a:chExt cx="47" cy="60"/>
                      </a:xfrm>
                    </p:grpSpPr>
                    <p:sp>
                      <p:nvSpPr>
                        <p:cNvPr id="22585" name="Line 147"/>
                        <p:cNvSpPr>
                          <a:spLocks noChangeShapeType="1"/>
                        </p:cNvSpPr>
                        <p:nvPr/>
                      </p:nvSpPr>
                      <p:spPr bwMode="auto">
                        <a:xfrm flipV="1">
                          <a:off x="2893" y="1865"/>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586" name="Line 148"/>
                        <p:cNvSpPr>
                          <a:spLocks noChangeShapeType="1"/>
                        </p:cNvSpPr>
                        <p:nvPr/>
                      </p:nvSpPr>
                      <p:spPr bwMode="auto">
                        <a:xfrm flipV="1">
                          <a:off x="2912" y="1827"/>
                          <a:ext cx="28" cy="46"/>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78925" name="Group 149"/>
                      <p:cNvGrpSpPr>
                        <a:grpSpLocks/>
                      </p:cNvGrpSpPr>
                      <p:nvPr/>
                    </p:nvGrpSpPr>
                    <p:grpSpPr bwMode="auto">
                      <a:xfrm>
                        <a:off x="2874" y="1825"/>
                        <a:ext cx="48" cy="60"/>
                        <a:chOff x="2874" y="1825"/>
                        <a:chExt cx="48" cy="60"/>
                      </a:xfrm>
                    </p:grpSpPr>
                    <p:sp>
                      <p:nvSpPr>
                        <p:cNvPr id="22583" name="Line 150"/>
                        <p:cNvSpPr>
                          <a:spLocks noChangeShapeType="1"/>
                        </p:cNvSpPr>
                        <p:nvPr/>
                      </p:nvSpPr>
                      <p:spPr bwMode="auto">
                        <a:xfrm flipV="1">
                          <a:off x="2874" y="1864"/>
                          <a:ext cx="10" cy="2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584" name="Line 151"/>
                        <p:cNvSpPr>
                          <a:spLocks noChangeShapeType="1"/>
                        </p:cNvSpPr>
                        <p:nvPr/>
                      </p:nvSpPr>
                      <p:spPr bwMode="auto">
                        <a:xfrm flipV="1">
                          <a:off x="2892" y="1825"/>
                          <a:ext cx="30" cy="47"/>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78926" name="Group 152"/>
                      <p:cNvGrpSpPr>
                        <a:grpSpLocks/>
                      </p:cNvGrpSpPr>
                      <p:nvPr/>
                    </p:nvGrpSpPr>
                    <p:grpSpPr bwMode="auto">
                      <a:xfrm>
                        <a:off x="2854" y="1824"/>
                        <a:ext cx="46" cy="59"/>
                        <a:chOff x="2854" y="1824"/>
                        <a:chExt cx="46" cy="59"/>
                      </a:xfrm>
                    </p:grpSpPr>
                    <p:sp>
                      <p:nvSpPr>
                        <p:cNvPr id="22581" name="Line 153"/>
                        <p:cNvSpPr>
                          <a:spLocks noChangeShapeType="1"/>
                        </p:cNvSpPr>
                        <p:nvPr/>
                      </p:nvSpPr>
                      <p:spPr bwMode="auto">
                        <a:xfrm flipV="1">
                          <a:off x="2854" y="1861"/>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582" name="Line 154"/>
                        <p:cNvSpPr>
                          <a:spLocks noChangeShapeType="1"/>
                        </p:cNvSpPr>
                        <p:nvPr/>
                      </p:nvSpPr>
                      <p:spPr bwMode="auto">
                        <a:xfrm flipV="1">
                          <a:off x="2873" y="1824"/>
                          <a:ext cx="27"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sp>
                  <p:nvSpPr>
                    <p:cNvPr id="22575" name="Line 155"/>
                    <p:cNvSpPr>
                      <a:spLocks noChangeShapeType="1"/>
                    </p:cNvSpPr>
                    <p:nvPr/>
                  </p:nvSpPr>
                  <p:spPr bwMode="auto">
                    <a:xfrm>
                      <a:off x="2553" y="1815"/>
                      <a:ext cx="391" cy="3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576" name="Line 156"/>
                    <p:cNvSpPr>
                      <a:spLocks noChangeShapeType="1"/>
                    </p:cNvSpPr>
                    <p:nvPr/>
                  </p:nvSpPr>
                  <p:spPr bwMode="auto">
                    <a:xfrm>
                      <a:off x="2538" y="1825"/>
                      <a:ext cx="399" cy="3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2577" name="Line 157"/>
                    <p:cNvSpPr>
                      <a:spLocks noChangeShapeType="1"/>
                    </p:cNvSpPr>
                    <p:nvPr/>
                  </p:nvSpPr>
                  <p:spPr bwMode="auto">
                    <a:xfrm>
                      <a:off x="2523" y="1835"/>
                      <a:ext cx="403" cy="3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678927" name="Group 158"/>
                <p:cNvGrpSpPr>
                  <a:grpSpLocks/>
                </p:cNvGrpSpPr>
                <p:nvPr/>
              </p:nvGrpSpPr>
              <p:grpSpPr bwMode="auto">
                <a:xfrm>
                  <a:off x="2939" y="1835"/>
                  <a:ext cx="51" cy="68"/>
                  <a:chOff x="2939" y="1835"/>
                  <a:chExt cx="51" cy="68"/>
                </a:xfrm>
              </p:grpSpPr>
              <p:sp>
                <p:nvSpPr>
                  <p:cNvPr id="22569" name="Line 159"/>
                  <p:cNvSpPr>
                    <a:spLocks noChangeShapeType="1"/>
                  </p:cNvSpPr>
                  <p:nvPr/>
                </p:nvSpPr>
                <p:spPr bwMode="auto">
                  <a:xfrm flipV="1">
                    <a:off x="2939" y="1870"/>
                    <a:ext cx="23" cy="3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sp>
                <p:nvSpPr>
                  <p:cNvPr id="22570" name="Line 160"/>
                  <p:cNvSpPr>
                    <a:spLocks noChangeShapeType="1"/>
                  </p:cNvSpPr>
                  <p:nvPr/>
                </p:nvSpPr>
                <p:spPr bwMode="auto">
                  <a:xfrm flipV="1">
                    <a:off x="2970" y="1835"/>
                    <a:ext cx="20" cy="4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grpSp>
          </p:grpSp>
        </p:grpSp>
      </p:grpSp>
      <p:sp>
        <p:nvSpPr>
          <p:cNvPr id="22542" name="Line 161"/>
          <p:cNvSpPr>
            <a:spLocks noChangeShapeType="1"/>
          </p:cNvSpPr>
          <p:nvPr/>
        </p:nvSpPr>
        <p:spPr bwMode="auto">
          <a:xfrm>
            <a:off x="482600" y="6273800"/>
            <a:ext cx="7175500" cy="0"/>
          </a:xfrm>
          <a:prstGeom prst="line">
            <a:avLst/>
          </a:prstGeom>
          <a:noFill/>
          <a:ln w="76200">
            <a:solidFill>
              <a:srgbClr val="000000"/>
            </a:solidFill>
            <a:round/>
            <a:headEnd type="triangle" w="med" len="med"/>
            <a:tailEnd type="triangle" w="med" len="med"/>
          </a:ln>
        </p:spPr>
        <p:txBody>
          <a:bodyPr wrap="none" anchor="ctr"/>
          <a:lstStyle/>
          <a:p>
            <a:pPr>
              <a:defRPr/>
            </a:pPr>
            <a:endParaRPr lang="en-US">
              <a:solidFill>
                <a:schemeClr val="bg1">
                  <a:lumMod val="50000"/>
                </a:schemeClr>
              </a:solidFill>
            </a:endParaRPr>
          </a:p>
        </p:txBody>
      </p:sp>
      <p:grpSp>
        <p:nvGrpSpPr>
          <p:cNvPr id="678928" name="Group 162"/>
          <p:cNvGrpSpPr>
            <a:grpSpLocks/>
          </p:cNvGrpSpPr>
          <p:nvPr/>
        </p:nvGrpSpPr>
        <p:grpSpPr bwMode="auto">
          <a:xfrm>
            <a:off x="1047750" y="5638800"/>
            <a:ext cx="1397000" cy="609600"/>
            <a:chOff x="1776" y="3264"/>
            <a:chExt cx="880" cy="672"/>
          </a:xfrm>
        </p:grpSpPr>
        <p:sp>
          <p:nvSpPr>
            <p:cNvPr id="22548" name="Line 163"/>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2549" name="Line 164"/>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sp>
        <p:nvSpPr>
          <p:cNvPr id="22544" name="Text Box 165"/>
          <p:cNvSpPr txBox="1">
            <a:spLocks noChangeArrowheads="1"/>
          </p:cNvSpPr>
          <p:nvPr/>
        </p:nvSpPr>
        <p:spPr bwMode="auto">
          <a:xfrm>
            <a:off x="3192463" y="6303963"/>
            <a:ext cx="1552220" cy="369332"/>
          </a:xfrm>
          <a:prstGeom prst="rect">
            <a:avLst/>
          </a:prstGeom>
          <a:noFill/>
          <a:ln w="9525">
            <a:noFill/>
            <a:miter lim="800000"/>
            <a:headEnd/>
            <a:tailEnd/>
          </a:ln>
        </p:spPr>
        <p:txBody>
          <a:bodyPr wrap="none">
            <a:spAutoFit/>
          </a:bodyPr>
          <a:lstStyle/>
          <a:p>
            <a:pPr algn="l" eaLnBrk="0" hangingPunct="0">
              <a:defRPr/>
            </a:pPr>
            <a:r>
              <a:rPr lang="en-GB" dirty="0"/>
              <a:t>Data Network</a:t>
            </a:r>
          </a:p>
        </p:txBody>
      </p:sp>
      <p:sp>
        <p:nvSpPr>
          <p:cNvPr id="679078" name="Text Box 166"/>
          <p:cNvSpPr txBox="1">
            <a:spLocks noChangeArrowheads="1"/>
          </p:cNvSpPr>
          <p:nvPr/>
        </p:nvSpPr>
        <p:spPr bwMode="auto">
          <a:xfrm>
            <a:off x="5900738" y="1231900"/>
            <a:ext cx="3243262" cy="4401205"/>
          </a:xfrm>
          <a:prstGeom prst="rect">
            <a:avLst/>
          </a:prstGeom>
          <a:noFill/>
          <a:ln w="9525">
            <a:noFill/>
            <a:miter lim="800000"/>
            <a:headEnd/>
            <a:tailEnd/>
          </a:ln>
        </p:spPr>
        <p:txBody>
          <a:bodyPr>
            <a:spAutoFit/>
          </a:bodyPr>
          <a:lstStyle/>
          <a:p>
            <a:pPr>
              <a:defRPr/>
            </a:pPr>
            <a:r>
              <a:rPr lang="en-GB" sz="2800" u="sng"/>
              <a:t>Transport Layer</a:t>
            </a:r>
          </a:p>
          <a:p>
            <a:pPr algn="l">
              <a:defRPr/>
            </a:pPr>
            <a:r>
              <a:rPr lang="en-GB" sz="2800"/>
              <a:t>Adds a header, containing transport layer information used for controlling communication between hosts.</a:t>
            </a:r>
          </a:p>
          <a:p>
            <a:pPr algn="l">
              <a:defRPr/>
            </a:pPr>
            <a:endParaRPr lang="en-GB" sz="2800"/>
          </a:p>
          <a:p>
            <a:pPr algn="l">
              <a:defRPr/>
            </a:pPr>
            <a:r>
              <a:rPr lang="en-GB" sz="2800"/>
              <a:t>The PDU is called a </a:t>
            </a:r>
            <a:r>
              <a:rPr lang="en-GB" sz="2800" i="1" u="sng"/>
              <a:t>Segment</a:t>
            </a:r>
            <a:r>
              <a:rPr lang="en-GB" sz="2800" u="sng"/>
              <a:t>.</a:t>
            </a:r>
          </a:p>
        </p:txBody>
      </p:sp>
      <p:sp>
        <p:nvSpPr>
          <p:cNvPr id="22546" name="Text Box 167"/>
          <p:cNvSpPr txBox="1">
            <a:spLocks noChangeArrowheads="1"/>
          </p:cNvSpPr>
          <p:nvPr/>
        </p:nvSpPr>
        <p:spPr bwMode="auto">
          <a:xfrm>
            <a:off x="5032375" y="3605213"/>
            <a:ext cx="639763" cy="396875"/>
          </a:xfrm>
          <a:prstGeom prst="rect">
            <a:avLst/>
          </a:prstGeom>
          <a:noFill/>
          <a:ln w="9525" algn="ctr">
            <a:noFill/>
            <a:miter lim="800000"/>
            <a:headEnd/>
            <a:tailEnd/>
          </a:ln>
        </p:spPr>
        <p:txBody>
          <a:bodyPr>
            <a:spAutoFit/>
          </a:bodyPr>
          <a:lstStyle/>
          <a:p>
            <a:pPr eaLnBrk="0" hangingPunct="0">
              <a:spcBef>
                <a:spcPct val="50000"/>
              </a:spcBef>
              <a:buClr>
                <a:srgbClr val="FFFF00"/>
              </a:buClr>
              <a:buSzPct val="75000"/>
              <a:defRPr/>
            </a:pPr>
            <a:r>
              <a:rPr lang="en-GB" sz="1000" dirty="0"/>
              <a:t>TCP Header</a:t>
            </a:r>
            <a:endParaRPr lang="en-US" sz="1000" dirty="0"/>
          </a:p>
        </p:txBody>
      </p:sp>
      <p:sp>
        <p:nvSpPr>
          <p:cNvPr id="22547" name="Rectangle 168"/>
          <p:cNvSpPr>
            <a:spLocks noChangeArrowheads="1"/>
          </p:cNvSpPr>
          <p:nvPr/>
        </p:nvSpPr>
        <p:spPr bwMode="auto">
          <a:xfrm>
            <a:off x="2647950" y="-1588"/>
            <a:ext cx="5954713" cy="641351"/>
          </a:xfrm>
          <a:prstGeom prst="rect">
            <a:avLst/>
          </a:prstGeom>
          <a:noFill/>
          <a:ln w="9525" algn="ctr">
            <a:noFill/>
            <a:miter lim="800000"/>
            <a:headEnd/>
            <a:tailEnd/>
          </a:ln>
        </p:spPr>
        <p:txBody>
          <a:bodyPr>
            <a:spAutoFit/>
          </a:bodyPr>
          <a:lstStyle/>
          <a:p>
            <a:pPr algn="l">
              <a:defRPr/>
            </a:pPr>
            <a:r>
              <a:rPr lang="en-GB" sz="3600" u="sng" dirty="0"/>
              <a:t>TCP/IP Encapsulation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9078"/>
                                        </p:tgtEl>
                                        <p:attrNameLst>
                                          <p:attrName>style.visibility</p:attrName>
                                        </p:attrNameLst>
                                      </p:cBhvr>
                                      <p:to>
                                        <p:strVal val="visible"/>
                                      </p:to>
                                    </p:set>
                                    <p:animEffect transition="in" filter="dissolve">
                                      <p:cBhvr>
                                        <p:cTn id="7" dur="500"/>
                                        <p:tgtEl>
                                          <p:spTgt spid="67907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678922"/>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 fill="hold"/>
                                        <p:tgtEl>
                                          <p:spTgt spid="678922"/>
                                        </p:tgtEl>
                                      </p:cBhvr>
                                    </p:cmd>
                                  </p:childTnLst>
                                </p:cTn>
                              </p:par>
                            </p:childTnLst>
                          </p:cTn>
                        </p:par>
                      </p:childTnLst>
                    </p:cTn>
                  </p:par>
                </p:childTnLst>
              </p:cTn>
              <p:nextCondLst>
                <p:cond evt="onClick" delay="0">
                  <p:tgtEl>
                    <p:spTgt spid="678922"/>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678922"/>
                </p:tgtEl>
              </p:cMediaNode>
            </p:audio>
          </p:childTnLst>
        </p:cTn>
      </p:par>
    </p:tnLst>
    <p:bldLst>
      <p:bldP spid="67907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5"/>
          <p:cNvSpPr>
            <a:spLocks noGrp="1" noChangeArrowheads="1"/>
          </p:cNvSpPr>
          <p:nvPr>
            <p:ph type="title"/>
          </p:nvPr>
        </p:nvSpPr>
        <p:spPr>
          <a:xfrm>
            <a:off x="841374" y="177800"/>
            <a:ext cx="7802591" cy="1143000"/>
          </a:xfrm>
        </p:spPr>
        <p:txBody>
          <a:bodyPr>
            <a:normAutofit/>
          </a:bodyPr>
          <a:lstStyle/>
          <a:p>
            <a:pPr eaLnBrk="1" hangingPunct="1">
              <a:defRPr/>
            </a:pPr>
            <a:r>
              <a:rPr lang="en-US" sz="2800" b="1" dirty="0" smtClean="0"/>
              <a:t>Communicating over the Network</a:t>
            </a:r>
            <a:br>
              <a:rPr lang="en-US" sz="2800" b="1" dirty="0" smtClean="0"/>
            </a:br>
            <a:endParaRPr lang="en-US" sz="2800" b="1" dirty="0" smtClean="0"/>
          </a:p>
        </p:txBody>
      </p:sp>
      <p:sp>
        <p:nvSpPr>
          <p:cNvPr id="3075" name="Rectangle 3"/>
          <p:cNvSpPr>
            <a:spLocks noGrp="1" noChangeArrowheads="1"/>
          </p:cNvSpPr>
          <p:nvPr>
            <p:ph sz="quarter" idx="1"/>
          </p:nvPr>
        </p:nvSpPr>
        <p:spPr>
          <a:xfrm>
            <a:off x="428596" y="1643050"/>
            <a:ext cx="8229600" cy="4114800"/>
          </a:xfrm>
        </p:spPr>
        <p:txBody>
          <a:bodyPr>
            <a:normAutofit/>
          </a:bodyPr>
          <a:lstStyle/>
          <a:p>
            <a:pPr>
              <a:buNone/>
              <a:defRPr/>
            </a:pPr>
            <a:r>
              <a:rPr lang="en-US" sz="2400" b="1" dirty="0" smtClean="0"/>
              <a:t>Learning Objectives</a:t>
            </a:r>
            <a:endParaRPr lang="en-US" sz="2400" dirty="0" smtClean="0"/>
          </a:p>
          <a:p>
            <a:pPr eaLnBrk="1" hangingPunct="1">
              <a:defRPr/>
            </a:pPr>
            <a:r>
              <a:rPr lang="en-US" sz="2400" dirty="0" smtClean="0"/>
              <a:t>Describe the structure of a network, including the devices and media that are necessary for successful communications.</a:t>
            </a:r>
          </a:p>
          <a:p>
            <a:pPr eaLnBrk="1" hangingPunct="1">
              <a:defRPr/>
            </a:pPr>
            <a:r>
              <a:rPr lang="en-US" sz="2400" dirty="0" smtClean="0"/>
              <a:t>Explain the function of protocols in network communications.</a:t>
            </a:r>
          </a:p>
          <a:p>
            <a:pPr eaLnBrk="1" hangingPunct="1">
              <a:defRPr/>
            </a:pPr>
            <a:r>
              <a:rPr lang="en-US" sz="2400" dirty="0" smtClean="0"/>
              <a:t>Explain the advantages of using a layered model to describe network functionality.</a:t>
            </a:r>
          </a:p>
          <a:p>
            <a:pPr eaLnBrk="1" hangingPunct="1">
              <a:defRPr/>
            </a:pPr>
            <a:r>
              <a:rPr lang="en-US" sz="2400" dirty="0" smtClean="0"/>
              <a:t>Describe the role of each layer in two recognized network models: The TCP/IP model and the OSI model.</a:t>
            </a:r>
          </a:p>
          <a:p>
            <a:pPr eaLnBrk="1" hangingPunct="1">
              <a:buNone/>
              <a:defRPr/>
            </a:pPr>
            <a:endParaRPr lang="en-US" sz="24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Text Box 2"/>
          <p:cNvSpPr txBox="1">
            <a:spLocks noChangeArrowheads="1"/>
          </p:cNvSpPr>
          <p:nvPr/>
        </p:nvSpPr>
        <p:spPr bwMode="auto">
          <a:xfrm>
            <a:off x="5643570" y="1214422"/>
            <a:ext cx="3243262" cy="5632311"/>
          </a:xfrm>
          <a:prstGeom prst="rect">
            <a:avLst/>
          </a:prstGeom>
          <a:noFill/>
          <a:ln w="9525">
            <a:noFill/>
            <a:miter lim="800000"/>
            <a:headEnd/>
            <a:tailEnd/>
          </a:ln>
        </p:spPr>
        <p:txBody>
          <a:bodyPr>
            <a:spAutoFit/>
          </a:bodyPr>
          <a:lstStyle/>
          <a:p>
            <a:pPr algn="l">
              <a:defRPr/>
            </a:pPr>
            <a:r>
              <a:rPr lang="en-GB" sz="2400" u="sng" dirty="0"/>
              <a:t>Internet Layer</a:t>
            </a:r>
          </a:p>
          <a:p>
            <a:pPr algn="l">
              <a:buFontTx/>
              <a:buChar char="•"/>
              <a:defRPr/>
            </a:pPr>
            <a:r>
              <a:rPr lang="en-GB" sz="2400" dirty="0"/>
              <a:t>The segment from the transport layer is passed to the internet layer which adds an additional IP header allowing </a:t>
            </a:r>
            <a:r>
              <a:rPr lang="en-GB" sz="2400" i="1" u="sng" dirty="0"/>
              <a:t>end-to-end</a:t>
            </a:r>
            <a:r>
              <a:rPr lang="en-GB" sz="2400" dirty="0"/>
              <a:t> connectivity.</a:t>
            </a:r>
          </a:p>
          <a:p>
            <a:pPr algn="l">
              <a:defRPr/>
            </a:pPr>
            <a:endParaRPr lang="en-GB" sz="2400" dirty="0"/>
          </a:p>
          <a:p>
            <a:pPr algn="l">
              <a:buFontTx/>
              <a:buChar char="•"/>
              <a:defRPr/>
            </a:pPr>
            <a:r>
              <a:rPr lang="en-GB" sz="2400" dirty="0"/>
              <a:t>This produces a </a:t>
            </a:r>
            <a:r>
              <a:rPr lang="en-GB" sz="2400" b="1" dirty="0"/>
              <a:t>PDU called a </a:t>
            </a:r>
            <a:r>
              <a:rPr lang="en-GB" sz="2400" b="1" i="1" u="sng" dirty="0"/>
              <a:t>packet</a:t>
            </a:r>
            <a:r>
              <a:rPr lang="en-GB" sz="2400" b="1" u="sng" dirty="0"/>
              <a:t>.</a:t>
            </a:r>
          </a:p>
          <a:p>
            <a:pPr algn="l">
              <a:defRPr/>
            </a:pPr>
            <a:endParaRPr lang="en-GB" sz="2400" u="sng" dirty="0"/>
          </a:p>
          <a:p>
            <a:pPr algn="l">
              <a:defRPr/>
            </a:pPr>
            <a:endParaRPr lang="en-GB" sz="2400" dirty="0"/>
          </a:p>
          <a:p>
            <a:pPr algn="l">
              <a:defRPr/>
            </a:pPr>
            <a:endParaRPr lang="en-GB" sz="2400" dirty="0"/>
          </a:p>
          <a:p>
            <a:pPr algn="l">
              <a:defRPr/>
            </a:pPr>
            <a:endParaRPr lang="en-GB" sz="2400" dirty="0"/>
          </a:p>
          <a:p>
            <a:pPr algn="l">
              <a:defRPr/>
            </a:pPr>
            <a:endParaRPr lang="en-GB" sz="2400" dirty="0"/>
          </a:p>
        </p:txBody>
      </p:sp>
      <p:sp>
        <p:nvSpPr>
          <p:cNvPr id="23556" name="Rectangle 3"/>
          <p:cNvSpPr>
            <a:spLocks noChangeArrowheads="1"/>
          </p:cNvSpPr>
          <p:nvPr/>
        </p:nvSpPr>
        <p:spPr bwMode="auto">
          <a:xfrm>
            <a:off x="220663" y="4557713"/>
            <a:ext cx="3124200" cy="106997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 Network Access</a:t>
            </a:r>
          </a:p>
        </p:txBody>
      </p:sp>
      <p:sp>
        <p:nvSpPr>
          <p:cNvPr id="23557" name="Rectangle 4"/>
          <p:cNvSpPr>
            <a:spLocks noChangeArrowheads="1"/>
          </p:cNvSpPr>
          <p:nvPr/>
        </p:nvSpPr>
        <p:spPr bwMode="auto">
          <a:xfrm>
            <a:off x="219075" y="40290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Internet </a:t>
            </a:r>
          </a:p>
        </p:txBody>
      </p:sp>
      <p:sp>
        <p:nvSpPr>
          <p:cNvPr id="23558" name="Rectangle 5"/>
          <p:cNvSpPr>
            <a:spLocks noChangeArrowheads="1"/>
          </p:cNvSpPr>
          <p:nvPr/>
        </p:nvSpPr>
        <p:spPr bwMode="auto">
          <a:xfrm>
            <a:off x="219075" y="34956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Transport</a:t>
            </a:r>
          </a:p>
        </p:txBody>
      </p:sp>
      <p:sp>
        <p:nvSpPr>
          <p:cNvPr id="23559" name="Rectangle 6"/>
          <p:cNvSpPr>
            <a:spLocks noChangeArrowheads="1"/>
          </p:cNvSpPr>
          <p:nvPr/>
        </p:nvSpPr>
        <p:spPr bwMode="auto">
          <a:xfrm>
            <a:off x="225425" y="1892300"/>
            <a:ext cx="3117850" cy="160972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Application</a:t>
            </a:r>
          </a:p>
        </p:txBody>
      </p:sp>
      <p:sp>
        <p:nvSpPr>
          <p:cNvPr id="23560" name="Rectangle 7"/>
          <p:cNvSpPr>
            <a:spLocks noChangeArrowheads="1"/>
          </p:cNvSpPr>
          <p:nvPr/>
        </p:nvSpPr>
        <p:spPr bwMode="auto">
          <a:xfrm>
            <a:off x="3448050" y="4105275"/>
            <a:ext cx="1638300" cy="457200"/>
          </a:xfrm>
          <a:prstGeom prst="rect">
            <a:avLst/>
          </a:prstGeom>
          <a:solidFill>
            <a:schemeClr val="accent4">
              <a:lumMod val="40000"/>
              <a:lumOff val="60000"/>
            </a:schemeClr>
          </a:solidFill>
          <a:ln w="9525">
            <a:solidFill>
              <a:srgbClr val="000000"/>
            </a:solidFill>
            <a:miter lim="800000"/>
            <a:headEnd/>
            <a:tailEnd/>
          </a:ln>
        </p:spPr>
        <p:txBody>
          <a:bodyPr wrap="none" anchor="ctr"/>
          <a:lstStyle/>
          <a:p>
            <a:pPr>
              <a:defRPr/>
            </a:pPr>
            <a:r>
              <a:rPr lang="en-GB" sz="1800" dirty="0"/>
              <a:t>Segment</a:t>
            </a:r>
          </a:p>
        </p:txBody>
      </p:sp>
      <p:sp>
        <p:nvSpPr>
          <p:cNvPr id="23561" name="AutoShape 8"/>
          <p:cNvSpPr>
            <a:spLocks/>
          </p:cNvSpPr>
          <p:nvPr/>
        </p:nvSpPr>
        <p:spPr bwMode="auto">
          <a:xfrm rot="5400000">
            <a:off x="4419600" y="2892425"/>
            <a:ext cx="219075" cy="2124075"/>
          </a:xfrm>
          <a:prstGeom prst="leftBrace">
            <a:avLst>
              <a:gd name="adj1" fmla="val 80797"/>
              <a:gd name="adj2" fmla="val 50000"/>
            </a:avLst>
          </a:prstGeom>
          <a:noFill/>
          <a:ln w="9525">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3562" name="Text Box 9"/>
          <p:cNvSpPr txBox="1">
            <a:spLocks noChangeArrowheads="1"/>
          </p:cNvSpPr>
          <p:nvPr/>
        </p:nvSpPr>
        <p:spPr bwMode="auto">
          <a:xfrm>
            <a:off x="4013200" y="3514725"/>
            <a:ext cx="791755" cy="369332"/>
          </a:xfrm>
          <a:prstGeom prst="rect">
            <a:avLst/>
          </a:prstGeom>
          <a:noFill/>
          <a:ln w="9525">
            <a:noFill/>
            <a:miter lim="800000"/>
            <a:headEnd/>
            <a:tailEnd/>
          </a:ln>
        </p:spPr>
        <p:txBody>
          <a:bodyPr wrap="none">
            <a:spAutoFit/>
          </a:bodyPr>
          <a:lstStyle/>
          <a:p>
            <a:pPr algn="l">
              <a:defRPr/>
            </a:pPr>
            <a:r>
              <a:rPr lang="en-GB" sz="1800" dirty="0"/>
              <a:t>Packet</a:t>
            </a:r>
          </a:p>
        </p:txBody>
      </p:sp>
      <p:sp>
        <p:nvSpPr>
          <p:cNvPr id="23563" name="Rectangle 10"/>
          <p:cNvSpPr>
            <a:spLocks noChangeArrowheads="1"/>
          </p:cNvSpPr>
          <p:nvPr/>
        </p:nvSpPr>
        <p:spPr bwMode="auto">
          <a:xfrm>
            <a:off x="5086350" y="4105275"/>
            <a:ext cx="533400" cy="457200"/>
          </a:xfrm>
          <a:prstGeom prst="rect">
            <a:avLst/>
          </a:prstGeom>
          <a:noFill/>
          <a:ln w="9525">
            <a:solidFill>
              <a:srgbClr val="000000"/>
            </a:solidFill>
            <a:miter lim="800000"/>
            <a:headEnd/>
            <a:tailEnd/>
          </a:ln>
        </p:spPr>
        <p:txBody>
          <a:bodyPr wrap="none" anchor="ctr"/>
          <a:lstStyle/>
          <a:p>
            <a:pPr>
              <a:defRPr/>
            </a:pPr>
            <a:endParaRPr lang="en-US">
              <a:solidFill>
                <a:schemeClr val="bg1">
                  <a:lumMod val="50000"/>
                </a:schemeClr>
              </a:solidFill>
            </a:endParaRPr>
          </a:p>
        </p:txBody>
      </p:sp>
      <p:pic>
        <p:nvPicPr>
          <p:cNvPr id="680971" name="osi.wav">
            <a:hlinkClick r:id="" action="ppaction://media"/>
          </p:cNvPr>
          <p:cNvPicPr>
            <a:picLocks noRot="1" noChangeAspect="1" noChangeArrowheads="1"/>
          </p:cNvPicPr>
          <p:nvPr>
            <a:audioFile r:link="rId1"/>
          </p:nvPr>
        </p:nvPicPr>
        <p:blipFill>
          <a:blip r:embed="rId4"/>
          <a:srcRect/>
          <a:stretch>
            <a:fillRect/>
          </a:stretch>
        </p:blipFill>
        <p:spPr bwMode="auto">
          <a:xfrm>
            <a:off x="1533525" y="819150"/>
            <a:ext cx="304800" cy="304800"/>
          </a:xfrm>
          <a:prstGeom prst="rect">
            <a:avLst/>
          </a:prstGeom>
          <a:noFill/>
          <a:ln w="9525">
            <a:noFill/>
            <a:miter lim="800000"/>
            <a:headEnd/>
            <a:tailEnd/>
          </a:ln>
        </p:spPr>
      </p:pic>
      <p:grpSp>
        <p:nvGrpSpPr>
          <p:cNvPr id="2" name="Group 12"/>
          <p:cNvGrpSpPr>
            <a:grpSpLocks/>
          </p:cNvGrpSpPr>
          <p:nvPr/>
        </p:nvGrpSpPr>
        <p:grpSpPr bwMode="auto">
          <a:xfrm>
            <a:off x="1333500" y="1404938"/>
            <a:ext cx="711200" cy="469900"/>
            <a:chOff x="1776" y="3264"/>
            <a:chExt cx="880" cy="672"/>
          </a:xfrm>
        </p:grpSpPr>
        <p:sp>
          <p:nvSpPr>
            <p:cNvPr id="23720" name="Line 13"/>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3721" name="Line 14"/>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grpSp>
        <p:nvGrpSpPr>
          <p:cNvPr id="3" name="Group 15"/>
          <p:cNvGrpSpPr>
            <a:grpSpLocks/>
          </p:cNvGrpSpPr>
          <p:nvPr/>
        </p:nvGrpSpPr>
        <p:grpSpPr bwMode="auto">
          <a:xfrm>
            <a:off x="1120775" y="592138"/>
            <a:ext cx="1163638" cy="901700"/>
            <a:chOff x="2436" y="1353"/>
            <a:chExt cx="733" cy="568"/>
          </a:xfrm>
        </p:grpSpPr>
        <p:sp>
          <p:nvSpPr>
            <p:cNvPr id="23574" name="Freeform 16"/>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cmpd="sng">
              <a:solidFill>
                <a:srgbClr val="80808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4" name="Group 17"/>
            <p:cNvGrpSpPr>
              <a:grpSpLocks/>
            </p:cNvGrpSpPr>
            <p:nvPr/>
          </p:nvGrpSpPr>
          <p:grpSpPr bwMode="auto">
            <a:xfrm>
              <a:off x="2497" y="1671"/>
              <a:ext cx="568" cy="191"/>
              <a:chOff x="2497" y="1671"/>
              <a:chExt cx="568" cy="191"/>
            </a:xfrm>
          </p:grpSpPr>
          <p:sp>
            <p:nvSpPr>
              <p:cNvPr id="23713" name="Freeform 18"/>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714" name="Freeform 19"/>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5" name="Group 20"/>
              <p:cNvGrpSpPr>
                <a:grpSpLocks/>
              </p:cNvGrpSpPr>
              <p:nvPr/>
            </p:nvGrpSpPr>
            <p:grpSpPr bwMode="auto">
              <a:xfrm>
                <a:off x="2502" y="1703"/>
                <a:ext cx="457" cy="52"/>
                <a:chOff x="2502" y="1703"/>
                <a:chExt cx="457" cy="52"/>
              </a:xfrm>
            </p:grpSpPr>
            <p:sp>
              <p:nvSpPr>
                <p:cNvPr id="23716" name="Line 21"/>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3717" name="Line 22"/>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3718" name="Line 23"/>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3719" name="Line 24"/>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6" name="Group 25"/>
            <p:cNvGrpSpPr>
              <a:grpSpLocks/>
            </p:cNvGrpSpPr>
            <p:nvPr/>
          </p:nvGrpSpPr>
          <p:grpSpPr bwMode="auto">
            <a:xfrm>
              <a:off x="2497" y="1651"/>
              <a:ext cx="570" cy="47"/>
              <a:chOff x="2497" y="1651"/>
              <a:chExt cx="570" cy="47"/>
            </a:xfrm>
          </p:grpSpPr>
          <p:sp>
            <p:nvSpPr>
              <p:cNvPr id="23711" name="Freeform 26"/>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712" name="Freeform 27"/>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7" name="Group 28"/>
            <p:cNvGrpSpPr>
              <a:grpSpLocks/>
            </p:cNvGrpSpPr>
            <p:nvPr/>
          </p:nvGrpSpPr>
          <p:grpSpPr bwMode="auto">
            <a:xfrm>
              <a:off x="2967" y="1360"/>
              <a:ext cx="100" cy="322"/>
              <a:chOff x="2967" y="1360"/>
              <a:chExt cx="100" cy="322"/>
            </a:xfrm>
          </p:grpSpPr>
          <p:grpSp>
            <p:nvGrpSpPr>
              <p:cNvPr id="8" name="Group 29"/>
              <p:cNvGrpSpPr>
                <a:grpSpLocks/>
              </p:cNvGrpSpPr>
              <p:nvPr/>
            </p:nvGrpSpPr>
            <p:grpSpPr bwMode="auto">
              <a:xfrm>
                <a:off x="3008" y="1402"/>
                <a:ext cx="59" cy="269"/>
                <a:chOff x="3008" y="1402"/>
                <a:chExt cx="59" cy="269"/>
              </a:xfrm>
            </p:grpSpPr>
            <p:sp>
              <p:nvSpPr>
                <p:cNvPr id="23685" name="Freeform 30"/>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9" name="Group 31"/>
                <p:cNvGrpSpPr>
                  <a:grpSpLocks/>
                </p:cNvGrpSpPr>
                <p:nvPr/>
              </p:nvGrpSpPr>
              <p:grpSpPr bwMode="auto">
                <a:xfrm>
                  <a:off x="3012" y="1418"/>
                  <a:ext cx="55" cy="231"/>
                  <a:chOff x="3012" y="1418"/>
                  <a:chExt cx="55" cy="231"/>
                </a:xfrm>
              </p:grpSpPr>
              <p:grpSp>
                <p:nvGrpSpPr>
                  <p:cNvPr id="10" name="Group 32"/>
                  <p:cNvGrpSpPr>
                    <a:grpSpLocks/>
                  </p:cNvGrpSpPr>
                  <p:nvPr/>
                </p:nvGrpSpPr>
                <p:grpSpPr bwMode="auto">
                  <a:xfrm>
                    <a:off x="3012" y="1418"/>
                    <a:ext cx="55" cy="231"/>
                    <a:chOff x="3012" y="1418"/>
                    <a:chExt cx="55" cy="231"/>
                  </a:xfrm>
                </p:grpSpPr>
                <p:grpSp>
                  <p:nvGrpSpPr>
                    <p:cNvPr id="11" name="Group 33"/>
                    <p:cNvGrpSpPr>
                      <a:grpSpLocks/>
                    </p:cNvGrpSpPr>
                    <p:nvPr/>
                  </p:nvGrpSpPr>
                  <p:grpSpPr bwMode="auto">
                    <a:xfrm>
                      <a:off x="3012" y="1418"/>
                      <a:ext cx="55" cy="134"/>
                      <a:chOff x="3012" y="1418"/>
                      <a:chExt cx="55" cy="134"/>
                    </a:xfrm>
                  </p:grpSpPr>
                  <p:grpSp>
                    <p:nvGrpSpPr>
                      <p:cNvPr id="12" name="Group 34"/>
                      <p:cNvGrpSpPr>
                        <a:grpSpLocks/>
                      </p:cNvGrpSpPr>
                      <p:nvPr/>
                    </p:nvGrpSpPr>
                    <p:grpSpPr bwMode="auto">
                      <a:xfrm>
                        <a:off x="3017" y="1418"/>
                        <a:ext cx="50" cy="66"/>
                        <a:chOff x="3017" y="1418"/>
                        <a:chExt cx="50" cy="66"/>
                      </a:xfrm>
                    </p:grpSpPr>
                    <p:sp>
                      <p:nvSpPr>
                        <p:cNvPr id="23705" name="Line 35"/>
                        <p:cNvSpPr>
                          <a:spLocks noChangeShapeType="1"/>
                        </p:cNvSpPr>
                        <p:nvPr/>
                      </p:nvSpPr>
                      <p:spPr bwMode="auto">
                        <a:xfrm>
                          <a:off x="3019" y="1418"/>
                          <a:ext cx="48" cy="1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706" name="Line 36"/>
                        <p:cNvSpPr>
                          <a:spLocks noChangeShapeType="1"/>
                        </p:cNvSpPr>
                        <p:nvPr/>
                      </p:nvSpPr>
                      <p:spPr bwMode="auto">
                        <a:xfrm>
                          <a:off x="3018" y="1430"/>
                          <a:ext cx="49"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707" name="Line 37"/>
                        <p:cNvSpPr>
                          <a:spLocks noChangeShapeType="1"/>
                        </p:cNvSpPr>
                        <p:nvPr/>
                      </p:nvSpPr>
                      <p:spPr bwMode="auto">
                        <a:xfrm>
                          <a:off x="3018" y="1442"/>
                          <a:ext cx="49" cy="1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708" name="Line 38"/>
                        <p:cNvSpPr>
                          <a:spLocks noChangeShapeType="1"/>
                        </p:cNvSpPr>
                        <p:nvPr/>
                      </p:nvSpPr>
                      <p:spPr bwMode="auto">
                        <a:xfrm>
                          <a:off x="3018" y="1454"/>
                          <a:ext cx="48"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709" name="Line 39"/>
                        <p:cNvSpPr>
                          <a:spLocks noChangeShapeType="1"/>
                        </p:cNvSpPr>
                        <p:nvPr/>
                      </p:nvSpPr>
                      <p:spPr bwMode="auto">
                        <a:xfrm>
                          <a:off x="3017" y="1466"/>
                          <a:ext cx="48" cy="8"/>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710" name="Line 40"/>
                        <p:cNvSpPr>
                          <a:spLocks noChangeShapeType="1"/>
                        </p:cNvSpPr>
                        <p:nvPr/>
                      </p:nvSpPr>
                      <p:spPr bwMode="auto">
                        <a:xfrm>
                          <a:off x="3017" y="1478"/>
                          <a:ext cx="48"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sp>
                    <p:nvSpPr>
                      <p:cNvPr id="23700" name="Line 41"/>
                      <p:cNvSpPr>
                        <a:spLocks noChangeShapeType="1"/>
                      </p:cNvSpPr>
                      <p:nvPr/>
                    </p:nvSpPr>
                    <p:spPr bwMode="auto">
                      <a:xfrm>
                        <a:off x="3012" y="1502"/>
                        <a:ext cx="51" cy="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701" name="Line 42"/>
                      <p:cNvSpPr>
                        <a:spLocks noChangeShapeType="1"/>
                      </p:cNvSpPr>
                      <p:nvPr/>
                    </p:nvSpPr>
                    <p:spPr bwMode="auto">
                      <a:xfrm>
                        <a:off x="3013" y="1514"/>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702" name="Line 43"/>
                      <p:cNvSpPr>
                        <a:spLocks noChangeShapeType="1"/>
                      </p:cNvSpPr>
                      <p:nvPr/>
                    </p:nvSpPr>
                    <p:spPr bwMode="auto">
                      <a:xfrm>
                        <a:off x="3012" y="1526"/>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703" name="Line 44"/>
                      <p:cNvSpPr>
                        <a:spLocks noChangeShapeType="1"/>
                      </p:cNvSpPr>
                      <p:nvPr/>
                    </p:nvSpPr>
                    <p:spPr bwMode="auto">
                      <a:xfrm>
                        <a:off x="3013" y="1535"/>
                        <a:ext cx="49"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704" name="Line 45"/>
                      <p:cNvSpPr>
                        <a:spLocks noChangeShapeType="1"/>
                      </p:cNvSpPr>
                      <p:nvPr/>
                    </p:nvSpPr>
                    <p:spPr bwMode="auto">
                      <a:xfrm>
                        <a:off x="3013" y="1547"/>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nvGrpSpPr>
                    <p:cNvPr id="13" name="Group 46"/>
                    <p:cNvGrpSpPr>
                      <a:grpSpLocks/>
                    </p:cNvGrpSpPr>
                    <p:nvPr/>
                  </p:nvGrpSpPr>
                  <p:grpSpPr bwMode="auto">
                    <a:xfrm>
                      <a:off x="3013" y="1560"/>
                      <a:ext cx="48" cy="89"/>
                      <a:chOff x="3013" y="1560"/>
                      <a:chExt cx="48" cy="89"/>
                    </a:xfrm>
                  </p:grpSpPr>
                  <p:sp>
                    <p:nvSpPr>
                      <p:cNvPr id="23691" name="Line 47"/>
                      <p:cNvSpPr>
                        <a:spLocks noChangeShapeType="1"/>
                      </p:cNvSpPr>
                      <p:nvPr/>
                    </p:nvSpPr>
                    <p:spPr bwMode="auto">
                      <a:xfrm>
                        <a:off x="3013" y="1560"/>
                        <a:ext cx="48" cy="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692" name="Line 48"/>
                      <p:cNvSpPr>
                        <a:spLocks noChangeShapeType="1"/>
                      </p:cNvSpPr>
                      <p:nvPr/>
                    </p:nvSpPr>
                    <p:spPr bwMode="auto">
                      <a:xfrm>
                        <a:off x="3014" y="1572"/>
                        <a:ext cx="46" cy="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693" name="Line 49"/>
                      <p:cNvSpPr>
                        <a:spLocks noChangeShapeType="1"/>
                      </p:cNvSpPr>
                      <p:nvPr/>
                    </p:nvSpPr>
                    <p:spPr bwMode="auto">
                      <a:xfrm>
                        <a:off x="3013" y="1585"/>
                        <a:ext cx="46" cy="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694" name="Line 50"/>
                      <p:cNvSpPr>
                        <a:spLocks noChangeShapeType="1"/>
                      </p:cNvSpPr>
                      <p:nvPr/>
                    </p:nvSpPr>
                    <p:spPr bwMode="auto">
                      <a:xfrm flipV="1">
                        <a:off x="3013" y="1592"/>
                        <a:ext cx="46"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695" name="Line 51"/>
                      <p:cNvSpPr>
                        <a:spLocks noChangeShapeType="1"/>
                      </p:cNvSpPr>
                      <p:nvPr/>
                    </p:nvSpPr>
                    <p:spPr bwMode="auto">
                      <a:xfrm flipV="1">
                        <a:off x="3013" y="1602"/>
                        <a:ext cx="45"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696" name="Line 52"/>
                      <p:cNvSpPr>
                        <a:spLocks noChangeShapeType="1"/>
                      </p:cNvSpPr>
                      <p:nvPr/>
                    </p:nvSpPr>
                    <p:spPr bwMode="auto">
                      <a:xfrm flipV="1">
                        <a:off x="3013" y="1613"/>
                        <a:ext cx="45" cy="1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697" name="Line 53"/>
                      <p:cNvSpPr>
                        <a:spLocks noChangeShapeType="1"/>
                      </p:cNvSpPr>
                      <p:nvPr/>
                    </p:nvSpPr>
                    <p:spPr bwMode="auto">
                      <a:xfrm flipV="1">
                        <a:off x="3013" y="1623"/>
                        <a:ext cx="44" cy="1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698" name="Line 54"/>
                      <p:cNvSpPr>
                        <a:spLocks noChangeShapeType="1"/>
                      </p:cNvSpPr>
                      <p:nvPr/>
                    </p:nvSpPr>
                    <p:spPr bwMode="auto">
                      <a:xfrm flipV="1">
                        <a:off x="3013" y="1634"/>
                        <a:ext cx="44" cy="1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sp>
                <p:nvSpPr>
                  <p:cNvPr id="23688" name="Line 55"/>
                  <p:cNvSpPr>
                    <a:spLocks noChangeShapeType="1"/>
                  </p:cNvSpPr>
                  <p:nvPr/>
                </p:nvSpPr>
                <p:spPr bwMode="auto">
                  <a:xfrm>
                    <a:off x="3015" y="1490"/>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grpSp>
            <p:nvGrpSpPr>
              <p:cNvPr id="14" name="Group 56"/>
              <p:cNvGrpSpPr>
                <a:grpSpLocks/>
              </p:cNvGrpSpPr>
              <p:nvPr/>
            </p:nvGrpSpPr>
            <p:grpSpPr bwMode="auto">
              <a:xfrm>
                <a:off x="2967" y="1360"/>
                <a:ext cx="50" cy="322"/>
                <a:chOff x="2967" y="1360"/>
                <a:chExt cx="50" cy="322"/>
              </a:xfrm>
            </p:grpSpPr>
            <p:sp>
              <p:nvSpPr>
                <p:cNvPr id="23683" name="Freeform 57"/>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684" name="Arc 58"/>
                <p:cNvSpPr>
                  <a:spLocks/>
                </p:cNvSpPr>
                <p:nvPr/>
              </p:nvSpPr>
              <p:spPr bwMode="auto">
                <a:xfrm>
                  <a:off x="3015" y="1377"/>
                  <a:ext cx="2" cy="5"/>
                </a:xfrm>
                <a:custGeom>
                  <a:avLst/>
                  <a:gdLst>
                    <a:gd name="T0" fmla="*/ 1 w 43200"/>
                    <a:gd name="T1" fmla="*/ 0 h 43200"/>
                    <a:gd name="T2" fmla="*/ 1 w 43200"/>
                    <a:gd name="T3" fmla="*/ 0 h 43200"/>
                    <a:gd name="T4" fmla="*/ 1 w 43200"/>
                    <a:gd name="T5" fmla="*/ 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noFill/>
                  <a:round/>
                  <a:headEnd/>
                  <a:tailEnd/>
                </a:ln>
              </p:spPr>
              <p:txBody>
                <a:bodyPr wrap="none" anchor="ctr"/>
                <a:lstStyle/>
                <a:p>
                  <a:pPr>
                    <a:defRPr/>
                  </a:pPr>
                  <a:endParaRPr lang="en-US">
                    <a:solidFill>
                      <a:schemeClr val="bg1">
                        <a:lumMod val="50000"/>
                      </a:schemeClr>
                    </a:solidFill>
                  </a:endParaRPr>
                </a:p>
              </p:txBody>
            </p:sp>
          </p:grpSp>
        </p:grpSp>
        <p:grpSp>
          <p:nvGrpSpPr>
            <p:cNvPr id="15" name="Group 59"/>
            <p:cNvGrpSpPr>
              <a:grpSpLocks/>
            </p:cNvGrpSpPr>
            <p:nvPr/>
          </p:nvGrpSpPr>
          <p:grpSpPr bwMode="auto">
            <a:xfrm>
              <a:off x="2989" y="1856"/>
              <a:ext cx="180" cy="65"/>
              <a:chOff x="2989" y="1856"/>
              <a:chExt cx="180" cy="65"/>
            </a:xfrm>
          </p:grpSpPr>
          <p:sp>
            <p:nvSpPr>
              <p:cNvPr id="23670" name="Freeform 60"/>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cmpd="sng">
                <a:solidFill>
                  <a:srgbClr val="C0C0C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6" name="Group 61"/>
              <p:cNvGrpSpPr>
                <a:grpSpLocks/>
              </p:cNvGrpSpPr>
              <p:nvPr/>
            </p:nvGrpSpPr>
            <p:grpSpPr bwMode="auto">
              <a:xfrm>
                <a:off x="2996" y="1880"/>
                <a:ext cx="121" cy="41"/>
                <a:chOff x="2996" y="1880"/>
                <a:chExt cx="121" cy="41"/>
              </a:xfrm>
            </p:grpSpPr>
            <p:grpSp>
              <p:nvGrpSpPr>
                <p:cNvPr id="17" name="Group 62"/>
                <p:cNvGrpSpPr>
                  <a:grpSpLocks/>
                </p:cNvGrpSpPr>
                <p:nvPr/>
              </p:nvGrpSpPr>
              <p:grpSpPr bwMode="auto">
                <a:xfrm>
                  <a:off x="2996" y="1880"/>
                  <a:ext cx="119" cy="41"/>
                  <a:chOff x="2996" y="1880"/>
                  <a:chExt cx="119" cy="41"/>
                </a:xfrm>
              </p:grpSpPr>
              <p:sp>
                <p:nvSpPr>
                  <p:cNvPr id="23677" name="Freeform 63"/>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678" name="Freeform 64"/>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679" name="Freeform 65"/>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680" name="Freeform 66"/>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8" name="Group 67"/>
                <p:cNvGrpSpPr>
                  <a:grpSpLocks/>
                </p:cNvGrpSpPr>
                <p:nvPr/>
              </p:nvGrpSpPr>
              <p:grpSpPr bwMode="auto">
                <a:xfrm>
                  <a:off x="3001" y="1890"/>
                  <a:ext cx="116" cy="29"/>
                  <a:chOff x="3001" y="1890"/>
                  <a:chExt cx="116" cy="29"/>
                </a:xfrm>
              </p:grpSpPr>
              <p:sp>
                <p:nvSpPr>
                  <p:cNvPr id="23674" name="Line 68"/>
                  <p:cNvSpPr>
                    <a:spLocks noChangeShapeType="1"/>
                  </p:cNvSpPr>
                  <p:nvPr/>
                </p:nvSpPr>
                <p:spPr bwMode="auto">
                  <a:xfrm>
                    <a:off x="3001" y="1906"/>
                    <a:ext cx="47"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3675" name="Line 69"/>
                  <p:cNvSpPr>
                    <a:spLocks noChangeShapeType="1"/>
                  </p:cNvSpPr>
                  <p:nvPr/>
                </p:nvSpPr>
                <p:spPr bwMode="auto">
                  <a:xfrm flipV="1">
                    <a:off x="3056" y="1890"/>
                    <a:ext cx="15" cy="29"/>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sp>
                <p:nvSpPr>
                  <p:cNvPr id="23676" name="Line 70"/>
                  <p:cNvSpPr>
                    <a:spLocks noChangeShapeType="1"/>
                  </p:cNvSpPr>
                  <p:nvPr/>
                </p:nvSpPr>
                <p:spPr bwMode="auto">
                  <a:xfrm>
                    <a:off x="3080" y="1894"/>
                    <a:ext cx="37" cy="4"/>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grpSp>
          </p:grpSp>
        </p:grpSp>
        <p:sp>
          <p:nvSpPr>
            <p:cNvPr id="23579" name="Freeform 71"/>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580" name="Freeform 72"/>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581" name="Freeform 73"/>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582" name="Freeform 74"/>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9" name="Group 75"/>
            <p:cNvGrpSpPr>
              <a:grpSpLocks/>
            </p:cNvGrpSpPr>
            <p:nvPr/>
          </p:nvGrpSpPr>
          <p:grpSpPr bwMode="auto">
            <a:xfrm>
              <a:off x="2967" y="1679"/>
              <a:ext cx="102" cy="131"/>
              <a:chOff x="2967" y="1679"/>
              <a:chExt cx="102" cy="131"/>
            </a:xfrm>
          </p:grpSpPr>
          <p:sp>
            <p:nvSpPr>
              <p:cNvPr id="23661" name="Line 76"/>
              <p:cNvSpPr>
                <a:spLocks noChangeShapeType="1"/>
              </p:cNvSpPr>
              <p:nvPr/>
            </p:nvSpPr>
            <p:spPr bwMode="auto">
              <a:xfrm flipV="1">
                <a:off x="2967" y="1715"/>
                <a:ext cx="102" cy="48"/>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3662" name="Line 77"/>
              <p:cNvSpPr>
                <a:spLocks noChangeShapeType="1"/>
              </p:cNvSpPr>
              <p:nvPr/>
            </p:nvSpPr>
            <p:spPr bwMode="auto">
              <a:xfrm flipV="1">
                <a:off x="2986" y="1727"/>
                <a:ext cx="83" cy="43"/>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3663" name="Line 78"/>
              <p:cNvSpPr>
                <a:spLocks noChangeShapeType="1"/>
              </p:cNvSpPr>
              <p:nvPr/>
            </p:nvSpPr>
            <p:spPr bwMode="auto">
              <a:xfrm flipV="1">
                <a:off x="2986" y="1738"/>
                <a:ext cx="83" cy="4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3664" name="Line 79"/>
              <p:cNvSpPr>
                <a:spLocks noChangeShapeType="1"/>
              </p:cNvSpPr>
              <p:nvPr/>
            </p:nvSpPr>
            <p:spPr bwMode="auto">
              <a:xfrm flipV="1">
                <a:off x="2986" y="1748"/>
                <a:ext cx="83" cy="47"/>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3665" name="Line 80"/>
              <p:cNvSpPr>
                <a:spLocks noChangeShapeType="1"/>
              </p:cNvSpPr>
              <p:nvPr/>
            </p:nvSpPr>
            <p:spPr bwMode="auto">
              <a:xfrm flipV="1">
                <a:off x="2986" y="1759"/>
                <a:ext cx="83" cy="4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3666" name="Line 81"/>
              <p:cNvSpPr>
                <a:spLocks noChangeShapeType="1"/>
              </p:cNvSpPr>
              <p:nvPr/>
            </p:nvSpPr>
            <p:spPr bwMode="auto">
              <a:xfrm flipV="1">
                <a:off x="2986" y="1704"/>
                <a:ext cx="83" cy="3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3667" name="Line 82"/>
              <p:cNvSpPr>
                <a:spLocks noChangeShapeType="1"/>
              </p:cNvSpPr>
              <p:nvPr/>
            </p:nvSpPr>
            <p:spPr bwMode="auto">
              <a:xfrm flipV="1">
                <a:off x="2986" y="1692"/>
                <a:ext cx="83" cy="36"/>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3668" name="Line 83"/>
              <p:cNvSpPr>
                <a:spLocks noChangeShapeType="1"/>
              </p:cNvSpPr>
              <p:nvPr/>
            </p:nvSpPr>
            <p:spPr bwMode="auto">
              <a:xfrm flipV="1">
                <a:off x="2986" y="1679"/>
                <a:ext cx="83" cy="3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3669" name="Line 84"/>
              <p:cNvSpPr>
                <a:spLocks noChangeShapeType="1"/>
              </p:cNvSpPr>
              <p:nvPr/>
            </p:nvSpPr>
            <p:spPr bwMode="auto">
              <a:xfrm>
                <a:off x="2982" y="1705"/>
                <a:ext cx="0" cy="10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grpSp>
        <p:grpSp>
          <p:nvGrpSpPr>
            <p:cNvPr id="20" name="Group 85"/>
            <p:cNvGrpSpPr>
              <a:grpSpLocks/>
            </p:cNvGrpSpPr>
            <p:nvPr/>
          </p:nvGrpSpPr>
          <p:grpSpPr bwMode="auto">
            <a:xfrm>
              <a:off x="2623" y="1353"/>
              <a:ext cx="356" cy="330"/>
              <a:chOff x="2623" y="1353"/>
              <a:chExt cx="356" cy="330"/>
            </a:xfrm>
          </p:grpSpPr>
          <p:grpSp>
            <p:nvGrpSpPr>
              <p:cNvPr id="21" name="Group 86"/>
              <p:cNvGrpSpPr>
                <a:grpSpLocks/>
              </p:cNvGrpSpPr>
              <p:nvPr/>
            </p:nvGrpSpPr>
            <p:grpSpPr bwMode="auto">
              <a:xfrm>
                <a:off x="2623" y="1353"/>
                <a:ext cx="356" cy="330"/>
                <a:chOff x="2623" y="1353"/>
                <a:chExt cx="356" cy="330"/>
              </a:xfrm>
            </p:grpSpPr>
            <p:grpSp>
              <p:nvGrpSpPr>
                <p:cNvPr id="22" name="Group 87"/>
                <p:cNvGrpSpPr>
                  <a:grpSpLocks/>
                </p:cNvGrpSpPr>
                <p:nvPr/>
              </p:nvGrpSpPr>
              <p:grpSpPr bwMode="auto">
                <a:xfrm>
                  <a:off x="2623" y="1353"/>
                  <a:ext cx="356" cy="330"/>
                  <a:chOff x="2623" y="1353"/>
                  <a:chExt cx="356" cy="330"/>
                </a:xfrm>
              </p:grpSpPr>
              <p:sp>
                <p:nvSpPr>
                  <p:cNvPr id="23657" name="Freeform 88"/>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658" name="Arc 89"/>
                  <p:cNvSpPr>
                    <a:spLocks/>
                  </p:cNvSpPr>
                  <p:nvPr/>
                </p:nvSpPr>
                <p:spPr bwMode="auto">
                  <a:xfrm>
                    <a:off x="2973" y="1360"/>
                    <a:ext cx="5" cy="4"/>
                  </a:xfrm>
                  <a:custGeom>
                    <a:avLst/>
                    <a:gdLst>
                      <a:gd name="T0" fmla="*/ 0 w 20606"/>
                      <a:gd name="T1" fmla="*/ 0 h 21600"/>
                      <a:gd name="T2" fmla="*/ 5 w 20606"/>
                      <a:gd name="T3" fmla="*/ 3 h 21600"/>
                      <a:gd name="T4" fmla="*/ 0 w 20606"/>
                      <a:gd name="T5" fmla="*/ 4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3659" name="Arc 90"/>
                  <p:cNvSpPr>
                    <a:spLocks/>
                  </p:cNvSpPr>
                  <p:nvPr/>
                </p:nvSpPr>
                <p:spPr bwMode="auto">
                  <a:xfrm>
                    <a:off x="2639" y="1361"/>
                    <a:ext cx="14" cy="9"/>
                  </a:xfrm>
                  <a:custGeom>
                    <a:avLst/>
                    <a:gdLst>
                      <a:gd name="T0" fmla="*/ 0 w 21481"/>
                      <a:gd name="T1" fmla="*/ 8 h 21550"/>
                      <a:gd name="T2" fmla="*/ 13 w 21481"/>
                      <a:gd name="T3" fmla="*/ 0 h 21550"/>
                      <a:gd name="T4" fmla="*/ 14 w 21481"/>
                      <a:gd name="T5" fmla="*/ 9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3660" name="Arc 91"/>
                  <p:cNvSpPr>
                    <a:spLocks/>
                  </p:cNvSpPr>
                  <p:nvPr/>
                </p:nvSpPr>
                <p:spPr bwMode="auto">
                  <a:xfrm>
                    <a:off x="2624" y="1652"/>
                    <a:ext cx="4" cy="6"/>
                  </a:xfrm>
                  <a:custGeom>
                    <a:avLst/>
                    <a:gdLst>
                      <a:gd name="T0" fmla="*/ 3 w 21600"/>
                      <a:gd name="T1" fmla="*/ 6 h 20769"/>
                      <a:gd name="T2" fmla="*/ 0 w 21600"/>
                      <a:gd name="T3" fmla="*/ 0 h 20769"/>
                      <a:gd name="T4" fmla="*/ 4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grpSp>
            <p:grpSp>
              <p:nvGrpSpPr>
                <p:cNvPr id="23" name="Group 92"/>
                <p:cNvGrpSpPr>
                  <a:grpSpLocks/>
                </p:cNvGrpSpPr>
                <p:nvPr/>
              </p:nvGrpSpPr>
              <p:grpSpPr bwMode="auto">
                <a:xfrm>
                  <a:off x="2661" y="1402"/>
                  <a:ext cx="269" cy="225"/>
                  <a:chOff x="2661" y="1402"/>
                  <a:chExt cx="269" cy="225"/>
                </a:xfrm>
              </p:grpSpPr>
              <p:grpSp>
                <p:nvGrpSpPr>
                  <p:cNvPr id="24" name="Group 93"/>
                  <p:cNvGrpSpPr>
                    <a:grpSpLocks/>
                  </p:cNvGrpSpPr>
                  <p:nvPr/>
                </p:nvGrpSpPr>
                <p:grpSpPr bwMode="auto">
                  <a:xfrm>
                    <a:off x="2661" y="1402"/>
                    <a:ext cx="269" cy="225"/>
                    <a:chOff x="2661" y="1402"/>
                    <a:chExt cx="269" cy="225"/>
                  </a:xfrm>
                </p:grpSpPr>
                <p:sp>
                  <p:nvSpPr>
                    <p:cNvPr id="23653" name="Freeform 94"/>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654" name="Freeform 95"/>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655" name="Freeform 96"/>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656" name="Freeform 97"/>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5" name="Group 98"/>
                  <p:cNvGrpSpPr>
                    <a:grpSpLocks/>
                  </p:cNvGrpSpPr>
                  <p:nvPr/>
                </p:nvGrpSpPr>
                <p:grpSpPr bwMode="auto">
                  <a:xfrm>
                    <a:off x="2667" y="1410"/>
                    <a:ext cx="256" cy="211"/>
                    <a:chOff x="2667" y="1410"/>
                    <a:chExt cx="256" cy="211"/>
                  </a:xfrm>
                </p:grpSpPr>
                <p:sp>
                  <p:nvSpPr>
                    <p:cNvPr id="23650" name="Freeform 99"/>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651" name="Freeform 100"/>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652" name="Freeform 101"/>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grpSp>
          <p:sp>
            <p:nvSpPr>
              <p:cNvPr id="23645" name="Freeform 102"/>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6" name="Group 103"/>
            <p:cNvGrpSpPr>
              <a:grpSpLocks/>
            </p:cNvGrpSpPr>
            <p:nvPr/>
          </p:nvGrpSpPr>
          <p:grpSpPr bwMode="auto">
            <a:xfrm>
              <a:off x="2481" y="1792"/>
              <a:ext cx="509" cy="114"/>
              <a:chOff x="2481" y="1792"/>
              <a:chExt cx="509" cy="114"/>
            </a:xfrm>
          </p:grpSpPr>
          <p:sp>
            <p:nvSpPr>
              <p:cNvPr id="23586" name="Freeform 104"/>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7" name="Group 105"/>
              <p:cNvGrpSpPr>
                <a:grpSpLocks/>
              </p:cNvGrpSpPr>
              <p:nvPr/>
            </p:nvGrpSpPr>
            <p:grpSpPr bwMode="auto">
              <a:xfrm>
                <a:off x="2481" y="1792"/>
                <a:ext cx="509" cy="114"/>
                <a:chOff x="2481" y="1792"/>
                <a:chExt cx="509" cy="114"/>
              </a:xfrm>
            </p:grpSpPr>
            <p:sp>
              <p:nvSpPr>
                <p:cNvPr id="23588" name="Freeform 106"/>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589" name="Freeform 107"/>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3590" name="Line 108"/>
                <p:cNvSpPr>
                  <a:spLocks noChangeShapeType="1"/>
                </p:cNvSpPr>
                <p:nvPr/>
              </p:nvSpPr>
              <p:spPr bwMode="auto">
                <a:xfrm>
                  <a:off x="2485" y="1852"/>
                  <a:ext cx="446" cy="4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nvGrpSpPr>
                <p:cNvPr id="28" name="Group 109"/>
                <p:cNvGrpSpPr>
                  <a:grpSpLocks/>
                </p:cNvGrpSpPr>
                <p:nvPr/>
              </p:nvGrpSpPr>
              <p:grpSpPr bwMode="auto">
                <a:xfrm>
                  <a:off x="2510" y="1792"/>
                  <a:ext cx="434" cy="95"/>
                  <a:chOff x="2510" y="1792"/>
                  <a:chExt cx="434" cy="95"/>
                </a:xfrm>
              </p:grpSpPr>
              <p:sp>
                <p:nvSpPr>
                  <p:cNvPr id="23595" name="Freeform 110"/>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9" name="Group 111"/>
                  <p:cNvGrpSpPr>
                    <a:grpSpLocks/>
                  </p:cNvGrpSpPr>
                  <p:nvPr/>
                </p:nvGrpSpPr>
                <p:grpSpPr bwMode="auto">
                  <a:xfrm>
                    <a:off x="2523" y="1792"/>
                    <a:ext cx="421" cy="95"/>
                    <a:chOff x="2523" y="1792"/>
                    <a:chExt cx="421" cy="95"/>
                  </a:xfrm>
                </p:grpSpPr>
                <p:grpSp>
                  <p:nvGrpSpPr>
                    <p:cNvPr id="30" name="Group 112"/>
                    <p:cNvGrpSpPr>
                      <a:grpSpLocks/>
                    </p:cNvGrpSpPr>
                    <p:nvPr/>
                  </p:nvGrpSpPr>
                  <p:grpSpPr bwMode="auto">
                    <a:xfrm>
                      <a:off x="2530" y="1792"/>
                      <a:ext cx="305" cy="80"/>
                      <a:chOff x="2530" y="1792"/>
                      <a:chExt cx="305" cy="80"/>
                    </a:xfrm>
                  </p:grpSpPr>
                  <p:grpSp>
                    <p:nvGrpSpPr>
                      <p:cNvPr id="31" name="Group 113"/>
                      <p:cNvGrpSpPr>
                        <a:grpSpLocks/>
                      </p:cNvGrpSpPr>
                      <p:nvPr/>
                    </p:nvGrpSpPr>
                    <p:grpSpPr bwMode="auto">
                      <a:xfrm>
                        <a:off x="2530" y="1792"/>
                        <a:ext cx="57" cy="56"/>
                        <a:chOff x="2530" y="1792"/>
                        <a:chExt cx="57" cy="56"/>
                      </a:xfrm>
                    </p:grpSpPr>
                    <p:sp>
                      <p:nvSpPr>
                        <p:cNvPr id="23642" name="Line 114"/>
                        <p:cNvSpPr>
                          <a:spLocks noChangeShapeType="1"/>
                        </p:cNvSpPr>
                        <p:nvPr/>
                      </p:nvSpPr>
                      <p:spPr bwMode="auto">
                        <a:xfrm flipV="1">
                          <a:off x="2530" y="182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43" name="Line 115"/>
                        <p:cNvSpPr>
                          <a:spLocks noChangeShapeType="1"/>
                        </p:cNvSpPr>
                        <p:nvPr/>
                      </p:nvSpPr>
                      <p:spPr bwMode="auto">
                        <a:xfrm flipV="1">
                          <a:off x="2551" y="1792"/>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80960" name="Group 116"/>
                      <p:cNvGrpSpPr>
                        <a:grpSpLocks/>
                      </p:cNvGrpSpPr>
                      <p:nvPr/>
                    </p:nvGrpSpPr>
                    <p:grpSpPr bwMode="auto">
                      <a:xfrm>
                        <a:off x="2555" y="1795"/>
                        <a:ext cx="58" cy="55"/>
                        <a:chOff x="2555" y="1795"/>
                        <a:chExt cx="58" cy="55"/>
                      </a:xfrm>
                    </p:grpSpPr>
                    <p:sp>
                      <p:nvSpPr>
                        <p:cNvPr id="23640" name="Line 117"/>
                        <p:cNvSpPr>
                          <a:spLocks noChangeShapeType="1"/>
                        </p:cNvSpPr>
                        <p:nvPr/>
                      </p:nvSpPr>
                      <p:spPr bwMode="auto">
                        <a:xfrm flipV="1">
                          <a:off x="2555" y="183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41" name="Line 118"/>
                        <p:cNvSpPr>
                          <a:spLocks noChangeShapeType="1"/>
                        </p:cNvSpPr>
                        <p:nvPr/>
                      </p:nvSpPr>
                      <p:spPr bwMode="auto">
                        <a:xfrm flipV="1">
                          <a:off x="2576" y="1795"/>
                          <a:ext cx="37"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80961" name="Group 119"/>
                      <p:cNvGrpSpPr>
                        <a:grpSpLocks/>
                      </p:cNvGrpSpPr>
                      <p:nvPr/>
                    </p:nvGrpSpPr>
                    <p:grpSpPr bwMode="auto">
                      <a:xfrm>
                        <a:off x="2582" y="1796"/>
                        <a:ext cx="57" cy="56"/>
                        <a:chOff x="2582" y="1796"/>
                        <a:chExt cx="57" cy="56"/>
                      </a:xfrm>
                    </p:grpSpPr>
                    <p:sp>
                      <p:nvSpPr>
                        <p:cNvPr id="23638" name="Line 120"/>
                        <p:cNvSpPr>
                          <a:spLocks noChangeShapeType="1"/>
                        </p:cNvSpPr>
                        <p:nvPr/>
                      </p:nvSpPr>
                      <p:spPr bwMode="auto">
                        <a:xfrm flipV="1">
                          <a:off x="2582" y="1833"/>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39" name="Line 121"/>
                        <p:cNvSpPr>
                          <a:spLocks noChangeShapeType="1"/>
                        </p:cNvSpPr>
                        <p:nvPr/>
                      </p:nvSpPr>
                      <p:spPr bwMode="auto">
                        <a:xfrm flipV="1">
                          <a:off x="2603" y="179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80963" name="Group 122"/>
                      <p:cNvGrpSpPr>
                        <a:grpSpLocks/>
                      </p:cNvGrpSpPr>
                      <p:nvPr/>
                    </p:nvGrpSpPr>
                    <p:grpSpPr bwMode="auto">
                      <a:xfrm>
                        <a:off x="2605" y="1800"/>
                        <a:ext cx="58" cy="56"/>
                        <a:chOff x="2605" y="1800"/>
                        <a:chExt cx="58" cy="56"/>
                      </a:xfrm>
                    </p:grpSpPr>
                    <p:sp>
                      <p:nvSpPr>
                        <p:cNvPr id="23636" name="Line 123"/>
                        <p:cNvSpPr>
                          <a:spLocks noChangeShapeType="1"/>
                        </p:cNvSpPr>
                        <p:nvPr/>
                      </p:nvSpPr>
                      <p:spPr bwMode="auto">
                        <a:xfrm flipV="1">
                          <a:off x="2605" y="1836"/>
                          <a:ext cx="14" cy="2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37" name="Line 124"/>
                        <p:cNvSpPr>
                          <a:spLocks noChangeShapeType="1"/>
                        </p:cNvSpPr>
                        <p:nvPr/>
                      </p:nvSpPr>
                      <p:spPr bwMode="auto">
                        <a:xfrm flipV="1">
                          <a:off x="2627" y="1800"/>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80964" name="Group 125"/>
                      <p:cNvGrpSpPr>
                        <a:grpSpLocks/>
                      </p:cNvGrpSpPr>
                      <p:nvPr/>
                    </p:nvGrpSpPr>
                    <p:grpSpPr bwMode="auto">
                      <a:xfrm>
                        <a:off x="2632" y="1802"/>
                        <a:ext cx="57" cy="55"/>
                        <a:chOff x="2632" y="1802"/>
                        <a:chExt cx="57" cy="55"/>
                      </a:xfrm>
                    </p:grpSpPr>
                    <p:sp>
                      <p:nvSpPr>
                        <p:cNvPr id="23634" name="Line 126"/>
                        <p:cNvSpPr>
                          <a:spLocks noChangeShapeType="1"/>
                        </p:cNvSpPr>
                        <p:nvPr/>
                      </p:nvSpPr>
                      <p:spPr bwMode="auto">
                        <a:xfrm flipV="1">
                          <a:off x="2632" y="1838"/>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35" name="Line 127"/>
                        <p:cNvSpPr>
                          <a:spLocks noChangeShapeType="1"/>
                        </p:cNvSpPr>
                        <p:nvPr/>
                      </p:nvSpPr>
                      <p:spPr bwMode="auto">
                        <a:xfrm flipV="1">
                          <a:off x="2653" y="1802"/>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80965" name="Group 128"/>
                      <p:cNvGrpSpPr>
                        <a:grpSpLocks/>
                      </p:cNvGrpSpPr>
                      <p:nvPr/>
                    </p:nvGrpSpPr>
                    <p:grpSpPr bwMode="auto">
                      <a:xfrm>
                        <a:off x="2657" y="1803"/>
                        <a:ext cx="57" cy="56"/>
                        <a:chOff x="2657" y="1803"/>
                        <a:chExt cx="57" cy="56"/>
                      </a:xfrm>
                    </p:grpSpPr>
                    <p:sp>
                      <p:nvSpPr>
                        <p:cNvPr id="23632" name="Line 129"/>
                        <p:cNvSpPr>
                          <a:spLocks noChangeShapeType="1"/>
                        </p:cNvSpPr>
                        <p:nvPr/>
                      </p:nvSpPr>
                      <p:spPr bwMode="auto">
                        <a:xfrm flipV="1">
                          <a:off x="2657" y="1840"/>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33" name="Line 130"/>
                        <p:cNvSpPr>
                          <a:spLocks noChangeShapeType="1"/>
                        </p:cNvSpPr>
                        <p:nvPr/>
                      </p:nvSpPr>
                      <p:spPr bwMode="auto">
                        <a:xfrm flipV="1">
                          <a:off x="2678" y="1803"/>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80966" name="Group 131"/>
                      <p:cNvGrpSpPr>
                        <a:grpSpLocks/>
                      </p:cNvGrpSpPr>
                      <p:nvPr/>
                    </p:nvGrpSpPr>
                    <p:grpSpPr bwMode="auto">
                      <a:xfrm>
                        <a:off x="2681" y="1806"/>
                        <a:ext cx="58" cy="55"/>
                        <a:chOff x="2681" y="1806"/>
                        <a:chExt cx="58" cy="55"/>
                      </a:xfrm>
                    </p:grpSpPr>
                    <p:sp>
                      <p:nvSpPr>
                        <p:cNvPr id="23630" name="Line 132"/>
                        <p:cNvSpPr>
                          <a:spLocks noChangeShapeType="1"/>
                        </p:cNvSpPr>
                        <p:nvPr/>
                      </p:nvSpPr>
                      <p:spPr bwMode="auto">
                        <a:xfrm flipV="1">
                          <a:off x="2681" y="1842"/>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31" name="Line 133"/>
                        <p:cNvSpPr>
                          <a:spLocks noChangeShapeType="1"/>
                        </p:cNvSpPr>
                        <p:nvPr/>
                      </p:nvSpPr>
                      <p:spPr bwMode="auto">
                        <a:xfrm flipV="1">
                          <a:off x="2703" y="1806"/>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80967" name="Group 134"/>
                      <p:cNvGrpSpPr>
                        <a:grpSpLocks/>
                      </p:cNvGrpSpPr>
                      <p:nvPr/>
                    </p:nvGrpSpPr>
                    <p:grpSpPr bwMode="auto">
                      <a:xfrm>
                        <a:off x="2704" y="1809"/>
                        <a:ext cx="58" cy="56"/>
                        <a:chOff x="2704" y="1809"/>
                        <a:chExt cx="58" cy="56"/>
                      </a:xfrm>
                    </p:grpSpPr>
                    <p:sp>
                      <p:nvSpPr>
                        <p:cNvPr id="23628" name="Line 135"/>
                        <p:cNvSpPr>
                          <a:spLocks noChangeShapeType="1"/>
                        </p:cNvSpPr>
                        <p:nvPr/>
                      </p:nvSpPr>
                      <p:spPr bwMode="auto">
                        <a:xfrm flipV="1">
                          <a:off x="2704" y="1846"/>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29" name="Line 136"/>
                        <p:cNvSpPr>
                          <a:spLocks noChangeShapeType="1"/>
                        </p:cNvSpPr>
                        <p:nvPr/>
                      </p:nvSpPr>
                      <p:spPr bwMode="auto">
                        <a:xfrm flipV="1">
                          <a:off x="2726" y="1809"/>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80968" name="Group 137"/>
                      <p:cNvGrpSpPr>
                        <a:grpSpLocks/>
                      </p:cNvGrpSpPr>
                      <p:nvPr/>
                    </p:nvGrpSpPr>
                    <p:grpSpPr bwMode="auto">
                      <a:xfrm>
                        <a:off x="2729" y="1813"/>
                        <a:ext cx="57" cy="55"/>
                        <a:chOff x="2729" y="1813"/>
                        <a:chExt cx="57" cy="55"/>
                      </a:xfrm>
                    </p:grpSpPr>
                    <p:sp>
                      <p:nvSpPr>
                        <p:cNvPr id="23626" name="Line 138"/>
                        <p:cNvSpPr>
                          <a:spLocks noChangeShapeType="1"/>
                        </p:cNvSpPr>
                        <p:nvPr/>
                      </p:nvSpPr>
                      <p:spPr bwMode="auto">
                        <a:xfrm flipV="1">
                          <a:off x="2729" y="184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27" name="Line 139"/>
                        <p:cNvSpPr>
                          <a:spLocks noChangeShapeType="1"/>
                        </p:cNvSpPr>
                        <p:nvPr/>
                      </p:nvSpPr>
                      <p:spPr bwMode="auto">
                        <a:xfrm flipV="1">
                          <a:off x="2750" y="1813"/>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80969" name="Group 140"/>
                      <p:cNvGrpSpPr>
                        <a:grpSpLocks/>
                      </p:cNvGrpSpPr>
                      <p:nvPr/>
                    </p:nvGrpSpPr>
                    <p:grpSpPr bwMode="auto">
                      <a:xfrm>
                        <a:off x="2754" y="1814"/>
                        <a:ext cx="57" cy="56"/>
                        <a:chOff x="2754" y="1814"/>
                        <a:chExt cx="57" cy="56"/>
                      </a:xfrm>
                    </p:grpSpPr>
                    <p:sp>
                      <p:nvSpPr>
                        <p:cNvPr id="23624" name="Line 141"/>
                        <p:cNvSpPr>
                          <a:spLocks noChangeShapeType="1"/>
                        </p:cNvSpPr>
                        <p:nvPr/>
                      </p:nvSpPr>
                      <p:spPr bwMode="auto">
                        <a:xfrm flipV="1">
                          <a:off x="2754" y="185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25" name="Line 142"/>
                        <p:cNvSpPr>
                          <a:spLocks noChangeShapeType="1"/>
                        </p:cNvSpPr>
                        <p:nvPr/>
                      </p:nvSpPr>
                      <p:spPr bwMode="auto">
                        <a:xfrm flipV="1">
                          <a:off x="2775" y="1814"/>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80970" name="Group 143"/>
                      <p:cNvGrpSpPr>
                        <a:grpSpLocks/>
                      </p:cNvGrpSpPr>
                      <p:nvPr/>
                    </p:nvGrpSpPr>
                    <p:grpSpPr bwMode="auto">
                      <a:xfrm>
                        <a:off x="2777" y="1816"/>
                        <a:ext cx="58" cy="56"/>
                        <a:chOff x="2777" y="1816"/>
                        <a:chExt cx="58" cy="56"/>
                      </a:xfrm>
                    </p:grpSpPr>
                    <p:sp>
                      <p:nvSpPr>
                        <p:cNvPr id="23622" name="Line 144"/>
                        <p:cNvSpPr>
                          <a:spLocks noChangeShapeType="1"/>
                        </p:cNvSpPr>
                        <p:nvPr/>
                      </p:nvSpPr>
                      <p:spPr bwMode="auto">
                        <a:xfrm flipV="1">
                          <a:off x="2777" y="1853"/>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23" name="Line 145"/>
                        <p:cNvSpPr>
                          <a:spLocks noChangeShapeType="1"/>
                        </p:cNvSpPr>
                        <p:nvPr/>
                      </p:nvSpPr>
                      <p:spPr bwMode="auto">
                        <a:xfrm flipV="1">
                          <a:off x="2799" y="181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680972" name="Group 146"/>
                    <p:cNvGrpSpPr>
                      <a:grpSpLocks/>
                    </p:cNvGrpSpPr>
                    <p:nvPr/>
                  </p:nvGrpSpPr>
                  <p:grpSpPr bwMode="auto">
                    <a:xfrm>
                      <a:off x="2854" y="1824"/>
                      <a:ext cx="86" cy="63"/>
                      <a:chOff x="2854" y="1824"/>
                      <a:chExt cx="86" cy="63"/>
                    </a:xfrm>
                  </p:grpSpPr>
                  <p:grpSp>
                    <p:nvGrpSpPr>
                      <p:cNvPr id="680973" name="Group 147"/>
                      <p:cNvGrpSpPr>
                        <a:grpSpLocks/>
                      </p:cNvGrpSpPr>
                      <p:nvPr/>
                    </p:nvGrpSpPr>
                    <p:grpSpPr bwMode="auto">
                      <a:xfrm>
                        <a:off x="2893" y="1827"/>
                        <a:ext cx="47" cy="60"/>
                        <a:chOff x="2893" y="1827"/>
                        <a:chExt cx="47" cy="60"/>
                      </a:xfrm>
                    </p:grpSpPr>
                    <p:sp>
                      <p:nvSpPr>
                        <p:cNvPr id="23609" name="Line 148"/>
                        <p:cNvSpPr>
                          <a:spLocks noChangeShapeType="1"/>
                        </p:cNvSpPr>
                        <p:nvPr/>
                      </p:nvSpPr>
                      <p:spPr bwMode="auto">
                        <a:xfrm flipV="1">
                          <a:off x="2893" y="1865"/>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10" name="Line 149"/>
                        <p:cNvSpPr>
                          <a:spLocks noChangeShapeType="1"/>
                        </p:cNvSpPr>
                        <p:nvPr/>
                      </p:nvSpPr>
                      <p:spPr bwMode="auto">
                        <a:xfrm flipV="1">
                          <a:off x="2912" y="1827"/>
                          <a:ext cx="28" cy="46"/>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80974" name="Group 150"/>
                      <p:cNvGrpSpPr>
                        <a:grpSpLocks/>
                      </p:cNvGrpSpPr>
                      <p:nvPr/>
                    </p:nvGrpSpPr>
                    <p:grpSpPr bwMode="auto">
                      <a:xfrm>
                        <a:off x="2874" y="1825"/>
                        <a:ext cx="48" cy="60"/>
                        <a:chOff x="2874" y="1825"/>
                        <a:chExt cx="48" cy="60"/>
                      </a:xfrm>
                    </p:grpSpPr>
                    <p:sp>
                      <p:nvSpPr>
                        <p:cNvPr id="23607" name="Line 151"/>
                        <p:cNvSpPr>
                          <a:spLocks noChangeShapeType="1"/>
                        </p:cNvSpPr>
                        <p:nvPr/>
                      </p:nvSpPr>
                      <p:spPr bwMode="auto">
                        <a:xfrm flipV="1">
                          <a:off x="2874" y="1864"/>
                          <a:ext cx="10" cy="2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08" name="Line 152"/>
                        <p:cNvSpPr>
                          <a:spLocks noChangeShapeType="1"/>
                        </p:cNvSpPr>
                        <p:nvPr/>
                      </p:nvSpPr>
                      <p:spPr bwMode="auto">
                        <a:xfrm flipV="1">
                          <a:off x="2892" y="1825"/>
                          <a:ext cx="30" cy="47"/>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80975" name="Group 153"/>
                      <p:cNvGrpSpPr>
                        <a:grpSpLocks/>
                      </p:cNvGrpSpPr>
                      <p:nvPr/>
                    </p:nvGrpSpPr>
                    <p:grpSpPr bwMode="auto">
                      <a:xfrm>
                        <a:off x="2854" y="1824"/>
                        <a:ext cx="46" cy="59"/>
                        <a:chOff x="2854" y="1824"/>
                        <a:chExt cx="46" cy="59"/>
                      </a:xfrm>
                    </p:grpSpPr>
                    <p:sp>
                      <p:nvSpPr>
                        <p:cNvPr id="23605" name="Line 154"/>
                        <p:cNvSpPr>
                          <a:spLocks noChangeShapeType="1"/>
                        </p:cNvSpPr>
                        <p:nvPr/>
                      </p:nvSpPr>
                      <p:spPr bwMode="auto">
                        <a:xfrm flipV="1">
                          <a:off x="2854" y="1861"/>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06" name="Line 155"/>
                        <p:cNvSpPr>
                          <a:spLocks noChangeShapeType="1"/>
                        </p:cNvSpPr>
                        <p:nvPr/>
                      </p:nvSpPr>
                      <p:spPr bwMode="auto">
                        <a:xfrm flipV="1">
                          <a:off x="2873" y="1824"/>
                          <a:ext cx="27"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sp>
                  <p:nvSpPr>
                    <p:cNvPr id="23599" name="Line 156"/>
                    <p:cNvSpPr>
                      <a:spLocks noChangeShapeType="1"/>
                    </p:cNvSpPr>
                    <p:nvPr/>
                  </p:nvSpPr>
                  <p:spPr bwMode="auto">
                    <a:xfrm>
                      <a:off x="2553" y="1815"/>
                      <a:ext cx="391" cy="3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00" name="Line 157"/>
                    <p:cNvSpPr>
                      <a:spLocks noChangeShapeType="1"/>
                    </p:cNvSpPr>
                    <p:nvPr/>
                  </p:nvSpPr>
                  <p:spPr bwMode="auto">
                    <a:xfrm>
                      <a:off x="2538" y="1825"/>
                      <a:ext cx="399" cy="3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3601" name="Line 158"/>
                    <p:cNvSpPr>
                      <a:spLocks noChangeShapeType="1"/>
                    </p:cNvSpPr>
                    <p:nvPr/>
                  </p:nvSpPr>
                  <p:spPr bwMode="auto">
                    <a:xfrm>
                      <a:off x="2523" y="1835"/>
                      <a:ext cx="403" cy="3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680976" name="Group 159"/>
                <p:cNvGrpSpPr>
                  <a:grpSpLocks/>
                </p:cNvGrpSpPr>
                <p:nvPr/>
              </p:nvGrpSpPr>
              <p:grpSpPr bwMode="auto">
                <a:xfrm>
                  <a:off x="2939" y="1835"/>
                  <a:ext cx="51" cy="68"/>
                  <a:chOff x="2939" y="1835"/>
                  <a:chExt cx="51" cy="68"/>
                </a:xfrm>
              </p:grpSpPr>
              <p:sp>
                <p:nvSpPr>
                  <p:cNvPr id="23593" name="Line 160"/>
                  <p:cNvSpPr>
                    <a:spLocks noChangeShapeType="1"/>
                  </p:cNvSpPr>
                  <p:nvPr/>
                </p:nvSpPr>
                <p:spPr bwMode="auto">
                  <a:xfrm flipV="1">
                    <a:off x="2939" y="1870"/>
                    <a:ext cx="23" cy="3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sp>
                <p:nvSpPr>
                  <p:cNvPr id="23594" name="Line 161"/>
                  <p:cNvSpPr>
                    <a:spLocks noChangeShapeType="1"/>
                  </p:cNvSpPr>
                  <p:nvPr/>
                </p:nvSpPr>
                <p:spPr bwMode="auto">
                  <a:xfrm flipV="1">
                    <a:off x="2970" y="1835"/>
                    <a:ext cx="20" cy="4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grpSp>
          </p:grpSp>
        </p:grpSp>
      </p:grpSp>
      <p:sp>
        <p:nvSpPr>
          <p:cNvPr id="23567" name="Line 162"/>
          <p:cNvSpPr>
            <a:spLocks noChangeShapeType="1"/>
          </p:cNvSpPr>
          <p:nvPr/>
        </p:nvSpPr>
        <p:spPr bwMode="auto">
          <a:xfrm>
            <a:off x="482600" y="6273800"/>
            <a:ext cx="7175500" cy="0"/>
          </a:xfrm>
          <a:prstGeom prst="line">
            <a:avLst/>
          </a:prstGeom>
          <a:noFill/>
          <a:ln w="76200">
            <a:solidFill>
              <a:srgbClr val="000000"/>
            </a:solidFill>
            <a:round/>
            <a:headEnd type="triangle" w="med" len="med"/>
            <a:tailEnd type="triangle" w="med" len="med"/>
          </a:ln>
        </p:spPr>
        <p:txBody>
          <a:bodyPr wrap="none" anchor="ctr"/>
          <a:lstStyle/>
          <a:p>
            <a:pPr>
              <a:defRPr/>
            </a:pPr>
            <a:endParaRPr lang="en-US">
              <a:solidFill>
                <a:schemeClr val="bg1">
                  <a:lumMod val="50000"/>
                </a:schemeClr>
              </a:solidFill>
            </a:endParaRPr>
          </a:p>
        </p:txBody>
      </p:sp>
      <p:grpSp>
        <p:nvGrpSpPr>
          <p:cNvPr id="680977" name="Group 163"/>
          <p:cNvGrpSpPr>
            <a:grpSpLocks/>
          </p:cNvGrpSpPr>
          <p:nvPr/>
        </p:nvGrpSpPr>
        <p:grpSpPr bwMode="auto">
          <a:xfrm>
            <a:off x="1047750" y="5638800"/>
            <a:ext cx="1397000" cy="609600"/>
            <a:chOff x="1776" y="3264"/>
            <a:chExt cx="880" cy="672"/>
          </a:xfrm>
        </p:grpSpPr>
        <p:sp>
          <p:nvSpPr>
            <p:cNvPr id="23572" name="Line 164"/>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3573" name="Line 165"/>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sp>
        <p:nvSpPr>
          <p:cNvPr id="23569" name="Text Box 166"/>
          <p:cNvSpPr txBox="1">
            <a:spLocks noChangeArrowheads="1"/>
          </p:cNvSpPr>
          <p:nvPr/>
        </p:nvSpPr>
        <p:spPr bwMode="auto">
          <a:xfrm>
            <a:off x="3192463" y="6303963"/>
            <a:ext cx="1552220" cy="369332"/>
          </a:xfrm>
          <a:prstGeom prst="rect">
            <a:avLst/>
          </a:prstGeom>
          <a:noFill/>
          <a:ln w="9525">
            <a:noFill/>
            <a:miter lim="800000"/>
            <a:headEnd/>
            <a:tailEnd/>
          </a:ln>
        </p:spPr>
        <p:txBody>
          <a:bodyPr wrap="none">
            <a:spAutoFit/>
          </a:bodyPr>
          <a:lstStyle/>
          <a:p>
            <a:pPr algn="l" eaLnBrk="0" hangingPunct="0">
              <a:defRPr/>
            </a:pPr>
            <a:r>
              <a:rPr lang="en-GB" dirty="0"/>
              <a:t>Data Network</a:t>
            </a:r>
          </a:p>
        </p:txBody>
      </p:sp>
      <p:sp>
        <p:nvSpPr>
          <p:cNvPr id="23570" name="Text Box 167"/>
          <p:cNvSpPr txBox="1">
            <a:spLocks noChangeArrowheads="1"/>
          </p:cNvSpPr>
          <p:nvPr/>
        </p:nvSpPr>
        <p:spPr bwMode="auto">
          <a:xfrm>
            <a:off x="5032375" y="4119563"/>
            <a:ext cx="639763" cy="396875"/>
          </a:xfrm>
          <a:prstGeom prst="rect">
            <a:avLst/>
          </a:prstGeom>
          <a:solidFill>
            <a:schemeClr val="accent6">
              <a:lumMod val="20000"/>
              <a:lumOff val="80000"/>
            </a:schemeClr>
          </a:solidFill>
          <a:ln w="9525" algn="ctr">
            <a:noFill/>
            <a:miter lim="800000"/>
            <a:headEnd/>
            <a:tailEnd/>
          </a:ln>
        </p:spPr>
        <p:txBody>
          <a:bodyPr>
            <a:spAutoFit/>
          </a:bodyPr>
          <a:lstStyle/>
          <a:p>
            <a:pPr eaLnBrk="0" hangingPunct="0">
              <a:spcBef>
                <a:spcPct val="50000"/>
              </a:spcBef>
              <a:buClr>
                <a:srgbClr val="FFFF00"/>
              </a:buClr>
              <a:buSzPct val="75000"/>
              <a:defRPr/>
            </a:pPr>
            <a:r>
              <a:rPr lang="en-GB" sz="1000" dirty="0"/>
              <a:t>IP Header</a:t>
            </a:r>
            <a:endParaRPr lang="en-US" sz="1000" dirty="0"/>
          </a:p>
        </p:txBody>
      </p:sp>
      <p:sp>
        <p:nvSpPr>
          <p:cNvPr id="23571" name="Rectangle 168"/>
          <p:cNvSpPr>
            <a:spLocks noChangeArrowheads="1"/>
          </p:cNvSpPr>
          <p:nvPr/>
        </p:nvSpPr>
        <p:spPr bwMode="auto">
          <a:xfrm>
            <a:off x="2647950" y="-1588"/>
            <a:ext cx="5954713" cy="641351"/>
          </a:xfrm>
          <a:prstGeom prst="rect">
            <a:avLst/>
          </a:prstGeom>
          <a:noFill/>
          <a:ln w="9525" algn="ctr">
            <a:noFill/>
            <a:miter lim="800000"/>
            <a:headEnd/>
            <a:tailEnd/>
          </a:ln>
        </p:spPr>
        <p:txBody>
          <a:bodyPr>
            <a:spAutoFit/>
          </a:bodyPr>
          <a:lstStyle/>
          <a:p>
            <a:pPr algn="l">
              <a:defRPr/>
            </a:pPr>
            <a:r>
              <a:rPr lang="en-GB" sz="3600" i="1" u="sng" dirty="0"/>
              <a:t>TCP/IP Encapsulation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0962"/>
                                        </p:tgtEl>
                                        <p:attrNameLst>
                                          <p:attrName>style.visibility</p:attrName>
                                        </p:attrNameLst>
                                      </p:cBhvr>
                                      <p:to>
                                        <p:strVal val="visible"/>
                                      </p:to>
                                    </p:set>
                                    <p:animEffect transition="in" filter="dissolve">
                                      <p:cBhvr>
                                        <p:cTn id="7" dur="500"/>
                                        <p:tgtEl>
                                          <p:spTgt spid="68096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8" fill="hold" display="0">
                  <p:stCondLst>
                    <p:cond delay="indefinite"/>
                  </p:stCondLst>
                  <p:endCondLst>
                    <p:cond evt="onNext" delay="0">
                      <p:tgtEl>
                        <p:sldTgt/>
                      </p:tgtEl>
                    </p:cond>
                    <p:cond evt="onPrev" delay="0">
                      <p:tgtEl>
                        <p:sldTgt/>
                      </p:tgtEl>
                    </p:cond>
                    <p:cond evt="onStopAudio" delay="0">
                      <p:tgtEl>
                        <p:sldTgt/>
                      </p:tgtEl>
                    </p:cond>
                  </p:endCondLst>
                </p:cTn>
                <p:tgtEl>
                  <p:spTgt spid="680971"/>
                </p:tgtEl>
              </p:cMediaNode>
            </p:audio>
          </p:childTnLst>
        </p:cTn>
      </p:par>
    </p:tnLst>
    <p:bldLst>
      <p:bldP spid="68096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Text Box 2"/>
          <p:cNvSpPr txBox="1">
            <a:spLocks noChangeArrowheads="1"/>
          </p:cNvSpPr>
          <p:nvPr/>
        </p:nvSpPr>
        <p:spPr bwMode="auto">
          <a:xfrm>
            <a:off x="3557588" y="755650"/>
            <a:ext cx="5310187" cy="4708981"/>
          </a:xfrm>
          <a:prstGeom prst="rect">
            <a:avLst/>
          </a:prstGeom>
          <a:noFill/>
          <a:ln w="9525">
            <a:noFill/>
            <a:miter lim="800000"/>
            <a:headEnd/>
            <a:tailEnd/>
          </a:ln>
        </p:spPr>
        <p:txBody>
          <a:bodyPr>
            <a:spAutoFit/>
          </a:bodyPr>
          <a:lstStyle/>
          <a:p>
            <a:pPr algn="l">
              <a:defRPr/>
            </a:pPr>
            <a:r>
              <a:rPr lang="en-GB" sz="2000" u="sng" dirty="0"/>
              <a:t>Network Access Layer</a:t>
            </a:r>
          </a:p>
          <a:p>
            <a:pPr algn="l">
              <a:buFontTx/>
              <a:buChar char="•"/>
              <a:defRPr/>
            </a:pPr>
            <a:r>
              <a:rPr lang="en-GB" sz="2000" dirty="0"/>
              <a:t>Packet is passed to the Network Access layer, which adds a header and trailer to produce a </a:t>
            </a:r>
            <a:r>
              <a:rPr lang="en-GB" sz="2000" i="1" u="sng" dirty="0"/>
              <a:t>frame</a:t>
            </a:r>
            <a:r>
              <a:rPr lang="en-GB" sz="2000" i="1" dirty="0"/>
              <a:t>.</a:t>
            </a:r>
          </a:p>
          <a:p>
            <a:pPr algn="l">
              <a:defRPr/>
            </a:pPr>
            <a:endParaRPr lang="en-GB" sz="2000" i="1" dirty="0"/>
          </a:p>
          <a:p>
            <a:pPr algn="l">
              <a:buFontTx/>
              <a:buChar char="•"/>
              <a:defRPr/>
            </a:pPr>
            <a:r>
              <a:rPr lang="en-GB" sz="2000" dirty="0"/>
              <a:t>Header contains </a:t>
            </a:r>
            <a:r>
              <a:rPr lang="en-GB" sz="2000" i="1" u="sng" dirty="0"/>
              <a:t>physical address</a:t>
            </a:r>
            <a:r>
              <a:rPr lang="en-GB" sz="2000" dirty="0"/>
              <a:t> information, whilst the trailer provides an </a:t>
            </a:r>
            <a:r>
              <a:rPr lang="en-GB" sz="2000" i="1" u="sng" dirty="0"/>
              <a:t>error checking</a:t>
            </a:r>
            <a:r>
              <a:rPr lang="en-GB" sz="2000" dirty="0"/>
              <a:t> function. </a:t>
            </a:r>
          </a:p>
          <a:p>
            <a:pPr algn="l">
              <a:defRPr/>
            </a:pPr>
            <a:endParaRPr lang="en-GB" sz="2000" dirty="0"/>
          </a:p>
          <a:p>
            <a:pPr algn="l">
              <a:buFontTx/>
              <a:buChar char="•"/>
              <a:defRPr/>
            </a:pPr>
            <a:r>
              <a:rPr lang="en-GB" sz="2000" dirty="0"/>
              <a:t>This is then </a:t>
            </a:r>
            <a:r>
              <a:rPr lang="en-GB" sz="2000" i="1" u="sng" dirty="0"/>
              <a:t>encoded</a:t>
            </a:r>
            <a:r>
              <a:rPr lang="en-GB" sz="2000" dirty="0"/>
              <a:t>, before being fed to the network transmission media as a </a:t>
            </a:r>
            <a:r>
              <a:rPr lang="en-GB" sz="2000" i="1" u="sng" dirty="0"/>
              <a:t>bit </a:t>
            </a:r>
            <a:r>
              <a:rPr lang="en-GB" sz="2000" dirty="0"/>
              <a:t>stream</a:t>
            </a:r>
          </a:p>
          <a:p>
            <a:pPr algn="l">
              <a:defRPr/>
            </a:pPr>
            <a:endParaRPr lang="en-GB" sz="2000" dirty="0"/>
          </a:p>
          <a:p>
            <a:pPr algn="l">
              <a:defRPr/>
            </a:pPr>
            <a:endParaRPr lang="en-GB" sz="2000" dirty="0"/>
          </a:p>
          <a:p>
            <a:pPr algn="l">
              <a:defRPr/>
            </a:pPr>
            <a:endParaRPr lang="en-GB" sz="2000" dirty="0"/>
          </a:p>
          <a:p>
            <a:pPr algn="l">
              <a:defRPr/>
            </a:pPr>
            <a:endParaRPr lang="en-GB" sz="2000" dirty="0"/>
          </a:p>
        </p:txBody>
      </p:sp>
      <p:sp>
        <p:nvSpPr>
          <p:cNvPr id="24580" name="Rectangle 3"/>
          <p:cNvSpPr>
            <a:spLocks noChangeArrowheads="1"/>
          </p:cNvSpPr>
          <p:nvPr/>
        </p:nvSpPr>
        <p:spPr bwMode="auto">
          <a:xfrm>
            <a:off x="220663" y="4557713"/>
            <a:ext cx="3124200" cy="106997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 Network Access</a:t>
            </a:r>
          </a:p>
        </p:txBody>
      </p:sp>
      <p:sp>
        <p:nvSpPr>
          <p:cNvPr id="24581" name="Rectangle 4"/>
          <p:cNvSpPr>
            <a:spLocks noChangeArrowheads="1"/>
          </p:cNvSpPr>
          <p:nvPr/>
        </p:nvSpPr>
        <p:spPr bwMode="auto">
          <a:xfrm>
            <a:off x="219075" y="40290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Internet </a:t>
            </a:r>
          </a:p>
        </p:txBody>
      </p:sp>
      <p:sp>
        <p:nvSpPr>
          <p:cNvPr id="24582" name="Rectangle 5"/>
          <p:cNvSpPr>
            <a:spLocks noChangeArrowheads="1"/>
          </p:cNvSpPr>
          <p:nvPr/>
        </p:nvSpPr>
        <p:spPr bwMode="auto">
          <a:xfrm>
            <a:off x="219075" y="34956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Transport</a:t>
            </a:r>
          </a:p>
        </p:txBody>
      </p:sp>
      <p:sp>
        <p:nvSpPr>
          <p:cNvPr id="24583" name="Rectangle 6"/>
          <p:cNvSpPr>
            <a:spLocks noChangeArrowheads="1"/>
          </p:cNvSpPr>
          <p:nvPr/>
        </p:nvSpPr>
        <p:spPr bwMode="auto">
          <a:xfrm>
            <a:off x="225425" y="1892300"/>
            <a:ext cx="3117850" cy="160972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Application</a:t>
            </a:r>
          </a:p>
        </p:txBody>
      </p:sp>
      <p:sp>
        <p:nvSpPr>
          <p:cNvPr id="24584" name="Rectangle 7"/>
          <p:cNvSpPr>
            <a:spLocks noChangeArrowheads="1"/>
          </p:cNvSpPr>
          <p:nvPr/>
        </p:nvSpPr>
        <p:spPr bwMode="auto">
          <a:xfrm>
            <a:off x="3971925" y="4972050"/>
            <a:ext cx="1638300" cy="457200"/>
          </a:xfrm>
          <a:prstGeom prst="rect">
            <a:avLst/>
          </a:prstGeom>
          <a:solidFill>
            <a:schemeClr val="accent4">
              <a:lumMod val="40000"/>
              <a:lumOff val="60000"/>
            </a:schemeClr>
          </a:solidFill>
          <a:ln w="9525">
            <a:solidFill>
              <a:srgbClr val="000000"/>
            </a:solidFill>
            <a:miter lim="800000"/>
            <a:headEnd/>
            <a:tailEnd/>
          </a:ln>
        </p:spPr>
        <p:txBody>
          <a:bodyPr wrap="none" anchor="ctr"/>
          <a:lstStyle/>
          <a:p>
            <a:pPr>
              <a:defRPr/>
            </a:pPr>
            <a:r>
              <a:rPr lang="en-GB" sz="1800" dirty="0"/>
              <a:t>Packet</a:t>
            </a:r>
          </a:p>
        </p:txBody>
      </p:sp>
      <p:sp>
        <p:nvSpPr>
          <p:cNvPr id="24585" name="AutoShape 8"/>
          <p:cNvSpPr>
            <a:spLocks/>
          </p:cNvSpPr>
          <p:nvPr/>
        </p:nvSpPr>
        <p:spPr bwMode="auto">
          <a:xfrm rot="5400000">
            <a:off x="4686300" y="3502025"/>
            <a:ext cx="219075" cy="2638425"/>
          </a:xfrm>
          <a:prstGeom prst="leftBrace">
            <a:avLst>
              <a:gd name="adj1" fmla="val 100362"/>
              <a:gd name="adj2" fmla="val 50000"/>
            </a:avLst>
          </a:prstGeom>
          <a:noFill/>
          <a:ln w="9525">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586" name="Text Box 9"/>
          <p:cNvSpPr txBox="1">
            <a:spLocks noChangeArrowheads="1"/>
          </p:cNvSpPr>
          <p:nvPr/>
        </p:nvSpPr>
        <p:spPr bwMode="auto">
          <a:xfrm>
            <a:off x="4394200" y="4381500"/>
            <a:ext cx="893386" cy="369332"/>
          </a:xfrm>
          <a:prstGeom prst="rect">
            <a:avLst/>
          </a:prstGeom>
          <a:noFill/>
          <a:ln w="9525">
            <a:noFill/>
            <a:miter lim="800000"/>
            <a:headEnd/>
            <a:tailEnd/>
          </a:ln>
        </p:spPr>
        <p:txBody>
          <a:bodyPr wrap="none">
            <a:spAutoFit/>
          </a:bodyPr>
          <a:lstStyle/>
          <a:p>
            <a:pPr algn="l">
              <a:defRPr/>
            </a:pPr>
            <a:r>
              <a:rPr lang="en-GB" sz="1800" b="1" dirty="0"/>
              <a:t>Frame</a:t>
            </a:r>
          </a:p>
        </p:txBody>
      </p:sp>
      <p:sp>
        <p:nvSpPr>
          <p:cNvPr id="24587" name="Rectangle 10"/>
          <p:cNvSpPr>
            <a:spLocks noChangeArrowheads="1"/>
          </p:cNvSpPr>
          <p:nvPr/>
        </p:nvSpPr>
        <p:spPr bwMode="auto">
          <a:xfrm>
            <a:off x="5610224" y="4972050"/>
            <a:ext cx="962039" cy="457200"/>
          </a:xfrm>
          <a:prstGeom prst="rect">
            <a:avLst/>
          </a:prstGeom>
          <a:noFill/>
          <a:ln w="9525">
            <a:solidFill>
              <a:srgbClr val="000000"/>
            </a:solidFill>
            <a:miter lim="800000"/>
            <a:headEnd/>
            <a:tailEnd/>
          </a:ln>
        </p:spPr>
        <p:txBody>
          <a:bodyPr wrap="none" anchor="ctr"/>
          <a:lstStyle/>
          <a:p>
            <a:pPr>
              <a:defRPr/>
            </a:pPr>
            <a:endParaRPr lang="en-US">
              <a:solidFill>
                <a:schemeClr val="bg1">
                  <a:lumMod val="50000"/>
                </a:schemeClr>
              </a:solidFill>
            </a:endParaRPr>
          </a:p>
        </p:txBody>
      </p:sp>
      <p:sp>
        <p:nvSpPr>
          <p:cNvPr id="683019" name="Rectangle 11"/>
          <p:cNvSpPr>
            <a:spLocks noChangeArrowheads="1"/>
          </p:cNvSpPr>
          <p:nvPr/>
        </p:nvSpPr>
        <p:spPr bwMode="auto">
          <a:xfrm>
            <a:off x="2181225" y="5340350"/>
            <a:ext cx="276225" cy="276225"/>
          </a:xfrm>
          <a:prstGeom prst="rect">
            <a:avLst/>
          </a:prstGeom>
          <a:solidFill>
            <a:schemeClr val="tx1"/>
          </a:solidFill>
          <a:ln w="9525">
            <a:solidFill>
              <a:srgbClr val="000000"/>
            </a:solidFill>
            <a:miter lim="800000"/>
            <a:headEnd/>
            <a:tailEnd/>
          </a:ln>
        </p:spPr>
        <p:txBody>
          <a:bodyPr wrap="none" anchor="ctr"/>
          <a:lstStyle/>
          <a:p>
            <a:pPr>
              <a:defRPr/>
            </a:pPr>
            <a:r>
              <a:rPr lang="en-GB" sz="1800">
                <a:solidFill>
                  <a:schemeClr val="bg1">
                    <a:lumMod val="50000"/>
                  </a:schemeClr>
                </a:solidFill>
              </a:rPr>
              <a:t>0</a:t>
            </a:r>
          </a:p>
        </p:txBody>
      </p:sp>
      <p:sp>
        <p:nvSpPr>
          <p:cNvPr id="683020" name="Rectangle 12"/>
          <p:cNvSpPr>
            <a:spLocks noChangeArrowheads="1"/>
          </p:cNvSpPr>
          <p:nvPr/>
        </p:nvSpPr>
        <p:spPr bwMode="auto">
          <a:xfrm>
            <a:off x="1911350" y="5340350"/>
            <a:ext cx="276225" cy="276225"/>
          </a:xfrm>
          <a:prstGeom prst="rect">
            <a:avLst/>
          </a:prstGeom>
          <a:solidFill>
            <a:schemeClr val="tx1"/>
          </a:solidFill>
          <a:ln w="9525">
            <a:solidFill>
              <a:srgbClr val="000000"/>
            </a:solidFill>
            <a:miter lim="800000"/>
            <a:headEnd/>
            <a:tailEnd/>
          </a:ln>
        </p:spPr>
        <p:txBody>
          <a:bodyPr wrap="none" anchor="ctr"/>
          <a:lstStyle/>
          <a:p>
            <a:pPr>
              <a:defRPr/>
            </a:pPr>
            <a:r>
              <a:rPr lang="en-GB" sz="1800">
                <a:solidFill>
                  <a:schemeClr val="bg1">
                    <a:lumMod val="50000"/>
                  </a:schemeClr>
                </a:solidFill>
              </a:rPr>
              <a:t>1</a:t>
            </a:r>
          </a:p>
        </p:txBody>
      </p:sp>
      <p:sp>
        <p:nvSpPr>
          <p:cNvPr id="683021" name="Rectangle 13"/>
          <p:cNvSpPr>
            <a:spLocks noChangeArrowheads="1"/>
          </p:cNvSpPr>
          <p:nvPr/>
        </p:nvSpPr>
        <p:spPr bwMode="auto">
          <a:xfrm>
            <a:off x="1635125" y="5340350"/>
            <a:ext cx="276225" cy="276225"/>
          </a:xfrm>
          <a:prstGeom prst="rect">
            <a:avLst/>
          </a:prstGeom>
          <a:solidFill>
            <a:schemeClr val="tx1"/>
          </a:solidFill>
          <a:ln w="9525">
            <a:solidFill>
              <a:srgbClr val="000000"/>
            </a:solidFill>
            <a:miter lim="800000"/>
            <a:headEnd/>
            <a:tailEnd/>
          </a:ln>
        </p:spPr>
        <p:txBody>
          <a:bodyPr wrap="none" anchor="ctr"/>
          <a:lstStyle/>
          <a:p>
            <a:pPr>
              <a:defRPr/>
            </a:pPr>
            <a:r>
              <a:rPr lang="en-GB" sz="1800">
                <a:solidFill>
                  <a:schemeClr val="bg1">
                    <a:lumMod val="50000"/>
                  </a:schemeClr>
                </a:solidFill>
              </a:rPr>
              <a:t>0</a:t>
            </a:r>
          </a:p>
        </p:txBody>
      </p:sp>
      <p:sp>
        <p:nvSpPr>
          <p:cNvPr id="683022" name="Rectangle 14"/>
          <p:cNvSpPr>
            <a:spLocks noChangeArrowheads="1"/>
          </p:cNvSpPr>
          <p:nvPr/>
        </p:nvSpPr>
        <p:spPr bwMode="auto">
          <a:xfrm>
            <a:off x="2463800" y="5340350"/>
            <a:ext cx="276225" cy="276225"/>
          </a:xfrm>
          <a:prstGeom prst="rect">
            <a:avLst/>
          </a:prstGeom>
          <a:solidFill>
            <a:schemeClr val="tx1"/>
          </a:solidFill>
          <a:ln w="9525">
            <a:solidFill>
              <a:srgbClr val="000000"/>
            </a:solidFill>
            <a:miter lim="800000"/>
            <a:headEnd/>
            <a:tailEnd/>
          </a:ln>
        </p:spPr>
        <p:txBody>
          <a:bodyPr wrap="none" anchor="ctr"/>
          <a:lstStyle/>
          <a:p>
            <a:pPr>
              <a:defRPr/>
            </a:pPr>
            <a:r>
              <a:rPr lang="en-GB" sz="1800">
                <a:solidFill>
                  <a:schemeClr val="bg1">
                    <a:lumMod val="50000"/>
                  </a:schemeClr>
                </a:solidFill>
              </a:rPr>
              <a:t>1</a:t>
            </a:r>
          </a:p>
        </p:txBody>
      </p:sp>
      <p:sp>
        <p:nvSpPr>
          <p:cNvPr id="683023" name="Rectangle 15"/>
          <p:cNvSpPr>
            <a:spLocks noChangeArrowheads="1"/>
          </p:cNvSpPr>
          <p:nvPr/>
        </p:nvSpPr>
        <p:spPr bwMode="auto">
          <a:xfrm>
            <a:off x="1079500" y="5340350"/>
            <a:ext cx="276225" cy="276225"/>
          </a:xfrm>
          <a:prstGeom prst="rect">
            <a:avLst/>
          </a:prstGeom>
          <a:solidFill>
            <a:schemeClr val="tx1"/>
          </a:solidFill>
          <a:ln w="9525">
            <a:solidFill>
              <a:srgbClr val="000000"/>
            </a:solidFill>
            <a:miter lim="800000"/>
            <a:headEnd/>
            <a:tailEnd/>
          </a:ln>
        </p:spPr>
        <p:txBody>
          <a:bodyPr wrap="none" anchor="ctr"/>
          <a:lstStyle/>
          <a:p>
            <a:pPr>
              <a:defRPr/>
            </a:pPr>
            <a:r>
              <a:rPr lang="en-GB" sz="1800">
                <a:solidFill>
                  <a:schemeClr val="bg1">
                    <a:lumMod val="50000"/>
                  </a:schemeClr>
                </a:solidFill>
              </a:rPr>
              <a:t>1</a:t>
            </a:r>
          </a:p>
        </p:txBody>
      </p:sp>
      <p:sp>
        <p:nvSpPr>
          <p:cNvPr id="683024" name="Rectangle 16"/>
          <p:cNvSpPr>
            <a:spLocks noChangeArrowheads="1"/>
          </p:cNvSpPr>
          <p:nvPr/>
        </p:nvSpPr>
        <p:spPr bwMode="auto">
          <a:xfrm>
            <a:off x="1352550" y="5340350"/>
            <a:ext cx="276225" cy="276225"/>
          </a:xfrm>
          <a:prstGeom prst="rect">
            <a:avLst/>
          </a:prstGeom>
          <a:solidFill>
            <a:schemeClr val="tx1"/>
          </a:solidFill>
          <a:ln w="9525">
            <a:solidFill>
              <a:srgbClr val="000000"/>
            </a:solidFill>
            <a:miter lim="800000"/>
            <a:headEnd/>
            <a:tailEnd/>
          </a:ln>
        </p:spPr>
        <p:txBody>
          <a:bodyPr wrap="none" anchor="ctr"/>
          <a:lstStyle/>
          <a:p>
            <a:pPr>
              <a:defRPr/>
            </a:pPr>
            <a:r>
              <a:rPr lang="en-GB" sz="1800">
                <a:solidFill>
                  <a:schemeClr val="bg1">
                    <a:lumMod val="50000"/>
                  </a:schemeClr>
                </a:solidFill>
              </a:rPr>
              <a:t>1</a:t>
            </a:r>
          </a:p>
        </p:txBody>
      </p:sp>
      <p:sp>
        <p:nvSpPr>
          <p:cNvPr id="683025" name="Rectangle 17"/>
          <p:cNvSpPr>
            <a:spLocks noChangeArrowheads="1"/>
          </p:cNvSpPr>
          <p:nvPr/>
        </p:nvSpPr>
        <p:spPr bwMode="auto">
          <a:xfrm>
            <a:off x="803275" y="5340350"/>
            <a:ext cx="276225" cy="276225"/>
          </a:xfrm>
          <a:prstGeom prst="rect">
            <a:avLst/>
          </a:prstGeom>
          <a:solidFill>
            <a:schemeClr val="tx1"/>
          </a:solidFill>
          <a:ln w="9525">
            <a:solidFill>
              <a:srgbClr val="000000"/>
            </a:solidFill>
            <a:miter lim="800000"/>
            <a:headEnd/>
            <a:tailEnd/>
          </a:ln>
        </p:spPr>
        <p:txBody>
          <a:bodyPr wrap="none" anchor="ctr"/>
          <a:lstStyle/>
          <a:p>
            <a:pPr>
              <a:defRPr/>
            </a:pPr>
            <a:r>
              <a:rPr lang="en-GB" sz="1800">
                <a:solidFill>
                  <a:schemeClr val="bg1">
                    <a:lumMod val="50000"/>
                  </a:schemeClr>
                </a:solidFill>
              </a:rPr>
              <a:t>0</a:t>
            </a:r>
          </a:p>
        </p:txBody>
      </p:sp>
      <p:sp>
        <p:nvSpPr>
          <p:cNvPr id="683026" name="Rectangle 18"/>
          <p:cNvSpPr>
            <a:spLocks noChangeArrowheads="1"/>
          </p:cNvSpPr>
          <p:nvPr/>
        </p:nvSpPr>
        <p:spPr bwMode="auto">
          <a:xfrm>
            <a:off x="523875" y="5337175"/>
            <a:ext cx="276225" cy="276225"/>
          </a:xfrm>
          <a:prstGeom prst="rect">
            <a:avLst/>
          </a:prstGeom>
          <a:solidFill>
            <a:schemeClr val="tx1"/>
          </a:solidFill>
          <a:ln w="9525">
            <a:solidFill>
              <a:srgbClr val="000000"/>
            </a:solidFill>
            <a:miter lim="800000"/>
            <a:headEnd/>
            <a:tailEnd/>
          </a:ln>
        </p:spPr>
        <p:txBody>
          <a:bodyPr wrap="none" anchor="ctr"/>
          <a:lstStyle/>
          <a:p>
            <a:pPr>
              <a:defRPr/>
            </a:pPr>
            <a:r>
              <a:rPr lang="en-GB" sz="1800">
                <a:solidFill>
                  <a:schemeClr val="bg1">
                    <a:lumMod val="50000"/>
                  </a:schemeClr>
                </a:solidFill>
              </a:rPr>
              <a:t>0</a:t>
            </a:r>
          </a:p>
        </p:txBody>
      </p:sp>
      <p:pic>
        <p:nvPicPr>
          <p:cNvPr id="683027" name="osi.wav">
            <a:hlinkClick r:id="" action="ppaction://media"/>
          </p:cNvPr>
          <p:cNvPicPr>
            <a:picLocks noRot="1" noChangeAspect="1" noChangeArrowheads="1"/>
          </p:cNvPicPr>
          <p:nvPr>
            <a:audioFile r:link="rId1"/>
          </p:nvPr>
        </p:nvPicPr>
        <p:blipFill>
          <a:blip r:embed="rId4"/>
          <a:srcRect/>
          <a:stretch>
            <a:fillRect/>
          </a:stretch>
        </p:blipFill>
        <p:spPr bwMode="auto">
          <a:xfrm>
            <a:off x="1533525" y="819150"/>
            <a:ext cx="304800" cy="304800"/>
          </a:xfrm>
          <a:prstGeom prst="rect">
            <a:avLst/>
          </a:prstGeom>
          <a:noFill/>
          <a:ln w="9525">
            <a:solidFill>
              <a:srgbClr val="000000"/>
            </a:solidFill>
            <a:miter lim="800000"/>
            <a:headEnd/>
            <a:tailEnd/>
          </a:ln>
        </p:spPr>
      </p:pic>
      <p:grpSp>
        <p:nvGrpSpPr>
          <p:cNvPr id="2" name="Group 20"/>
          <p:cNvGrpSpPr>
            <a:grpSpLocks/>
          </p:cNvGrpSpPr>
          <p:nvPr/>
        </p:nvGrpSpPr>
        <p:grpSpPr bwMode="auto">
          <a:xfrm>
            <a:off x="1333500" y="1404938"/>
            <a:ext cx="711200" cy="469900"/>
            <a:chOff x="1776" y="3264"/>
            <a:chExt cx="880" cy="672"/>
          </a:xfrm>
        </p:grpSpPr>
        <p:sp>
          <p:nvSpPr>
            <p:cNvPr id="24754" name="Line 21"/>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4755" name="Line 22"/>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grpSp>
        <p:nvGrpSpPr>
          <p:cNvPr id="3" name="Group 23"/>
          <p:cNvGrpSpPr>
            <a:grpSpLocks/>
          </p:cNvGrpSpPr>
          <p:nvPr/>
        </p:nvGrpSpPr>
        <p:grpSpPr bwMode="auto">
          <a:xfrm>
            <a:off x="1120775" y="592138"/>
            <a:ext cx="1163638" cy="901700"/>
            <a:chOff x="2436" y="1353"/>
            <a:chExt cx="733" cy="568"/>
          </a:xfrm>
        </p:grpSpPr>
        <p:sp>
          <p:nvSpPr>
            <p:cNvPr id="24608" name="Freeform 24"/>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4" name="Group 25"/>
            <p:cNvGrpSpPr>
              <a:grpSpLocks/>
            </p:cNvGrpSpPr>
            <p:nvPr/>
          </p:nvGrpSpPr>
          <p:grpSpPr bwMode="auto">
            <a:xfrm>
              <a:off x="2497" y="1671"/>
              <a:ext cx="568" cy="191"/>
              <a:chOff x="2497" y="1671"/>
              <a:chExt cx="568" cy="191"/>
            </a:xfrm>
          </p:grpSpPr>
          <p:sp>
            <p:nvSpPr>
              <p:cNvPr id="24747" name="Freeform 26"/>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748" name="Freeform 27"/>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5" name="Group 28"/>
              <p:cNvGrpSpPr>
                <a:grpSpLocks/>
              </p:cNvGrpSpPr>
              <p:nvPr/>
            </p:nvGrpSpPr>
            <p:grpSpPr bwMode="auto">
              <a:xfrm>
                <a:off x="2502" y="1703"/>
                <a:ext cx="457" cy="52"/>
                <a:chOff x="2502" y="1703"/>
                <a:chExt cx="457" cy="52"/>
              </a:xfrm>
            </p:grpSpPr>
            <p:sp>
              <p:nvSpPr>
                <p:cNvPr id="24750" name="Line 29"/>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51" name="Line 30"/>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52" name="Line 31"/>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53" name="Line 32"/>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6" name="Group 33"/>
            <p:cNvGrpSpPr>
              <a:grpSpLocks/>
            </p:cNvGrpSpPr>
            <p:nvPr/>
          </p:nvGrpSpPr>
          <p:grpSpPr bwMode="auto">
            <a:xfrm>
              <a:off x="2497" y="1651"/>
              <a:ext cx="570" cy="47"/>
              <a:chOff x="2497" y="1651"/>
              <a:chExt cx="570" cy="47"/>
            </a:xfrm>
          </p:grpSpPr>
          <p:sp>
            <p:nvSpPr>
              <p:cNvPr id="24745" name="Freeform 34"/>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746" name="Freeform 35"/>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7" name="Group 36"/>
            <p:cNvGrpSpPr>
              <a:grpSpLocks/>
            </p:cNvGrpSpPr>
            <p:nvPr/>
          </p:nvGrpSpPr>
          <p:grpSpPr bwMode="auto">
            <a:xfrm>
              <a:off x="2967" y="1360"/>
              <a:ext cx="100" cy="322"/>
              <a:chOff x="2967" y="1360"/>
              <a:chExt cx="100" cy="322"/>
            </a:xfrm>
          </p:grpSpPr>
          <p:grpSp>
            <p:nvGrpSpPr>
              <p:cNvPr id="8" name="Group 37"/>
              <p:cNvGrpSpPr>
                <a:grpSpLocks/>
              </p:cNvGrpSpPr>
              <p:nvPr/>
            </p:nvGrpSpPr>
            <p:grpSpPr bwMode="auto">
              <a:xfrm>
                <a:off x="3008" y="1402"/>
                <a:ext cx="59" cy="269"/>
                <a:chOff x="3008" y="1402"/>
                <a:chExt cx="59" cy="269"/>
              </a:xfrm>
            </p:grpSpPr>
            <p:sp>
              <p:nvSpPr>
                <p:cNvPr id="24719" name="Freeform 38"/>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9" name="Group 39"/>
                <p:cNvGrpSpPr>
                  <a:grpSpLocks/>
                </p:cNvGrpSpPr>
                <p:nvPr/>
              </p:nvGrpSpPr>
              <p:grpSpPr bwMode="auto">
                <a:xfrm>
                  <a:off x="3012" y="1418"/>
                  <a:ext cx="55" cy="231"/>
                  <a:chOff x="3012" y="1418"/>
                  <a:chExt cx="55" cy="231"/>
                </a:xfrm>
              </p:grpSpPr>
              <p:grpSp>
                <p:nvGrpSpPr>
                  <p:cNvPr id="10" name="Group 40"/>
                  <p:cNvGrpSpPr>
                    <a:grpSpLocks/>
                  </p:cNvGrpSpPr>
                  <p:nvPr/>
                </p:nvGrpSpPr>
                <p:grpSpPr bwMode="auto">
                  <a:xfrm>
                    <a:off x="3012" y="1418"/>
                    <a:ext cx="55" cy="231"/>
                    <a:chOff x="3012" y="1418"/>
                    <a:chExt cx="55" cy="231"/>
                  </a:xfrm>
                </p:grpSpPr>
                <p:grpSp>
                  <p:nvGrpSpPr>
                    <p:cNvPr id="11" name="Group 41"/>
                    <p:cNvGrpSpPr>
                      <a:grpSpLocks/>
                    </p:cNvGrpSpPr>
                    <p:nvPr/>
                  </p:nvGrpSpPr>
                  <p:grpSpPr bwMode="auto">
                    <a:xfrm>
                      <a:off x="3012" y="1418"/>
                      <a:ext cx="55" cy="134"/>
                      <a:chOff x="3012" y="1418"/>
                      <a:chExt cx="55" cy="134"/>
                    </a:xfrm>
                  </p:grpSpPr>
                  <p:grpSp>
                    <p:nvGrpSpPr>
                      <p:cNvPr id="12" name="Group 42"/>
                      <p:cNvGrpSpPr>
                        <a:grpSpLocks/>
                      </p:cNvGrpSpPr>
                      <p:nvPr/>
                    </p:nvGrpSpPr>
                    <p:grpSpPr bwMode="auto">
                      <a:xfrm>
                        <a:off x="3017" y="1418"/>
                        <a:ext cx="50" cy="66"/>
                        <a:chOff x="3017" y="1418"/>
                        <a:chExt cx="50" cy="66"/>
                      </a:xfrm>
                    </p:grpSpPr>
                    <p:sp>
                      <p:nvSpPr>
                        <p:cNvPr id="24739" name="Line 43"/>
                        <p:cNvSpPr>
                          <a:spLocks noChangeShapeType="1"/>
                        </p:cNvSpPr>
                        <p:nvPr/>
                      </p:nvSpPr>
                      <p:spPr bwMode="auto">
                        <a:xfrm>
                          <a:off x="3019" y="1418"/>
                          <a:ext cx="48" cy="13"/>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40" name="Line 44"/>
                        <p:cNvSpPr>
                          <a:spLocks noChangeShapeType="1"/>
                        </p:cNvSpPr>
                        <p:nvPr/>
                      </p:nvSpPr>
                      <p:spPr bwMode="auto">
                        <a:xfrm>
                          <a:off x="3018" y="1430"/>
                          <a:ext cx="49" cy="11"/>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41" name="Line 45"/>
                        <p:cNvSpPr>
                          <a:spLocks noChangeShapeType="1"/>
                        </p:cNvSpPr>
                        <p:nvPr/>
                      </p:nvSpPr>
                      <p:spPr bwMode="auto">
                        <a:xfrm>
                          <a:off x="3018" y="1442"/>
                          <a:ext cx="49" cy="1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42" name="Line 46"/>
                        <p:cNvSpPr>
                          <a:spLocks noChangeShapeType="1"/>
                        </p:cNvSpPr>
                        <p:nvPr/>
                      </p:nvSpPr>
                      <p:spPr bwMode="auto">
                        <a:xfrm>
                          <a:off x="3018" y="1454"/>
                          <a:ext cx="48" cy="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43" name="Line 47"/>
                        <p:cNvSpPr>
                          <a:spLocks noChangeShapeType="1"/>
                        </p:cNvSpPr>
                        <p:nvPr/>
                      </p:nvSpPr>
                      <p:spPr bwMode="auto">
                        <a:xfrm>
                          <a:off x="3017" y="1466"/>
                          <a:ext cx="48" cy="8"/>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44" name="Line 48"/>
                        <p:cNvSpPr>
                          <a:spLocks noChangeShapeType="1"/>
                        </p:cNvSpPr>
                        <p:nvPr/>
                      </p:nvSpPr>
                      <p:spPr bwMode="auto">
                        <a:xfrm>
                          <a:off x="3017" y="1478"/>
                          <a:ext cx="48" cy="6"/>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sp>
                    <p:nvSpPr>
                      <p:cNvPr id="24734" name="Line 49"/>
                      <p:cNvSpPr>
                        <a:spLocks noChangeShapeType="1"/>
                      </p:cNvSpPr>
                      <p:nvPr/>
                    </p:nvSpPr>
                    <p:spPr bwMode="auto">
                      <a:xfrm>
                        <a:off x="3012" y="1502"/>
                        <a:ext cx="51" cy="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35" name="Line 50"/>
                      <p:cNvSpPr>
                        <a:spLocks noChangeShapeType="1"/>
                      </p:cNvSpPr>
                      <p:nvPr/>
                    </p:nvSpPr>
                    <p:spPr bwMode="auto">
                      <a:xfrm>
                        <a:off x="3013" y="1514"/>
                        <a:ext cx="50" cy="1"/>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36" name="Line 51"/>
                      <p:cNvSpPr>
                        <a:spLocks noChangeShapeType="1"/>
                      </p:cNvSpPr>
                      <p:nvPr/>
                    </p:nvSpPr>
                    <p:spPr bwMode="auto">
                      <a:xfrm>
                        <a:off x="3012" y="1526"/>
                        <a:ext cx="50" cy="1"/>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37" name="Line 52"/>
                      <p:cNvSpPr>
                        <a:spLocks noChangeShapeType="1"/>
                      </p:cNvSpPr>
                      <p:nvPr/>
                    </p:nvSpPr>
                    <p:spPr bwMode="auto">
                      <a:xfrm>
                        <a:off x="3013" y="1535"/>
                        <a:ext cx="49" cy="6"/>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38" name="Line 53"/>
                      <p:cNvSpPr>
                        <a:spLocks noChangeShapeType="1"/>
                      </p:cNvSpPr>
                      <p:nvPr/>
                    </p:nvSpPr>
                    <p:spPr bwMode="auto">
                      <a:xfrm>
                        <a:off x="3013" y="1547"/>
                        <a:ext cx="49" cy="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13" name="Group 54"/>
                    <p:cNvGrpSpPr>
                      <a:grpSpLocks/>
                    </p:cNvGrpSpPr>
                    <p:nvPr/>
                  </p:nvGrpSpPr>
                  <p:grpSpPr bwMode="auto">
                    <a:xfrm>
                      <a:off x="3013" y="1560"/>
                      <a:ext cx="48" cy="89"/>
                      <a:chOff x="3013" y="1560"/>
                      <a:chExt cx="48" cy="89"/>
                    </a:xfrm>
                  </p:grpSpPr>
                  <p:sp>
                    <p:nvSpPr>
                      <p:cNvPr id="24725" name="Line 55"/>
                      <p:cNvSpPr>
                        <a:spLocks noChangeShapeType="1"/>
                      </p:cNvSpPr>
                      <p:nvPr/>
                    </p:nvSpPr>
                    <p:spPr bwMode="auto">
                      <a:xfrm>
                        <a:off x="3013" y="1560"/>
                        <a:ext cx="48" cy="3"/>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26" name="Line 56"/>
                      <p:cNvSpPr>
                        <a:spLocks noChangeShapeType="1"/>
                      </p:cNvSpPr>
                      <p:nvPr/>
                    </p:nvSpPr>
                    <p:spPr bwMode="auto">
                      <a:xfrm>
                        <a:off x="3014" y="1572"/>
                        <a:ext cx="46" cy="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27" name="Line 57"/>
                      <p:cNvSpPr>
                        <a:spLocks noChangeShapeType="1"/>
                      </p:cNvSpPr>
                      <p:nvPr/>
                    </p:nvSpPr>
                    <p:spPr bwMode="auto">
                      <a:xfrm>
                        <a:off x="3013" y="1585"/>
                        <a:ext cx="46"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28" name="Line 58"/>
                      <p:cNvSpPr>
                        <a:spLocks noChangeShapeType="1"/>
                      </p:cNvSpPr>
                      <p:nvPr/>
                    </p:nvSpPr>
                    <p:spPr bwMode="auto">
                      <a:xfrm flipV="1">
                        <a:off x="3013" y="1592"/>
                        <a:ext cx="46" cy="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29" name="Line 59"/>
                      <p:cNvSpPr>
                        <a:spLocks noChangeShapeType="1"/>
                      </p:cNvSpPr>
                      <p:nvPr/>
                    </p:nvSpPr>
                    <p:spPr bwMode="auto">
                      <a:xfrm flipV="1">
                        <a:off x="3013" y="1602"/>
                        <a:ext cx="45" cy="11"/>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30" name="Line 60"/>
                      <p:cNvSpPr>
                        <a:spLocks noChangeShapeType="1"/>
                      </p:cNvSpPr>
                      <p:nvPr/>
                    </p:nvSpPr>
                    <p:spPr bwMode="auto">
                      <a:xfrm flipV="1">
                        <a:off x="3013" y="1613"/>
                        <a:ext cx="45" cy="1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31" name="Line 61"/>
                      <p:cNvSpPr>
                        <a:spLocks noChangeShapeType="1"/>
                      </p:cNvSpPr>
                      <p:nvPr/>
                    </p:nvSpPr>
                    <p:spPr bwMode="auto">
                      <a:xfrm flipV="1">
                        <a:off x="3013" y="1623"/>
                        <a:ext cx="44" cy="1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32" name="Line 62"/>
                      <p:cNvSpPr>
                        <a:spLocks noChangeShapeType="1"/>
                      </p:cNvSpPr>
                      <p:nvPr/>
                    </p:nvSpPr>
                    <p:spPr bwMode="auto">
                      <a:xfrm flipV="1">
                        <a:off x="3013" y="1634"/>
                        <a:ext cx="44" cy="1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sp>
                <p:nvSpPr>
                  <p:cNvPr id="24722" name="Line 63"/>
                  <p:cNvSpPr>
                    <a:spLocks noChangeShapeType="1"/>
                  </p:cNvSpPr>
                  <p:nvPr/>
                </p:nvSpPr>
                <p:spPr bwMode="auto">
                  <a:xfrm>
                    <a:off x="3015" y="1490"/>
                    <a:ext cx="49" cy="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14" name="Group 64"/>
              <p:cNvGrpSpPr>
                <a:grpSpLocks/>
              </p:cNvGrpSpPr>
              <p:nvPr/>
            </p:nvGrpSpPr>
            <p:grpSpPr bwMode="auto">
              <a:xfrm>
                <a:off x="2967" y="1360"/>
                <a:ext cx="50" cy="322"/>
                <a:chOff x="2967" y="1360"/>
                <a:chExt cx="50" cy="322"/>
              </a:xfrm>
            </p:grpSpPr>
            <p:sp>
              <p:nvSpPr>
                <p:cNvPr id="24717" name="Freeform 65"/>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718" name="Arc 66"/>
                <p:cNvSpPr>
                  <a:spLocks/>
                </p:cNvSpPr>
                <p:nvPr/>
              </p:nvSpPr>
              <p:spPr bwMode="auto">
                <a:xfrm>
                  <a:off x="3015" y="1377"/>
                  <a:ext cx="2" cy="5"/>
                </a:xfrm>
                <a:custGeom>
                  <a:avLst/>
                  <a:gdLst>
                    <a:gd name="T0" fmla="*/ 1 w 43200"/>
                    <a:gd name="T1" fmla="*/ 0 h 43200"/>
                    <a:gd name="T2" fmla="*/ 1 w 43200"/>
                    <a:gd name="T3" fmla="*/ 0 h 43200"/>
                    <a:gd name="T4" fmla="*/ 1 w 43200"/>
                    <a:gd name="T5" fmla="*/ 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15" name="Group 67"/>
            <p:cNvGrpSpPr>
              <a:grpSpLocks/>
            </p:cNvGrpSpPr>
            <p:nvPr/>
          </p:nvGrpSpPr>
          <p:grpSpPr bwMode="auto">
            <a:xfrm>
              <a:off x="2989" y="1856"/>
              <a:ext cx="180" cy="65"/>
              <a:chOff x="2989" y="1856"/>
              <a:chExt cx="180" cy="65"/>
            </a:xfrm>
          </p:grpSpPr>
          <p:sp>
            <p:nvSpPr>
              <p:cNvPr id="24704" name="Freeform 68"/>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6" name="Group 69"/>
              <p:cNvGrpSpPr>
                <a:grpSpLocks/>
              </p:cNvGrpSpPr>
              <p:nvPr/>
            </p:nvGrpSpPr>
            <p:grpSpPr bwMode="auto">
              <a:xfrm>
                <a:off x="2996" y="1880"/>
                <a:ext cx="121" cy="41"/>
                <a:chOff x="2996" y="1880"/>
                <a:chExt cx="121" cy="41"/>
              </a:xfrm>
            </p:grpSpPr>
            <p:grpSp>
              <p:nvGrpSpPr>
                <p:cNvPr id="17" name="Group 70"/>
                <p:cNvGrpSpPr>
                  <a:grpSpLocks/>
                </p:cNvGrpSpPr>
                <p:nvPr/>
              </p:nvGrpSpPr>
              <p:grpSpPr bwMode="auto">
                <a:xfrm>
                  <a:off x="2996" y="1880"/>
                  <a:ext cx="119" cy="41"/>
                  <a:chOff x="2996" y="1880"/>
                  <a:chExt cx="119" cy="41"/>
                </a:xfrm>
              </p:grpSpPr>
              <p:sp>
                <p:nvSpPr>
                  <p:cNvPr id="24711" name="Freeform 71"/>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712" name="Freeform 72"/>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713" name="Freeform 73"/>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714" name="Freeform 74"/>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8" name="Group 75"/>
                <p:cNvGrpSpPr>
                  <a:grpSpLocks/>
                </p:cNvGrpSpPr>
                <p:nvPr/>
              </p:nvGrpSpPr>
              <p:grpSpPr bwMode="auto">
                <a:xfrm>
                  <a:off x="3001" y="1890"/>
                  <a:ext cx="116" cy="29"/>
                  <a:chOff x="3001" y="1890"/>
                  <a:chExt cx="116" cy="29"/>
                </a:xfrm>
              </p:grpSpPr>
              <p:sp>
                <p:nvSpPr>
                  <p:cNvPr id="24708" name="Line 76"/>
                  <p:cNvSpPr>
                    <a:spLocks noChangeShapeType="1"/>
                  </p:cNvSpPr>
                  <p:nvPr/>
                </p:nvSpPr>
                <p:spPr bwMode="auto">
                  <a:xfrm>
                    <a:off x="3001" y="1906"/>
                    <a:ext cx="47" cy="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09" name="Line 77"/>
                  <p:cNvSpPr>
                    <a:spLocks noChangeShapeType="1"/>
                  </p:cNvSpPr>
                  <p:nvPr/>
                </p:nvSpPr>
                <p:spPr bwMode="auto">
                  <a:xfrm flipV="1">
                    <a:off x="3056" y="1890"/>
                    <a:ext cx="15" cy="2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10" name="Line 78"/>
                  <p:cNvSpPr>
                    <a:spLocks noChangeShapeType="1"/>
                  </p:cNvSpPr>
                  <p:nvPr/>
                </p:nvSpPr>
                <p:spPr bwMode="auto">
                  <a:xfrm>
                    <a:off x="3080" y="1894"/>
                    <a:ext cx="37" cy="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sp>
          <p:nvSpPr>
            <p:cNvPr id="24613" name="Freeform 79"/>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614" name="Freeform 80"/>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615" name="Freeform 81"/>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616" name="Freeform 82"/>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9" name="Group 83"/>
            <p:cNvGrpSpPr>
              <a:grpSpLocks/>
            </p:cNvGrpSpPr>
            <p:nvPr/>
          </p:nvGrpSpPr>
          <p:grpSpPr bwMode="auto">
            <a:xfrm>
              <a:off x="2967" y="1679"/>
              <a:ext cx="102" cy="131"/>
              <a:chOff x="2967" y="1679"/>
              <a:chExt cx="102" cy="131"/>
            </a:xfrm>
          </p:grpSpPr>
          <p:sp>
            <p:nvSpPr>
              <p:cNvPr id="24695" name="Line 84"/>
              <p:cNvSpPr>
                <a:spLocks noChangeShapeType="1"/>
              </p:cNvSpPr>
              <p:nvPr/>
            </p:nvSpPr>
            <p:spPr bwMode="auto">
              <a:xfrm flipV="1">
                <a:off x="2967" y="1715"/>
                <a:ext cx="102" cy="48"/>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96" name="Line 85"/>
              <p:cNvSpPr>
                <a:spLocks noChangeShapeType="1"/>
              </p:cNvSpPr>
              <p:nvPr/>
            </p:nvSpPr>
            <p:spPr bwMode="auto">
              <a:xfrm flipV="1">
                <a:off x="2986" y="1727"/>
                <a:ext cx="83" cy="43"/>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97" name="Line 86"/>
              <p:cNvSpPr>
                <a:spLocks noChangeShapeType="1"/>
              </p:cNvSpPr>
              <p:nvPr/>
            </p:nvSpPr>
            <p:spPr bwMode="auto">
              <a:xfrm flipV="1">
                <a:off x="2986" y="1738"/>
                <a:ext cx="83"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98" name="Line 87"/>
              <p:cNvSpPr>
                <a:spLocks noChangeShapeType="1"/>
              </p:cNvSpPr>
              <p:nvPr/>
            </p:nvSpPr>
            <p:spPr bwMode="auto">
              <a:xfrm flipV="1">
                <a:off x="2986" y="1748"/>
                <a:ext cx="83" cy="4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99" name="Line 88"/>
              <p:cNvSpPr>
                <a:spLocks noChangeShapeType="1"/>
              </p:cNvSpPr>
              <p:nvPr/>
            </p:nvSpPr>
            <p:spPr bwMode="auto">
              <a:xfrm flipV="1">
                <a:off x="2986" y="1759"/>
                <a:ext cx="83" cy="4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00" name="Line 89"/>
              <p:cNvSpPr>
                <a:spLocks noChangeShapeType="1"/>
              </p:cNvSpPr>
              <p:nvPr/>
            </p:nvSpPr>
            <p:spPr bwMode="auto">
              <a:xfrm flipV="1">
                <a:off x="2986" y="1704"/>
                <a:ext cx="83" cy="3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01" name="Line 90"/>
              <p:cNvSpPr>
                <a:spLocks noChangeShapeType="1"/>
              </p:cNvSpPr>
              <p:nvPr/>
            </p:nvSpPr>
            <p:spPr bwMode="auto">
              <a:xfrm flipV="1">
                <a:off x="2986" y="1692"/>
                <a:ext cx="83" cy="36"/>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02" name="Line 91"/>
              <p:cNvSpPr>
                <a:spLocks noChangeShapeType="1"/>
              </p:cNvSpPr>
              <p:nvPr/>
            </p:nvSpPr>
            <p:spPr bwMode="auto">
              <a:xfrm flipV="1">
                <a:off x="2986" y="1679"/>
                <a:ext cx="83" cy="3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703" name="Line 92"/>
              <p:cNvSpPr>
                <a:spLocks noChangeShapeType="1"/>
              </p:cNvSpPr>
              <p:nvPr/>
            </p:nvSpPr>
            <p:spPr bwMode="auto">
              <a:xfrm>
                <a:off x="2982" y="1705"/>
                <a:ext cx="0" cy="10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0" name="Group 93"/>
            <p:cNvGrpSpPr>
              <a:grpSpLocks/>
            </p:cNvGrpSpPr>
            <p:nvPr/>
          </p:nvGrpSpPr>
          <p:grpSpPr bwMode="auto">
            <a:xfrm>
              <a:off x="2623" y="1353"/>
              <a:ext cx="356" cy="330"/>
              <a:chOff x="2623" y="1353"/>
              <a:chExt cx="356" cy="330"/>
            </a:xfrm>
          </p:grpSpPr>
          <p:grpSp>
            <p:nvGrpSpPr>
              <p:cNvPr id="21" name="Group 94"/>
              <p:cNvGrpSpPr>
                <a:grpSpLocks/>
              </p:cNvGrpSpPr>
              <p:nvPr/>
            </p:nvGrpSpPr>
            <p:grpSpPr bwMode="auto">
              <a:xfrm>
                <a:off x="2623" y="1353"/>
                <a:ext cx="356" cy="330"/>
                <a:chOff x="2623" y="1353"/>
                <a:chExt cx="356" cy="330"/>
              </a:xfrm>
            </p:grpSpPr>
            <p:grpSp>
              <p:nvGrpSpPr>
                <p:cNvPr id="22" name="Group 95"/>
                <p:cNvGrpSpPr>
                  <a:grpSpLocks/>
                </p:cNvGrpSpPr>
                <p:nvPr/>
              </p:nvGrpSpPr>
              <p:grpSpPr bwMode="auto">
                <a:xfrm>
                  <a:off x="2623" y="1353"/>
                  <a:ext cx="356" cy="330"/>
                  <a:chOff x="2623" y="1353"/>
                  <a:chExt cx="356" cy="330"/>
                </a:xfrm>
              </p:grpSpPr>
              <p:sp>
                <p:nvSpPr>
                  <p:cNvPr id="24691" name="Freeform 96"/>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692" name="Arc 97"/>
                  <p:cNvSpPr>
                    <a:spLocks/>
                  </p:cNvSpPr>
                  <p:nvPr/>
                </p:nvSpPr>
                <p:spPr bwMode="auto">
                  <a:xfrm>
                    <a:off x="2973" y="1360"/>
                    <a:ext cx="5" cy="4"/>
                  </a:xfrm>
                  <a:custGeom>
                    <a:avLst/>
                    <a:gdLst>
                      <a:gd name="T0" fmla="*/ 0 w 20606"/>
                      <a:gd name="T1" fmla="*/ 0 h 21600"/>
                      <a:gd name="T2" fmla="*/ 5 w 20606"/>
                      <a:gd name="T3" fmla="*/ 3 h 21600"/>
                      <a:gd name="T4" fmla="*/ 0 w 20606"/>
                      <a:gd name="T5" fmla="*/ 4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93" name="Arc 98"/>
                  <p:cNvSpPr>
                    <a:spLocks/>
                  </p:cNvSpPr>
                  <p:nvPr/>
                </p:nvSpPr>
                <p:spPr bwMode="auto">
                  <a:xfrm>
                    <a:off x="2639" y="1361"/>
                    <a:ext cx="14" cy="9"/>
                  </a:xfrm>
                  <a:custGeom>
                    <a:avLst/>
                    <a:gdLst>
                      <a:gd name="T0" fmla="*/ 0 w 21481"/>
                      <a:gd name="T1" fmla="*/ 8 h 21550"/>
                      <a:gd name="T2" fmla="*/ 13 w 21481"/>
                      <a:gd name="T3" fmla="*/ 0 h 21550"/>
                      <a:gd name="T4" fmla="*/ 14 w 21481"/>
                      <a:gd name="T5" fmla="*/ 9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94" name="Arc 99"/>
                  <p:cNvSpPr>
                    <a:spLocks/>
                  </p:cNvSpPr>
                  <p:nvPr/>
                </p:nvSpPr>
                <p:spPr bwMode="auto">
                  <a:xfrm>
                    <a:off x="2624" y="1652"/>
                    <a:ext cx="4" cy="6"/>
                  </a:xfrm>
                  <a:custGeom>
                    <a:avLst/>
                    <a:gdLst>
                      <a:gd name="T0" fmla="*/ 3 w 21600"/>
                      <a:gd name="T1" fmla="*/ 6 h 20769"/>
                      <a:gd name="T2" fmla="*/ 0 w 21600"/>
                      <a:gd name="T3" fmla="*/ 0 h 20769"/>
                      <a:gd name="T4" fmla="*/ 4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3" name="Group 100"/>
                <p:cNvGrpSpPr>
                  <a:grpSpLocks/>
                </p:cNvGrpSpPr>
                <p:nvPr/>
              </p:nvGrpSpPr>
              <p:grpSpPr bwMode="auto">
                <a:xfrm>
                  <a:off x="2661" y="1402"/>
                  <a:ext cx="269" cy="225"/>
                  <a:chOff x="2661" y="1402"/>
                  <a:chExt cx="269" cy="225"/>
                </a:xfrm>
              </p:grpSpPr>
              <p:grpSp>
                <p:nvGrpSpPr>
                  <p:cNvPr id="24" name="Group 101"/>
                  <p:cNvGrpSpPr>
                    <a:grpSpLocks/>
                  </p:cNvGrpSpPr>
                  <p:nvPr/>
                </p:nvGrpSpPr>
                <p:grpSpPr bwMode="auto">
                  <a:xfrm>
                    <a:off x="2661" y="1402"/>
                    <a:ext cx="269" cy="225"/>
                    <a:chOff x="2661" y="1402"/>
                    <a:chExt cx="269" cy="225"/>
                  </a:xfrm>
                </p:grpSpPr>
                <p:sp>
                  <p:nvSpPr>
                    <p:cNvPr id="24687" name="Freeform 102"/>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688" name="Freeform 103"/>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689" name="Freeform 104"/>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690" name="Freeform 105"/>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5" name="Group 106"/>
                  <p:cNvGrpSpPr>
                    <a:grpSpLocks/>
                  </p:cNvGrpSpPr>
                  <p:nvPr/>
                </p:nvGrpSpPr>
                <p:grpSpPr bwMode="auto">
                  <a:xfrm>
                    <a:off x="2667" y="1410"/>
                    <a:ext cx="256" cy="211"/>
                    <a:chOff x="2667" y="1410"/>
                    <a:chExt cx="256" cy="211"/>
                  </a:xfrm>
                </p:grpSpPr>
                <p:sp>
                  <p:nvSpPr>
                    <p:cNvPr id="24684" name="Freeform 107"/>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685" name="Freeform 108"/>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686" name="Freeform 109"/>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grpSp>
          </p:grpSp>
          <p:sp>
            <p:nvSpPr>
              <p:cNvPr id="24679" name="Freeform 110"/>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6" name="Group 111"/>
            <p:cNvGrpSpPr>
              <a:grpSpLocks/>
            </p:cNvGrpSpPr>
            <p:nvPr/>
          </p:nvGrpSpPr>
          <p:grpSpPr bwMode="auto">
            <a:xfrm>
              <a:off x="2481" y="1792"/>
              <a:ext cx="509" cy="114"/>
              <a:chOff x="2481" y="1792"/>
              <a:chExt cx="509" cy="114"/>
            </a:xfrm>
          </p:grpSpPr>
          <p:sp>
            <p:nvSpPr>
              <p:cNvPr id="24620" name="Freeform 112"/>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7" name="Group 113"/>
              <p:cNvGrpSpPr>
                <a:grpSpLocks/>
              </p:cNvGrpSpPr>
              <p:nvPr/>
            </p:nvGrpSpPr>
            <p:grpSpPr bwMode="auto">
              <a:xfrm>
                <a:off x="2481" y="1792"/>
                <a:ext cx="509" cy="114"/>
                <a:chOff x="2481" y="1792"/>
                <a:chExt cx="509" cy="114"/>
              </a:xfrm>
            </p:grpSpPr>
            <p:sp>
              <p:nvSpPr>
                <p:cNvPr id="24622" name="Freeform 114"/>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623" name="Freeform 115"/>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4624" name="Line 116"/>
                <p:cNvSpPr>
                  <a:spLocks noChangeShapeType="1"/>
                </p:cNvSpPr>
                <p:nvPr/>
              </p:nvSpPr>
              <p:spPr bwMode="auto">
                <a:xfrm>
                  <a:off x="2485" y="1852"/>
                  <a:ext cx="446" cy="43"/>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nvGrpSpPr>
                <p:cNvPr id="28" name="Group 117"/>
                <p:cNvGrpSpPr>
                  <a:grpSpLocks/>
                </p:cNvGrpSpPr>
                <p:nvPr/>
              </p:nvGrpSpPr>
              <p:grpSpPr bwMode="auto">
                <a:xfrm>
                  <a:off x="2510" y="1792"/>
                  <a:ext cx="434" cy="95"/>
                  <a:chOff x="2510" y="1792"/>
                  <a:chExt cx="434" cy="95"/>
                </a:xfrm>
              </p:grpSpPr>
              <p:sp>
                <p:nvSpPr>
                  <p:cNvPr id="24629" name="Freeform 118"/>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cmpd="sng">
                    <a:solidFill>
                      <a:srgbClr val="00000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9" name="Group 119"/>
                  <p:cNvGrpSpPr>
                    <a:grpSpLocks/>
                  </p:cNvGrpSpPr>
                  <p:nvPr/>
                </p:nvGrpSpPr>
                <p:grpSpPr bwMode="auto">
                  <a:xfrm>
                    <a:off x="2523" y="1792"/>
                    <a:ext cx="421" cy="95"/>
                    <a:chOff x="2523" y="1792"/>
                    <a:chExt cx="421" cy="95"/>
                  </a:xfrm>
                </p:grpSpPr>
                <p:grpSp>
                  <p:nvGrpSpPr>
                    <p:cNvPr id="30" name="Group 120"/>
                    <p:cNvGrpSpPr>
                      <a:grpSpLocks/>
                    </p:cNvGrpSpPr>
                    <p:nvPr/>
                  </p:nvGrpSpPr>
                  <p:grpSpPr bwMode="auto">
                    <a:xfrm>
                      <a:off x="2530" y="1792"/>
                      <a:ext cx="305" cy="80"/>
                      <a:chOff x="2530" y="1792"/>
                      <a:chExt cx="305" cy="80"/>
                    </a:xfrm>
                  </p:grpSpPr>
                  <p:grpSp>
                    <p:nvGrpSpPr>
                      <p:cNvPr id="31" name="Group 121"/>
                      <p:cNvGrpSpPr>
                        <a:grpSpLocks/>
                      </p:cNvGrpSpPr>
                      <p:nvPr/>
                    </p:nvGrpSpPr>
                    <p:grpSpPr bwMode="auto">
                      <a:xfrm>
                        <a:off x="2530" y="1792"/>
                        <a:ext cx="57" cy="56"/>
                        <a:chOff x="2530" y="1792"/>
                        <a:chExt cx="57" cy="56"/>
                      </a:xfrm>
                    </p:grpSpPr>
                    <p:sp>
                      <p:nvSpPr>
                        <p:cNvPr id="24676" name="Line 122"/>
                        <p:cNvSpPr>
                          <a:spLocks noChangeShapeType="1"/>
                        </p:cNvSpPr>
                        <p:nvPr/>
                      </p:nvSpPr>
                      <p:spPr bwMode="auto">
                        <a:xfrm flipV="1">
                          <a:off x="2530" y="1829"/>
                          <a:ext cx="13"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77" name="Line 123"/>
                        <p:cNvSpPr>
                          <a:spLocks noChangeShapeType="1"/>
                        </p:cNvSpPr>
                        <p:nvPr/>
                      </p:nvSpPr>
                      <p:spPr bwMode="auto">
                        <a:xfrm flipV="1">
                          <a:off x="2551" y="1792"/>
                          <a:ext cx="36"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4645" name="Group 124"/>
                      <p:cNvGrpSpPr>
                        <a:grpSpLocks/>
                      </p:cNvGrpSpPr>
                      <p:nvPr/>
                    </p:nvGrpSpPr>
                    <p:grpSpPr bwMode="auto">
                      <a:xfrm>
                        <a:off x="2555" y="1795"/>
                        <a:ext cx="58" cy="55"/>
                        <a:chOff x="2555" y="1795"/>
                        <a:chExt cx="58" cy="55"/>
                      </a:xfrm>
                    </p:grpSpPr>
                    <p:sp>
                      <p:nvSpPr>
                        <p:cNvPr id="24674" name="Line 125"/>
                        <p:cNvSpPr>
                          <a:spLocks noChangeShapeType="1"/>
                        </p:cNvSpPr>
                        <p:nvPr/>
                      </p:nvSpPr>
                      <p:spPr bwMode="auto">
                        <a:xfrm flipV="1">
                          <a:off x="2555" y="1831"/>
                          <a:ext cx="13"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75" name="Line 126"/>
                        <p:cNvSpPr>
                          <a:spLocks noChangeShapeType="1"/>
                        </p:cNvSpPr>
                        <p:nvPr/>
                      </p:nvSpPr>
                      <p:spPr bwMode="auto">
                        <a:xfrm flipV="1">
                          <a:off x="2576" y="1795"/>
                          <a:ext cx="37" cy="4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4646" name="Group 127"/>
                      <p:cNvGrpSpPr>
                        <a:grpSpLocks/>
                      </p:cNvGrpSpPr>
                      <p:nvPr/>
                    </p:nvGrpSpPr>
                    <p:grpSpPr bwMode="auto">
                      <a:xfrm>
                        <a:off x="2582" y="1796"/>
                        <a:ext cx="57" cy="56"/>
                        <a:chOff x="2582" y="1796"/>
                        <a:chExt cx="57" cy="56"/>
                      </a:xfrm>
                    </p:grpSpPr>
                    <p:sp>
                      <p:nvSpPr>
                        <p:cNvPr id="24672" name="Line 128"/>
                        <p:cNvSpPr>
                          <a:spLocks noChangeShapeType="1"/>
                        </p:cNvSpPr>
                        <p:nvPr/>
                      </p:nvSpPr>
                      <p:spPr bwMode="auto">
                        <a:xfrm flipV="1">
                          <a:off x="2582" y="1833"/>
                          <a:ext cx="13"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73" name="Line 129"/>
                        <p:cNvSpPr>
                          <a:spLocks noChangeShapeType="1"/>
                        </p:cNvSpPr>
                        <p:nvPr/>
                      </p:nvSpPr>
                      <p:spPr bwMode="auto">
                        <a:xfrm flipV="1">
                          <a:off x="2603" y="1796"/>
                          <a:ext cx="36"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4647" name="Group 130"/>
                      <p:cNvGrpSpPr>
                        <a:grpSpLocks/>
                      </p:cNvGrpSpPr>
                      <p:nvPr/>
                    </p:nvGrpSpPr>
                    <p:grpSpPr bwMode="auto">
                      <a:xfrm>
                        <a:off x="2605" y="1800"/>
                        <a:ext cx="58" cy="56"/>
                        <a:chOff x="2605" y="1800"/>
                        <a:chExt cx="58" cy="56"/>
                      </a:xfrm>
                    </p:grpSpPr>
                    <p:sp>
                      <p:nvSpPr>
                        <p:cNvPr id="24670" name="Line 131"/>
                        <p:cNvSpPr>
                          <a:spLocks noChangeShapeType="1"/>
                        </p:cNvSpPr>
                        <p:nvPr/>
                      </p:nvSpPr>
                      <p:spPr bwMode="auto">
                        <a:xfrm flipV="1">
                          <a:off x="2605" y="1836"/>
                          <a:ext cx="14" cy="2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71" name="Line 132"/>
                        <p:cNvSpPr>
                          <a:spLocks noChangeShapeType="1"/>
                        </p:cNvSpPr>
                        <p:nvPr/>
                      </p:nvSpPr>
                      <p:spPr bwMode="auto">
                        <a:xfrm flipV="1">
                          <a:off x="2627" y="1800"/>
                          <a:ext cx="36" cy="4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4648" name="Group 133"/>
                      <p:cNvGrpSpPr>
                        <a:grpSpLocks/>
                      </p:cNvGrpSpPr>
                      <p:nvPr/>
                    </p:nvGrpSpPr>
                    <p:grpSpPr bwMode="auto">
                      <a:xfrm>
                        <a:off x="2632" y="1802"/>
                        <a:ext cx="57" cy="55"/>
                        <a:chOff x="2632" y="1802"/>
                        <a:chExt cx="57" cy="55"/>
                      </a:xfrm>
                    </p:grpSpPr>
                    <p:sp>
                      <p:nvSpPr>
                        <p:cNvPr id="24668" name="Line 134"/>
                        <p:cNvSpPr>
                          <a:spLocks noChangeShapeType="1"/>
                        </p:cNvSpPr>
                        <p:nvPr/>
                      </p:nvSpPr>
                      <p:spPr bwMode="auto">
                        <a:xfrm flipV="1">
                          <a:off x="2632" y="1838"/>
                          <a:ext cx="13"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69" name="Line 135"/>
                        <p:cNvSpPr>
                          <a:spLocks noChangeShapeType="1"/>
                        </p:cNvSpPr>
                        <p:nvPr/>
                      </p:nvSpPr>
                      <p:spPr bwMode="auto">
                        <a:xfrm flipV="1">
                          <a:off x="2653" y="1802"/>
                          <a:ext cx="36" cy="4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4649" name="Group 136"/>
                      <p:cNvGrpSpPr>
                        <a:grpSpLocks/>
                      </p:cNvGrpSpPr>
                      <p:nvPr/>
                    </p:nvGrpSpPr>
                    <p:grpSpPr bwMode="auto">
                      <a:xfrm>
                        <a:off x="2657" y="1803"/>
                        <a:ext cx="57" cy="56"/>
                        <a:chOff x="2657" y="1803"/>
                        <a:chExt cx="57" cy="56"/>
                      </a:xfrm>
                    </p:grpSpPr>
                    <p:sp>
                      <p:nvSpPr>
                        <p:cNvPr id="24666" name="Line 137"/>
                        <p:cNvSpPr>
                          <a:spLocks noChangeShapeType="1"/>
                        </p:cNvSpPr>
                        <p:nvPr/>
                      </p:nvSpPr>
                      <p:spPr bwMode="auto">
                        <a:xfrm flipV="1">
                          <a:off x="2657" y="1840"/>
                          <a:ext cx="13"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67" name="Line 138"/>
                        <p:cNvSpPr>
                          <a:spLocks noChangeShapeType="1"/>
                        </p:cNvSpPr>
                        <p:nvPr/>
                      </p:nvSpPr>
                      <p:spPr bwMode="auto">
                        <a:xfrm flipV="1">
                          <a:off x="2678" y="1803"/>
                          <a:ext cx="36"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4650" name="Group 139"/>
                      <p:cNvGrpSpPr>
                        <a:grpSpLocks/>
                      </p:cNvGrpSpPr>
                      <p:nvPr/>
                    </p:nvGrpSpPr>
                    <p:grpSpPr bwMode="auto">
                      <a:xfrm>
                        <a:off x="2681" y="1806"/>
                        <a:ext cx="58" cy="55"/>
                        <a:chOff x="2681" y="1806"/>
                        <a:chExt cx="58" cy="55"/>
                      </a:xfrm>
                    </p:grpSpPr>
                    <p:sp>
                      <p:nvSpPr>
                        <p:cNvPr id="24664" name="Line 140"/>
                        <p:cNvSpPr>
                          <a:spLocks noChangeShapeType="1"/>
                        </p:cNvSpPr>
                        <p:nvPr/>
                      </p:nvSpPr>
                      <p:spPr bwMode="auto">
                        <a:xfrm flipV="1">
                          <a:off x="2681" y="1842"/>
                          <a:ext cx="14"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65" name="Line 141"/>
                        <p:cNvSpPr>
                          <a:spLocks noChangeShapeType="1"/>
                        </p:cNvSpPr>
                        <p:nvPr/>
                      </p:nvSpPr>
                      <p:spPr bwMode="auto">
                        <a:xfrm flipV="1">
                          <a:off x="2703" y="1806"/>
                          <a:ext cx="36" cy="4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4651" name="Group 142"/>
                      <p:cNvGrpSpPr>
                        <a:grpSpLocks/>
                      </p:cNvGrpSpPr>
                      <p:nvPr/>
                    </p:nvGrpSpPr>
                    <p:grpSpPr bwMode="auto">
                      <a:xfrm>
                        <a:off x="2704" y="1809"/>
                        <a:ext cx="58" cy="56"/>
                        <a:chOff x="2704" y="1809"/>
                        <a:chExt cx="58" cy="56"/>
                      </a:xfrm>
                    </p:grpSpPr>
                    <p:sp>
                      <p:nvSpPr>
                        <p:cNvPr id="24662" name="Line 143"/>
                        <p:cNvSpPr>
                          <a:spLocks noChangeShapeType="1"/>
                        </p:cNvSpPr>
                        <p:nvPr/>
                      </p:nvSpPr>
                      <p:spPr bwMode="auto">
                        <a:xfrm flipV="1">
                          <a:off x="2704" y="1846"/>
                          <a:ext cx="14"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63" name="Line 144"/>
                        <p:cNvSpPr>
                          <a:spLocks noChangeShapeType="1"/>
                        </p:cNvSpPr>
                        <p:nvPr/>
                      </p:nvSpPr>
                      <p:spPr bwMode="auto">
                        <a:xfrm flipV="1">
                          <a:off x="2726" y="1809"/>
                          <a:ext cx="36"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4652" name="Group 145"/>
                      <p:cNvGrpSpPr>
                        <a:grpSpLocks/>
                      </p:cNvGrpSpPr>
                      <p:nvPr/>
                    </p:nvGrpSpPr>
                    <p:grpSpPr bwMode="auto">
                      <a:xfrm>
                        <a:off x="2729" y="1813"/>
                        <a:ext cx="57" cy="55"/>
                        <a:chOff x="2729" y="1813"/>
                        <a:chExt cx="57" cy="55"/>
                      </a:xfrm>
                    </p:grpSpPr>
                    <p:sp>
                      <p:nvSpPr>
                        <p:cNvPr id="24660" name="Line 146"/>
                        <p:cNvSpPr>
                          <a:spLocks noChangeShapeType="1"/>
                        </p:cNvSpPr>
                        <p:nvPr/>
                      </p:nvSpPr>
                      <p:spPr bwMode="auto">
                        <a:xfrm flipV="1">
                          <a:off x="2729" y="1849"/>
                          <a:ext cx="13"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61" name="Line 147"/>
                        <p:cNvSpPr>
                          <a:spLocks noChangeShapeType="1"/>
                        </p:cNvSpPr>
                        <p:nvPr/>
                      </p:nvSpPr>
                      <p:spPr bwMode="auto">
                        <a:xfrm flipV="1">
                          <a:off x="2750" y="1813"/>
                          <a:ext cx="36" cy="44"/>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4653" name="Group 148"/>
                      <p:cNvGrpSpPr>
                        <a:grpSpLocks/>
                      </p:cNvGrpSpPr>
                      <p:nvPr/>
                    </p:nvGrpSpPr>
                    <p:grpSpPr bwMode="auto">
                      <a:xfrm>
                        <a:off x="2754" y="1814"/>
                        <a:ext cx="57" cy="56"/>
                        <a:chOff x="2754" y="1814"/>
                        <a:chExt cx="57" cy="56"/>
                      </a:xfrm>
                    </p:grpSpPr>
                    <p:sp>
                      <p:nvSpPr>
                        <p:cNvPr id="24658" name="Line 149"/>
                        <p:cNvSpPr>
                          <a:spLocks noChangeShapeType="1"/>
                        </p:cNvSpPr>
                        <p:nvPr/>
                      </p:nvSpPr>
                      <p:spPr bwMode="auto">
                        <a:xfrm flipV="1">
                          <a:off x="2754" y="1851"/>
                          <a:ext cx="13"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59" name="Line 150"/>
                        <p:cNvSpPr>
                          <a:spLocks noChangeShapeType="1"/>
                        </p:cNvSpPr>
                        <p:nvPr/>
                      </p:nvSpPr>
                      <p:spPr bwMode="auto">
                        <a:xfrm flipV="1">
                          <a:off x="2775" y="1814"/>
                          <a:ext cx="36"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24654" name="Group 151"/>
                      <p:cNvGrpSpPr>
                        <a:grpSpLocks/>
                      </p:cNvGrpSpPr>
                      <p:nvPr/>
                    </p:nvGrpSpPr>
                    <p:grpSpPr bwMode="auto">
                      <a:xfrm>
                        <a:off x="2777" y="1816"/>
                        <a:ext cx="58" cy="56"/>
                        <a:chOff x="2777" y="1816"/>
                        <a:chExt cx="58" cy="56"/>
                      </a:xfrm>
                    </p:grpSpPr>
                    <p:sp>
                      <p:nvSpPr>
                        <p:cNvPr id="24656" name="Line 152"/>
                        <p:cNvSpPr>
                          <a:spLocks noChangeShapeType="1"/>
                        </p:cNvSpPr>
                        <p:nvPr/>
                      </p:nvSpPr>
                      <p:spPr bwMode="auto">
                        <a:xfrm flipV="1">
                          <a:off x="2777" y="1853"/>
                          <a:ext cx="14" cy="19"/>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57" name="Line 153"/>
                        <p:cNvSpPr>
                          <a:spLocks noChangeShapeType="1"/>
                        </p:cNvSpPr>
                        <p:nvPr/>
                      </p:nvSpPr>
                      <p:spPr bwMode="auto">
                        <a:xfrm flipV="1">
                          <a:off x="2799" y="1816"/>
                          <a:ext cx="36"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24655" name="Group 154"/>
                    <p:cNvGrpSpPr>
                      <a:grpSpLocks/>
                    </p:cNvGrpSpPr>
                    <p:nvPr/>
                  </p:nvGrpSpPr>
                  <p:grpSpPr bwMode="auto">
                    <a:xfrm>
                      <a:off x="2854" y="1824"/>
                      <a:ext cx="86" cy="63"/>
                      <a:chOff x="2854" y="1824"/>
                      <a:chExt cx="86" cy="63"/>
                    </a:xfrm>
                  </p:grpSpPr>
                  <p:grpSp>
                    <p:nvGrpSpPr>
                      <p:cNvPr id="683008" name="Group 155"/>
                      <p:cNvGrpSpPr>
                        <a:grpSpLocks/>
                      </p:cNvGrpSpPr>
                      <p:nvPr/>
                    </p:nvGrpSpPr>
                    <p:grpSpPr bwMode="auto">
                      <a:xfrm>
                        <a:off x="2893" y="1827"/>
                        <a:ext cx="47" cy="60"/>
                        <a:chOff x="2893" y="1827"/>
                        <a:chExt cx="47" cy="60"/>
                      </a:xfrm>
                    </p:grpSpPr>
                    <p:sp>
                      <p:nvSpPr>
                        <p:cNvPr id="24643" name="Line 156"/>
                        <p:cNvSpPr>
                          <a:spLocks noChangeShapeType="1"/>
                        </p:cNvSpPr>
                        <p:nvPr/>
                      </p:nvSpPr>
                      <p:spPr bwMode="auto">
                        <a:xfrm flipV="1">
                          <a:off x="2893" y="1865"/>
                          <a:ext cx="11" cy="2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44" name="Line 157"/>
                        <p:cNvSpPr>
                          <a:spLocks noChangeShapeType="1"/>
                        </p:cNvSpPr>
                        <p:nvPr/>
                      </p:nvSpPr>
                      <p:spPr bwMode="auto">
                        <a:xfrm flipV="1">
                          <a:off x="2912" y="1827"/>
                          <a:ext cx="28" cy="46"/>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683009" name="Group 158"/>
                      <p:cNvGrpSpPr>
                        <a:grpSpLocks/>
                      </p:cNvGrpSpPr>
                      <p:nvPr/>
                    </p:nvGrpSpPr>
                    <p:grpSpPr bwMode="auto">
                      <a:xfrm>
                        <a:off x="2874" y="1825"/>
                        <a:ext cx="48" cy="60"/>
                        <a:chOff x="2874" y="1825"/>
                        <a:chExt cx="48" cy="60"/>
                      </a:xfrm>
                    </p:grpSpPr>
                    <p:sp>
                      <p:nvSpPr>
                        <p:cNvPr id="24641" name="Line 159"/>
                        <p:cNvSpPr>
                          <a:spLocks noChangeShapeType="1"/>
                        </p:cNvSpPr>
                        <p:nvPr/>
                      </p:nvSpPr>
                      <p:spPr bwMode="auto">
                        <a:xfrm flipV="1">
                          <a:off x="2874" y="1864"/>
                          <a:ext cx="10" cy="21"/>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42" name="Line 160"/>
                        <p:cNvSpPr>
                          <a:spLocks noChangeShapeType="1"/>
                        </p:cNvSpPr>
                        <p:nvPr/>
                      </p:nvSpPr>
                      <p:spPr bwMode="auto">
                        <a:xfrm flipV="1">
                          <a:off x="2892" y="1825"/>
                          <a:ext cx="30" cy="4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nvGrpSpPr>
                      <p:cNvPr id="683011" name="Group 161"/>
                      <p:cNvGrpSpPr>
                        <a:grpSpLocks/>
                      </p:cNvGrpSpPr>
                      <p:nvPr/>
                    </p:nvGrpSpPr>
                    <p:grpSpPr bwMode="auto">
                      <a:xfrm>
                        <a:off x="2854" y="1824"/>
                        <a:ext cx="46" cy="59"/>
                        <a:chOff x="2854" y="1824"/>
                        <a:chExt cx="46" cy="59"/>
                      </a:xfrm>
                    </p:grpSpPr>
                    <p:sp>
                      <p:nvSpPr>
                        <p:cNvPr id="24639" name="Line 162"/>
                        <p:cNvSpPr>
                          <a:spLocks noChangeShapeType="1"/>
                        </p:cNvSpPr>
                        <p:nvPr/>
                      </p:nvSpPr>
                      <p:spPr bwMode="auto">
                        <a:xfrm flipV="1">
                          <a:off x="2854" y="1861"/>
                          <a:ext cx="11" cy="2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40" name="Line 163"/>
                        <p:cNvSpPr>
                          <a:spLocks noChangeShapeType="1"/>
                        </p:cNvSpPr>
                        <p:nvPr/>
                      </p:nvSpPr>
                      <p:spPr bwMode="auto">
                        <a:xfrm flipV="1">
                          <a:off x="2873" y="1824"/>
                          <a:ext cx="27" cy="4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sp>
                  <p:nvSpPr>
                    <p:cNvPr id="24633" name="Line 164"/>
                    <p:cNvSpPr>
                      <a:spLocks noChangeShapeType="1"/>
                    </p:cNvSpPr>
                    <p:nvPr/>
                  </p:nvSpPr>
                  <p:spPr bwMode="auto">
                    <a:xfrm>
                      <a:off x="2553" y="1815"/>
                      <a:ext cx="391" cy="3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34" name="Line 165"/>
                    <p:cNvSpPr>
                      <a:spLocks noChangeShapeType="1"/>
                    </p:cNvSpPr>
                    <p:nvPr/>
                  </p:nvSpPr>
                  <p:spPr bwMode="auto">
                    <a:xfrm>
                      <a:off x="2538" y="1825"/>
                      <a:ext cx="399" cy="31"/>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35" name="Line 166"/>
                    <p:cNvSpPr>
                      <a:spLocks noChangeShapeType="1"/>
                    </p:cNvSpPr>
                    <p:nvPr/>
                  </p:nvSpPr>
                  <p:spPr bwMode="auto">
                    <a:xfrm>
                      <a:off x="2523" y="1835"/>
                      <a:ext cx="403" cy="35"/>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683012" name="Group 167"/>
                <p:cNvGrpSpPr>
                  <a:grpSpLocks/>
                </p:cNvGrpSpPr>
                <p:nvPr/>
              </p:nvGrpSpPr>
              <p:grpSpPr bwMode="auto">
                <a:xfrm>
                  <a:off x="2939" y="1835"/>
                  <a:ext cx="51" cy="68"/>
                  <a:chOff x="2939" y="1835"/>
                  <a:chExt cx="51" cy="68"/>
                </a:xfrm>
              </p:grpSpPr>
              <p:sp>
                <p:nvSpPr>
                  <p:cNvPr id="24627" name="Line 168"/>
                  <p:cNvSpPr>
                    <a:spLocks noChangeShapeType="1"/>
                  </p:cNvSpPr>
                  <p:nvPr/>
                </p:nvSpPr>
                <p:spPr bwMode="auto">
                  <a:xfrm flipV="1">
                    <a:off x="2939" y="1870"/>
                    <a:ext cx="23" cy="33"/>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4628" name="Line 169"/>
                  <p:cNvSpPr>
                    <a:spLocks noChangeShapeType="1"/>
                  </p:cNvSpPr>
                  <p:nvPr/>
                </p:nvSpPr>
                <p:spPr bwMode="auto">
                  <a:xfrm flipV="1">
                    <a:off x="2970" y="1835"/>
                    <a:ext cx="20" cy="43"/>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grpSp>
      <p:sp>
        <p:nvSpPr>
          <p:cNvPr id="24599" name="Line 170"/>
          <p:cNvSpPr>
            <a:spLocks noChangeShapeType="1"/>
          </p:cNvSpPr>
          <p:nvPr/>
        </p:nvSpPr>
        <p:spPr bwMode="auto">
          <a:xfrm>
            <a:off x="482600" y="6273800"/>
            <a:ext cx="7175500" cy="0"/>
          </a:xfrm>
          <a:prstGeom prst="line">
            <a:avLst/>
          </a:prstGeom>
          <a:noFill/>
          <a:ln w="76200">
            <a:solidFill>
              <a:srgbClr val="000000"/>
            </a:solidFill>
            <a:round/>
            <a:headEnd type="triangle" w="med" len="med"/>
            <a:tailEnd type="triangle" w="med" len="med"/>
          </a:ln>
        </p:spPr>
        <p:txBody>
          <a:bodyPr wrap="none" anchor="ctr"/>
          <a:lstStyle/>
          <a:p>
            <a:pPr>
              <a:defRPr/>
            </a:pPr>
            <a:endParaRPr lang="en-US">
              <a:solidFill>
                <a:schemeClr val="bg1">
                  <a:lumMod val="50000"/>
                </a:schemeClr>
              </a:solidFill>
            </a:endParaRPr>
          </a:p>
        </p:txBody>
      </p:sp>
      <p:grpSp>
        <p:nvGrpSpPr>
          <p:cNvPr id="683013" name="Group 171"/>
          <p:cNvGrpSpPr>
            <a:grpSpLocks/>
          </p:cNvGrpSpPr>
          <p:nvPr/>
        </p:nvGrpSpPr>
        <p:grpSpPr bwMode="auto">
          <a:xfrm>
            <a:off x="1047750" y="5638800"/>
            <a:ext cx="1397000" cy="609600"/>
            <a:chOff x="1776" y="3264"/>
            <a:chExt cx="880" cy="672"/>
          </a:xfrm>
        </p:grpSpPr>
        <p:sp>
          <p:nvSpPr>
            <p:cNvPr id="24606" name="Line 172"/>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4607" name="Line 173"/>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sp>
        <p:nvSpPr>
          <p:cNvPr id="24601" name="Text Box 174"/>
          <p:cNvSpPr txBox="1">
            <a:spLocks noChangeArrowheads="1"/>
          </p:cNvSpPr>
          <p:nvPr/>
        </p:nvSpPr>
        <p:spPr bwMode="auto">
          <a:xfrm>
            <a:off x="3192463" y="6303963"/>
            <a:ext cx="1552220" cy="369332"/>
          </a:xfrm>
          <a:prstGeom prst="rect">
            <a:avLst/>
          </a:prstGeom>
          <a:noFill/>
          <a:ln w="9525">
            <a:noFill/>
            <a:miter lim="800000"/>
            <a:headEnd/>
            <a:tailEnd/>
          </a:ln>
        </p:spPr>
        <p:txBody>
          <a:bodyPr wrap="none">
            <a:spAutoFit/>
          </a:bodyPr>
          <a:lstStyle/>
          <a:p>
            <a:pPr algn="l" eaLnBrk="0" hangingPunct="0">
              <a:defRPr/>
            </a:pPr>
            <a:r>
              <a:rPr lang="en-GB" dirty="0"/>
              <a:t>Data Network</a:t>
            </a:r>
          </a:p>
        </p:txBody>
      </p:sp>
      <p:sp>
        <p:nvSpPr>
          <p:cNvPr id="24602" name="Rectangle 175"/>
          <p:cNvSpPr>
            <a:spLocks noChangeArrowheads="1"/>
          </p:cNvSpPr>
          <p:nvPr/>
        </p:nvSpPr>
        <p:spPr bwMode="auto">
          <a:xfrm>
            <a:off x="2647950" y="-1588"/>
            <a:ext cx="5954713" cy="641351"/>
          </a:xfrm>
          <a:prstGeom prst="rect">
            <a:avLst/>
          </a:prstGeom>
          <a:noFill/>
          <a:ln w="9525" algn="ctr">
            <a:noFill/>
            <a:miter lim="800000"/>
            <a:headEnd/>
            <a:tailEnd/>
          </a:ln>
        </p:spPr>
        <p:txBody>
          <a:bodyPr>
            <a:spAutoFit/>
          </a:bodyPr>
          <a:lstStyle/>
          <a:p>
            <a:pPr algn="l">
              <a:defRPr/>
            </a:pPr>
            <a:r>
              <a:rPr lang="en-GB" sz="3600" i="1" u="sng" dirty="0"/>
              <a:t>TCP/IP Encapsulation</a:t>
            </a:r>
          </a:p>
        </p:txBody>
      </p:sp>
      <p:sp>
        <p:nvSpPr>
          <p:cNvPr id="24603" name="Rectangle 176"/>
          <p:cNvSpPr>
            <a:spLocks noChangeArrowheads="1"/>
          </p:cNvSpPr>
          <p:nvPr/>
        </p:nvSpPr>
        <p:spPr bwMode="auto">
          <a:xfrm>
            <a:off x="3357554" y="4972050"/>
            <a:ext cx="620721" cy="457214"/>
          </a:xfrm>
          <a:prstGeom prst="rect">
            <a:avLst/>
          </a:prstGeom>
          <a:noFill/>
          <a:ln w="9525">
            <a:solidFill>
              <a:srgbClr val="000000"/>
            </a:solidFill>
            <a:miter lim="800000"/>
            <a:headEnd/>
            <a:tailEnd/>
          </a:ln>
        </p:spPr>
        <p:txBody>
          <a:bodyPr wrap="none" anchor="ctr"/>
          <a:lstStyle/>
          <a:p>
            <a:pPr>
              <a:defRPr/>
            </a:pPr>
            <a:endParaRPr lang="en-US">
              <a:solidFill>
                <a:schemeClr val="bg1">
                  <a:lumMod val="50000"/>
                </a:schemeClr>
              </a:solidFill>
            </a:endParaRPr>
          </a:p>
        </p:txBody>
      </p:sp>
      <p:sp>
        <p:nvSpPr>
          <p:cNvPr id="24604" name="Text Box 177"/>
          <p:cNvSpPr txBox="1">
            <a:spLocks noChangeArrowheads="1"/>
          </p:cNvSpPr>
          <p:nvPr/>
        </p:nvSpPr>
        <p:spPr bwMode="auto">
          <a:xfrm>
            <a:off x="5643571" y="5013325"/>
            <a:ext cx="857256" cy="415939"/>
          </a:xfrm>
          <a:prstGeom prst="rect">
            <a:avLst/>
          </a:prstGeom>
          <a:solidFill>
            <a:schemeClr val="accent5">
              <a:lumMod val="20000"/>
              <a:lumOff val="80000"/>
            </a:schemeClr>
          </a:solidFill>
          <a:ln w="9525" algn="ctr">
            <a:noFill/>
            <a:miter lim="800000"/>
            <a:headEnd/>
            <a:tailEnd/>
          </a:ln>
        </p:spPr>
        <p:txBody>
          <a:bodyPr wrap="square">
            <a:spAutoFit/>
          </a:bodyPr>
          <a:lstStyle/>
          <a:p>
            <a:pPr eaLnBrk="0" hangingPunct="0">
              <a:spcBef>
                <a:spcPct val="50000"/>
              </a:spcBef>
              <a:buClr>
                <a:srgbClr val="FFFF00"/>
              </a:buClr>
              <a:buSzPct val="75000"/>
              <a:defRPr/>
            </a:pPr>
            <a:r>
              <a:rPr lang="en-GB" sz="1000" b="1" dirty="0"/>
              <a:t>Physical Address</a:t>
            </a:r>
            <a:endParaRPr lang="en-US" sz="1000" b="1" dirty="0"/>
          </a:p>
        </p:txBody>
      </p:sp>
      <p:sp>
        <p:nvSpPr>
          <p:cNvPr id="24605" name="Text Box 178"/>
          <p:cNvSpPr txBox="1">
            <a:spLocks noChangeArrowheads="1"/>
          </p:cNvSpPr>
          <p:nvPr/>
        </p:nvSpPr>
        <p:spPr bwMode="auto">
          <a:xfrm>
            <a:off x="3357554" y="5000636"/>
            <a:ext cx="571504" cy="400110"/>
          </a:xfrm>
          <a:prstGeom prst="rect">
            <a:avLst/>
          </a:prstGeom>
          <a:solidFill>
            <a:schemeClr val="accent3">
              <a:lumMod val="40000"/>
              <a:lumOff val="60000"/>
            </a:schemeClr>
          </a:solidFill>
          <a:ln w="9525" algn="ctr">
            <a:noFill/>
            <a:miter lim="800000"/>
            <a:headEnd/>
            <a:tailEnd/>
          </a:ln>
        </p:spPr>
        <p:txBody>
          <a:bodyPr wrap="square">
            <a:spAutoFit/>
          </a:bodyPr>
          <a:lstStyle/>
          <a:p>
            <a:pPr eaLnBrk="0" hangingPunct="0">
              <a:spcBef>
                <a:spcPct val="50000"/>
              </a:spcBef>
              <a:buClr>
                <a:srgbClr val="FFFF00"/>
              </a:buClr>
              <a:buSzPct val="75000"/>
              <a:defRPr/>
            </a:pPr>
            <a:r>
              <a:rPr lang="en-GB" sz="1000" b="1" dirty="0"/>
              <a:t>Error Check</a:t>
            </a:r>
            <a:endParaRPr lang="en-US" sz="1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3010">
                                            <p:txEl>
                                              <p:pRg st="3" end="3"/>
                                            </p:txEl>
                                          </p:spTgt>
                                        </p:tgtEl>
                                        <p:attrNameLst>
                                          <p:attrName>style.visibility</p:attrName>
                                        </p:attrNameLst>
                                      </p:cBhvr>
                                      <p:to>
                                        <p:strVal val="visible"/>
                                      </p:to>
                                    </p:set>
                                    <p:animEffect transition="in" filter="dissolve">
                                      <p:cBhvr>
                                        <p:cTn id="7" dur="500"/>
                                        <p:tgtEl>
                                          <p:spTgt spid="6830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83010">
                                            <p:txEl>
                                              <p:pRg st="5" end="5"/>
                                            </p:txEl>
                                          </p:spTgt>
                                        </p:tgtEl>
                                        <p:attrNameLst>
                                          <p:attrName>style.visibility</p:attrName>
                                        </p:attrNameLst>
                                      </p:cBhvr>
                                      <p:to>
                                        <p:strVal val="visible"/>
                                      </p:to>
                                    </p:set>
                                    <p:animEffect transition="in" filter="dissolve">
                                      <p:cBhvr>
                                        <p:cTn id="12" dur="500"/>
                                        <p:tgtEl>
                                          <p:spTgt spid="683010">
                                            <p:txEl>
                                              <p:pRg st="5" end="5"/>
                                            </p:txEl>
                                          </p:spTgt>
                                        </p:tgtEl>
                                      </p:cBhvr>
                                    </p:animEffect>
                                  </p:childTnLst>
                                </p:cTn>
                              </p:par>
                            </p:childTnLst>
                          </p:cTn>
                        </p:par>
                        <p:par>
                          <p:cTn id="13" fill="hold">
                            <p:stCondLst>
                              <p:cond delay="500"/>
                            </p:stCondLst>
                            <p:childTnLst>
                              <p:par>
                                <p:cTn id="14" presetID="29" presetClass="exit" presetSubtype="0" fill="hold" grpId="0" nodeType="afterEffect">
                                  <p:stCondLst>
                                    <p:cond delay="0"/>
                                  </p:stCondLst>
                                  <p:childTnLst>
                                    <p:anim calcmode="lin" valueType="num">
                                      <p:cBhvr>
                                        <p:cTn id="15" dur="500"/>
                                        <p:tgtEl>
                                          <p:spTgt spid="683022"/>
                                        </p:tgtEl>
                                        <p:attrNameLst>
                                          <p:attrName>ppt_x</p:attrName>
                                        </p:attrNameLst>
                                      </p:cBhvr>
                                      <p:tavLst>
                                        <p:tav tm="0">
                                          <p:val>
                                            <p:strVal val="ppt_x"/>
                                          </p:val>
                                        </p:tav>
                                        <p:tav tm="100000">
                                          <p:val>
                                            <p:strVal val="ppt_x-.2"/>
                                          </p:val>
                                        </p:tav>
                                      </p:tavLst>
                                    </p:anim>
                                    <p:anim calcmode="lin" valueType="num">
                                      <p:cBhvr>
                                        <p:cTn id="16" dur="500"/>
                                        <p:tgtEl>
                                          <p:spTgt spid="683022"/>
                                        </p:tgtEl>
                                        <p:attrNameLst>
                                          <p:attrName>ppt_y</p:attrName>
                                        </p:attrNameLst>
                                      </p:cBhvr>
                                      <p:tavLst>
                                        <p:tav tm="0">
                                          <p:val>
                                            <p:strVal val="ppt_y"/>
                                          </p:val>
                                        </p:tav>
                                        <p:tav tm="100000">
                                          <p:val>
                                            <p:strVal val="ppt_y"/>
                                          </p:val>
                                        </p:tav>
                                      </p:tavLst>
                                    </p:anim>
                                    <p:animEffect transition="out" filter="fade">
                                      <p:cBhvr>
                                        <p:cTn id="17" dur="500"/>
                                        <p:tgtEl>
                                          <p:spTgt spid="683022"/>
                                        </p:tgtEl>
                                      </p:cBhvr>
                                    </p:animEffect>
                                    <p:set>
                                      <p:cBhvr>
                                        <p:cTn id="18" dur="1" fill="hold">
                                          <p:stCondLst>
                                            <p:cond delay="499"/>
                                          </p:stCondLst>
                                        </p:cTn>
                                        <p:tgtEl>
                                          <p:spTgt spid="683022"/>
                                        </p:tgtEl>
                                        <p:attrNameLst>
                                          <p:attrName>style.visibility</p:attrName>
                                        </p:attrNameLst>
                                      </p:cBhvr>
                                      <p:to>
                                        <p:strVal val="hidden"/>
                                      </p:to>
                                    </p:set>
                                  </p:childTnLst>
                                </p:cTn>
                              </p:par>
                            </p:childTnLst>
                          </p:cTn>
                        </p:par>
                        <p:par>
                          <p:cTn id="19" fill="hold">
                            <p:stCondLst>
                              <p:cond delay="1000"/>
                            </p:stCondLst>
                            <p:childTnLst>
                              <p:par>
                                <p:cTn id="20" presetID="29" presetClass="exit" presetSubtype="0" fill="hold" grpId="0" nodeType="afterEffect">
                                  <p:stCondLst>
                                    <p:cond delay="0"/>
                                  </p:stCondLst>
                                  <p:childTnLst>
                                    <p:anim calcmode="lin" valueType="num">
                                      <p:cBhvr>
                                        <p:cTn id="21" dur="500"/>
                                        <p:tgtEl>
                                          <p:spTgt spid="683019"/>
                                        </p:tgtEl>
                                        <p:attrNameLst>
                                          <p:attrName>ppt_x</p:attrName>
                                        </p:attrNameLst>
                                      </p:cBhvr>
                                      <p:tavLst>
                                        <p:tav tm="0">
                                          <p:val>
                                            <p:strVal val="ppt_x"/>
                                          </p:val>
                                        </p:tav>
                                        <p:tav tm="100000">
                                          <p:val>
                                            <p:strVal val="ppt_x-.2"/>
                                          </p:val>
                                        </p:tav>
                                      </p:tavLst>
                                    </p:anim>
                                    <p:anim calcmode="lin" valueType="num">
                                      <p:cBhvr>
                                        <p:cTn id="22" dur="500"/>
                                        <p:tgtEl>
                                          <p:spTgt spid="683019"/>
                                        </p:tgtEl>
                                        <p:attrNameLst>
                                          <p:attrName>ppt_y</p:attrName>
                                        </p:attrNameLst>
                                      </p:cBhvr>
                                      <p:tavLst>
                                        <p:tav tm="0">
                                          <p:val>
                                            <p:strVal val="ppt_y"/>
                                          </p:val>
                                        </p:tav>
                                        <p:tav tm="100000">
                                          <p:val>
                                            <p:strVal val="ppt_y"/>
                                          </p:val>
                                        </p:tav>
                                      </p:tavLst>
                                    </p:anim>
                                    <p:animEffect transition="out" filter="fade">
                                      <p:cBhvr>
                                        <p:cTn id="23" dur="500"/>
                                        <p:tgtEl>
                                          <p:spTgt spid="683019"/>
                                        </p:tgtEl>
                                      </p:cBhvr>
                                    </p:animEffect>
                                    <p:set>
                                      <p:cBhvr>
                                        <p:cTn id="24" dur="1" fill="hold">
                                          <p:stCondLst>
                                            <p:cond delay="499"/>
                                          </p:stCondLst>
                                        </p:cTn>
                                        <p:tgtEl>
                                          <p:spTgt spid="683019"/>
                                        </p:tgtEl>
                                        <p:attrNameLst>
                                          <p:attrName>style.visibility</p:attrName>
                                        </p:attrNameLst>
                                      </p:cBhvr>
                                      <p:to>
                                        <p:strVal val="hidden"/>
                                      </p:to>
                                    </p:set>
                                  </p:childTnLst>
                                </p:cTn>
                              </p:par>
                            </p:childTnLst>
                          </p:cTn>
                        </p:par>
                        <p:par>
                          <p:cTn id="25" fill="hold">
                            <p:stCondLst>
                              <p:cond delay="1500"/>
                            </p:stCondLst>
                            <p:childTnLst>
                              <p:par>
                                <p:cTn id="26" presetID="29" presetClass="exit" presetSubtype="0" fill="hold" grpId="0" nodeType="afterEffect">
                                  <p:stCondLst>
                                    <p:cond delay="0"/>
                                  </p:stCondLst>
                                  <p:childTnLst>
                                    <p:anim calcmode="lin" valueType="num">
                                      <p:cBhvr>
                                        <p:cTn id="27" dur="500"/>
                                        <p:tgtEl>
                                          <p:spTgt spid="683020"/>
                                        </p:tgtEl>
                                        <p:attrNameLst>
                                          <p:attrName>ppt_x</p:attrName>
                                        </p:attrNameLst>
                                      </p:cBhvr>
                                      <p:tavLst>
                                        <p:tav tm="0">
                                          <p:val>
                                            <p:strVal val="ppt_x"/>
                                          </p:val>
                                        </p:tav>
                                        <p:tav tm="100000">
                                          <p:val>
                                            <p:strVal val="ppt_x-.2"/>
                                          </p:val>
                                        </p:tav>
                                      </p:tavLst>
                                    </p:anim>
                                    <p:anim calcmode="lin" valueType="num">
                                      <p:cBhvr>
                                        <p:cTn id="28" dur="500"/>
                                        <p:tgtEl>
                                          <p:spTgt spid="683020"/>
                                        </p:tgtEl>
                                        <p:attrNameLst>
                                          <p:attrName>ppt_y</p:attrName>
                                        </p:attrNameLst>
                                      </p:cBhvr>
                                      <p:tavLst>
                                        <p:tav tm="0">
                                          <p:val>
                                            <p:strVal val="ppt_y"/>
                                          </p:val>
                                        </p:tav>
                                        <p:tav tm="100000">
                                          <p:val>
                                            <p:strVal val="ppt_y"/>
                                          </p:val>
                                        </p:tav>
                                      </p:tavLst>
                                    </p:anim>
                                    <p:animEffect transition="out" filter="fade">
                                      <p:cBhvr>
                                        <p:cTn id="29" dur="500"/>
                                        <p:tgtEl>
                                          <p:spTgt spid="683020"/>
                                        </p:tgtEl>
                                      </p:cBhvr>
                                    </p:animEffect>
                                    <p:set>
                                      <p:cBhvr>
                                        <p:cTn id="30" dur="1" fill="hold">
                                          <p:stCondLst>
                                            <p:cond delay="499"/>
                                          </p:stCondLst>
                                        </p:cTn>
                                        <p:tgtEl>
                                          <p:spTgt spid="683020"/>
                                        </p:tgtEl>
                                        <p:attrNameLst>
                                          <p:attrName>style.visibility</p:attrName>
                                        </p:attrNameLst>
                                      </p:cBhvr>
                                      <p:to>
                                        <p:strVal val="hidden"/>
                                      </p:to>
                                    </p:set>
                                  </p:childTnLst>
                                </p:cTn>
                              </p:par>
                            </p:childTnLst>
                          </p:cTn>
                        </p:par>
                        <p:par>
                          <p:cTn id="31" fill="hold">
                            <p:stCondLst>
                              <p:cond delay="2000"/>
                            </p:stCondLst>
                            <p:childTnLst>
                              <p:par>
                                <p:cTn id="32" presetID="29" presetClass="exit" presetSubtype="0" fill="hold" grpId="0" nodeType="afterEffect">
                                  <p:stCondLst>
                                    <p:cond delay="0"/>
                                  </p:stCondLst>
                                  <p:childTnLst>
                                    <p:anim calcmode="lin" valueType="num">
                                      <p:cBhvr>
                                        <p:cTn id="33" dur="500"/>
                                        <p:tgtEl>
                                          <p:spTgt spid="683021"/>
                                        </p:tgtEl>
                                        <p:attrNameLst>
                                          <p:attrName>ppt_x</p:attrName>
                                        </p:attrNameLst>
                                      </p:cBhvr>
                                      <p:tavLst>
                                        <p:tav tm="0">
                                          <p:val>
                                            <p:strVal val="ppt_x"/>
                                          </p:val>
                                        </p:tav>
                                        <p:tav tm="100000">
                                          <p:val>
                                            <p:strVal val="ppt_x-.2"/>
                                          </p:val>
                                        </p:tav>
                                      </p:tavLst>
                                    </p:anim>
                                    <p:anim calcmode="lin" valueType="num">
                                      <p:cBhvr>
                                        <p:cTn id="34" dur="500"/>
                                        <p:tgtEl>
                                          <p:spTgt spid="683021"/>
                                        </p:tgtEl>
                                        <p:attrNameLst>
                                          <p:attrName>ppt_y</p:attrName>
                                        </p:attrNameLst>
                                      </p:cBhvr>
                                      <p:tavLst>
                                        <p:tav tm="0">
                                          <p:val>
                                            <p:strVal val="ppt_y"/>
                                          </p:val>
                                        </p:tav>
                                        <p:tav tm="100000">
                                          <p:val>
                                            <p:strVal val="ppt_y"/>
                                          </p:val>
                                        </p:tav>
                                      </p:tavLst>
                                    </p:anim>
                                    <p:animEffect transition="out" filter="fade">
                                      <p:cBhvr>
                                        <p:cTn id="35" dur="500"/>
                                        <p:tgtEl>
                                          <p:spTgt spid="683021"/>
                                        </p:tgtEl>
                                      </p:cBhvr>
                                    </p:animEffect>
                                    <p:set>
                                      <p:cBhvr>
                                        <p:cTn id="36" dur="1" fill="hold">
                                          <p:stCondLst>
                                            <p:cond delay="499"/>
                                          </p:stCondLst>
                                        </p:cTn>
                                        <p:tgtEl>
                                          <p:spTgt spid="683021"/>
                                        </p:tgtEl>
                                        <p:attrNameLst>
                                          <p:attrName>style.visibility</p:attrName>
                                        </p:attrNameLst>
                                      </p:cBhvr>
                                      <p:to>
                                        <p:strVal val="hidden"/>
                                      </p:to>
                                    </p:set>
                                  </p:childTnLst>
                                </p:cTn>
                              </p:par>
                            </p:childTnLst>
                          </p:cTn>
                        </p:par>
                        <p:par>
                          <p:cTn id="37" fill="hold">
                            <p:stCondLst>
                              <p:cond delay="2500"/>
                            </p:stCondLst>
                            <p:childTnLst>
                              <p:par>
                                <p:cTn id="38" presetID="29" presetClass="exit" presetSubtype="0" fill="hold" grpId="0" nodeType="afterEffect">
                                  <p:stCondLst>
                                    <p:cond delay="0"/>
                                  </p:stCondLst>
                                  <p:childTnLst>
                                    <p:anim calcmode="lin" valueType="num">
                                      <p:cBhvr>
                                        <p:cTn id="39" dur="500"/>
                                        <p:tgtEl>
                                          <p:spTgt spid="683024"/>
                                        </p:tgtEl>
                                        <p:attrNameLst>
                                          <p:attrName>ppt_x</p:attrName>
                                        </p:attrNameLst>
                                      </p:cBhvr>
                                      <p:tavLst>
                                        <p:tav tm="0">
                                          <p:val>
                                            <p:strVal val="ppt_x"/>
                                          </p:val>
                                        </p:tav>
                                        <p:tav tm="100000">
                                          <p:val>
                                            <p:strVal val="ppt_x-.2"/>
                                          </p:val>
                                        </p:tav>
                                      </p:tavLst>
                                    </p:anim>
                                    <p:anim calcmode="lin" valueType="num">
                                      <p:cBhvr>
                                        <p:cTn id="40" dur="500"/>
                                        <p:tgtEl>
                                          <p:spTgt spid="683024"/>
                                        </p:tgtEl>
                                        <p:attrNameLst>
                                          <p:attrName>ppt_y</p:attrName>
                                        </p:attrNameLst>
                                      </p:cBhvr>
                                      <p:tavLst>
                                        <p:tav tm="0">
                                          <p:val>
                                            <p:strVal val="ppt_y"/>
                                          </p:val>
                                        </p:tav>
                                        <p:tav tm="100000">
                                          <p:val>
                                            <p:strVal val="ppt_y"/>
                                          </p:val>
                                        </p:tav>
                                      </p:tavLst>
                                    </p:anim>
                                    <p:animEffect transition="out" filter="fade">
                                      <p:cBhvr>
                                        <p:cTn id="41" dur="500"/>
                                        <p:tgtEl>
                                          <p:spTgt spid="683024"/>
                                        </p:tgtEl>
                                      </p:cBhvr>
                                    </p:animEffect>
                                    <p:set>
                                      <p:cBhvr>
                                        <p:cTn id="42" dur="1" fill="hold">
                                          <p:stCondLst>
                                            <p:cond delay="499"/>
                                          </p:stCondLst>
                                        </p:cTn>
                                        <p:tgtEl>
                                          <p:spTgt spid="683024"/>
                                        </p:tgtEl>
                                        <p:attrNameLst>
                                          <p:attrName>style.visibility</p:attrName>
                                        </p:attrNameLst>
                                      </p:cBhvr>
                                      <p:to>
                                        <p:strVal val="hidden"/>
                                      </p:to>
                                    </p:set>
                                  </p:childTnLst>
                                </p:cTn>
                              </p:par>
                            </p:childTnLst>
                          </p:cTn>
                        </p:par>
                        <p:par>
                          <p:cTn id="43" fill="hold">
                            <p:stCondLst>
                              <p:cond delay="3000"/>
                            </p:stCondLst>
                            <p:childTnLst>
                              <p:par>
                                <p:cTn id="44" presetID="29" presetClass="exit" presetSubtype="0" fill="hold" grpId="0" nodeType="afterEffect">
                                  <p:stCondLst>
                                    <p:cond delay="0"/>
                                  </p:stCondLst>
                                  <p:childTnLst>
                                    <p:anim calcmode="lin" valueType="num">
                                      <p:cBhvr>
                                        <p:cTn id="45" dur="500"/>
                                        <p:tgtEl>
                                          <p:spTgt spid="683023"/>
                                        </p:tgtEl>
                                        <p:attrNameLst>
                                          <p:attrName>ppt_x</p:attrName>
                                        </p:attrNameLst>
                                      </p:cBhvr>
                                      <p:tavLst>
                                        <p:tav tm="0">
                                          <p:val>
                                            <p:strVal val="ppt_x"/>
                                          </p:val>
                                        </p:tav>
                                        <p:tav tm="100000">
                                          <p:val>
                                            <p:strVal val="ppt_x-.2"/>
                                          </p:val>
                                        </p:tav>
                                      </p:tavLst>
                                    </p:anim>
                                    <p:anim calcmode="lin" valueType="num">
                                      <p:cBhvr>
                                        <p:cTn id="46" dur="500"/>
                                        <p:tgtEl>
                                          <p:spTgt spid="683023"/>
                                        </p:tgtEl>
                                        <p:attrNameLst>
                                          <p:attrName>ppt_y</p:attrName>
                                        </p:attrNameLst>
                                      </p:cBhvr>
                                      <p:tavLst>
                                        <p:tav tm="0">
                                          <p:val>
                                            <p:strVal val="ppt_y"/>
                                          </p:val>
                                        </p:tav>
                                        <p:tav tm="100000">
                                          <p:val>
                                            <p:strVal val="ppt_y"/>
                                          </p:val>
                                        </p:tav>
                                      </p:tavLst>
                                    </p:anim>
                                    <p:animEffect transition="out" filter="fade">
                                      <p:cBhvr>
                                        <p:cTn id="47" dur="500"/>
                                        <p:tgtEl>
                                          <p:spTgt spid="683023"/>
                                        </p:tgtEl>
                                      </p:cBhvr>
                                    </p:animEffect>
                                    <p:set>
                                      <p:cBhvr>
                                        <p:cTn id="48" dur="1" fill="hold">
                                          <p:stCondLst>
                                            <p:cond delay="499"/>
                                          </p:stCondLst>
                                        </p:cTn>
                                        <p:tgtEl>
                                          <p:spTgt spid="683023"/>
                                        </p:tgtEl>
                                        <p:attrNameLst>
                                          <p:attrName>style.visibility</p:attrName>
                                        </p:attrNameLst>
                                      </p:cBhvr>
                                      <p:to>
                                        <p:strVal val="hidden"/>
                                      </p:to>
                                    </p:set>
                                  </p:childTnLst>
                                </p:cTn>
                              </p:par>
                            </p:childTnLst>
                          </p:cTn>
                        </p:par>
                        <p:par>
                          <p:cTn id="49" fill="hold">
                            <p:stCondLst>
                              <p:cond delay="3500"/>
                            </p:stCondLst>
                            <p:childTnLst>
                              <p:par>
                                <p:cTn id="50" presetID="29" presetClass="exit" presetSubtype="0" fill="hold" grpId="0" nodeType="afterEffect">
                                  <p:stCondLst>
                                    <p:cond delay="0"/>
                                  </p:stCondLst>
                                  <p:childTnLst>
                                    <p:anim calcmode="lin" valueType="num">
                                      <p:cBhvr>
                                        <p:cTn id="51" dur="500"/>
                                        <p:tgtEl>
                                          <p:spTgt spid="683025"/>
                                        </p:tgtEl>
                                        <p:attrNameLst>
                                          <p:attrName>ppt_x</p:attrName>
                                        </p:attrNameLst>
                                      </p:cBhvr>
                                      <p:tavLst>
                                        <p:tav tm="0">
                                          <p:val>
                                            <p:strVal val="ppt_x"/>
                                          </p:val>
                                        </p:tav>
                                        <p:tav tm="100000">
                                          <p:val>
                                            <p:strVal val="ppt_x-.2"/>
                                          </p:val>
                                        </p:tav>
                                      </p:tavLst>
                                    </p:anim>
                                    <p:anim calcmode="lin" valueType="num">
                                      <p:cBhvr>
                                        <p:cTn id="52" dur="500"/>
                                        <p:tgtEl>
                                          <p:spTgt spid="683025"/>
                                        </p:tgtEl>
                                        <p:attrNameLst>
                                          <p:attrName>ppt_y</p:attrName>
                                        </p:attrNameLst>
                                      </p:cBhvr>
                                      <p:tavLst>
                                        <p:tav tm="0">
                                          <p:val>
                                            <p:strVal val="ppt_y"/>
                                          </p:val>
                                        </p:tav>
                                        <p:tav tm="100000">
                                          <p:val>
                                            <p:strVal val="ppt_y"/>
                                          </p:val>
                                        </p:tav>
                                      </p:tavLst>
                                    </p:anim>
                                    <p:animEffect transition="out" filter="fade">
                                      <p:cBhvr>
                                        <p:cTn id="53" dur="500"/>
                                        <p:tgtEl>
                                          <p:spTgt spid="683025"/>
                                        </p:tgtEl>
                                      </p:cBhvr>
                                    </p:animEffect>
                                    <p:set>
                                      <p:cBhvr>
                                        <p:cTn id="54" dur="1" fill="hold">
                                          <p:stCondLst>
                                            <p:cond delay="499"/>
                                          </p:stCondLst>
                                        </p:cTn>
                                        <p:tgtEl>
                                          <p:spTgt spid="683025"/>
                                        </p:tgtEl>
                                        <p:attrNameLst>
                                          <p:attrName>style.visibility</p:attrName>
                                        </p:attrNameLst>
                                      </p:cBhvr>
                                      <p:to>
                                        <p:strVal val="hidden"/>
                                      </p:to>
                                    </p:set>
                                  </p:childTnLst>
                                </p:cTn>
                              </p:par>
                            </p:childTnLst>
                          </p:cTn>
                        </p:par>
                        <p:par>
                          <p:cTn id="55" fill="hold">
                            <p:stCondLst>
                              <p:cond delay="4000"/>
                            </p:stCondLst>
                            <p:childTnLst>
                              <p:par>
                                <p:cTn id="56" presetID="29" presetClass="exit" presetSubtype="0" fill="hold" grpId="0" nodeType="afterEffect">
                                  <p:stCondLst>
                                    <p:cond delay="0"/>
                                  </p:stCondLst>
                                  <p:childTnLst>
                                    <p:anim calcmode="lin" valueType="num">
                                      <p:cBhvr>
                                        <p:cTn id="57" dur="500"/>
                                        <p:tgtEl>
                                          <p:spTgt spid="683026"/>
                                        </p:tgtEl>
                                        <p:attrNameLst>
                                          <p:attrName>ppt_x</p:attrName>
                                        </p:attrNameLst>
                                      </p:cBhvr>
                                      <p:tavLst>
                                        <p:tav tm="0">
                                          <p:val>
                                            <p:strVal val="ppt_x"/>
                                          </p:val>
                                        </p:tav>
                                        <p:tav tm="100000">
                                          <p:val>
                                            <p:strVal val="ppt_x-.2"/>
                                          </p:val>
                                        </p:tav>
                                      </p:tavLst>
                                    </p:anim>
                                    <p:anim calcmode="lin" valueType="num">
                                      <p:cBhvr>
                                        <p:cTn id="58" dur="500"/>
                                        <p:tgtEl>
                                          <p:spTgt spid="683026"/>
                                        </p:tgtEl>
                                        <p:attrNameLst>
                                          <p:attrName>ppt_y</p:attrName>
                                        </p:attrNameLst>
                                      </p:cBhvr>
                                      <p:tavLst>
                                        <p:tav tm="0">
                                          <p:val>
                                            <p:strVal val="ppt_y"/>
                                          </p:val>
                                        </p:tav>
                                        <p:tav tm="100000">
                                          <p:val>
                                            <p:strVal val="ppt_y"/>
                                          </p:val>
                                        </p:tav>
                                      </p:tavLst>
                                    </p:anim>
                                    <p:animEffect transition="out" filter="fade">
                                      <p:cBhvr>
                                        <p:cTn id="59" dur="500"/>
                                        <p:tgtEl>
                                          <p:spTgt spid="683026"/>
                                        </p:tgtEl>
                                      </p:cBhvr>
                                    </p:animEffect>
                                    <p:set>
                                      <p:cBhvr>
                                        <p:cTn id="60" dur="1" fill="hold">
                                          <p:stCondLst>
                                            <p:cond delay="499"/>
                                          </p:stCondLst>
                                        </p:cTn>
                                        <p:tgtEl>
                                          <p:spTgt spid="683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p:cTn id="61" fill="hold" display="0">
                  <p:stCondLst>
                    <p:cond delay="indefinite"/>
                  </p:stCondLst>
                  <p:endCondLst>
                    <p:cond evt="onNext" delay="0">
                      <p:tgtEl>
                        <p:sldTgt/>
                      </p:tgtEl>
                    </p:cond>
                    <p:cond evt="onPrev" delay="0">
                      <p:tgtEl>
                        <p:sldTgt/>
                      </p:tgtEl>
                    </p:cond>
                    <p:cond evt="onStopAudio" delay="0">
                      <p:tgtEl>
                        <p:sldTgt/>
                      </p:tgtEl>
                    </p:cond>
                  </p:endCondLst>
                </p:cTn>
                <p:tgtEl>
                  <p:spTgt spid="683027"/>
                </p:tgtEl>
              </p:cMediaNode>
            </p:audio>
          </p:childTnLst>
        </p:cTn>
      </p:par>
    </p:tnLst>
    <p:bldLst>
      <p:bldP spid="683019" grpId="0" animBg="1"/>
      <p:bldP spid="683020" grpId="0" animBg="1"/>
      <p:bldP spid="683021" grpId="0" animBg="1"/>
      <p:bldP spid="683022" grpId="0" animBg="1"/>
      <p:bldP spid="683023" grpId="0" animBg="1"/>
      <p:bldP spid="683024" grpId="0" animBg="1"/>
      <p:bldP spid="683025" grpId="0" animBg="1"/>
      <p:bldP spid="6830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Text Box 2"/>
          <p:cNvSpPr txBox="1">
            <a:spLocks noChangeArrowheads="1"/>
          </p:cNvSpPr>
          <p:nvPr/>
        </p:nvSpPr>
        <p:spPr bwMode="auto">
          <a:xfrm>
            <a:off x="0" y="1357298"/>
            <a:ext cx="5145088" cy="4708981"/>
          </a:xfrm>
          <a:prstGeom prst="rect">
            <a:avLst/>
          </a:prstGeom>
          <a:noFill/>
          <a:ln w="9525">
            <a:noFill/>
            <a:miter lim="800000"/>
            <a:headEnd/>
            <a:tailEnd/>
          </a:ln>
        </p:spPr>
        <p:txBody>
          <a:bodyPr>
            <a:spAutoFit/>
          </a:bodyPr>
          <a:lstStyle/>
          <a:p>
            <a:pPr algn="l">
              <a:defRPr/>
            </a:pPr>
            <a:r>
              <a:rPr lang="en-GB" sz="2000" u="sng" dirty="0"/>
              <a:t>Network Access Layer</a:t>
            </a:r>
          </a:p>
          <a:p>
            <a:pPr algn="l">
              <a:buFontTx/>
              <a:buChar char="•"/>
              <a:defRPr/>
            </a:pPr>
            <a:r>
              <a:rPr lang="en-GB" sz="2000" dirty="0"/>
              <a:t>The destination web server will receive the bit stream, and then re-build the original </a:t>
            </a:r>
            <a:r>
              <a:rPr lang="en-GB" sz="2000" i="1" u="sng" dirty="0"/>
              <a:t>frame</a:t>
            </a:r>
            <a:r>
              <a:rPr lang="en-GB" sz="2000" dirty="0"/>
              <a:t>.</a:t>
            </a:r>
          </a:p>
          <a:p>
            <a:pPr algn="l">
              <a:defRPr/>
            </a:pPr>
            <a:endParaRPr lang="en-GB" sz="2000" dirty="0"/>
          </a:p>
          <a:p>
            <a:pPr algn="l">
              <a:buFontTx/>
              <a:buChar char="•"/>
              <a:defRPr/>
            </a:pPr>
            <a:r>
              <a:rPr lang="en-GB" sz="2000" dirty="0"/>
              <a:t>The  </a:t>
            </a:r>
            <a:r>
              <a:rPr lang="en-GB" sz="2000" i="1" u="sng" dirty="0"/>
              <a:t>physical address</a:t>
            </a:r>
            <a:r>
              <a:rPr lang="en-GB" sz="2000" dirty="0"/>
              <a:t> in the header is checked to see if the frame is for the web server. If it is, the header is </a:t>
            </a:r>
            <a:r>
              <a:rPr lang="en-GB" sz="2000" i="1" u="sng" dirty="0"/>
              <a:t>removed</a:t>
            </a:r>
            <a:r>
              <a:rPr lang="en-GB" sz="2000" dirty="0"/>
              <a:t>. </a:t>
            </a:r>
          </a:p>
          <a:p>
            <a:pPr algn="l">
              <a:defRPr/>
            </a:pPr>
            <a:endParaRPr lang="en-GB" sz="2000" dirty="0"/>
          </a:p>
          <a:p>
            <a:pPr algn="l">
              <a:buFontTx/>
              <a:buChar char="•"/>
              <a:defRPr/>
            </a:pPr>
            <a:r>
              <a:rPr lang="en-GB" sz="2000" dirty="0"/>
              <a:t>The error check is then performed to check for data corruptions. If the CRC detects errors, the whole frame is </a:t>
            </a:r>
            <a:r>
              <a:rPr lang="en-GB" sz="2000" i="1" u="sng" dirty="0"/>
              <a:t>discarded</a:t>
            </a:r>
            <a:r>
              <a:rPr lang="en-GB" sz="2000" dirty="0"/>
              <a:t>. If the frame is good, the CRC trailer is </a:t>
            </a:r>
            <a:r>
              <a:rPr lang="en-GB" sz="2000" i="1" u="sng" dirty="0"/>
              <a:t>removed</a:t>
            </a:r>
            <a:r>
              <a:rPr lang="en-GB" sz="2000" dirty="0"/>
              <a:t>.</a:t>
            </a:r>
          </a:p>
          <a:p>
            <a:pPr algn="l">
              <a:defRPr/>
            </a:pPr>
            <a:endParaRPr lang="en-GB" sz="2000" dirty="0"/>
          </a:p>
          <a:p>
            <a:pPr algn="l">
              <a:defRPr/>
            </a:pPr>
            <a:endParaRPr lang="en-GB" sz="2000" dirty="0"/>
          </a:p>
          <a:p>
            <a:pPr algn="l">
              <a:defRPr/>
            </a:pPr>
            <a:endParaRPr lang="en-GB" sz="2000" dirty="0"/>
          </a:p>
        </p:txBody>
      </p:sp>
      <p:sp>
        <p:nvSpPr>
          <p:cNvPr id="25604" name="Rectangle 3"/>
          <p:cNvSpPr>
            <a:spLocks noChangeArrowheads="1"/>
          </p:cNvSpPr>
          <p:nvPr/>
        </p:nvSpPr>
        <p:spPr bwMode="auto">
          <a:xfrm>
            <a:off x="5145088" y="4557713"/>
            <a:ext cx="3124200" cy="1069975"/>
          </a:xfrm>
          <a:prstGeom prst="rect">
            <a:avLst/>
          </a:prstGeom>
          <a:solidFill>
            <a:schemeClr val="accent2">
              <a:lumMod val="60000"/>
              <a:lumOff val="40000"/>
            </a:schemeClr>
          </a:solidFill>
          <a:ln w="9525">
            <a:solidFill>
              <a:srgbClr val="000000"/>
            </a:solidFill>
            <a:miter lim="800000"/>
            <a:headEnd/>
            <a:tailEnd/>
          </a:ln>
        </p:spPr>
        <p:txBody>
          <a:bodyPr wrap="none" anchor="ctr"/>
          <a:lstStyle/>
          <a:p>
            <a:pPr eaLnBrk="0" hangingPunct="0">
              <a:defRPr/>
            </a:pPr>
            <a:r>
              <a:rPr lang="en-GB"/>
              <a:t> Network Access</a:t>
            </a:r>
          </a:p>
        </p:txBody>
      </p:sp>
      <p:sp>
        <p:nvSpPr>
          <p:cNvPr id="25605" name="Rectangle 4"/>
          <p:cNvSpPr>
            <a:spLocks noChangeArrowheads="1"/>
          </p:cNvSpPr>
          <p:nvPr/>
        </p:nvSpPr>
        <p:spPr bwMode="auto">
          <a:xfrm>
            <a:off x="5143500" y="4029075"/>
            <a:ext cx="3124200" cy="533400"/>
          </a:xfrm>
          <a:prstGeom prst="rect">
            <a:avLst/>
          </a:prstGeom>
          <a:solidFill>
            <a:schemeClr val="accent2">
              <a:lumMod val="60000"/>
              <a:lumOff val="40000"/>
            </a:schemeClr>
          </a:solidFill>
          <a:ln w="9525">
            <a:solidFill>
              <a:srgbClr val="000000"/>
            </a:solidFill>
            <a:miter lim="800000"/>
            <a:headEnd/>
            <a:tailEnd/>
          </a:ln>
        </p:spPr>
        <p:txBody>
          <a:bodyPr wrap="none" anchor="ctr"/>
          <a:lstStyle/>
          <a:p>
            <a:pPr eaLnBrk="0" hangingPunct="0">
              <a:defRPr/>
            </a:pPr>
            <a:r>
              <a:rPr lang="en-GB"/>
              <a:t>Internet </a:t>
            </a:r>
          </a:p>
        </p:txBody>
      </p:sp>
      <p:sp>
        <p:nvSpPr>
          <p:cNvPr id="25606" name="Rectangle 5"/>
          <p:cNvSpPr>
            <a:spLocks noChangeArrowheads="1"/>
          </p:cNvSpPr>
          <p:nvPr/>
        </p:nvSpPr>
        <p:spPr bwMode="auto">
          <a:xfrm>
            <a:off x="5143500" y="3495675"/>
            <a:ext cx="3124200" cy="533400"/>
          </a:xfrm>
          <a:prstGeom prst="rect">
            <a:avLst/>
          </a:prstGeom>
          <a:solidFill>
            <a:schemeClr val="accent2">
              <a:lumMod val="60000"/>
              <a:lumOff val="40000"/>
            </a:schemeClr>
          </a:solidFill>
          <a:ln w="9525">
            <a:solidFill>
              <a:srgbClr val="000000"/>
            </a:solidFill>
            <a:miter lim="800000"/>
            <a:headEnd/>
            <a:tailEnd/>
          </a:ln>
        </p:spPr>
        <p:txBody>
          <a:bodyPr wrap="none" anchor="ctr"/>
          <a:lstStyle/>
          <a:p>
            <a:pPr eaLnBrk="0" hangingPunct="0">
              <a:defRPr/>
            </a:pPr>
            <a:r>
              <a:rPr lang="en-GB" dirty="0"/>
              <a:t>Transport</a:t>
            </a:r>
          </a:p>
        </p:txBody>
      </p:sp>
      <p:sp>
        <p:nvSpPr>
          <p:cNvPr id="25607" name="Rectangle 6"/>
          <p:cNvSpPr>
            <a:spLocks noChangeArrowheads="1"/>
          </p:cNvSpPr>
          <p:nvPr/>
        </p:nvSpPr>
        <p:spPr bwMode="auto">
          <a:xfrm>
            <a:off x="5149850" y="1892300"/>
            <a:ext cx="3117850" cy="1609725"/>
          </a:xfrm>
          <a:prstGeom prst="rect">
            <a:avLst/>
          </a:prstGeom>
          <a:solidFill>
            <a:schemeClr val="accent2">
              <a:lumMod val="60000"/>
              <a:lumOff val="40000"/>
            </a:schemeClr>
          </a:solidFill>
          <a:ln w="9525">
            <a:solidFill>
              <a:srgbClr val="000000"/>
            </a:solidFill>
            <a:miter lim="800000"/>
            <a:headEnd/>
            <a:tailEnd/>
          </a:ln>
        </p:spPr>
        <p:txBody>
          <a:bodyPr wrap="none" anchor="ctr"/>
          <a:lstStyle/>
          <a:p>
            <a:pPr eaLnBrk="0" hangingPunct="0">
              <a:defRPr/>
            </a:pPr>
            <a:r>
              <a:rPr lang="en-GB" dirty="0"/>
              <a:t>Application</a:t>
            </a:r>
          </a:p>
        </p:txBody>
      </p:sp>
      <p:sp>
        <p:nvSpPr>
          <p:cNvPr id="685063" name="Rectangle 7"/>
          <p:cNvSpPr>
            <a:spLocks noChangeArrowheads="1"/>
          </p:cNvSpPr>
          <p:nvPr/>
        </p:nvSpPr>
        <p:spPr bwMode="auto">
          <a:xfrm>
            <a:off x="2714625" y="5489575"/>
            <a:ext cx="1638300" cy="457200"/>
          </a:xfrm>
          <a:prstGeom prst="rect">
            <a:avLst/>
          </a:prstGeom>
          <a:solidFill>
            <a:schemeClr val="accent4">
              <a:lumMod val="40000"/>
              <a:lumOff val="60000"/>
            </a:schemeClr>
          </a:solidFill>
          <a:ln w="9525">
            <a:solidFill>
              <a:srgbClr val="000000"/>
            </a:solidFill>
            <a:miter lim="800000"/>
            <a:headEnd/>
            <a:tailEnd/>
          </a:ln>
        </p:spPr>
        <p:txBody>
          <a:bodyPr wrap="none" anchor="ctr"/>
          <a:lstStyle/>
          <a:p>
            <a:pPr algn="ctr">
              <a:defRPr/>
            </a:pPr>
            <a:r>
              <a:rPr lang="en-GB" sz="1800"/>
              <a:t>Packet</a:t>
            </a:r>
          </a:p>
        </p:txBody>
      </p:sp>
      <p:sp>
        <p:nvSpPr>
          <p:cNvPr id="685064" name="AutoShape 8"/>
          <p:cNvSpPr>
            <a:spLocks/>
          </p:cNvSpPr>
          <p:nvPr/>
        </p:nvSpPr>
        <p:spPr bwMode="auto">
          <a:xfrm rot="5400000">
            <a:off x="3429000" y="4019550"/>
            <a:ext cx="219075" cy="2638425"/>
          </a:xfrm>
          <a:prstGeom prst="leftBrace">
            <a:avLst>
              <a:gd name="adj1" fmla="val 100362"/>
              <a:gd name="adj2" fmla="val 50000"/>
            </a:avLst>
          </a:prstGeom>
          <a:noFill/>
          <a:ln w="9525">
            <a:solidFill>
              <a:schemeClr val="tx1"/>
            </a:solidFill>
            <a:round/>
            <a:headEnd/>
            <a:tailEnd/>
          </a:ln>
        </p:spPr>
        <p:txBody>
          <a:bodyPr wrap="none" anchor="ctr"/>
          <a:lstStyle/>
          <a:p>
            <a:pPr>
              <a:defRPr/>
            </a:pPr>
            <a:endParaRPr lang="en-US">
              <a:solidFill>
                <a:schemeClr val="bg1">
                  <a:lumMod val="50000"/>
                </a:schemeClr>
              </a:solidFill>
            </a:endParaRPr>
          </a:p>
        </p:txBody>
      </p:sp>
      <p:sp>
        <p:nvSpPr>
          <p:cNvPr id="685065" name="Text Box 9"/>
          <p:cNvSpPr txBox="1">
            <a:spLocks noChangeArrowheads="1"/>
          </p:cNvSpPr>
          <p:nvPr/>
        </p:nvSpPr>
        <p:spPr bwMode="auto">
          <a:xfrm>
            <a:off x="3136900" y="4899025"/>
            <a:ext cx="771365" cy="369332"/>
          </a:xfrm>
          <a:prstGeom prst="rect">
            <a:avLst/>
          </a:prstGeom>
          <a:noFill/>
          <a:ln w="9525">
            <a:noFill/>
            <a:miter lim="800000"/>
            <a:headEnd/>
            <a:tailEnd/>
          </a:ln>
        </p:spPr>
        <p:txBody>
          <a:bodyPr wrap="none">
            <a:spAutoFit/>
          </a:bodyPr>
          <a:lstStyle/>
          <a:p>
            <a:pPr algn="l">
              <a:defRPr/>
            </a:pPr>
            <a:r>
              <a:rPr lang="en-GB" sz="1800" dirty="0"/>
              <a:t>Frame</a:t>
            </a:r>
          </a:p>
        </p:txBody>
      </p:sp>
      <p:sp>
        <p:nvSpPr>
          <p:cNvPr id="685066" name="Rectangle 10"/>
          <p:cNvSpPr>
            <a:spLocks noChangeArrowheads="1"/>
          </p:cNvSpPr>
          <p:nvPr/>
        </p:nvSpPr>
        <p:spPr bwMode="auto">
          <a:xfrm>
            <a:off x="7105650" y="5340350"/>
            <a:ext cx="276225" cy="276225"/>
          </a:xfrm>
          <a:prstGeom prst="rect">
            <a:avLst/>
          </a:prstGeom>
          <a:solidFill>
            <a:schemeClr val="accent4">
              <a:lumMod val="40000"/>
              <a:lumOff val="60000"/>
            </a:schemeClr>
          </a:solidFill>
          <a:ln w="9525">
            <a:solidFill>
              <a:srgbClr val="000000"/>
            </a:solidFill>
            <a:miter lim="800000"/>
            <a:headEnd/>
            <a:tailEnd/>
          </a:ln>
        </p:spPr>
        <p:txBody>
          <a:bodyPr wrap="none" anchor="ctr"/>
          <a:lstStyle/>
          <a:p>
            <a:pPr>
              <a:defRPr/>
            </a:pPr>
            <a:r>
              <a:rPr lang="en-GB" sz="1800"/>
              <a:t>0</a:t>
            </a:r>
          </a:p>
        </p:txBody>
      </p:sp>
      <p:sp>
        <p:nvSpPr>
          <p:cNvPr id="685067" name="Rectangle 11"/>
          <p:cNvSpPr>
            <a:spLocks noChangeArrowheads="1"/>
          </p:cNvSpPr>
          <p:nvPr/>
        </p:nvSpPr>
        <p:spPr bwMode="auto">
          <a:xfrm>
            <a:off x="6835775" y="5340350"/>
            <a:ext cx="276225" cy="276225"/>
          </a:xfrm>
          <a:prstGeom prst="rect">
            <a:avLst/>
          </a:prstGeom>
          <a:solidFill>
            <a:schemeClr val="accent4">
              <a:lumMod val="40000"/>
              <a:lumOff val="60000"/>
            </a:schemeClr>
          </a:solidFill>
          <a:ln w="9525">
            <a:solidFill>
              <a:srgbClr val="000000"/>
            </a:solidFill>
            <a:miter lim="800000"/>
            <a:headEnd/>
            <a:tailEnd/>
          </a:ln>
        </p:spPr>
        <p:txBody>
          <a:bodyPr wrap="none" anchor="ctr"/>
          <a:lstStyle/>
          <a:p>
            <a:pPr>
              <a:defRPr/>
            </a:pPr>
            <a:r>
              <a:rPr lang="en-GB" sz="1800"/>
              <a:t>1</a:t>
            </a:r>
          </a:p>
        </p:txBody>
      </p:sp>
      <p:sp>
        <p:nvSpPr>
          <p:cNvPr id="685068" name="Rectangle 12"/>
          <p:cNvSpPr>
            <a:spLocks noChangeArrowheads="1"/>
          </p:cNvSpPr>
          <p:nvPr/>
        </p:nvSpPr>
        <p:spPr bwMode="auto">
          <a:xfrm>
            <a:off x="6559550" y="5340350"/>
            <a:ext cx="276225" cy="276225"/>
          </a:xfrm>
          <a:prstGeom prst="rect">
            <a:avLst/>
          </a:prstGeom>
          <a:solidFill>
            <a:schemeClr val="accent4">
              <a:lumMod val="40000"/>
              <a:lumOff val="60000"/>
            </a:schemeClr>
          </a:solidFill>
          <a:ln w="9525">
            <a:solidFill>
              <a:srgbClr val="000000"/>
            </a:solidFill>
            <a:miter lim="800000"/>
            <a:headEnd/>
            <a:tailEnd/>
          </a:ln>
        </p:spPr>
        <p:txBody>
          <a:bodyPr wrap="none" anchor="ctr"/>
          <a:lstStyle/>
          <a:p>
            <a:pPr>
              <a:defRPr/>
            </a:pPr>
            <a:r>
              <a:rPr lang="en-GB" sz="1800"/>
              <a:t>0</a:t>
            </a:r>
          </a:p>
        </p:txBody>
      </p:sp>
      <p:sp>
        <p:nvSpPr>
          <p:cNvPr id="685069" name="Rectangle 13"/>
          <p:cNvSpPr>
            <a:spLocks noChangeArrowheads="1"/>
          </p:cNvSpPr>
          <p:nvPr/>
        </p:nvSpPr>
        <p:spPr bwMode="auto">
          <a:xfrm>
            <a:off x="7388225" y="5340350"/>
            <a:ext cx="276225" cy="276225"/>
          </a:xfrm>
          <a:prstGeom prst="rect">
            <a:avLst/>
          </a:prstGeom>
          <a:solidFill>
            <a:schemeClr val="accent4">
              <a:lumMod val="40000"/>
              <a:lumOff val="60000"/>
            </a:schemeClr>
          </a:solidFill>
          <a:ln w="9525">
            <a:solidFill>
              <a:srgbClr val="000000"/>
            </a:solidFill>
            <a:miter lim="800000"/>
            <a:headEnd/>
            <a:tailEnd/>
          </a:ln>
        </p:spPr>
        <p:txBody>
          <a:bodyPr wrap="none" anchor="ctr"/>
          <a:lstStyle/>
          <a:p>
            <a:pPr>
              <a:defRPr/>
            </a:pPr>
            <a:r>
              <a:rPr lang="en-GB" sz="1800"/>
              <a:t>1</a:t>
            </a:r>
          </a:p>
        </p:txBody>
      </p:sp>
      <p:sp>
        <p:nvSpPr>
          <p:cNvPr id="685070" name="Rectangle 14"/>
          <p:cNvSpPr>
            <a:spLocks noChangeArrowheads="1"/>
          </p:cNvSpPr>
          <p:nvPr/>
        </p:nvSpPr>
        <p:spPr bwMode="auto">
          <a:xfrm>
            <a:off x="6003925" y="5340350"/>
            <a:ext cx="276225" cy="276225"/>
          </a:xfrm>
          <a:prstGeom prst="rect">
            <a:avLst/>
          </a:prstGeom>
          <a:solidFill>
            <a:schemeClr val="accent4">
              <a:lumMod val="40000"/>
              <a:lumOff val="60000"/>
            </a:schemeClr>
          </a:solidFill>
          <a:ln w="9525">
            <a:solidFill>
              <a:srgbClr val="000000"/>
            </a:solidFill>
            <a:miter lim="800000"/>
            <a:headEnd/>
            <a:tailEnd/>
          </a:ln>
        </p:spPr>
        <p:txBody>
          <a:bodyPr wrap="none" anchor="ctr"/>
          <a:lstStyle/>
          <a:p>
            <a:pPr>
              <a:defRPr/>
            </a:pPr>
            <a:r>
              <a:rPr lang="en-GB" sz="1800"/>
              <a:t>1</a:t>
            </a:r>
          </a:p>
        </p:txBody>
      </p:sp>
      <p:sp>
        <p:nvSpPr>
          <p:cNvPr id="685071" name="Rectangle 15"/>
          <p:cNvSpPr>
            <a:spLocks noChangeArrowheads="1"/>
          </p:cNvSpPr>
          <p:nvPr/>
        </p:nvSpPr>
        <p:spPr bwMode="auto">
          <a:xfrm>
            <a:off x="6276975" y="5340350"/>
            <a:ext cx="276225" cy="276225"/>
          </a:xfrm>
          <a:prstGeom prst="rect">
            <a:avLst/>
          </a:prstGeom>
          <a:solidFill>
            <a:schemeClr val="accent4">
              <a:lumMod val="40000"/>
              <a:lumOff val="60000"/>
            </a:schemeClr>
          </a:solidFill>
          <a:ln w="9525">
            <a:solidFill>
              <a:srgbClr val="000000"/>
            </a:solidFill>
            <a:miter lim="800000"/>
            <a:headEnd/>
            <a:tailEnd/>
          </a:ln>
        </p:spPr>
        <p:txBody>
          <a:bodyPr wrap="none" anchor="ctr"/>
          <a:lstStyle/>
          <a:p>
            <a:pPr>
              <a:defRPr/>
            </a:pPr>
            <a:r>
              <a:rPr lang="en-GB" sz="1800"/>
              <a:t>1</a:t>
            </a:r>
          </a:p>
        </p:txBody>
      </p:sp>
      <p:sp>
        <p:nvSpPr>
          <p:cNvPr id="685072" name="Rectangle 16"/>
          <p:cNvSpPr>
            <a:spLocks noChangeArrowheads="1"/>
          </p:cNvSpPr>
          <p:nvPr/>
        </p:nvSpPr>
        <p:spPr bwMode="auto">
          <a:xfrm>
            <a:off x="5727700" y="5340350"/>
            <a:ext cx="276225" cy="276225"/>
          </a:xfrm>
          <a:prstGeom prst="rect">
            <a:avLst/>
          </a:prstGeom>
          <a:solidFill>
            <a:schemeClr val="accent4">
              <a:lumMod val="40000"/>
              <a:lumOff val="60000"/>
            </a:schemeClr>
          </a:solidFill>
          <a:ln w="9525">
            <a:solidFill>
              <a:srgbClr val="000000"/>
            </a:solidFill>
            <a:miter lim="800000"/>
            <a:headEnd/>
            <a:tailEnd/>
          </a:ln>
        </p:spPr>
        <p:txBody>
          <a:bodyPr wrap="none" anchor="ctr"/>
          <a:lstStyle/>
          <a:p>
            <a:pPr>
              <a:defRPr/>
            </a:pPr>
            <a:r>
              <a:rPr lang="en-GB" sz="1800"/>
              <a:t>0</a:t>
            </a:r>
          </a:p>
        </p:txBody>
      </p:sp>
      <p:sp>
        <p:nvSpPr>
          <p:cNvPr id="685073" name="Rectangle 17"/>
          <p:cNvSpPr>
            <a:spLocks noChangeArrowheads="1"/>
          </p:cNvSpPr>
          <p:nvPr/>
        </p:nvSpPr>
        <p:spPr bwMode="auto">
          <a:xfrm>
            <a:off x="5448300" y="5340350"/>
            <a:ext cx="276225" cy="276225"/>
          </a:xfrm>
          <a:prstGeom prst="rect">
            <a:avLst/>
          </a:prstGeom>
          <a:solidFill>
            <a:schemeClr val="accent4">
              <a:lumMod val="40000"/>
              <a:lumOff val="60000"/>
            </a:schemeClr>
          </a:solidFill>
          <a:ln w="9525">
            <a:solidFill>
              <a:srgbClr val="000000"/>
            </a:solidFill>
            <a:miter lim="800000"/>
            <a:headEnd/>
            <a:tailEnd/>
          </a:ln>
        </p:spPr>
        <p:txBody>
          <a:bodyPr wrap="none" anchor="ctr"/>
          <a:lstStyle/>
          <a:p>
            <a:pPr>
              <a:defRPr/>
            </a:pPr>
            <a:r>
              <a:rPr lang="en-GB" sz="1800"/>
              <a:t>0</a:t>
            </a:r>
          </a:p>
        </p:txBody>
      </p:sp>
      <p:pic>
        <p:nvPicPr>
          <p:cNvPr id="685074" name="osi.wav">
            <a:hlinkClick r:id="" action="ppaction://media"/>
          </p:cNvPr>
          <p:cNvPicPr>
            <a:picLocks noRot="1" noChangeAspect="1" noChangeArrowheads="1"/>
          </p:cNvPicPr>
          <p:nvPr>
            <a:audioFile r:link="rId1"/>
          </p:nvPr>
        </p:nvPicPr>
        <p:blipFill>
          <a:blip r:embed="rId4"/>
          <a:srcRect/>
          <a:stretch>
            <a:fillRect/>
          </a:stretch>
        </p:blipFill>
        <p:spPr bwMode="auto">
          <a:xfrm>
            <a:off x="6457950" y="819150"/>
            <a:ext cx="304800" cy="304800"/>
          </a:xfrm>
          <a:prstGeom prst="rect">
            <a:avLst/>
          </a:prstGeom>
          <a:noFill/>
          <a:ln w="9525">
            <a:noFill/>
            <a:miter lim="800000"/>
            <a:headEnd/>
            <a:tailEnd/>
          </a:ln>
        </p:spPr>
      </p:pic>
      <p:grpSp>
        <p:nvGrpSpPr>
          <p:cNvPr id="2" name="Group 19"/>
          <p:cNvGrpSpPr>
            <a:grpSpLocks/>
          </p:cNvGrpSpPr>
          <p:nvPr/>
        </p:nvGrpSpPr>
        <p:grpSpPr bwMode="auto">
          <a:xfrm>
            <a:off x="6257925" y="1404938"/>
            <a:ext cx="711200" cy="469900"/>
            <a:chOff x="1776" y="3264"/>
            <a:chExt cx="880" cy="672"/>
          </a:xfrm>
        </p:grpSpPr>
        <p:sp>
          <p:nvSpPr>
            <p:cNvPr id="25781" name="Line 20"/>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5782" name="Line 21"/>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grpSp>
        <p:nvGrpSpPr>
          <p:cNvPr id="3" name="Group 22"/>
          <p:cNvGrpSpPr>
            <a:grpSpLocks/>
          </p:cNvGrpSpPr>
          <p:nvPr/>
        </p:nvGrpSpPr>
        <p:grpSpPr bwMode="auto">
          <a:xfrm>
            <a:off x="6045200" y="592138"/>
            <a:ext cx="1163638" cy="901700"/>
            <a:chOff x="2436" y="1353"/>
            <a:chExt cx="733" cy="568"/>
          </a:xfrm>
        </p:grpSpPr>
        <p:sp>
          <p:nvSpPr>
            <p:cNvPr id="25635" name="Freeform 23"/>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cmpd="sng">
              <a:solidFill>
                <a:srgbClr val="80808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4" name="Group 24"/>
            <p:cNvGrpSpPr>
              <a:grpSpLocks/>
            </p:cNvGrpSpPr>
            <p:nvPr/>
          </p:nvGrpSpPr>
          <p:grpSpPr bwMode="auto">
            <a:xfrm>
              <a:off x="2497" y="1671"/>
              <a:ext cx="568" cy="191"/>
              <a:chOff x="2497" y="1671"/>
              <a:chExt cx="568" cy="191"/>
            </a:xfrm>
          </p:grpSpPr>
          <p:sp>
            <p:nvSpPr>
              <p:cNvPr id="25774" name="Freeform 25"/>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775" name="Freeform 26"/>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5" name="Group 27"/>
              <p:cNvGrpSpPr>
                <a:grpSpLocks/>
              </p:cNvGrpSpPr>
              <p:nvPr/>
            </p:nvGrpSpPr>
            <p:grpSpPr bwMode="auto">
              <a:xfrm>
                <a:off x="2502" y="1703"/>
                <a:ext cx="457" cy="52"/>
                <a:chOff x="2502" y="1703"/>
                <a:chExt cx="457" cy="52"/>
              </a:xfrm>
            </p:grpSpPr>
            <p:sp>
              <p:nvSpPr>
                <p:cNvPr id="25777" name="Line 28"/>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5778" name="Line 29"/>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5779" name="Line 30"/>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5780" name="Line 31"/>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6" name="Group 32"/>
            <p:cNvGrpSpPr>
              <a:grpSpLocks/>
            </p:cNvGrpSpPr>
            <p:nvPr/>
          </p:nvGrpSpPr>
          <p:grpSpPr bwMode="auto">
            <a:xfrm>
              <a:off x="2497" y="1651"/>
              <a:ext cx="570" cy="47"/>
              <a:chOff x="2497" y="1651"/>
              <a:chExt cx="570" cy="47"/>
            </a:xfrm>
          </p:grpSpPr>
          <p:sp>
            <p:nvSpPr>
              <p:cNvPr id="25772" name="Freeform 33"/>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773" name="Freeform 34"/>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7" name="Group 35"/>
            <p:cNvGrpSpPr>
              <a:grpSpLocks/>
            </p:cNvGrpSpPr>
            <p:nvPr/>
          </p:nvGrpSpPr>
          <p:grpSpPr bwMode="auto">
            <a:xfrm>
              <a:off x="2967" y="1360"/>
              <a:ext cx="100" cy="322"/>
              <a:chOff x="2967" y="1360"/>
              <a:chExt cx="100" cy="322"/>
            </a:xfrm>
          </p:grpSpPr>
          <p:grpSp>
            <p:nvGrpSpPr>
              <p:cNvPr id="8" name="Group 36"/>
              <p:cNvGrpSpPr>
                <a:grpSpLocks/>
              </p:cNvGrpSpPr>
              <p:nvPr/>
            </p:nvGrpSpPr>
            <p:grpSpPr bwMode="auto">
              <a:xfrm>
                <a:off x="3008" y="1402"/>
                <a:ext cx="59" cy="269"/>
                <a:chOff x="3008" y="1402"/>
                <a:chExt cx="59" cy="269"/>
              </a:xfrm>
            </p:grpSpPr>
            <p:sp>
              <p:nvSpPr>
                <p:cNvPr id="25746" name="Freeform 37"/>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9" name="Group 38"/>
                <p:cNvGrpSpPr>
                  <a:grpSpLocks/>
                </p:cNvGrpSpPr>
                <p:nvPr/>
              </p:nvGrpSpPr>
              <p:grpSpPr bwMode="auto">
                <a:xfrm>
                  <a:off x="3012" y="1418"/>
                  <a:ext cx="55" cy="231"/>
                  <a:chOff x="3012" y="1418"/>
                  <a:chExt cx="55" cy="231"/>
                </a:xfrm>
              </p:grpSpPr>
              <p:grpSp>
                <p:nvGrpSpPr>
                  <p:cNvPr id="10" name="Group 39"/>
                  <p:cNvGrpSpPr>
                    <a:grpSpLocks/>
                  </p:cNvGrpSpPr>
                  <p:nvPr/>
                </p:nvGrpSpPr>
                <p:grpSpPr bwMode="auto">
                  <a:xfrm>
                    <a:off x="3012" y="1418"/>
                    <a:ext cx="55" cy="231"/>
                    <a:chOff x="3012" y="1418"/>
                    <a:chExt cx="55" cy="231"/>
                  </a:xfrm>
                </p:grpSpPr>
                <p:grpSp>
                  <p:nvGrpSpPr>
                    <p:cNvPr id="11" name="Group 40"/>
                    <p:cNvGrpSpPr>
                      <a:grpSpLocks/>
                    </p:cNvGrpSpPr>
                    <p:nvPr/>
                  </p:nvGrpSpPr>
                  <p:grpSpPr bwMode="auto">
                    <a:xfrm>
                      <a:off x="3012" y="1418"/>
                      <a:ext cx="55" cy="134"/>
                      <a:chOff x="3012" y="1418"/>
                      <a:chExt cx="55" cy="134"/>
                    </a:xfrm>
                  </p:grpSpPr>
                  <p:grpSp>
                    <p:nvGrpSpPr>
                      <p:cNvPr id="12" name="Group 41"/>
                      <p:cNvGrpSpPr>
                        <a:grpSpLocks/>
                      </p:cNvGrpSpPr>
                      <p:nvPr/>
                    </p:nvGrpSpPr>
                    <p:grpSpPr bwMode="auto">
                      <a:xfrm>
                        <a:off x="3017" y="1418"/>
                        <a:ext cx="50" cy="66"/>
                        <a:chOff x="3017" y="1418"/>
                        <a:chExt cx="50" cy="66"/>
                      </a:xfrm>
                    </p:grpSpPr>
                    <p:sp>
                      <p:nvSpPr>
                        <p:cNvPr id="25766" name="Line 42"/>
                        <p:cNvSpPr>
                          <a:spLocks noChangeShapeType="1"/>
                        </p:cNvSpPr>
                        <p:nvPr/>
                      </p:nvSpPr>
                      <p:spPr bwMode="auto">
                        <a:xfrm>
                          <a:off x="3019" y="1418"/>
                          <a:ext cx="48" cy="1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67" name="Line 43"/>
                        <p:cNvSpPr>
                          <a:spLocks noChangeShapeType="1"/>
                        </p:cNvSpPr>
                        <p:nvPr/>
                      </p:nvSpPr>
                      <p:spPr bwMode="auto">
                        <a:xfrm>
                          <a:off x="3018" y="1430"/>
                          <a:ext cx="49"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68" name="Line 44"/>
                        <p:cNvSpPr>
                          <a:spLocks noChangeShapeType="1"/>
                        </p:cNvSpPr>
                        <p:nvPr/>
                      </p:nvSpPr>
                      <p:spPr bwMode="auto">
                        <a:xfrm>
                          <a:off x="3018" y="1442"/>
                          <a:ext cx="49" cy="1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69" name="Line 45"/>
                        <p:cNvSpPr>
                          <a:spLocks noChangeShapeType="1"/>
                        </p:cNvSpPr>
                        <p:nvPr/>
                      </p:nvSpPr>
                      <p:spPr bwMode="auto">
                        <a:xfrm>
                          <a:off x="3018" y="1454"/>
                          <a:ext cx="48"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70" name="Line 46"/>
                        <p:cNvSpPr>
                          <a:spLocks noChangeShapeType="1"/>
                        </p:cNvSpPr>
                        <p:nvPr/>
                      </p:nvSpPr>
                      <p:spPr bwMode="auto">
                        <a:xfrm>
                          <a:off x="3017" y="1466"/>
                          <a:ext cx="48" cy="8"/>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71" name="Line 47"/>
                        <p:cNvSpPr>
                          <a:spLocks noChangeShapeType="1"/>
                        </p:cNvSpPr>
                        <p:nvPr/>
                      </p:nvSpPr>
                      <p:spPr bwMode="auto">
                        <a:xfrm>
                          <a:off x="3017" y="1478"/>
                          <a:ext cx="48"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sp>
                    <p:nvSpPr>
                      <p:cNvPr id="25761" name="Line 48"/>
                      <p:cNvSpPr>
                        <a:spLocks noChangeShapeType="1"/>
                      </p:cNvSpPr>
                      <p:nvPr/>
                    </p:nvSpPr>
                    <p:spPr bwMode="auto">
                      <a:xfrm>
                        <a:off x="3012" y="1502"/>
                        <a:ext cx="51" cy="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62" name="Line 49"/>
                      <p:cNvSpPr>
                        <a:spLocks noChangeShapeType="1"/>
                      </p:cNvSpPr>
                      <p:nvPr/>
                    </p:nvSpPr>
                    <p:spPr bwMode="auto">
                      <a:xfrm>
                        <a:off x="3013" y="1514"/>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63" name="Line 50"/>
                      <p:cNvSpPr>
                        <a:spLocks noChangeShapeType="1"/>
                      </p:cNvSpPr>
                      <p:nvPr/>
                    </p:nvSpPr>
                    <p:spPr bwMode="auto">
                      <a:xfrm>
                        <a:off x="3012" y="1526"/>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64" name="Line 51"/>
                      <p:cNvSpPr>
                        <a:spLocks noChangeShapeType="1"/>
                      </p:cNvSpPr>
                      <p:nvPr/>
                    </p:nvSpPr>
                    <p:spPr bwMode="auto">
                      <a:xfrm>
                        <a:off x="3013" y="1535"/>
                        <a:ext cx="49"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65" name="Line 52"/>
                      <p:cNvSpPr>
                        <a:spLocks noChangeShapeType="1"/>
                      </p:cNvSpPr>
                      <p:nvPr/>
                    </p:nvSpPr>
                    <p:spPr bwMode="auto">
                      <a:xfrm>
                        <a:off x="3013" y="1547"/>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nvGrpSpPr>
                    <p:cNvPr id="13" name="Group 53"/>
                    <p:cNvGrpSpPr>
                      <a:grpSpLocks/>
                    </p:cNvGrpSpPr>
                    <p:nvPr/>
                  </p:nvGrpSpPr>
                  <p:grpSpPr bwMode="auto">
                    <a:xfrm>
                      <a:off x="3013" y="1560"/>
                      <a:ext cx="48" cy="89"/>
                      <a:chOff x="3013" y="1560"/>
                      <a:chExt cx="48" cy="89"/>
                    </a:xfrm>
                  </p:grpSpPr>
                  <p:sp>
                    <p:nvSpPr>
                      <p:cNvPr id="25752" name="Line 54"/>
                      <p:cNvSpPr>
                        <a:spLocks noChangeShapeType="1"/>
                      </p:cNvSpPr>
                      <p:nvPr/>
                    </p:nvSpPr>
                    <p:spPr bwMode="auto">
                      <a:xfrm>
                        <a:off x="3013" y="1560"/>
                        <a:ext cx="48" cy="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53" name="Line 55"/>
                      <p:cNvSpPr>
                        <a:spLocks noChangeShapeType="1"/>
                      </p:cNvSpPr>
                      <p:nvPr/>
                    </p:nvSpPr>
                    <p:spPr bwMode="auto">
                      <a:xfrm>
                        <a:off x="3014" y="1572"/>
                        <a:ext cx="46" cy="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54" name="Line 56"/>
                      <p:cNvSpPr>
                        <a:spLocks noChangeShapeType="1"/>
                      </p:cNvSpPr>
                      <p:nvPr/>
                    </p:nvSpPr>
                    <p:spPr bwMode="auto">
                      <a:xfrm>
                        <a:off x="3013" y="1585"/>
                        <a:ext cx="46" cy="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55" name="Line 57"/>
                      <p:cNvSpPr>
                        <a:spLocks noChangeShapeType="1"/>
                      </p:cNvSpPr>
                      <p:nvPr/>
                    </p:nvSpPr>
                    <p:spPr bwMode="auto">
                      <a:xfrm flipV="1">
                        <a:off x="3013" y="1592"/>
                        <a:ext cx="46"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56" name="Line 58"/>
                      <p:cNvSpPr>
                        <a:spLocks noChangeShapeType="1"/>
                      </p:cNvSpPr>
                      <p:nvPr/>
                    </p:nvSpPr>
                    <p:spPr bwMode="auto">
                      <a:xfrm flipV="1">
                        <a:off x="3013" y="1602"/>
                        <a:ext cx="45"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57" name="Line 59"/>
                      <p:cNvSpPr>
                        <a:spLocks noChangeShapeType="1"/>
                      </p:cNvSpPr>
                      <p:nvPr/>
                    </p:nvSpPr>
                    <p:spPr bwMode="auto">
                      <a:xfrm flipV="1">
                        <a:off x="3013" y="1613"/>
                        <a:ext cx="45" cy="1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58" name="Line 60"/>
                      <p:cNvSpPr>
                        <a:spLocks noChangeShapeType="1"/>
                      </p:cNvSpPr>
                      <p:nvPr/>
                    </p:nvSpPr>
                    <p:spPr bwMode="auto">
                      <a:xfrm flipV="1">
                        <a:off x="3013" y="1623"/>
                        <a:ext cx="44" cy="1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59" name="Line 61"/>
                      <p:cNvSpPr>
                        <a:spLocks noChangeShapeType="1"/>
                      </p:cNvSpPr>
                      <p:nvPr/>
                    </p:nvSpPr>
                    <p:spPr bwMode="auto">
                      <a:xfrm flipV="1">
                        <a:off x="3013" y="1634"/>
                        <a:ext cx="44" cy="1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sp>
                <p:nvSpPr>
                  <p:cNvPr id="25749" name="Line 62"/>
                  <p:cNvSpPr>
                    <a:spLocks noChangeShapeType="1"/>
                  </p:cNvSpPr>
                  <p:nvPr/>
                </p:nvSpPr>
                <p:spPr bwMode="auto">
                  <a:xfrm>
                    <a:off x="3015" y="1490"/>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grpSp>
            <p:nvGrpSpPr>
              <p:cNvPr id="14" name="Group 63"/>
              <p:cNvGrpSpPr>
                <a:grpSpLocks/>
              </p:cNvGrpSpPr>
              <p:nvPr/>
            </p:nvGrpSpPr>
            <p:grpSpPr bwMode="auto">
              <a:xfrm>
                <a:off x="2967" y="1360"/>
                <a:ext cx="50" cy="322"/>
                <a:chOff x="2967" y="1360"/>
                <a:chExt cx="50" cy="322"/>
              </a:xfrm>
            </p:grpSpPr>
            <p:sp>
              <p:nvSpPr>
                <p:cNvPr id="25744" name="Freeform 64"/>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745" name="Arc 65"/>
                <p:cNvSpPr>
                  <a:spLocks/>
                </p:cNvSpPr>
                <p:nvPr/>
              </p:nvSpPr>
              <p:spPr bwMode="auto">
                <a:xfrm>
                  <a:off x="3015" y="1377"/>
                  <a:ext cx="2" cy="5"/>
                </a:xfrm>
                <a:custGeom>
                  <a:avLst/>
                  <a:gdLst>
                    <a:gd name="T0" fmla="*/ 1 w 43200"/>
                    <a:gd name="T1" fmla="*/ 0 h 43200"/>
                    <a:gd name="T2" fmla="*/ 1 w 43200"/>
                    <a:gd name="T3" fmla="*/ 0 h 43200"/>
                    <a:gd name="T4" fmla="*/ 1 w 43200"/>
                    <a:gd name="T5" fmla="*/ 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noFill/>
                  <a:round/>
                  <a:headEnd/>
                  <a:tailEnd/>
                </a:ln>
              </p:spPr>
              <p:txBody>
                <a:bodyPr wrap="none" anchor="ctr"/>
                <a:lstStyle/>
                <a:p>
                  <a:pPr>
                    <a:defRPr/>
                  </a:pPr>
                  <a:endParaRPr lang="en-US">
                    <a:solidFill>
                      <a:schemeClr val="bg1">
                        <a:lumMod val="50000"/>
                      </a:schemeClr>
                    </a:solidFill>
                  </a:endParaRPr>
                </a:p>
              </p:txBody>
            </p:sp>
          </p:grpSp>
        </p:grpSp>
        <p:grpSp>
          <p:nvGrpSpPr>
            <p:cNvPr id="15" name="Group 66"/>
            <p:cNvGrpSpPr>
              <a:grpSpLocks/>
            </p:cNvGrpSpPr>
            <p:nvPr/>
          </p:nvGrpSpPr>
          <p:grpSpPr bwMode="auto">
            <a:xfrm>
              <a:off x="2989" y="1856"/>
              <a:ext cx="180" cy="65"/>
              <a:chOff x="2989" y="1856"/>
              <a:chExt cx="180" cy="65"/>
            </a:xfrm>
          </p:grpSpPr>
          <p:sp>
            <p:nvSpPr>
              <p:cNvPr id="25731" name="Freeform 67"/>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cmpd="sng">
                <a:solidFill>
                  <a:srgbClr val="C0C0C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6" name="Group 68"/>
              <p:cNvGrpSpPr>
                <a:grpSpLocks/>
              </p:cNvGrpSpPr>
              <p:nvPr/>
            </p:nvGrpSpPr>
            <p:grpSpPr bwMode="auto">
              <a:xfrm>
                <a:off x="2996" y="1880"/>
                <a:ext cx="121" cy="41"/>
                <a:chOff x="2996" y="1880"/>
                <a:chExt cx="121" cy="41"/>
              </a:xfrm>
            </p:grpSpPr>
            <p:grpSp>
              <p:nvGrpSpPr>
                <p:cNvPr id="17" name="Group 69"/>
                <p:cNvGrpSpPr>
                  <a:grpSpLocks/>
                </p:cNvGrpSpPr>
                <p:nvPr/>
              </p:nvGrpSpPr>
              <p:grpSpPr bwMode="auto">
                <a:xfrm>
                  <a:off x="2996" y="1880"/>
                  <a:ext cx="119" cy="41"/>
                  <a:chOff x="2996" y="1880"/>
                  <a:chExt cx="119" cy="41"/>
                </a:xfrm>
              </p:grpSpPr>
              <p:sp>
                <p:nvSpPr>
                  <p:cNvPr id="25738" name="Freeform 70"/>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739" name="Freeform 71"/>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740" name="Freeform 72"/>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741" name="Freeform 73"/>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8" name="Group 74"/>
                <p:cNvGrpSpPr>
                  <a:grpSpLocks/>
                </p:cNvGrpSpPr>
                <p:nvPr/>
              </p:nvGrpSpPr>
              <p:grpSpPr bwMode="auto">
                <a:xfrm>
                  <a:off x="3001" y="1890"/>
                  <a:ext cx="116" cy="29"/>
                  <a:chOff x="3001" y="1890"/>
                  <a:chExt cx="116" cy="29"/>
                </a:xfrm>
              </p:grpSpPr>
              <p:sp>
                <p:nvSpPr>
                  <p:cNvPr id="25735" name="Line 75"/>
                  <p:cNvSpPr>
                    <a:spLocks noChangeShapeType="1"/>
                  </p:cNvSpPr>
                  <p:nvPr/>
                </p:nvSpPr>
                <p:spPr bwMode="auto">
                  <a:xfrm>
                    <a:off x="3001" y="1906"/>
                    <a:ext cx="47"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5736" name="Line 76"/>
                  <p:cNvSpPr>
                    <a:spLocks noChangeShapeType="1"/>
                  </p:cNvSpPr>
                  <p:nvPr/>
                </p:nvSpPr>
                <p:spPr bwMode="auto">
                  <a:xfrm flipV="1">
                    <a:off x="3056" y="1890"/>
                    <a:ext cx="15" cy="29"/>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sp>
                <p:nvSpPr>
                  <p:cNvPr id="25737" name="Line 77"/>
                  <p:cNvSpPr>
                    <a:spLocks noChangeShapeType="1"/>
                  </p:cNvSpPr>
                  <p:nvPr/>
                </p:nvSpPr>
                <p:spPr bwMode="auto">
                  <a:xfrm>
                    <a:off x="3080" y="1894"/>
                    <a:ext cx="37" cy="4"/>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grpSp>
          </p:grpSp>
        </p:grpSp>
        <p:sp>
          <p:nvSpPr>
            <p:cNvPr id="25640" name="Freeform 78"/>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641" name="Freeform 79"/>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642" name="Freeform 80"/>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643" name="Freeform 81"/>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9" name="Group 82"/>
            <p:cNvGrpSpPr>
              <a:grpSpLocks/>
            </p:cNvGrpSpPr>
            <p:nvPr/>
          </p:nvGrpSpPr>
          <p:grpSpPr bwMode="auto">
            <a:xfrm>
              <a:off x="2967" y="1679"/>
              <a:ext cx="102" cy="131"/>
              <a:chOff x="2967" y="1679"/>
              <a:chExt cx="102" cy="131"/>
            </a:xfrm>
          </p:grpSpPr>
          <p:sp>
            <p:nvSpPr>
              <p:cNvPr id="25722" name="Line 83"/>
              <p:cNvSpPr>
                <a:spLocks noChangeShapeType="1"/>
              </p:cNvSpPr>
              <p:nvPr/>
            </p:nvSpPr>
            <p:spPr bwMode="auto">
              <a:xfrm flipV="1">
                <a:off x="2967" y="1715"/>
                <a:ext cx="102" cy="48"/>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5723" name="Line 84"/>
              <p:cNvSpPr>
                <a:spLocks noChangeShapeType="1"/>
              </p:cNvSpPr>
              <p:nvPr/>
            </p:nvSpPr>
            <p:spPr bwMode="auto">
              <a:xfrm flipV="1">
                <a:off x="2986" y="1727"/>
                <a:ext cx="83" cy="43"/>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5724" name="Line 85"/>
              <p:cNvSpPr>
                <a:spLocks noChangeShapeType="1"/>
              </p:cNvSpPr>
              <p:nvPr/>
            </p:nvSpPr>
            <p:spPr bwMode="auto">
              <a:xfrm flipV="1">
                <a:off x="2986" y="1738"/>
                <a:ext cx="83" cy="4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5725" name="Line 86"/>
              <p:cNvSpPr>
                <a:spLocks noChangeShapeType="1"/>
              </p:cNvSpPr>
              <p:nvPr/>
            </p:nvSpPr>
            <p:spPr bwMode="auto">
              <a:xfrm flipV="1">
                <a:off x="2986" y="1748"/>
                <a:ext cx="83" cy="47"/>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5726" name="Line 87"/>
              <p:cNvSpPr>
                <a:spLocks noChangeShapeType="1"/>
              </p:cNvSpPr>
              <p:nvPr/>
            </p:nvSpPr>
            <p:spPr bwMode="auto">
              <a:xfrm flipV="1">
                <a:off x="2986" y="1759"/>
                <a:ext cx="83" cy="4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5727" name="Line 88"/>
              <p:cNvSpPr>
                <a:spLocks noChangeShapeType="1"/>
              </p:cNvSpPr>
              <p:nvPr/>
            </p:nvSpPr>
            <p:spPr bwMode="auto">
              <a:xfrm flipV="1">
                <a:off x="2986" y="1704"/>
                <a:ext cx="83" cy="3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5728" name="Line 89"/>
              <p:cNvSpPr>
                <a:spLocks noChangeShapeType="1"/>
              </p:cNvSpPr>
              <p:nvPr/>
            </p:nvSpPr>
            <p:spPr bwMode="auto">
              <a:xfrm flipV="1">
                <a:off x="2986" y="1692"/>
                <a:ext cx="83" cy="36"/>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5729" name="Line 90"/>
              <p:cNvSpPr>
                <a:spLocks noChangeShapeType="1"/>
              </p:cNvSpPr>
              <p:nvPr/>
            </p:nvSpPr>
            <p:spPr bwMode="auto">
              <a:xfrm flipV="1">
                <a:off x="2986" y="1679"/>
                <a:ext cx="83" cy="3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5730" name="Line 91"/>
              <p:cNvSpPr>
                <a:spLocks noChangeShapeType="1"/>
              </p:cNvSpPr>
              <p:nvPr/>
            </p:nvSpPr>
            <p:spPr bwMode="auto">
              <a:xfrm>
                <a:off x="2982" y="1705"/>
                <a:ext cx="0" cy="10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grpSp>
        <p:grpSp>
          <p:nvGrpSpPr>
            <p:cNvPr id="20" name="Group 92"/>
            <p:cNvGrpSpPr>
              <a:grpSpLocks/>
            </p:cNvGrpSpPr>
            <p:nvPr/>
          </p:nvGrpSpPr>
          <p:grpSpPr bwMode="auto">
            <a:xfrm>
              <a:off x="2623" y="1353"/>
              <a:ext cx="356" cy="330"/>
              <a:chOff x="2623" y="1353"/>
              <a:chExt cx="356" cy="330"/>
            </a:xfrm>
          </p:grpSpPr>
          <p:grpSp>
            <p:nvGrpSpPr>
              <p:cNvPr id="21" name="Group 93"/>
              <p:cNvGrpSpPr>
                <a:grpSpLocks/>
              </p:cNvGrpSpPr>
              <p:nvPr/>
            </p:nvGrpSpPr>
            <p:grpSpPr bwMode="auto">
              <a:xfrm>
                <a:off x="2623" y="1353"/>
                <a:ext cx="356" cy="330"/>
                <a:chOff x="2623" y="1353"/>
                <a:chExt cx="356" cy="330"/>
              </a:xfrm>
            </p:grpSpPr>
            <p:grpSp>
              <p:nvGrpSpPr>
                <p:cNvPr id="22" name="Group 94"/>
                <p:cNvGrpSpPr>
                  <a:grpSpLocks/>
                </p:cNvGrpSpPr>
                <p:nvPr/>
              </p:nvGrpSpPr>
              <p:grpSpPr bwMode="auto">
                <a:xfrm>
                  <a:off x="2623" y="1353"/>
                  <a:ext cx="356" cy="330"/>
                  <a:chOff x="2623" y="1353"/>
                  <a:chExt cx="356" cy="330"/>
                </a:xfrm>
              </p:grpSpPr>
              <p:sp>
                <p:nvSpPr>
                  <p:cNvPr id="25718" name="Freeform 95"/>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719" name="Arc 96"/>
                  <p:cNvSpPr>
                    <a:spLocks/>
                  </p:cNvSpPr>
                  <p:nvPr/>
                </p:nvSpPr>
                <p:spPr bwMode="auto">
                  <a:xfrm>
                    <a:off x="2973" y="1360"/>
                    <a:ext cx="5" cy="4"/>
                  </a:xfrm>
                  <a:custGeom>
                    <a:avLst/>
                    <a:gdLst>
                      <a:gd name="T0" fmla="*/ 0 w 20606"/>
                      <a:gd name="T1" fmla="*/ 0 h 21600"/>
                      <a:gd name="T2" fmla="*/ 5 w 20606"/>
                      <a:gd name="T3" fmla="*/ 3 h 21600"/>
                      <a:gd name="T4" fmla="*/ 0 w 20606"/>
                      <a:gd name="T5" fmla="*/ 4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5720" name="Arc 97"/>
                  <p:cNvSpPr>
                    <a:spLocks/>
                  </p:cNvSpPr>
                  <p:nvPr/>
                </p:nvSpPr>
                <p:spPr bwMode="auto">
                  <a:xfrm>
                    <a:off x="2639" y="1361"/>
                    <a:ext cx="14" cy="9"/>
                  </a:xfrm>
                  <a:custGeom>
                    <a:avLst/>
                    <a:gdLst>
                      <a:gd name="T0" fmla="*/ 0 w 21481"/>
                      <a:gd name="T1" fmla="*/ 8 h 21550"/>
                      <a:gd name="T2" fmla="*/ 13 w 21481"/>
                      <a:gd name="T3" fmla="*/ 0 h 21550"/>
                      <a:gd name="T4" fmla="*/ 14 w 21481"/>
                      <a:gd name="T5" fmla="*/ 9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5721" name="Arc 98"/>
                  <p:cNvSpPr>
                    <a:spLocks/>
                  </p:cNvSpPr>
                  <p:nvPr/>
                </p:nvSpPr>
                <p:spPr bwMode="auto">
                  <a:xfrm>
                    <a:off x="2624" y="1652"/>
                    <a:ext cx="4" cy="6"/>
                  </a:xfrm>
                  <a:custGeom>
                    <a:avLst/>
                    <a:gdLst>
                      <a:gd name="T0" fmla="*/ 3 w 21600"/>
                      <a:gd name="T1" fmla="*/ 6 h 20769"/>
                      <a:gd name="T2" fmla="*/ 0 w 21600"/>
                      <a:gd name="T3" fmla="*/ 0 h 20769"/>
                      <a:gd name="T4" fmla="*/ 4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grpSp>
            <p:grpSp>
              <p:nvGrpSpPr>
                <p:cNvPr id="23" name="Group 99"/>
                <p:cNvGrpSpPr>
                  <a:grpSpLocks/>
                </p:cNvGrpSpPr>
                <p:nvPr/>
              </p:nvGrpSpPr>
              <p:grpSpPr bwMode="auto">
                <a:xfrm>
                  <a:off x="2661" y="1402"/>
                  <a:ext cx="269" cy="225"/>
                  <a:chOff x="2661" y="1402"/>
                  <a:chExt cx="269" cy="225"/>
                </a:xfrm>
              </p:grpSpPr>
              <p:grpSp>
                <p:nvGrpSpPr>
                  <p:cNvPr id="24" name="Group 100"/>
                  <p:cNvGrpSpPr>
                    <a:grpSpLocks/>
                  </p:cNvGrpSpPr>
                  <p:nvPr/>
                </p:nvGrpSpPr>
                <p:grpSpPr bwMode="auto">
                  <a:xfrm>
                    <a:off x="2661" y="1402"/>
                    <a:ext cx="269" cy="225"/>
                    <a:chOff x="2661" y="1402"/>
                    <a:chExt cx="269" cy="225"/>
                  </a:xfrm>
                </p:grpSpPr>
                <p:sp>
                  <p:nvSpPr>
                    <p:cNvPr id="25714" name="Freeform 101"/>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715" name="Freeform 102"/>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716" name="Freeform 103"/>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717" name="Freeform 104"/>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5" name="Group 105"/>
                  <p:cNvGrpSpPr>
                    <a:grpSpLocks/>
                  </p:cNvGrpSpPr>
                  <p:nvPr/>
                </p:nvGrpSpPr>
                <p:grpSpPr bwMode="auto">
                  <a:xfrm>
                    <a:off x="2667" y="1410"/>
                    <a:ext cx="256" cy="211"/>
                    <a:chOff x="2667" y="1410"/>
                    <a:chExt cx="256" cy="211"/>
                  </a:xfrm>
                </p:grpSpPr>
                <p:sp>
                  <p:nvSpPr>
                    <p:cNvPr id="25711" name="Freeform 106"/>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712" name="Freeform 107"/>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713" name="Freeform 108"/>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grpSp>
          <p:sp>
            <p:nvSpPr>
              <p:cNvPr id="25706" name="Freeform 109"/>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6" name="Group 110"/>
            <p:cNvGrpSpPr>
              <a:grpSpLocks/>
            </p:cNvGrpSpPr>
            <p:nvPr/>
          </p:nvGrpSpPr>
          <p:grpSpPr bwMode="auto">
            <a:xfrm>
              <a:off x="2481" y="1792"/>
              <a:ext cx="509" cy="114"/>
              <a:chOff x="2481" y="1792"/>
              <a:chExt cx="509" cy="114"/>
            </a:xfrm>
          </p:grpSpPr>
          <p:sp>
            <p:nvSpPr>
              <p:cNvPr id="25647" name="Freeform 111"/>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7" name="Group 112"/>
              <p:cNvGrpSpPr>
                <a:grpSpLocks/>
              </p:cNvGrpSpPr>
              <p:nvPr/>
            </p:nvGrpSpPr>
            <p:grpSpPr bwMode="auto">
              <a:xfrm>
                <a:off x="2481" y="1792"/>
                <a:ext cx="509" cy="114"/>
                <a:chOff x="2481" y="1792"/>
                <a:chExt cx="509" cy="114"/>
              </a:xfrm>
            </p:grpSpPr>
            <p:sp>
              <p:nvSpPr>
                <p:cNvPr id="25649" name="Freeform 113"/>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650" name="Freeform 114"/>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5651" name="Line 115"/>
                <p:cNvSpPr>
                  <a:spLocks noChangeShapeType="1"/>
                </p:cNvSpPr>
                <p:nvPr/>
              </p:nvSpPr>
              <p:spPr bwMode="auto">
                <a:xfrm>
                  <a:off x="2485" y="1852"/>
                  <a:ext cx="446" cy="4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nvGrpSpPr>
                <p:cNvPr id="28" name="Group 116"/>
                <p:cNvGrpSpPr>
                  <a:grpSpLocks/>
                </p:cNvGrpSpPr>
                <p:nvPr/>
              </p:nvGrpSpPr>
              <p:grpSpPr bwMode="auto">
                <a:xfrm>
                  <a:off x="2510" y="1792"/>
                  <a:ext cx="434" cy="95"/>
                  <a:chOff x="2510" y="1792"/>
                  <a:chExt cx="434" cy="95"/>
                </a:xfrm>
              </p:grpSpPr>
              <p:sp>
                <p:nvSpPr>
                  <p:cNvPr id="25656" name="Freeform 117"/>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9" name="Group 118"/>
                  <p:cNvGrpSpPr>
                    <a:grpSpLocks/>
                  </p:cNvGrpSpPr>
                  <p:nvPr/>
                </p:nvGrpSpPr>
                <p:grpSpPr bwMode="auto">
                  <a:xfrm>
                    <a:off x="2523" y="1792"/>
                    <a:ext cx="421" cy="95"/>
                    <a:chOff x="2523" y="1792"/>
                    <a:chExt cx="421" cy="95"/>
                  </a:xfrm>
                </p:grpSpPr>
                <p:grpSp>
                  <p:nvGrpSpPr>
                    <p:cNvPr id="30" name="Group 119"/>
                    <p:cNvGrpSpPr>
                      <a:grpSpLocks/>
                    </p:cNvGrpSpPr>
                    <p:nvPr/>
                  </p:nvGrpSpPr>
                  <p:grpSpPr bwMode="auto">
                    <a:xfrm>
                      <a:off x="2530" y="1792"/>
                      <a:ext cx="305" cy="80"/>
                      <a:chOff x="2530" y="1792"/>
                      <a:chExt cx="305" cy="80"/>
                    </a:xfrm>
                  </p:grpSpPr>
                  <p:grpSp>
                    <p:nvGrpSpPr>
                      <p:cNvPr id="31" name="Group 120"/>
                      <p:cNvGrpSpPr>
                        <a:grpSpLocks/>
                      </p:cNvGrpSpPr>
                      <p:nvPr/>
                    </p:nvGrpSpPr>
                    <p:grpSpPr bwMode="auto">
                      <a:xfrm>
                        <a:off x="2530" y="1792"/>
                        <a:ext cx="57" cy="56"/>
                        <a:chOff x="2530" y="1792"/>
                        <a:chExt cx="57" cy="56"/>
                      </a:xfrm>
                    </p:grpSpPr>
                    <p:sp>
                      <p:nvSpPr>
                        <p:cNvPr id="25703" name="Line 121"/>
                        <p:cNvSpPr>
                          <a:spLocks noChangeShapeType="1"/>
                        </p:cNvSpPr>
                        <p:nvPr/>
                      </p:nvSpPr>
                      <p:spPr bwMode="auto">
                        <a:xfrm flipV="1">
                          <a:off x="2530" y="182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704" name="Line 122"/>
                        <p:cNvSpPr>
                          <a:spLocks noChangeShapeType="1"/>
                        </p:cNvSpPr>
                        <p:nvPr/>
                      </p:nvSpPr>
                      <p:spPr bwMode="auto">
                        <a:xfrm flipV="1">
                          <a:off x="2551" y="1792"/>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5760" name="Group 123"/>
                      <p:cNvGrpSpPr>
                        <a:grpSpLocks/>
                      </p:cNvGrpSpPr>
                      <p:nvPr/>
                    </p:nvGrpSpPr>
                    <p:grpSpPr bwMode="auto">
                      <a:xfrm>
                        <a:off x="2555" y="1795"/>
                        <a:ext cx="58" cy="55"/>
                        <a:chOff x="2555" y="1795"/>
                        <a:chExt cx="58" cy="55"/>
                      </a:xfrm>
                    </p:grpSpPr>
                    <p:sp>
                      <p:nvSpPr>
                        <p:cNvPr id="25701" name="Line 124"/>
                        <p:cNvSpPr>
                          <a:spLocks noChangeShapeType="1"/>
                        </p:cNvSpPr>
                        <p:nvPr/>
                      </p:nvSpPr>
                      <p:spPr bwMode="auto">
                        <a:xfrm flipV="1">
                          <a:off x="2555" y="183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702" name="Line 125"/>
                        <p:cNvSpPr>
                          <a:spLocks noChangeShapeType="1"/>
                        </p:cNvSpPr>
                        <p:nvPr/>
                      </p:nvSpPr>
                      <p:spPr bwMode="auto">
                        <a:xfrm flipV="1">
                          <a:off x="2576" y="1795"/>
                          <a:ext cx="37"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5776" name="Group 126"/>
                      <p:cNvGrpSpPr>
                        <a:grpSpLocks/>
                      </p:cNvGrpSpPr>
                      <p:nvPr/>
                    </p:nvGrpSpPr>
                    <p:grpSpPr bwMode="auto">
                      <a:xfrm>
                        <a:off x="2582" y="1796"/>
                        <a:ext cx="57" cy="56"/>
                        <a:chOff x="2582" y="1796"/>
                        <a:chExt cx="57" cy="56"/>
                      </a:xfrm>
                    </p:grpSpPr>
                    <p:sp>
                      <p:nvSpPr>
                        <p:cNvPr id="25699" name="Line 127"/>
                        <p:cNvSpPr>
                          <a:spLocks noChangeShapeType="1"/>
                        </p:cNvSpPr>
                        <p:nvPr/>
                      </p:nvSpPr>
                      <p:spPr bwMode="auto">
                        <a:xfrm flipV="1">
                          <a:off x="2582" y="1833"/>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700" name="Line 128"/>
                        <p:cNvSpPr>
                          <a:spLocks noChangeShapeType="1"/>
                        </p:cNvSpPr>
                        <p:nvPr/>
                      </p:nvSpPr>
                      <p:spPr bwMode="auto">
                        <a:xfrm flipV="1">
                          <a:off x="2603" y="179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5783" name="Group 129"/>
                      <p:cNvGrpSpPr>
                        <a:grpSpLocks/>
                      </p:cNvGrpSpPr>
                      <p:nvPr/>
                    </p:nvGrpSpPr>
                    <p:grpSpPr bwMode="auto">
                      <a:xfrm>
                        <a:off x="2605" y="1800"/>
                        <a:ext cx="58" cy="56"/>
                        <a:chOff x="2605" y="1800"/>
                        <a:chExt cx="58" cy="56"/>
                      </a:xfrm>
                    </p:grpSpPr>
                    <p:sp>
                      <p:nvSpPr>
                        <p:cNvPr id="25697" name="Line 130"/>
                        <p:cNvSpPr>
                          <a:spLocks noChangeShapeType="1"/>
                        </p:cNvSpPr>
                        <p:nvPr/>
                      </p:nvSpPr>
                      <p:spPr bwMode="auto">
                        <a:xfrm flipV="1">
                          <a:off x="2605" y="1836"/>
                          <a:ext cx="14" cy="2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698" name="Line 131"/>
                        <p:cNvSpPr>
                          <a:spLocks noChangeShapeType="1"/>
                        </p:cNvSpPr>
                        <p:nvPr/>
                      </p:nvSpPr>
                      <p:spPr bwMode="auto">
                        <a:xfrm flipV="1">
                          <a:off x="2627" y="1800"/>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5784" name="Group 132"/>
                      <p:cNvGrpSpPr>
                        <a:grpSpLocks/>
                      </p:cNvGrpSpPr>
                      <p:nvPr/>
                    </p:nvGrpSpPr>
                    <p:grpSpPr bwMode="auto">
                      <a:xfrm>
                        <a:off x="2632" y="1802"/>
                        <a:ext cx="57" cy="55"/>
                        <a:chOff x="2632" y="1802"/>
                        <a:chExt cx="57" cy="55"/>
                      </a:xfrm>
                    </p:grpSpPr>
                    <p:sp>
                      <p:nvSpPr>
                        <p:cNvPr id="25695" name="Line 133"/>
                        <p:cNvSpPr>
                          <a:spLocks noChangeShapeType="1"/>
                        </p:cNvSpPr>
                        <p:nvPr/>
                      </p:nvSpPr>
                      <p:spPr bwMode="auto">
                        <a:xfrm flipV="1">
                          <a:off x="2632" y="1838"/>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696" name="Line 134"/>
                        <p:cNvSpPr>
                          <a:spLocks noChangeShapeType="1"/>
                        </p:cNvSpPr>
                        <p:nvPr/>
                      </p:nvSpPr>
                      <p:spPr bwMode="auto">
                        <a:xfrm flipV="1">
                          <a:off x="2653" y="1802"/>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5785" name="Group 135"/>
                      <p:cNvGrpSpPr>
                        <a:grpSpLocks/>
                      </p:cNvGrpSpPr>
                      <p:nvPr/>
                    </p:nvGrpSpPr>
                    <p:grpSpPr bwMode="auto">
                      <a:xfrm>
                        <a:off x="2657" y="1803"/>
                        <a:ext cx="57" cy="56"/>
                        <a:chOff x="2657" y="1803"/>
                        <a:chExt cx="57" cy="56"/>
                      </a:xfrm>
                    </p:grpSpPr>
                    <p:sp>
                      <p:nvSpPr>
                        <p:cNvPr id="25693" name="Line 136"/>
                        <p:cNvSpPr>
                          <a:spLocks noChangeShapeType="1"/>
                        </p:cNvSpPr>
                        <p:nvPr/>
                      </p:nvSpPr>
                      <p:spPr bwMode="auto">
                        <a:xfrm flipV="1">
                          <a:off x="2657" y="1840"/>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694" name="Line 137"/>
                        <p:cNvSpPr>
                          <a:spLocks noChangeShapeType="1"/>
                        </p:cNvSpPr>
                        <p:nvPr/>
                      </p:nvSpPr>
                      <p:spPr bwMode="auto">
                        <a:xfrm flipV="1">
                          <a:off x="2678" y="1803"/>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5786" name="Group 138"/>
                      <p:cNvGrpSpPr>
                        <a:grpSpLocks/>
                      </p:cNvGrpSpPr>
                      <p:nvPr/>
                    </p:nvGrpSpPr>
                    <p:grpSpPr bwMode="auto">
                      <a:xfrm>
                        <a:off x="2681" y="1806"/>
                        <a:ext cx="58" cy="55"/>
                        <a:chOff x="2681" y="1806"/>
                        <a:chExt cx="58" cy="55"/>
                      </a:xfrm>
                    </p:grpSpPr>
                    <p:sp>
                      <p:nvSpPr>
                        <p:cNvPr id="25691" name="Line 139"/>
                        <p:cNvSpPr>
                          <a:spLocks noChangeShapeType="1"/>
                        </p:cNvSpPr>
                        <p:nvPr/>
                      </p:nvSpPr>
                      <p:spPr bwMode="auto">
                        <a:xfrm flipV="1">
                          <a:off x="2681" y="1842"/>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692" name="Line 140"/>
                        <p:cNvSpPr>
                          <a:spLocks noChangeShapeType="1"/>
                        </p:cNvSpPr>
                        <p:nvPr/>
                      </p:nvSpPr>
                      <p:spPr bwMode="auto">
                        <a:xfrm flipV="1">
                          <a:off x="2703" y="1806"/>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5787" name="Group 141"/>
                      <p:cNvGrpSpPr>
                        <a:grpSpLocks/>
                      </p:cNvGrpSpPr>
                      <p:nvPr/>
                    </p:nvGrpSpPr>
                    <p:grpSpPr bwMode="auto">
                      <a:xfrm>
                        <a:off x="2704" y="1809"/>
                        <a:ext cx="58" cy="56"/>
                        <a:chOff x="2704" y="1809"/>
                        <a:chExt cx="58" cy="56"/>
                      </a:xfrm>
                    </p:grpSpPr>
                    <p:sp>
                      <p:nvSpPr>
                        <p:cNvPr id="25689" name="Line 142"/>
                        <p:cNvSpPr>
                          <a:spLocks noChangeShapeType="1"/>
                        </p:cNvSpPr>
                        <p:nvPr/>
                      </p:nvSpPr>
                      <p:spPr bwMode="auto">
                        <a:xfrm flipV="1">
                          <a:off x="2704" y="1846"/>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690" name="Line 143"/>
                        <p:cNvSpPr>
                          <a:spLocks noChangeShapeType="1"/>
                        </p:cNvSpPr>
                        <p:nvPr/>
                      </p:nvSpPr>
                      <p:spPr bwMode="auto">
                        <a:xfrm flipV="1">
                          <a:off x="2726" y="1809"/>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5788" name="Group 144"/>
                      <p:cNvGrpSpPr>
                        <a:grpSpLocks/>
                      </p:cNvGrpSpPr>
                      <p:nvPr/>
                    </p:nvGrpSpPr>
                    <p:grpSpPr bwMode="auto">
                      <a:xfrm>
                        <a:off x="2729" y="1813"/>
                        <a:ext cx="57" cy="55"/>
                        <a:chOff x="2729" y="1813"/>
                        <a:chExt cx="57" cy="55"/>
                      </a:xfrm>
                    </p:grpSpPr>
                    <p:sp>
                      <p:nvSpPr>
                        <p:cNvPr id="25687" name="Line 145"/>
                        <p:cNvSpPr>
                          <a:spLocks noChangeShapeType="1"/>
                        </p:cNvSpPr>
                        <p:nvPr/>
                      </p:nvSpPr>
                      <p:spPr bwMode="auto">
                        <a:xfrm flipV="1">
                          <a:off x="2729" y="184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688" name="Line 146"/>
                        <p:cNvSpPr>
                          <a:spLocks noChangeShapeType="1"/>
                        </p:cNvSpPr>
                        <p:nvPr/>
                      </p:nvSpPr>
                      <p:spPr bwMode="auto">
                        <a:xfrm flipV="1">
                          <a:off x="2750" y="1813"/>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5789" name="Group 147"/>
                      <p:cNvGrpSpPr>
                        <a:grpSpLocks/>
                      </p:cNvGrpSpPr>
                      <p:nvPr/>
                    </p:nvGrpSpPr>
                    <p:grpSpPr bwMode="auto">
                      <a:xfrm>
                        <a:off x="2754" y="1814"/>
                        <a:ext cx="57" cy="56"/>
                        <a:chOff x="2754" y="1814"/>
                        <a:chExt cx="57" cy="56"/>
                      </a:xfrm>
                    </p:grpSpPr>
                    <p:sp>
                      <p:nvSpPr>
                        <p:cNvPr id="25685" name="Line 148"/>
                        <p:cNvSpPr>
                          <a:spLocks noChangeShapeType="1"/>
                        </p:cNvSpPr>
                        <p:nvPr/>
                      </p:nvSpPr>
                      <p:spPr bwMode="auto">
                        <a:xfrm flipV="1">
                          <a:off x="2754" y="185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686" name="Line 149"/>
                        <p:cNvSpPr>
                          <a:spLocks noChangeShapeType="1"/>
                        </p:cNvSpPr>
                        <p:nvPr/>
                      </p:nvSpPr>
                      <p:spPr bwMode="auto">
                        <a:xfrm flipV="1">
                          <a:off x="2775" y="1814"/>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5790" name="Group 150"/>
                      <p:cNvGrpSpPr>
                        <a:grpSpLocks/>
                      </p:cNvGrpSpPr>
                      <p:nvPr/>
                    </p:nvGrpSpPr>
                    <p:grpSpPr bwMode="auto">
                      <a:xfrm>
                        <a:off x="2777" y="1816"/>
                        <a:ext cx="58" cy="56"/>
                        <a:chOff x="2777" y="1816"/>
                        <a:chExt cx="58" cy="56"/>
                      </a:xfrm>
                    </p:grpSpPr>
                    <p:sp>
                      <p:nvSpPr>
                        <p:cNvPr id="25683" name="Line 151"/>
                        <p:cNvSpPr>
                          <a:spLocks noChangeShapeType="1"/>
                        </p:cNvSpPr>
                        <p:nvPr/>
                      </p:nvSpPr>
                      <p:spPr bwMode="auto">
                        <a:xfrm flipV="1">
                          <a:off x="2777" y="1853"/>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684" name="Line 152"/>
                        <p:cNvSpPr>
                          <a:spLocks noChangeShapeType="1"/>
                        </p:cNvSpPr>
                        <p:nvPr/>
                      </p:nvSpPr>
                      <p:spPr bwMode="auto">
                        <a:xfrm flipV="1">
                          <a:off x="2799" y="181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25791" name="Group 153"/>
                    <p:cNvGrpSpPr>
                      <a:grpSpLocks/>
                    </p:cNvGrpSpPr>
                    <p:nvPr/>
                  </p:nvGrpSpPr>
                  <p:grpSpPr bwMode="auto">
                    <a:xfrm>
                      <a:off x="2854" y="1824"/>
                      <a:ext cx="86" cy="63"/>
                      <a:chOff x="2854" y="1824"/>
                      <a:chExt cx="86" cy="63"/>
                    </a:xfrm>
                  </p:grpSpPr>
                  <p:grpSp>
                    <p:nvGrpSpPr>
                      <p:cNvPr id="685056" name="Group 154"/>
                      <p:cNvGrpSpPr>
                        <a:grpSpLocks/>
                      </p:cNvGrpSpPr>
                      <p:nvPr/>
                    </p:nvGrpSpPr>
                    <p:grpSpPr bwMode="auto">
                      <a:xfrm>
                        <a:off x="2893" y="1827"/>
                        <a:ext cx="47" cy="60"/>
                        <a:chOff x="2893" y="1827"/>
                        <a:chExt cx="47" cy="60"/>
                      </a:xfrm>
                    </p:grpSpPr>
                    <p:sp>
                      <p:nvSpPr>
                        <p:cNvPr id="25670" name="Line 155"/>
                        <p:cNvSpPr>
                          <a:spLocks noChangeShapeType="1"/>
                        </p:cNvSpPr>
                        <p:nvPr/>
                      </p:nvSpPr>
                      <p:spPr bwMode="auto">
                        <a:xfrm flipV="1">
                          <a:off x="2893" y="1865"/>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671" name="Line 156"/>
                        <p:cNvSpPr>
                          <a:spLocks noChangeShapeType="1"/>
                        </p:cNvSpPr>
                        <p:nvPr/>
                      </p:nvSpPr>
                      <p:spPr bwMode="auto">
                        <a:xfrm flipV="1">
                          <a:off x="2912" y="1827"/>
                          <a:ext cx="28" cy="46"/>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85057" name="Group 157"/>
                      <p:cNvGrpSpPr>
                        <a:grpSpLocks/>
                      </p:cNvGrpSpPr>
                      <p:nvPr/>
                    </p:nvGrpSpPr>
                    <p:grpSpPr bwMode="auto">
                      <a:xfrm>
                        <a:off x="2874" y="1825"/>
                        <a:ext cx="48" cy="60"/>
                        <a:chOff x="2874" y="1825"/>
                        <a:chExt cx="48" cy="60"/>
                      </a:xfrm>
                    </p:grpSpPr>
                    <p:sp>
                      <p:nvSpPr>
                        <p:cNvPr id="25668" name="Line 158"/>
                        <p:cNvSpPr>
                          <a:spLocks noChangeShapeType="1"/>
                        </p:cNvSpPr>
                        <p:nvPr/>
                      </p:nvSpPr>
                      <p:spPr bwMode="auto">
                        <a:xfrm flipV="1">
                          <a:off x="2874" y="1864"/>
                          <a:ext cx="10" cy="2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669" name="Line 159"/>
                        <p:cNvSpPr>
                          <a:spLocks noChangeShapeType="1"/>
                        </p:cNvSpPr>
                        <p:nvPr/>
                      </p:nvSpPr>
                      <p:spPr bwMode="auto">
                        <a:xfrm flipV="1">
                          <a:off x="2892" y="1825"/>
                          <a:ext cx="30" cy="47"/>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685059" name="Group 160"/>
                      <p:cNvGrpSpPr>
                        <a:grpSpLocks/>
                      </p:cNvGrpSpPr>
                      <p:nvPr/>
                    </p:nvGrpSpPr>
                    <p:grpSpPr bwMode="auto">
                      <a:xfrm>
                        <a:off x="2854" y="1824"/>
                        <a:ext cx="46" cy="59"/>
                        <a:chOff x="2854" y="1824"/>
                        <a:chExt cx="46" cy="59"/>
                      </a:xfrm>
                    </p:grpSpPr>
                    <p:sp>
                      <p:nvSpPr>
                        <p:cNvPr id="25666" name="Line 161"/>
                        <p:cNvSpPr>
                          <a:spLocks noChangeShapeType="1"/>
                        </p:cNvSpPr>
                        <p:nvPr/>
                      </p:nvSpPr>
                      <p:spPr bwMode="auto">
                        <a:xfrm flipV="1">
                          <a:off x="2854" y="1861"/>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667" name="Line 162"/>
                        <p:cNvSpPr>
                          <a:spLocks noChangeShapeType="1"/>
                        </p:cNvSpPr>
                        <p:nvPr/>
                      </p:nvSpPr>
                      <p:spPr bwMode="auto">
                        <a:xfrm flipV="1">
                          <a:off x="2873" y="1824"/>
                          <a:ext cx="27"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sp>
                  <p:nvSpPr>
                    <p:cNvPr id="25660" name="Line 163"/>
                    <p:cNvSpPr>
                      <a:spLocks noChangeShapeType="1"/>
                    </p:cNvSpPr>
                    <p:nvPr/>
                  </p:nvSpPr>
                  <p:spPr bwMode="auto">
                    <a:xfrm>
                      <a:off x="2553" y="1815"/>
                      <a:ext cx="391" cy="3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661" name="Line 164"/>
                    <p:cNvSpPr>
                      <a:spLocks noChangeShapeType="1"/>
                    </p:cNvSpPr>
                    <p:nvPr/>
                  </p:nvSpPr>
                  <p:spPr bwMode="auto">
                    <a:xfrm>
                      <a:off x="2538" y="1825"/>
                      <a:ext cx="399" cy="3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5662" name="Line 165"/>
                    <p:cNvSpPr>
                      <a:spLocks noChangeShapeType="1"/>
                    </p:cNvSpPr>
                    <p:nvPr/>
                  </p:nvSpPr>
                  <p:spPr bwMode="auto">
                    <a:xfrm>
                      <a:off x="2523" y="1835"/>
                      <a:ext cx="403" cy="3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685060" name="Group 166"/>
                <p:cNvGrpSpPr>
                  <a:grpSpLocks/>
                </p:cNvGrpSpPr>
                <p:nvPr/>
              </p:nvGrpSpPr>
              <p:grpSpPr bwMode="auto">
                <a:xfrm>
                  <a:off x="2939" y="1835"/>
                  <a:ext cx="51" cy="68"/>
                  <a:chOff x="2939" y="1835"/>
                  <a:chExt cx="51" cy="68"/>
                </a:xfrm>
              </p:grpSpPr>
              <p:sp>
                <p:nvSpPr>
                  <p:cNvPr id="25654" name="Line 167"/>
                  <p:cNvSpPr>
                    <a:spLocks noChangeShapeType="1"/>
                  </p:cNvSpPr>
                  <p:nvPr/>
                </p:nvSpPr>
                <p:spPr bwMode="auto">
                  <a:xfrm flipV="1">
                    <a:off x="2939" y="1870"/>
                    <a:ext cx="23" cy="3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sp>
                <p:nvSpPr>
                  <p:cNvPr id="25655" name="Line 168"/>
                  <p:cNvSpPr>
                    <a:spLocks noChangeShapeType="1"/>
                  </p:cNvSpPr>
                  <p:nvPr/>
                </p:nvSpPr>
                <p:spPr bwMode="auto">
                  <a:xfrm flipV="1">
                    <a:off x="2970" y="1835"/>
                    <a:ext cx="20" cy="4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grpSp>
          </p:grpSp>
        </p:grpSp>
      </p:grpSp>
      <p:sp>
        <p:nvSpPr>
          <p:cNvPr id="25622" name="Line 169"/>
          <p:cNvSpPr>
            <a:spLocks noChangeShapeType="1"/>
          </p:cNvSpPr>
          <p:nvPr/>
        </p:nvSpPr>
        <p:spPr bwMode="auto">
          <a:xfrm>
            <a:off x="482600" y="6273800"/>
            <a:ext cx="7175500" cy="0"/>
          </a:xfrm>
          <a:prstGeom prst="line">
            <a:avLst/>
          </a:prstGeom>
          <a:noFill/>
          <a:ln w="76200">
            <a:solidFill>
              <a:srgbClr val="000000"/>
            </a:solidFill>
            <a:round/>
            <a:headEnd type="triangle" w="med" len="med"/>
            <a:tailEnd type="triangle" w="med" len="med"/>
          </a:ln>
        </p:spPr>
        <p:txBody>
          <a:bodyPr wrap="none" anchor="ctr"/>
          <a:lstStyle/>
          <a:p>
            <a:pPr>
              <a:defRPr/>
            </a:pPr>
            <a:endParaRPr lang="en-US">
              <a:solidFill>
                <a:schemeClr val="bg1">
                  <a:lumMod val="50000"/>
                </a:schemeClr>
              </a:solidFill>
            </a:endParaRPr>
          </a:p>
        </p:txBody>
      </p:sp>
      <p:grpSp>
        <p:nvGrpSpPr>
          <p:cNvPr id="685061" name="Group 170"/>
          <p:cNvGrpSpPr>
            <a:grpSpLocks/>
          </p:cNvGrpSpPr>
          <p:nvPr/>
        </p:nvGrpSpPr>
        <p:grpSpPr bwMode="auto">
          <a:xfrm>
            <a:off x="5972175" y="5638800"/>
            <a:ext cx="1397000" cy="609600"/>
            <a:chOff x="1776" y="3264"/>
            <a:chExt cx="880" cy="672"/>
          </a:xfrm>
        </p:grpSpPr>
        <p:sp>
          <p:nvSpPr>
            <p:cNvPr id="25633" name="Line 171"/>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5634" name="Line 172"/>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sp>
        <p:nvSpPr>
          <p:cNvPr id="25624" name="Text Box 173"/>
          <p:cNvSpPr txBox="1">
            <a:spLocks noChangeArrowheads="1"/>
          </p:cNvSpPr>
          <p:nvPr/>
        </p:nvSpPr>
        <p:spPr bwMode="auto">
          <a:xfrm>
            <a:off x="3192463" y="6303963"/>
            <a:ext cx="2181225" cy="457200"/>
          </a:xfrm>
          <a:prstGeom prst="rect">
            <a:avLst/>
          </a:prstGeom>
          <a:noFill/>
          <a:ln w="9525">
            <a:noFill/>
            <a:miter lim="800000"/>
            <a:headEnd/>
            <a:tailEnd/>
          </a:ln>
        </p:spPr>
        <p:txBody>
          <a:bodyPr wrap="none">
            <a:spAutoFit/>
          </a:bodyPr>
          <a:lstStyle/>
          <a:p>
            <a:pPr algn="l" eaLnBrk="0" hangingPunct="0">
              <a:defRPr/>
            </a:pPr>
            <a:r>
              <a:rPr lang="en-GB">
                <a:solidFill>
                  <a:schemeClr val="bg1">
                    <a:lumMod val="50000"/>
                  </a:schemeClr>
                </a:solidFill>
              </a:rPr>
              <a:t>Data Network</a:t>
            </a:r>
          </a:p>
        </p:txBody>
      </p:sp>
      <p:sp>
        <p:nvSpPr>
          <p:cNvPr id="25625" name="Rectangle 174"/>
          <p:cNvSpPr>
            <a:spLocks noChangeArrowheads="1"/>
          </p:cNvSpPr>
          <p:nvPr/>
        </p:nvSpPr>
        <p:spPr bwMode="auto">
          <a:xfrm>
            <a:off x="0" y="142852"/>
            <a:ext cx="6858048" cy="830997"/>
          </a:xfrm>
          <a:prstGeom prst="rect">
            <a:avLst/>
          </a:prstGeom>
          <a:noFill/>
          <a:ln w="9525" algn="ctr">
            <a:noFill/>
            <a:miter lim="800000"/>
            <a:headEnd/>
            <a:tailEnd/>
          </a:ln>
        </p:spPr>
        <p:txBody>
          <a:bodyPr wrap="square">
            <a:spAutoFit/>
          </a:bodyPr>
          <a:lstStyle/>
          <a:p>
            <a:pPr algn="l">
              <a:defRPr/>
            </a:pPr>
            <a:r>
              <a:rPr lang="en-GB" sz="4800" i="1" u="sng" dirty="0"/>
              <a:t>TCP/IP De-encapsulation</a:t>
            </a:r>
          </a:p>
        </p:txBody>
      </p:sp>
      <p:sp>
        <p:nvSpPr>
          <p:cNvPr id="25631" name="Rectangle 176"/>
          <p:cNvSpPr>
            <a:spLocks noChangeArrowheads="1"/>
          </p:cNvSpPr>
          <p:nvPr/>
        </p:nvSpPr>
        <p:spPr bwMode="auto">
          <a:xfrm>
            <a:off x="4352925" y="5489575"/>
            <a:ext cx="533400" cy="457200"/>
          </a:xfrm>
          <a:prstGeom prst="rect">
            <a:avLst/>
          </a:prstGeom>
          <a:noFill/>
          <a:ln w="9525">
            <a:solidFill>
              <a:srgbClr val="000000"/>
            </a:solidFill>
            <a:miter lim="800000"/>
            <a:headEnd/>
            <a:tailEnd/>
          </a:ln>
        </p:spPr>
        <p:txBody>
          <a:bodyPr wrap="none" anchor="ctr"/>
          <a:lstStyle/>
          <a:p>
            <a:pPr>
              <a:defRPr/>
            </a:pPr>
            <a:endParaRPr lang="en-US">
              <a:solidFill>
                <a:schemeClr val="bg1">
                  <a:lumMod val="50000"/>
                </a:schemeClr>
              </a:solidFill>
            </a:endParaRPr>
          </a:p>
        </p:txBody>
      </p:sp>
      <p:sp>
        <p:nvSpPr>
          <p:cNvPr id="25632" name="Text Box 177"/>
          <p:cNvSpPr txBox="1">
            <a:spLocks noChangeArrowheads="1"/>
          </p:cNvSpPr>
          <p:nvPr/>
        </p:nvSpPr>
        <p:spPr bwMode="auto">
          <a:xfrm>
            <a:off x="4214810" y="5500702"/>
            <a:ext cx="785818" cy="400110"/>
          </a:xfrm>
          <a:prstGeom prst="rect">
            <a:avLst/>
          </a:prstGeom>
          <a:solidFill>
            <a:schemeClr val="accent1">
              <a:lumMod val="40000"/>
              <a:lumOff val="60000"/>
            </a:schemeClr>
          </a:solidFill>
          <a:ln w="9525" algn="ctr">
            <a:noFill/>
            <a:miter lim="800000"/>
            <a:headEnd/>
            <a:tailEnd/>
          </a:ln>
        </p:spPr>
        <p:txBody>
          <a:bodyPr wrap="square">
            <a:spAutoFit/>
          </a:bodyPr>
          <a:lstStyle/>
          <a:p>
            <a:pPr eaLnBrk="0" hangingPunct="0">
              <a:spcBef>
                <a:spcPct val="50000"/>
              </a:spcBef>
              <a:buClr>
                <a:srgbClr val="FFFF00"/>
              </a:buClr>
              <a:buSzPct val="75000"/>
              <a:defRPr/>
            </a:pPr>
            <a:r>
              <a:rPr lang="en-GB" sz="1000"/>
              <a:t>Physical Address</a:t>
            </a:r>
            <a:endParaRPr lang="en-US" sz="1000"/>
          </a:p>
        </p:txBody>
      </p:sp>
      <p:sp>
        <p:nvSpPr>
          <p:cNvPr id="25629" name="Rectangle 179"/>
          <p:cNvSpPr>
            <a:spLocks noChangeArrowheads="1"/>
          </p:cNvSpPr>
          <p:nvPr/>
        </p:nvSpPr>
        <p:spPr bwMode="auto">
          <a:xfrm>
            <a:off x="2187575" y="5489575"/>
            <a:ext cx="533400" cy="457200"/>
          </a:xfrm>
          <a:prstGeom prst="rect">
            <a:avLst/>
          </a:prstGeom>
          <a:noFill/>
          <a:ln w="9525">
            <a:solidFill>
              <a:srgbClr val="000000"/>
            </a:solidFill>
            <a:miter lim="800000"/>
            <a:headEnd/>
            <a:tailEnd/>
          </a:ln>
        </p:spPr>
        <p:txBody>
          <a:bodyPr wrap="none" anchor="ctr"/>
          <a:lstStyle/>
          <a:p>
            <a:pPr>
              <a:defRPr/>
            </a:pPr>
            <a:endParaRPr lang="en-US">
              <a:solidFill>
                <a:schemeClr val="bg1">
                  <a:lumMod val="50000"/>
                </a:schemeClr>
              </a:solidFill>
            </a:endParaRPr>
          </a:p>
        </p:txBody>
      </p:sp>
      <p:sp>
        <p:nvSpPr>
          <p:cNvPr id="25630" name="Text Box 180"/>
          <p:cNvSpPr txBox="1">
            <a:spLocks noChangeArrowheads="1"/>
          </p:cNvSpPr>
          <p:nvPr/>
        </p:nvSpPr>
        <p:spPr bwMode="auto">
          <a:xfrm>
            <a:off x="2038350" y="5500702"/>
            <a:ext cx="676262" cy="400110"/>
          </a:xfrm>
          <a:prstGeom prst="rect">
            <a:avLst/>
          </a:prstGeom>
          <a:solidFill>
            <a:schemeClr val="accent3">
              <a:lumMod val="60000"/>
              <a:lumOff val="40000"/>
            </a:schemeClr>
          </a:solidFill>
          <a:ln w="9525" algn="ctr">
            <a:noFill/>
            <a:miter lim="800000"/>
            <a:headEnd/>
            <a:tailEnd/>
          </a:ln>
        </p:spPr>
        <p:txBody>
          <a:bodyPr wrap="square">
            <a:spAutoFit/>
          </a:bodyPr>
          <a:lstStyle/>
          <a:p>
            <a:pPr eaLnBrk="0" hangingPunct="0">
              <a:spcBef>
                <a:spcPct val="50000"/>
              </a:spcBef>
              <a:buClr>
                <a:srgbClr val="FFFF00"/>
              </a:buClr>
              <a:buSzPct val="75000"/>
              <a:defRPr/>
            </a:pPr>
            <a:r>
              <a:rPr lang="en-GB" sz="1000" dirty="0"/>
              <a:t>Error Check</a:t>
            </a:r>
            <a:endParaRPr lang="en-US" sz="1000" dirty="0"/>
          </a:p>
        </p:txBody>
      </p:sp>
      <p:sp>
        <p:nvSpPr>
          <p:cNvPr id="25628" name="Text Box 181"/>
          <p:cNvSpPr txBox="1">
            <a:spLocks noChangeArrowheads="1"/>
          </p:cNvSpPr>
          <p:nvPr/>
        </p:nvSpPr>
        <p:spPr bwMode="auto">
          <a:xfrm>
            <a:off x="7096125" y="855663"/>
            <a:ext cx="1924050" cy="457200"/>
          </a:xfrm>
          <a:prstGeom prst="rect">
            <a:avLst/>
          </a:prstGeom>
          <a:noFill/>
          <a:ln w="9525" algn="ctr">
            <a:noFill/>
            <a:miter lim="800000"/>
            <a:headEnd/>
            <a:tailEnd/>
          </a:ln>
        </p:spPr>
        <p:txBody>
          <a:bodyPr wrap="none">
            <a:spAutoFit/>
          </a:bodyPr>
          <a:lstStyle/>
          <a:p>
            <a:pPr algn="l" eaLnBrk="0" hangingPunct="0">
              <a:spcBef>
                <a:spcPct val="50000"/>
              </a:spcBef>
              <a:buClr>
                <a:srgbClr val="FFFF00"/>
              </a:buClr>
              <a:buSzPct val="75000"/>
              <a:defRPr/>
            </a:pPr>
            <a:r>
              <a:rPr lang="en-GB">
                <a:solidFill>
                  <a:schemeClr val="bg1">
                    <a:lumMod val="50000"/>
                  </a:schemeClr>
                </a:solidFill>
              </a:rPr>
              <a:t>Web Server</a:t>
            </a:r>
            <a:endParaRPr lang="en-US">
              <a:solidFill>
                <a:schemeClr val="bg1">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685069"/>
                                        </p:tgtEl>
                                        <p:attrNameLst>
                                          <p:attrName>style.visibility</p:attrName>
                                        </p:attrNameLst>
                                      </p:cBhvr>
                                      <p:to>
                                        <p:strVal val="visible"/>
                                      </p:to>
                                    </p:set>
                                    <p:anim calcmode="lin" valueType="num">
                                      <p:cBhvr>
                                        <p:cTn id="7" dur="500" fill="hold"/>
                                        <p:tgtEl>
                                          <p:spTgt spid="685069"/>
                                        </p:tgtEl>
                                        <p:attrNameLst>
                                          <p:attrName>ppt_x</p:attrName>
                                        </p:attrNameLst>
                                      </p:cBhvr>
                                      <p:tavLst>
                                        <p:tav tm="0">
                                          <p:val>
                                            <p:strVal val="#ppt_x-.2"/>
                                          </p:val>
                                        </p:tav>
                                        <p:tav tm="100000">
                                          <p:val>
                                            <p:strVal val="#ppt_x"/>
                                          </p:val>
                                        </p:tav>
                                      </p:tavLst>
                                    </p:anim>
                                    <p:anim calcmode="lin" valueType="num">
                                      <p:cBhvr>
                                        <p:cTn id="8" dur="500" fill="hold"/>
                                        <p:tgtEl>
                                          <p:spTgt spid="685069"/>
                                        </p:tgtEl>
                                        <p:attrNameLst>
                                          <p:attrName>ppt_y</p:attrName>
                                        </p:attrNameLst>
                                      </p:cBhvr>
                                      <p:tavLst>
                                        <p:tav tm="0">
                                          <p:val>
                                            <p:strVal val="#ppt_y"/>
                                          </p:val>
                                        </p:tav>
                                        <p:tav tm="100000">
                                          <p:val>
                                            <p:strVal val="#ppt_y"/>
                                          </p:val>
                                        </p:tav>
                                      </p:tavLst>
                                    </p:anim>
                                    <p:animEffect transition="in" filter="wipe(right)" prLst="gradientSize: 0.1">
                                      <p:cBhvr>
                                        <p:cTn id="9" dur="500"/>
                                        <p:tgtEl>
                                          <p:spTgt spid="685069"/>
                                        </p:tgtEl>
                                      </p:cBhvr>
                                    </p:animEffect>
                                  </p:childTnLst>
                                </p:cTn>
                              </p:par>
                            </p:childTnLst>
                          </p:cTn>
                        </p:par>
                        <p:par>
                          <p:cTn id="10" fill="hold">
                            <p:stCondLst>
                              <p:cond delay="500"/>
                            </p:stCondLst>
                            <p:childTnLst>
                              <p:par>
                                <p:cTn id="11" presetID="29" presetClass="entr" presetSubtype="0" fill="hold" grpId="0" nodeType="afterEffect">
                                  <p:stCondLst>
                                    <p:cond delay="0"/>
                                  </p:stCondLst>
                                  <p:childTnLst>
                                    <p:set>
                                      <p:cBhvr>
                                        <p:cTn id="12" dur="1" fill="hold">
                                          <p:stCondLst>
                                            <p:cond delay="0"/>
                                          </p:stCondLst>
                                        </p:cTn>
                                        <p:tgtEl>
                                          <p:spTgt spid="685066"/>
                                        </p:tgtEl>
                                        <p:attrNameLst>
                                          <p:attrName>style.visibility</p:attrName>
                                        </p:attrNameLst>
                                      </p:cBhvr>
                                      <p:to>
                                        <p:strVal val="visible"/>
                                      </p:to>
                                    </p:set>
                                    <p:anim calcmode="lin" valueType="num">
                                      <p:cBhvr>
                                        <p:cTn id="13" dur="500" fill="hold"/>
                                        <p:tgtEl>
                                          <p:spTgt spid="685066"/>
                                        </p:tgtEl>
                                        <p:attrNameLst>
                                          <p:attrName>ppt_x</p:attrName>
                                        </p:attrNameLst>
                                      </p:cBhvr>
                                      <p:tavLst>
                                        <p:tav tm="0">
                                          <p:val>
                                            <p:strVal val="#ppt_x-.2"/>
                                          </p:val>
                                        </p:tav>
                                        <p:tav tm="100000">
                                          <p:val>
                                            <p:strVal val="#ppt_x"/>
                                          </p:val>
                                        </p:tav>
                                      </p:tavLst>
                                    </p:anim>
                                    <p:anim calcmode="lin" valueType="num">
                                      <p:cBhvr>
                                        <p:cTn id="14" dur="500" fill="hold"/>
                                        <p:tgtEl>
                                          <p:spTgt spid="685066"/>
                                        </p:tgtEl>
                                        <p:attrNameLst>
                                          <p:attrName>ppt_y</p:attrName>
                                        </p:attrNameLst>
                                      </p:cBhvr>
                                      <p:tavLst>
                                        <p:tav tm="0">
                                          <p:val>
                                            <p:strVal val="#ppt_y"/>
                                          </p:val>
                                        </p:tav>
                                        <p:tav tm="100000">
                                          <p:val>
                                            <p:strVal val="#ppt_y"/>
                                          </p:val>
                                        </p:tav>
                                      </p:tavLst>
                                    </p:anim>
                                    <p:animEffect transition="in" filter="wipe(right)" prLst="gradientSize: 0.1">
                                      <p:cBhvr>
                                        <p:cTn id="15" dur="500"/>
                                        <p:tgtEl>
                                          <p:spTgt spid="685066"/>
                                        </p:tgtEl>
                                      </p:cBhvr>
                                    </p:animEffect>
                                  </p:childTnLst>
                                </p:cTn>
                              </p:par>
                            </p:childTnLst>
                          </p:cTn>
                        </p:par>
                        <p:par>
                          <p:cTn id="16" fill="hold">
                            <p:stCondLst>
                              <p:cond delay="1000"/>
                            </p:stCondLst>
                            <p:childTnLst>
                              <p:par>
                                <p:cTn id="17" presetID="29" presetClass="entr" presetSubtype="0" fill="hold" grpId="0" nodeType="afterEffect">
                                  <p:stCondLst>
                                    <p:cond delay="0"/>
                                  </p:stCondLst>
                                  <p:childTnLst>
                                    <p:set>
                                      <p:cBhvr>
                                        <p:cTn id="18" dur="1" fill="hold">
                                          <p:stCondLst>
                                            <p:cond delay="0"/>
                                          </p:stCondLst>
                                        </p:cTn>
                                        <p:tgtEl>
                                          <p:spTgt spid="685067"/>
                                        </p:tgtEl>
                                        <p:attrNameLst>
                                          <p:attrName>style.visibility</p:attrName>
                                        </p:attrNameLst>
                                      </p:cBhvr>
                                      <p:to>
                                        <p:strVal val="visible"/>
                                      </p:to>
                                    </p:set>
                                    <p:anim calcmode="lin" valueType="num">
                                      <p:cBhvr>
                                        <p:cTn id="19" dur="500" fill="hold"/>
                                        <p:tgtEl>
                                          <p:spTgt spid="685067"/>
                                        </p:tgtEl>
                                        <p:attrNameLst>
                                          <p:attrName>ppt_x</p:attrName>
                                        </p:attrNameLst>
                                      </p:cBhvr>
                                      <p:tavLst>
                                        <p:tav tm="0">
                                          <p:val>
                                            <p:strVal val="#ppt_x-.2"/>
                                          </p:val>
                                        </p:tav>
                                        <p:tav tm="100000">
                                          <p:val>
                                            <p:strVal val="#ppt_x"/>
                                          </p:val>
                                        </p:tav>
                                      </p:tavLst>
                                    </p:anim>
                                    <p:anim calcmode="lin" valueType="num">
                                      <p:cBhvr>
                                        <p:cTn id="20" dur="500" fill="hold"/>
                                        <p:tgtEl>
                                          <p:spTgt spid="685067"/>
                                        </p:tgtEl>
                                        <p:attrNameLst>
                                          <p:attrName>ppt_y</p:attrName>
                                        </p:attrNameLst>
                                      </p:cBhvr>
                                      <p:tavLst>
                                        <p:tav tm="0">
                                          <p:val>
                                            <p:strVal val="#ppt_y"/>
                                          </p:val>
                                        </p:tav>
                                        <p:tav tm="100000">
                                          <p:val>
                                            <p:strVal val="#ppt_y"/>
                                          </p:val>
                                        </p:tav>
                                      </p:tavLst>
                                    </p:anim>
                                    <p:animEffect transition="in" filter="wipe(right)" prLst="gradientSize: 0.1">
                                      <p:cBhvr>
                                        <p:cTn id="21" dur="500"/>
                                        <p:tgtEl>
                                          <p:spTgt spid="685067"/>
                                        </p:tgtEl>
                                      </p:cBhvr>
                                    </p:animEffect>
                                  </p:childTnLst>
                                </p:cTn>
                              </p:par>
                            </p:childTnLst>
                          </p:cTn>
                        </p:par>
                        <p:par>
                          <p:cTn id="22" fill="hold">
                            <p:stCondLst>
                              <p:cond delay="1500"/>
                            </p:stCondLst>
                            <p:childTnLst>
                              <p:par>
                                <p:cTn id="23" presetID="29" presetClass="entr" presetSubtype="0" fill="hold" grpId="0" nodeType="afterEffect">
                                  <p:stCondLst>
                                    <p:cond delay="0"/>
                                  </p:stCondLst>
                                  <p:childTnLst>
                                    <p:set>
                                      <p:cBhvr>
                                        <p:cTn id="24" dur="1" fill="hold">
                                          <p:stCondLst>
                                            <p:cond delay="0"/>
                                          </p:stCondLst>
                                        </p:cTn>
                                        <p:tgtEl>
                                          <p:spTgt spid="685068"/>
                                        </p:tgtEl>
                                        <p:attrNameLst>
                                          <p:attrName>style.visibility</p:attrName>
                                        </p:attrNameLst>
                                      </p:cBhvr>
                                      <p:to>
                                        <p:strVal val="visible"/>
                                      </p:to>
                                    </p:set>
                                    <p:anim calcmode="lin" valueType="num">
                                      <p:cBhvr>
                                        <p:cTn id="25" dur="500" fill="hold"/>
                                        <p:tgtEl>
                                          <p:spTgt spid="685068"/>
                                        </p:tgtEl>
                                        <p:attrNameLst>
                                          <p:attrName>ppt_x</p:attrName>
                                        </p:attrNameLst>
                                      </p:cBhvr>
                                      <p:tavLst>
                                        <p:tav tm="0">
                                          <p:val>
                                            <p:strVal val="#ppt_x-.2"/>
                                          </p:val>
                                        </p:tav>
                                        <p:tav tm="100000">
                                          <p:val>
                                            <p:strVal val="#ppt_x"/>
                                          </p:val>
                                        </p:tav>
                                      </p:tavLst>
                                    </p:anim>
                                    <p:anim calcmode="lin" valueType="num">
                                      <p:cBhvr>
                                        <p:cTn id="26" dur="500" fill="hold"/>
                                        <p:tgtEl>
                                          <p:spTgt spid="685068"/>
                                        </p:tgtEl>
                                        <p:attrNameLst>
                                          <p:attrName>ppt_y</p:attrName>
                                        </p:attrNameLst>
                                      </p:cBhvr>
                                      <p:tavLst>
                                        <p:tav tm="0">
                                          <p:val>
                                            <p:strVal val="#ppt_y"/>
                                          </p:val>
                                        </p:tav>
                                        <p:tav tm="100000">
                                          <p:val>
                                            <p:strVal val="#ppt_y"/>
                                          </p:val>
                                        </p:tav>
                                      </p:tavLst>
                                    </p:anim>
                                    <p:animEffect transition="in" filter="wipe(right)" prLst="gradientSize: 0.1">
                                      <p:cBhvr>
                                        <p:cTn id="27" dur="500"/>
                                        <p:tgtEl>
                                          <p:spTgt spid="685068"/>
                                        </p:tgtEl>
                                      </p:cBhvr>
                                    </p:animEffect>
                                  </p:childTnLst>
                                </p:cTn>
                              </p:par>
                            </p:childTnLst>
                          </p:cTn>
                        </p:par>
                        <p:par>
                          <p:cTn id="28" fill="hold">
                            <p:stCondLst>
                              <p:cond delay="2000"/>
                            </p:stCondLst>
                            <p:childTnLst>
                              <p:par>
                                <p:cTn id="29" presetID="29" presetClass="entr" presetSubtype="0" fill="hold" grpId="0" nodeType="afterEffect">
                                  <p:stCondLst>
                                    <p:cond delay="0"/>
                                  </p:stCondLst>
                                  <p:childTnLst>
                                    <p:set>
                                      <p:cBhvr>
                                        <p:cTn id="30" dur="1" fill="hold">
                                          <p:stCondLst>
                                            <p:cond delay="0"/>
                                          </p:stCondLst>
                                        </p:cTn>
                                        <p:tgtEl>
                                          <p:spTgt spid="685071"/>
                                        </p:tgtEl>
                                        <p:attrNameLst>
                                          <p:attrName>style.visibility</p:attrName>
                                        </p:attrNameLst>
                                      </p:cBhvr>
                                      <p:to>
                                        <p:strVal val="visible"/>
                                      </p:to>
                                    </p:set>
                                    <p:anim calcmode="lin" valueType="num">
                                      <p:cBhvr>
                                        <p:cTn id="31" dur="500" fill="hold"/>
                                        <p:tgtEl>
                                          <p:spTgt spid="685071"/>
                                        </p:tgtEl>
                                        <p:attrNameLst>
                                          <p:attrName>ppt_x</p:attrName>
                                        </p:attrNameLst>
                                      </p:cBhvr>
                                      <p:tavLst>
                                        <p:tav tm="0">
                                          <p:val>
                                            <p:strVal val="#ppt_x-.2"/>
                                          </p:val>
                                        </p:tav>
                                        <p:tav tm="100000">
                                          <p:val>
                                            <p:strVal val="#ppt_x"/>
                                          </p:val>
                                        </p:tav>
                                      </p:tavLst>
                                    </p:anim>
                                    <p:anim calcmode="lin" valueType="num">
                                      <p:cBhvr>
                                        <p:cTn id="32" dur="500" fill="hold"/>
                                        <p:tgtEl>
                                          <p:spTgt spid="685071"/>
                                        </p:tgtEl>
                                        <p:attrNameLst>
                                          <p:attrName>ppt_y</p:attrName>
                                        </p:attrNameLst>
                                      </p:cBhvr>
                                      <p:tavLst>
                                        <p:tav tm="0">
                                          <p:val>
                                            <p:strVal val="#ppt_y"/>
                                          </p:val>
                                        </p:tav>
                                        <p:tav tm="100000">
                                          <p:val>
                                            <p:strVal val="#ppt_y"/>
                                          </p:val>
                                        </p:tav>
                                      </p:tavLst>
                                    </p:anim>
                                    <p:animEffect transition="in" filter="wipe(right)" prLst="gradientSize: 0.1">
                                      <p:cBhvr>
                                        <p:cTn id="33" dur="500"/>
                                        <p:tgtEl>
                                          <p:spTgt spid="685071"/>
                                        </p:tgtEl>
                                      </p:cBhvr>
                                    </p:animEffect>
                                  </p:childTnLst>
                                </p:cTn>
                              </p:par>
                            </p:childTnLst>
                          </p:cTn>
                        </p:par>
                        <p:par>
                          <p:cTn id="34" fill="hold">
                            <p:stCondLst>
                              <p:cond delay="2500"/>
                            </p:stCondLst>
                            <p:childTnLst>
                              <p:par>
                                <p:cTn id="35" presetID="29" presetClass="entr" presetSubtype="0" fill="hold" grpId="0" nodeType="afterEffect">
                                  <p:stCondLst>
                                    <p:cond delay="0"/>
                                  </p:stCondLst>
                                  <p:childTnLst>
                                    <p:set>
                                      <p:cBhvr>
                                        <p:cTn id="36" dur="1" fill="hold">
                                          <p:stCondLst>
                                            <p:cond delay="0"/>
                                          </p:stCondLst>
                                        </p:cTn>
                                        <p:tgtEl>
                                          <p:spTgt spid="685070"/>
                                        </p:tgtEl>
                                        <p:attrNameLst>
                                          <p:attrName>style.visibility</p:attrName>
                                        </p:attrNameLst>
                                      </p:cBhvr>
                                      <p:to>
                                        <p:strVal val="visible"/>
                                      </p:to>
                                    </p:set>
                                    <p:anim calcmode="lin" valueType="num">
                                      <p:cBhvr>
                                        <p:cTn id="37" dur="500" fill="hold"/>
                                        <p:tgtEl>
                                          <p:spTgt spid="685070"/>
                                        </p:tgtEl>
                                        <p:attrNameLst>
                                          <p:attrName>ppt_x</p:attrName>
                                        </p:attrNameLst>
                                      </p:cBhvr>
                                      <p:tavLst>
                                        <p:tav tm="0">
                                          <p:val>
                                            <p:strVal val="#ppt_x-.2"/>
                                          </p:val>
                                        </p:tav>
                                        <p:tav tm="100000">
                                          <p:val>
                                            <p:strVal val="#ppt_x"/>
                                          </p:val>
                                        </p:tav>
                                      </p:tavLst>
                                    </p:anim>
                                    <p:anim calcmode="lin" valueType="num">
                                      <p:cBhvr>
                                        <p:cTn id="38" dur="500" fill="hold"/>
                                        <p:tgtEl>
                                          <p:spTgt spid="685070"/>
                                        </p:tgtEl>
                                        <p:attrNameLst>
                                          <p:attrName>ppt_y</p:attrName>
                                        </p:attrNameLst>
                                      </p:cBhvr>
                                      <p:tavLst>
                                        <p:tav tm="0">
                                          <p:val>
                                            <p:strVal val="#ppt_y"/>
                                          </p:val>
                                        </p:tav>
                                        <p:tav tm="100000">
                                          <p:val>
                                            <p:strVal val="#ppt_y"/>
                                          </p:val>
                                        </p:tav>
                                      </p:tavLst>
                                    </p:anim>
                                    <p:animEffect transition="in" filter="wipe(right)" prLst="gradientSize: 0.1">
                                      <p:cBhvr>
                                        <p:cTn id="39" dur="500"/>
                                        <p:tgtEl>
                                          <p:spTgt spid="685070"/>
                                        </p:tgtEl>
                                      </p:cBhvr>
                                    </p:animEffect>
                                  </p:childTnLst>
                                </p:cTn>
                              </p:par>
                            </p:childTnLst>
                          </p:cTn>
                        </p:par>
                        <p:par>
                          <p:cTn id="40" fill="hold">
                            <p:stCondLst>
                              <p:cond delay="3000"/>
                            </p:stCondLst>
                            <p:childTnLst>
                              <p:par>
                                <p:cTn id="41" presetID="29" presetClass="entr" presetSubtype="0" fill="hold" grpId="0" nodeType="afterEffect">
                                  <p:stCondLst>
                                    <p:cond delay="0"/>
                                  </p:stCondLst>
                                  <p:childTnLst>
                                    <p:set>
                                      <p:cBhvr>
                                        <p:cTn id="42" dur="1" fill="hold">
                                          <p:stCondLst>
                                            <p:cond delay="0"/>
                                          </p:stCondLst>
                                        </p:cTn>
                                        <p:tgtEl>
                                          <p:spTgt spid="685072"/>
                                        </p:tgtEl>
                                        <p:attrNameLst>
                                          <p:attrName>style.visibility</p:attrName>
                                        </p:attrNameLst>
                                      </p:cBhvr>
                                      <p:to>
                                        <p:strVal val="visible"/>
                                      </p:to>
                                    </p:set>
                                    <p:anim calcmode="lin" valueType="num">
                                      <p:cBhvr>
                                        <p:cTn id="43" dur="500" fill="hold"/>
                                        <p:tgtEl>
                                          <p:spTgt spid="685072"/>
                                        </p:tgtEl>
                                        <p:attrNameLst>
                                          <p:attrName>ppt_x</p:attrName>
                                        </p:attrNameLst>
                                      </p:cBhvr>
                                      <p:tavLst>
                                        <p:tav tm="0">
                                          <p:val>
                                            <p:strVal val="#ppt_x-.2"/>
                                          </p:val>
                                        </p:tav>
                                        <p:tav tm="100000">
                                          <p:val>
                                            <p:strVal val="#ppt_x"/>
                                          </p:val>
                                        </p:tav>
                                      </p:tavLst>
                                    </p:anim>
                                    <p:anim calcmode="lin" valueType="num">
                                      <p:cBhvr>
                                        <p:cTn id="44" dur="500" fill="hold"/>
                                        <p:tgtEl>
                                          <p:spTgt spid="685072"/>
                                        </p:tgtEl>
                                        <p:attrNameLst>
                                          <p:attrName>ppt_y</p:attrName>
                                        </p:attrNameLst>
                                      </p:cBhvr>
                                      <p:tavLst>
                                        <p:tav tm="0">
                                          <p:val>
                                            <p:strVal val="#ppt_y"/>
                                          </p:val>
                                        </p:tav>
                                        <p:tav tm="100000">
                                          <p:val>
                                            <p:strVal val="#ppt_y"/>
                                          </p:val>
                                        </p:tav>
                                      </p:tavLst>
                                    </p:anim>
                                    <p:animEffect transition="in" filter="wipe(right)" prLst="gradientSize: 0.1">
                                      <p:cBhvr>
                                        <p:cTn id="45" dur="500"/>
                                        <p:tgtEl>
                                          <p:spTgt spid="685072"/>
                                        </p:tgtEl>
                                      </p:cBhvr>
                                    </p:animEffect>
                                  </p:childTnLst>
                                </p:cTn>
                              </p:par>
                            </p:childTnLst>
                          </p:cTn>
                        </p:par>
                        <p:par>
                          <p:cTn id="46" fill="hold">
                            <p:stCondLst>
                              <p:cond delay="3500"/>
                            </p:stCondLst>
                            <p:childTnLst>
                              <p:par>
                                <p:cTn id="47" presetID="29" presetClass="entr" presetSubtype="0" fill="hold" grpId="0" nodeType="afterEffect">
                                  <p:stCondLst>
                                    <p:cond delay="0"/>
                                  </p:stCondLst>
                                  <p:childTnLst>
                                    <p:set>
                                      <p:cBhvr>
                                        <p:cTn id="48" dur="1" fill="hold">
                                          <p:stCondLst>
                                            <p:cond delay="0"/>
                                          </p:stCondLst>
                                        </p:cTn>
                                        <p:tgtEl>
                                          <p:spTgt spid="685073"/>
                                        </p:tgtEl>
                                        <p:attrNameLst>
                                          <p:attrName>style.visibility</p:attrName>
                                        </p:attrNameLst>
                                      </p:cBhvr>
                                      <p:to>
                                        <p:strVal val="visible"/>
                                      </p:to>
                                    </p:set>
                                    <p:anim calcmode="lin" valueType="num">
                                      <p:cBhvr>
                                        <p:cTn id="49" dur="500" fill="hold"/>
                                        <p:tgtEl>
                                          <p:spTgt spid="685073"/>
                                        </p:tgtEl>
                                        <p:attrNameLst>
                                          <p:attrName>ppt_x</p:attrName>
                                        </p:attrNameLst>
                                      </p:cBhvr>
                                      <p:tavLst>
                                        <p:tav tm="0">
                                          <p:val>
                                            <p:strVal val="#ppt_x-.2"/>
                                          </p:val>
                                        </p:tav>
                                        <p:tav tm="100000">
                                          <p:val>
                                            <p:strVal val="#ppt_x"/>
                                          </p:val>
                                        </p:tav>
                                      </p:tavLst>
                                    </p:anim>
                                    <p:anim calcmode="lin" valueType="num">
                                      <p:cBhvr>
                                        <p:cTn id="50" dur="500" fill="hold"/>
                                        <p:tgtEl>
                                          <p:spTgt spid="685073"/>
                                        </p:tgtEl>
                                        <p:attrNameLst>
                                          <p:attrName>ppt_y</p:attrName>
                                        </p:attrNameLst>
                                      </p:cBhvr>
                                      <p:tavLst>
                                        <p:tav tm="0">
                                          <p:val>
                                            <p:strVal val="#ppt_y"/>
                                          </p:val>
                                        </p:tav>
                                        <p:tav tm="100000">
                                          <p:val>
                                            <p:strVal val="#ppt_y"/>
                                          </p:val>
                                        </p:tav>
                                      </p:tavLst>
                                    </p:anim>
                                    <p:animEffect transition="in" filter="wipe(right)" prLst="gradientSize: 0.1">
                                      <p:cBhvr>
                                        <p:cTn id="51" dur="500"/>
                                        <p:tgtEl>
                                          <p:spTgt spid="68507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685063"/>
                                        </p:tgtEl>
                                        <p:attrNameLst>
                                          <p:attrName>style.visibility</p:attrName>
                                        </p:attrNameLst>
                                      </p:cBhvr>
                                      <p:to>
                                        <p:strVal val="visible"/>
                                      </p:to>
                                    </p:set>
                                    <p:animEffect transition="in" filter="dissolve">
                                      <p:cBhvr>
                                        <p:cTn id="56" dur="500"/>
                                        <p:tgtEl>
                                          <p:spTgt spid="68506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685064"/>
                                        </p:tgtEl>
                                        <p:attrNameLst>
                                          <p:attrName>style.visibility</p:attrName>
                                        </p:attrNameLst>
                                      </p:cBhvr>
                                      <p:to>
                                        <p:strVal val="visible"/>
                                      </p:to>
                                    </p:set>
                                    <p:animEffect transition="in" filter="dissolve">
                                      <p:cBhvr>
                                        <p:cTn id="59" dur="500"/>
                                        <p:tgtEl>
                                          <p:spTgt spid="68506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685065"/>
                                        </p:tgtEl>
                                        <p:attrNameLst>
                                          <p:attrName>style.visibility</p:attrName>
                                        </p:attrNameLst>
                                      </p:cBhvr>
                                      <p:to>
                                        <p:strVal val="visible"/>
                                      </p:to>
                                    </p:set>
                                    <p:animEffect transition="in" filter="dissolve">
                                      <p:cBhvr>
                                        <p:cTn id="62" dur="500"/>
                                        <p:tgtEl>
                                          <p:spTgt spid="68506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5631"/>
                                        </p:tgtEl>
                                        <p:attrNameLst>
                                          <p:attrName>style.visibility</p:attrName>
                                        </p:attrNameLst>
                                      </p:cBhvr>
                                      <p:to>
                                        <p:strVal val="visible"/>
                                      </p:to>
                                    </p:set>
                                    <p:animEffect transition="in" filter="dissolve">
                                      <p:cBhvr>
                                        <p:cTn id="65" dur="500"/>
                                        <p:tgtEl>
                                          <p:spTgt spid="2563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5632"/>
                                        </p:tgtEl>
                                        <p:attrNameLst>
                                          <p:attrName>style.visibility</p:attrName>
                                        </p:attrNameLst>
                                      </p:cBhvr>
                                      <p:to>
                                        <p:strVal val="visible"/>
                                      </p:to>
                                    </p:set>
                                    <p:animEffect transition="in" filter="dissolve">
                                      <p:cBhvr>
                                        <p:cTn id="68" dur="500"/>
                                        <p:tgtEl>
                                          <p:spTgt spid="25632"/>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5629"/>
                                        </p:tgtEl>
                                        <p:attrNameLst>
                                          <p:attrName>style.visibility</p:attrName>
                                        </p:attrNameLst>
                                      </p:cBhvr>
                                      <p:to>
                                        <p:strVal val="visible"/>
                                      </p:to>
                                    </p:set>
                                    <p:animEffect transition="in" filter="dissolve">
                                      <p:cBhvr>
                                        <p:cTn id="71" dur="500"/>
                                        <p:tgtEl>
                                          <p:spTgt spid="25629"/>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5630"/>
                                        </p:tgtEl>
                                        <p:attrNameLst>
                                          <p:attrName>style.visibility</p:attrName>
                                        </p:attrNameLst>
                                      </p:cBhvr>
                                      <p:to>
                                        <p:strVal val="visible"/>
                                      </p:to>
                                    </p:set>
                                    <p:animEffect transition="in" filter="dissolve">
                                      <p:cBhvr>
                                        <p:cTn id="74" dur="500"/>
                                        <p:tgtEl>
                                          <p:spTgt spid="25630"/>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85058">
                                            <p:txEl>
                                              <p:pRg st="3" end="3"/>
                                            </p:txEl>
                                          </p:spTgt>
                                        </p:tgtEl>
                                        <p:attrNameLst>
                                          <p:attrName>style.visibility</p:attrName>
                                        </p:attrNameLst>
                                      </p:cBhvr>
                                      <p:to>
                                        <p:strVal val="visible"/>
                                      </p:to>
                                    </p:set>
                                    <p:animEffect transition="in" filter="dissolve">
                                      <p:cBhvr>
                                        <p:cTn id="79" dur="500"/>
                                        <p:tgtEl>
                                          <p:spTgt spid="685058">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685058">
                                            <p:txEl>
                                              <p:pRg st="5" end="5"/>
                                            </p:txEl>
                                          </p:spTgt>
                                        </p:tgtEl>
                                        <p:attrNameLst>
                                          <p:attrName>style.visibility</p:attrName>
                                        </p:attrNameLst>
                                      </p:cBhvr>
                                      <p:to>
                                        <p:strVal val="visible"/>
                                      </p:to>
                                    </p:set>
                                    <p:animEffect transition="in" filter="dissolve">
                                      <p:cBhvr>
                                        <p:cTn id="84" dur="500"/>
                                        <p:tgtEl>
                                          <p:spTgt spid="6850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85" fill="hold" display="0">
                  <p:stCondLst>
                    <p:cond delay="indefinite"/>
                  </p:stCondLst>
                  <p:endCondLst>
                    <p:cond evt="onNext" delay="0">
                      <p:tgtEl>
                        <p:sldTgt/>
                      </p:tgtEl>
                    </p:cond>
                    <p:cond evt="onPrev" delay="0">
                      <p:tgtEl>
                        <p:sldTgt/>
                      </p:tgtEl>
                    </p:cond>
                    <p:cond evt="onStopAudio" delay="0">
                      <p:tgtEl>
                        <p:sldTgt/>
                      </p:tgtEl>
                    </p:cond>
                  </p:endCondLst>
                </p:cTn>
                <p:tgtEl>
                  <p:spTgt spid="685074"/>
                </p:tgtEl>
              </p:cMediaNode>
            </p:audio>
          </p:childTnLst>
        </p:cTn>
      </p:par>
    </p:tnLst>
    <p:bldLst>
      <p:bldP spid="685063" grpId="0" animBg="1"/>
      <p:bldP spid="685064" grpId="0" animBg="1"/>
      <p:bldP spid="685065" grpId="0"/>
      <p:bldP spid="685066" grpId="0" animBg="1"/>
      <p:bldP spid="685067" grpId="0" animBg="1"/>
      <p:bldP spid="685068" grpId="0" animBg="1"/>
      <p:bldP spid="685069" grpId="0" animBg="1"/>
      <p:bldP spid="685070" grpId="0" animBg="1"/>
      <p:bldP spid="685071" grpId="0" animBg="1"/>
      <p:bldP spid="685072" grpId="0" animBg="1"/>
      <p:bldP spid="685073" grpId="0" animBg="1"/>
      <p:bldP spid="25631" grpId="0" animBg="1"/>
      <p:bldP spid="25632" grpId="0" animBg="1"/>
      <p:bldP spid="25629" grpId="0" animBg="1"/>
      <p:bldP spid="256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Text Box 2"/>
          <p:cNvSpPr txBox="1">
            <a:spLocks noChangeArrowheads="1"/>
          </p:cNvSpPr>
          <p:nvPr/>
        </p:nvSpPr>
        <p:spPr bwMode="auto">
          <a:xfrm>
            <a:off x="0" y="1260475"/>
            <a:ext cx="5122863" cy="3785652"/>
          </a:xfrm>
          <a:prstGeom prst="rect">
            <a:avLst/>
          </a:prstGeom>
          <a:noFill/>
          <a:ln w="9525">
            <a:noFill/>
            <a:miter lim="800000"/>
            <a:headEnd/>
            <a:tailEnd/>
          </a:ln>
        </p:spPr>
        <p:txBody>
          <a:bodyPr>
            <a:spAutoFit/>
          </a:bodyPr>
          <a:lstStyle/>
          <a:p>
            <a:pPr algn="l">
              <a:defRPr/>
            </a:pPr>
            <a:r>
              <a:rPr lang="en-GB" sz="2000" u="sng" dirty="0"/>
              <a:t>Internet Layer</a:t>
            </a:r>
          </a:p>
          <a:p>
            <a:pPr algn="l">
              <a:buFontTx/>
              <a:buChar char="•"/>
              <a:defRPr/>
            </a:pPr>
            <a:r>
              <a:rPr lang="en-GB" sz="2000" dirty="0"/>
              <a:t>The </a:t>
            </a:r>
            <a:r>
              <a:rPr lang="en-GB" sz="2000" i="1" u="sng" dirty="0"/>
              <a:t>packet</a:t>
            </a:r>
            <a:r>
              <a:rPr lang="en-GB" sz="2000" dirty="0"/>
              <a:t> recovered from the network access layer is examined by the IP protocol.</a:t>
            </a:r>
          </a:p>
          <a:p>
            <a:pPr algn="l">
              <a:buFontTx/>
              <a:buChar char="•"/>
              <a:defRPr/>
            </a:pPr>
            <a:endParaRPr lang="en-GB" sz="2000" dirty="0"/>
          </a:p>
          <a:p>
            <a:pPr algn="l">
              <a:buFontTx/>
              <a:buChar char="•"/>
              <a:defRPr/>
            </a:pPr>
            <a:r>
              <a:rPr lang="en-GB" sz="2000" dirty="0"/>
              <a:t>IP checks the header to see if the </a:t>
            </a:r>
            <a:r>
              <a:rPr lang="en-GB" sz="2000" i="1" u="sng" dirty="0"/>
              <a:t>logical address</a:t>
            </a:r>
            <a:r>
              <a:rPr lang="en-GB" sz="2000" dirty="0"/>
              <a:t> information is correct.</a:t>
            </a:r>
          </a:p>
          <a:p>
            <a:pPr algn="l">
              <a:buFontTx/>
              <a:buChar char="•"/>
              <a:defRPr/>
            </a:pPr>
            <a:endParaRPr lang="en-GB" sz="2000" dirty="0"/>
          </a:p>
          <a:p>
            <a:pPr algn="l">
              <a:buFontTx/>
              <a:buChar char="•"/>
              <a:defRPr/>
            </a:pPr>
            <a:endParaRPr lang="en-GB" sz="2000" dirty="0"/>
          </a:p>
          <a:p>
            <a:pPr algn="l">
              <a:buFontTx/>
              <a:buChar char="•"/>
              <a:defRPr/>
            </a:pPr>
            <a:endParaRPr lang="en-GB" sz="2000" dirty="0"/>
          </a:p>
          <a:p>
            <a:pPr algn="l">
              <a:buFontTx/>
              <a:buChar char="•"/>
              <a:defRPr/>
            </a:pPr>
            <a:endParaRPr lang="en-GB" sz="2000" dirty="0"/>
          </a:p>
          <a:p>
            <a:pPr algn="l">
              <a:buFontTx/>
              <a:buChar char="•"/>
              <a:defRPr/>
            </a:pPr>
            <a:r>
              <a:rPr lang="en-GB" sz="2000" dirty="0"/>
              <a:t>The IP header is then deleted, and the </a:t>
            </a:r>
            <a:r>
              <a:rPr lang="en-GB" sz="2000" i="1" u="sng" dirty="0"/>
              <a:t>segment</a:t>
            </a:r>
            <a:r>
              <a:rPr lang="en-GB" sz="2000" dirty="0"/>
              <a:t> is passed to TCP.</a:t>
            </a:r>
          </a:p>
        </p:txBody>
      </p:sp>
      <p:sp>
        <p:nvSpPr>
          <p:cNvPr id="26628" name="Rectangle 3"/>
          <p:cNvSpPr>
            <a:spLocks noChangeArrowheads="1"/>
          </p:cNvSpPr>
          <p:nvPr/>
        </p:nvSpPr>
        <p:spPr bwMode="auto">
          <a:xfrm>
            <a:off x="2825750" y="4105275"/>
            <a:ext cx="1638300" cy="457200"/>
          </a:xfrm>
          <a:prstGeom prst="rect">
            <a:avLst/>
          </a:prstGeom>
          <a:solidFill>
            <a:schemeClr val="accent4">
              <a:lumMod val="40000"/>
              <a:lumOff val="60000"/>
            </a:schemeClr>
          </a:solidFill>
          <a:ln w="9525">
            <a:solidFill>
              <a:srgbClr val="000000"/>
            </a:solidFill>
            <a:miter lim="800000"/>
            <a:headEnd/>
            <a:tailEnd/>
          </a:ln>
        </p:spPr>
        <p:txBody>
          <a:bodyPr wrap="none" anchor="ctr"/>
          <a:lstStyle/>
          <a:p>
            <a:pPr>
              <a:defRPr/>
            </a:pPr>
            <a:r>
              <a:rPr lang="en-GB" sz="1800">
                <a:solidFill>
                  <a:schemeClr val="bg1">
                    <a:lumMod val="50000"/>
                  </a:schemeClr>
                </a:solidFill>
              </a:rPr>
              <a:t>Segment</a:t>
            </a:r>
          </a:p>
        </p:txBody>
      </p:sp>
      <p:sp>
        <p:nvSpPr>
          <p:cNvPr id="26629" name="AutoShape 4"/>
          <p:cNvSpPr>
            <a:spLocks/>
          </p:cNvSpPr>
          <p:nvPr/>
        </p:nvSpPr>
        <p:spPr bwMode="auto">
          <a:xfrm rot="5400000">
            <a:off x="3797300" y="2892425"/>
            <a:ext cx="219075" cy="2124075"/>
          </a:xfrm>
          <a:prstGeom prst="leftBrace">
            <a:avLst>
              <a:gd name="adj1" fmla="val 80797"/>
              <a:gd name="adj2" fmla="val 50000"/>
            </a:avLst>
          </a:prstGeom>
          <a:noFill/>
          <a:ln w="9525">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6630" name="Text Box 5"/>
          <p:cNvSpPr txBox="1">
            <a:spLocks noChangeArrowheads="1"/>
          </p:cNvSpPr>
          <p:nvPr/>
        </p:nvSpPr>
        <p:spPr bwMode="auto">
          <a:xfrm>
            <a:off x="3390900" y="3514725"/>
            <a:ext cx="791755" cy="369332"/>
          </a:xfrm>
          <a:prstGeom prst="rect">
            <a:avLst/>
          </a:prstGeom>
          <a:noFill/>
          <a:ln w="9525">
            <a:noFill/>
            <a:miter lim="800000"/>
            <a:headEnd/>
            <a:tailEnd/>
          </a:ln>
        </p:spPr>
        <p:txBody>
          <a:bodyPr wrap="none">
            <a:spAutoFit/>
          </a:bodyPr>
          <a:lstStyle/>
          <a:p>
            <a:pPr algn="l">
              <a:defRPr/>
            </a:pPr>
            <a:r>
              <a:rPr lang="en-GB" sz="1800" dirty="0">
                <a:solidFill>
                  <a:schemeClr val="accent2">
                    <a:lumMod val="50000"/>
                  </a:schemeClr>
                </a:solidFill>
              </a:rPr>
              <a:t>Packet</a:t>
            </a:r>
          </a:p>
        </p:txBody>
      </p:sp>
      <p:sp>
        <p:nvSpPr>
          <p:cNvPr id="687110" name="Rectangle 6"/>
          <p:cNvSpPr>
            <a:spLocks noChangeArrowheads="1"/>
          </p:cNvSpPr>
          <p:nvPr/>
        </p:nvSpPr>
        <p:spPr bwMode="auto">
          <a:xfrm>
            <a:off x="4464050" y="4105275"/>
            <a:ext cx="533400" cy="457200"/>
          </a:xfrm>
          <a:prstGeom prst="rect">
            <a:avLst/>
          </a:prstGeom>
          <a:noFill/>
          <a:ln w="9525">
            <a:solidFill>
              <a:srgbClr val="000000"/>
            </a:solidFill>
            <a:miter lim="800000"/>
            <a:headEnd/>
            <a:tailEnd/>
          </a:ln>
        </p:spPr>
        <p:txBody>
          <a:bodyPr wrap="none" anchor="ctr"/>
          <a:lstStyle/>
          <a:p>
            <a:pPr>
              <a:defRPr/>
            </a:pPr>
            <a:endParaRPr lang="en-US">
              <a:solidFill>
                <a:schemeClr val="bg1">
                  <a:lumMod val="50000"/>
                </a:schemeClr>
              </a:solidFill>
            </a:endParaRPr>
          </a:p>
        </p:txBody>
      </p:sp>
      <p:sp>
        <p:nvSpPr>
          <p:cNvPr id="26632" name="Line 7"/>
          <p:cNvSpPr>
            <a:spLocks noChangeShapeType="1"/>
          </p:cNvSpPr>
          <p:nvPr/>
        </p:nvSpPr>
        <p:spPr bwMode="auto">
          <a:xfrm>
            <a:off x="482600" y="6273800"/>
            <a:ext cx="7175500" cy="0"/>
          </a:xfrm>
          <a:prstGeom prst="line">
            <a:avLst/>
          </a:prstGeom>
          <a:noFill/>
          <a:ln w="76200">
            <a:solidFill>
              <a:srgbClr val="000000"/>
            </a:solidFill>
            <a:round/>
            <a:headEnd type="triangle" w="med" len="med"/>
            <a:tailEnd type="triangle" w="med" len="med"/>
          </a:ln>
        </p:spPr>
        <p:txBody>
          <a:bodyPr wrap="none" anchor="ctr"/>
          <a:lstStyle/>
          <a:p>
            <a:pPr>
              <a:defRPr/>
            </a:pPr>
            <a:endParaRPr lang="en-US">
              <a:solidFill>
                <a:schemeClr val="bg1">
                  <a:lumMod val="50000"/>
                </a:schemeClr>
              </a:solidFill>
            </a:endParaRPr>
          </a:p>
        </p:txBody>
      </p:sp>
      <p:sp>
        <p:nvSpPr>
          <p:cNvPr id="26633" name="Text Box 8"/>
          <p:cNvSpPr txBox="1">
            <a:spLocks noChangeArrowheads="1"/>
          </p:cNvSpPr>
          <p:nvPr/>
        </p:nvSpPr>
        <p:spPr bwMode="auto">
          <a:xfrm>
            <a:off x="3192463" y="6303963"/>
            <a:ext cx="1552220" cy="369332"/>
          </a:xfrm>
          <a:prstGeom prst="rect">
            <a:avLst/>
          </a:prstGeom>
          <a:noFill/>
          <a:ln w="9525">
            <a:noFill/>
            <a:miter lim="800000"/>
            <a:headEnd/>
            <a:tailEnd/>
          </a:ln>
        </p:spPr>
        <p:txBody>
          <a:bodyPr wrap="none">
            <a:spAutoFit/>
          </a:bodyPr>
          <a:lstStyle/>
          <a:p>
            <a:pPr algn="l" eaLnBrk="0" hangingPunct="0">
              <a:defRPr/>
            </a:pPr>
            <a:r>
              <a:rPr lang="en-GB" dirty="0"/>
              <a:t>Data Network</a:t>
            </a:r>
          </a:p>
        </p:txBody>
      </p:sp>
      <p:sp>
        <p:nvSpPr>
          <p:cNvPr id="26635" name="Rectangle 10"/>
          <p:cNvSpPr>
            <a:spLocks noChangeArrowheads="1"/>
          </p:cNvSpPr>
          <p:nvPr/>
        </p:nvSpPr>
        <p:spPr bwMode="auto">
          <a:xfrm>
            <a:off x="2647950" y="-1588"/>
            <a:ext cx="5954713" cy="641351"/>
          </a:xfrm>
          <a:prstGeom prst="rect">
            <a:avLst/>
          </a:prstGeom>
          <a:noFill/>
          <a:ln w="9525" algn="ctr">
            <a:noFill/>
            <a:miter lim="800000"/>
            <a:headEnd/>
            <a:tailEnd/>
          </a:ln>
        </p:spPr>
        <p:txBody>
          <a:bodyPr>
            <a:spAutoFit/>
          </a:bodyPr>
          <a:lstStyle/>
          <a:p>
            <a:pPr algn="l">
              <a:defRPr/>
            </a:pPr>
            <a:r>
              <a:rPr lang="en-GB" sz="3600" u="sng" dirty="0"/>
              <a:t>TCP/IP De-encapsulation</a:t>
            </a:r>
          </a:p>
        </p:txBody>
      </p:sp>
      <p:sp>
        <p:nvSpPr>
          <p:cNvPr id="26636" name="Rectangle 11"/>
          <p:cNvSpPr>
            <a:spLocks noChangeArrowheads="1"/>
          </p:cNvSpPr>
          <p:nvPr/>
        </p:nvSpPr>
        <p:spPr bwMode="auto">
          <a:xfrm>
            <a:off x="5145088" y="4557713"/>
            <a:ext cx="3124200" cy="106997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 Network Access</a:t>
            </a:r>
          </a:p>
        </p:txBody>
      </p:sp>
      <p:sp>
        <p:nvSpPr>
          <p:cNvPr id="26637" name="Rectangle 12"/>
          <p:cNvSpPr>
            <a:spLocks noChangeArrowheads="1"/>
          </p:cNvSpPr>
          <p:nvPr/>
        </p:nvSpPr>
        <p:spPr bwMode="auto">
          <a:xfrm>
            <a:off x="5143500" y="40290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Internet </a:t>
            </a:r>
          </a:p>
        </p:txBody>
      </p:sp>
      <p:sp>
        <p:nvSpPr>
          <p:cNvPr id="26638" name="Rectangle 13"/>
          <p:cNvSpPr>
            <a:spLocks noChangeArrowheads="1"/>
          </p:cNvSpPr>
          <p:nvPr/>
        </p:nvSpPr>
        <p:spPr bwMode="auto">
          <a:xfrm>
            <a:off x="5143500" y="34956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Transport</a:t>
            </a:r>
          </a:p>
        </p:txBody>
      </p:sp>
      <p:sp>
        <p:nvSpPr>
          <p:cNvPr id="26639" name="Rectangle 14"/>
          <p:cNvSpPr>
            <a:spLocks noChangeArrowheads="1"/>
          </p:cNvSpPr>
          <p:nvPr/>
        </p:nvSpPr>
        <p:spPr bwMode="auto">
          <a:xfrm>
            <a:off x="5149850" y="1892300"/>
            <a:ext cx="3117850" cy="160972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t>Application</a:t>
            </a:r>
          </a:p>
        </p:txBody>
      </p:sp>
      <p:pic>
        <p:nvPicPr>
          <p:cNvPr id="687119" name="osi.wav">
            <a:hlinkClick r:id="" action="ppaction://media"/>
          </p:cNvPr>
          <p:cNvPicPr>
            <a:picLocks noRot="1" noChangeAspect="1" noChangeArrowheads="1"/>
          </p:cNvPicPr>
          <p:nvPr>
            <a:audioFile r:link="rId1"/>
          </p:nvPr>
        </p:nvPicPr>
        <p:blipFill>
          <a:blip r:embed="rId4"/>
          <a:srcRect/>
          <a:stretch>
            <a:fillRect/>
          </a:stretch>
        </p:blipFill>
        <p:spPr bwMode="auto">
          <a:xfrm>
            <a:off x="6457950" y="819150"/>
            <a:ext cx="304800" cy="304800"/>
          </a:xfrm>
          <a:prstGeom prst="rect">
            <a:avLst/>
          </a:prstGeom>
          <a:noFill/>
          <a:ln w="9525">
            <a:noFill/>
            <a:miter lim="800000"/>
            <a:headEnd/>
            <a:tailEnd/>
          </a:ln>
        </p:spPr>
      </p:pic>
      <p:grpSp>
        <p:nvGrpSpPr>
          <p:cNvPr id="2" name="Group 16"/>
          <p:cNvGrpSpPr>
            <a:grpSpLocks/>
          </p:cNvGrpSpPr>
          <p:nvPr/>
        </p:nvGrpSpPr>
        <p:grpSpPr bwMode="auto">
          <a:xfrm>
            <a:off x="6257925" y="1404938"/>
            <a:ext cx="711200" cy="469900"/>
            <a:chOff x="1776" y="3264"/>
            <a:chExt cx="880" cy="672"/>
          </a:xfrm>
          <a:solidFill>
            <a:schemeClr val="tx1"/>
          </a:solidFill>
        </p:grpSpPr>
        <p:sp>
          <p:nvSpPr>
            <p:cNvPr id="26793" name="Line 17"/>
            <p:cNvSpPr>
              <a:spLocks noChangeShapeType="1"/>
            </p:cNvSpPr>
            <p:nvPr/>
          </p:nvSpPr>
          <p:spPr bwMode="auto">
            <a:xfrm>
              <a:off x="1776" y="3264"/>
              <a:ext cx="0" cy="664"/>
            </a:xfrm>
            <a:prstGeom prst="line">
              <a:avLst/>
            </a:prstGeom>
            <a:grp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6794" name="Line 18"/>
            <p:cNvSpPr>
              <a:spLocks noChangeShapeType="1"/>
            </p:cNvSpPr>
            <p:nvPr/>
          </p:nvSpPr>
          <p:spPr bwMode="auto">
            <a:xfrm flipV="1">
              <a:off x="2656" y="3272"/>
              <a:ext cx="0" cy="664"/>
            </a:xfrm>
            <a:prstGeom prst="line">
              <a:avLst/>
            </a:prstGeom>
            <a:grp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grpSp>
        <p:nvGrpSpPr>
          <p:cNvPr id="3" name="Group 19"/>
          <p:cNvGrpSpPr>
            <a:grpSpLocks/>
          </p:cNvGrpSpPr>
          <p:nvPr/>
        </p:nvGrpSpPr>
        <p:grpSpPr bwMode="auto">
          <a:xfrm>
            <a:off x="6045200" y="592138"/>
            <a:ext cx="1163638" cy="901700"/>
            <a:chOff x="2436" y="1353"/>
            <a:chExt cx="733" cy="568"/>
          </a:xfrm>
        </p:grpSpPr>
        <p:sp>
          <p:nvSpPr>
            <p:cNvPr id="26647" name="Freeform 20"/>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cmpd="sng">
              <a:solidFill>
                <a:srgbClr val="80808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4" name="Group 21"/>
            <p:cNvGrpSpPr>
              <a:grpSpLocks/>
            </p:cNvGrpSpPr>
            <p:nvPr/>
          </p:nvGrpSpPr>
          <p:grpSpPr bwMode="auto">
            <a:xfrm>
              <a:off x="2497" y="1671"/>
              <a:ext cx="568" cy="191"/>
              <a:chOff x="2497" y="1671"/>
              <a:chExt cx="568" cy="191"/>
            </a:xfrm>
          </p:grpSpPr>
          <p:sp>
            <p:nvSpPr>
              <p:cNvPr id="26786" name="Freeform 22"/>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787" name="Freeform 23"/>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5" name="Group 24"/>
              <p:cNvGrpSpPr>
                <a:grpSpLocks/>
              </p:cNvGrpSpPr>
              <p:nvPr/>
            </p:nvGrpSpPr>
            <p:grpSpPr bwMode="auto">
              <a:xfrm>
                <a:off x="2502" y="1703"/>
                <a:ext cx="457" cy="52"/>
                <a:chOff x="2502" y="1703"/>
                <a:chExt cx="457" cy="52"/>
              </a:xfrm>
            </p:grpSpPr>
            <p:sp>
              <p:nvSpPr>
                <p:cNvPr id="26789" name="Line 25"/>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6790" name="Line 26"/>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6791" name="Line 27"/>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6792" name="Line 28"/>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6" name="Group 29"/>
            <p:cNvGrpSpPr>
              <a:grpSpLocks/>
            </p:cNvGrpSpPr>
            <p:nvPr/>
          </p:nvGrpSpPr>
          <p:grpSpPr bwMode="auto">
            <a:xfrm>
              <a:off x="2497" y="1651"/>
              <a:ext cx="570" cy="47"/>
              <a:chOff x="2497" y="1651"/>
              <a:chExt cx="570" cy="47"/>
            </a:xfrm>
          </p:grpSpPr>
          <p:sp>
            <p:nvSpPr>
              <p:cNvPr id="26784" name="Freeform 30"/>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785" name="Freeform 31"/>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7" name="Group 32"/>
            <p:cNvGrpSpPr>
              <a:grpSpLocks/>
            </p:cNvGrpSpPr>
            <p:nvPr/>
          </p:nvGrpSpPr>
          <p:grpSpPr bwMode="auto">
            <a:xfrm>
              <a:off x="2967" y="1360"/>
              <a:ext cx="100" cy="322"/>
              <a:chOff x="2967" y="1360"/>
              <a:chExt cx="100" cy="322"/>
            </a:xfrm>
          </p:grpSpPr>
          <p:grpSp>
            <p:nvGrpSpPr>
              <p:cNvPr id="8" name="Group 33"/>
              <p:cNvGrpSpPr>
                <a:grpSpLocks/>
              </p:cNvGrpSpPr>
              <p:nvPr/>
            </p:nvGrpSpPr>
            <p:grpSpPr bwMode="auto">
              <a:xfrm>
                <a:off x="3008" y="1402"/>
                <a:ext cx="59" cy="269"/>
                <a:chOff x="3008" y="1402"/>
                <a:chExt cx="59" cy="269"/>
              </a:xfrm>
            </p:grpSpPr>
            <p:sp>
              <p:nvSpPr>
                <p:cNvPr id="26758" name="Freeform 34"/>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9" name="Group 35"/>
                <p:cNvGrpSpPr>
                  <a:grpSpLocks/>
                </p:cNvGrpSpPr>
                <p:nvPr/>
              </p:nvGrpSpPr>
              <p:grpSpPr bwMode="auto">
                <a:xfrm>
                  <a:off x="3012" y="1418"/>
                  <a:ext cx="55" cy="231"/>
                  <a:chOff x="3012" y="1418"/>
                  <a:chExt cx="55" cy="231"/>
                </a:xfrm>
              </p:grpSpPr>
              <p:grpSp>
                <p:nvGrpSpPr>
                  <p:cNvPr id="10" name="Group 36"/>
                  <p:cNvGrpSpPr>
                    <a:grpSpLocks/>
                  </p:cNvGrpSpPr>
                  <p:nvPr/>
                </p:nvGrpSpPr>
                <p:grpSpPr bwMode="auto">
                  <a:xfrm>
                    <a:off x="3012" y="1418"/>
                    <a:ext cx="55" cy="231"/>
                    <a:chOff x="3012" y="1418"/>
                    <a:chExt cx="55" cy="231"/>
                  </a:xfrm>
                </p:grpSpPr>
                <p:grpSp>
                  <p:nvGrpSpPr>
                    <p:cNvPr id="11" name="Group 37"/>
                    <p:cNvGrpSpPr>
                      <a:grpSpLocks/>
                    </p:cNvGrpSpPr>
                    <p:nvPr/>
                  </p:nvGrpSpPr>
                  <p:grpSpPr bwMode="auto">
                    <a:xfrm>
                      <a:off x="3012" y="1418"/>
                      <a:ext cx="55" cy="134"/>
                      <a:chOff x="3012" y="1418"/>
                      <a:chExt cx="55" cy="134"/>
                    </a:xfrm>
                  </p:grpSpPr>
                  <p:grpSp>
                    <p:nvGrpSpPr>
                      <p:cNvPr id="12" name="Group 38"/>
                      <p:cNvGrpSpPr>
                        <a:grpSpLocks/>
                      </p:cNvGrpSpPr>
                      <p:nvPr/>
                    </p:nvGrpSpPr>
                    <p:grpSpPr bwMode="auto">
                      <a:xfrm>
                        <a:off x="3017" y="1418"/>
                        <a:ext cx="50" cy="66"/>
                        <a:chOff x="3017" y="1418"/>
                        <a:chExt cx="50" cy="66"/>
                      </a:xfrm>
                    </p:grpSpPr>
                    <p:sp>
                      <p:nvSpPr>
                        <p:cNvPr id="26778" name="Line 39"/>
                        <p:cNvSpPr>
                          <a:spLocks noChangeShapeType="1"/>
                        </p:cNvSpPr>
                        <p:nvPr/>
                      </p:nvSpPr>
                      <p:spPr bwMode="auto">
                        <a:xfrm>
                          <a:off x="3019" y="1418"/>
                          <a:ext cx="48" cy="1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79" name="Line 40"/>
                        <p:cNvSpPr>
                          <a:spLocks noChangeShapeType="1"/>
                        </p:cNvSpPr>
                        <p:nvPr/>
                      </p:nvSpPr>
                      <p:spPr bwMode="auto">
                        <a:xfrm>
                          <a:off x="3018" y="1430"/>
                          <a:ext cx="49"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80" name="Line 41"/>
                        <p:cNvSpPr>
                          <a:spLocks noChangeShapeType="1"/>
                        </p:cNvSpPr>
                        <p:nvPr/>
                      </p:nvSpPr>
                      <p:spPr bwMode="auto">
                        <a:xfrm>
                          <a:off x="3018" y="1442"/>
                          <a:ext cx="49" cy="1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81" name="Line 42"/>
                        <p:cNvSpPr>
                          <a:spLocks noChangeShapeType="1"/>
                        </p:cNvSpPr>
                        <p:nvPr/>
                      </p:nvSpPr>
                      <p:spPr bwMode="auto">
                        <a:xfrm>
                          <a:off x="3018" y="1454"/>
                          <a:ext cx="48"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82" name="Line 43"/>
                        <p:cNvSpPr>
                          <a:spLocks noChangeShapeType="1"/>
                        </p:cNvSpPr>
                        <p:nvPr/>
                      </p:nvSpPr>
                      <p:spPr bwMode="auto">
                        <a:xfrm>
                          <a:off x="3017" y="1466"/>
                          <a:ext cx="48" cy="8"/>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83" name="Line 44"/>
                        <p:cNvSpPr>
                          <a:spLocks noChangeShapeType="1"/>
                        </p:cNvSpPr>
                        <p:nvPr/>
                      </p:nvSpPr>
                      <p:spPr bwMode="auto">
                        <a:xfrm>
                          <a:off x="3017" y="1478"/>
                          <a:ext cx="48"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sp>
                    <p:nvSpPr>
                      <p:cNvPr id="26773" name="Line 45"/>
                      <p:cNvSpPr>
                        <a:spLocks noChangeShapeType="1"/>
                      </p:cNvSpPr>
                      <p:nvPr/>
                    </p:nvSpPr>
                    <p:spPr bwMode="auto">
                      <a:xfrm>
                        <a:off x="3012" y="1502"/>
                        <a:ext cx="51" cy="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74" name="Line 46"/>
                      <p:cNvSpPr>
                        <a:spLocks noChangeShapeType="1"/>
                      </p:cNvSpPr>
                      <p:nvPr/>
                    </p:nvSpPr>
                    <p:spPr bwMode="auto">
                      <a:xfrm>
                        <a:off x="3013" y="1514"/>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75" name="Line 47"/>
                      <p:cNvSpPr>
                        <a:spLocks noChangeShapeType="1"/>
                      </p:cNvSpPr>
                      <p:nvPr/>
                    </p:nvSpPr>
                    <p:spPr bwMode="auto">
                      <a:xfrm>
                        <a:off x="3012" y="1526"/>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76" name="Line 48"/>
                      <p:cNvSpPr>
                        <a:spLocks noChangeShapeType="1"/>
                      </p:cNvSpPr>
                      <p:nvPr/>
                    </p:nvSpPr>
                    <p:spPr bwMode="auto">
                      <a:xfrm>
                        <a:off x="3013" y="1535"/>
                        <a:ext cx="49"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77" name="Line 49"/>
                      <p:cNvSpPr>
                        <a:spLocks noChangeShapeType="1"/>
                      </p:cNvSpPr>
                      <p:nvPr/>
                    </p:nvSpPr>
                    <p:spPr bwMode="auto">
                      <a:xfrm>
                        <a:off x="3013" y="1547"/>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nvGrpSpPr>
                    <p:cNvPr id="13" name="Group 50"/>
                    <p:cNvGrpSpPr>
                      <a:grpSpLocks/>
                    </p:cNvGrpSpPr>
                    <p:nvPr/>
                  </p:nvGrpSpPr>
                  <p:grpSpPr bwMode="auto">
                    <a:xfrm>
                      <a:off x="3013" y="1560"/>
                      <a:ext cx="48" cy="89"/>
                      <a:chOff x="3013" y="1560"/>
                      <a:chExt cx="48" cy="89"/>
                    </a:xfrm>
                  </p:grpSpPr>
                  <p:sp>
                    <p:nvSpPr>
                      <p:cNvPr id="26764" name="Line 51"/>
                      <p:cNvSpPr>
                        <a:spLocks noChangeShapeType="1"/>
                      </p:cNvSpPr>
                      <p:nvPr/>
                    </p:nvSpPr>
                    <p:spPr bwMode="auto">
                      <a:xfrm>
                        <a:off x="3013" y="1560"/>
                        <a:ext cx="48" cy="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65" name="Line 52"/>
                      <p:cNvSpPr>
                        <a:spLocks noChangeShapeType="1"/>
                      </p:cNvSpPr>
                      <p:nvPr/>
                    </p:nvSpPr>
                    <p:spPr bwMode="auto">
                      <a:xfrm>
                        <a:off x="3014" y="1572"/>
                        <a:ext cx="46" cy="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66" name="Line 53"/>
                      <p:cNvSpPr>
                        <a:spLocks noChangeShapeType="1"/>
                      </p:cNvSpPr>
                      <p:nvPr/>
                    </p:nvSpPr>
                    <p:spPr bwMode="auto">
                      <a:xfrm>
                        <a:off x="3013" y="1585"/>
                        <a:ext cx="46" cy="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67" name="Line 54"/>
                      <p:cNvSpPr>
                        <a:spLocks noChangeShapeType="1"/>
                      </p:cNvSpPr>
                      <p:nvPr/>
                    </p:nvSpPr>
                    <p:spPr bwMode="auto">
                      <a:xfrm flipV="1">
                        <a:off x="3013" y="1592"/>
                        <a:ext cx="46"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68" name="Line 55"/>
                      <p:cNvSpPr>
                        <a:spLocks noChangeShapeType="1"/>
                      </p:cNvSpPr>
                      <p:nvPr/>
                    </p:nvSpPr>
                    <p:spPr bwMode="auto">
                      <a:xfrm flipV="1">
                        <a:off x="3013" y="1602"/>
                        <a:ext cx="45"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69" name="Line 56"/>
                      <p:cNvSpPr>
                        <a:spLocks noChangeShapeType="1"/>
                      </p:cNvSpPr>
                      <p:nvPr/>
                    </p:nvSpPr>
                    <p:spPr bwMode="auto">
                      <a:xfrm flipV="1">
                        <a:off x="3013" y="1613"/>
                        <a:ext cx="45" cy="1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70" name="Line 57"/>
                      <p:cNvSpPr>
                        <a:spLocks noChangeShapeType="1"/>
                      </p:cNvSpPr>
                      <p:nvPr/>
                    </p:nvSpPr>
                    <p:spPr bwMode="auto">
                      <a:xfrm flipV="1">
                        <a:off x="3013" y="1623"/>
                        <a:ext cx="44" cy="1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71" name="Line 58"/>
                      <p:cNvSpPr>
                        <a:spLocks noChangeShapeType="1"/>
                      </p:cNvSpPr>
                      <p:nvPr/>
                    </p:nvSpPr>
                    <p:spPr bwMode="auto">
                      <a:xfrm flipV="1">
                        <a:off x="3013" y="1634"/>
                        <a:ext cx="44" cy="1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sp>
                <p:nvSpPr>
                  <p:cNvPr id="26761" name="Line 59"/>
                  <p:cNvSpPr>
                    <a:spLocks noChangeShapeType="1"/>
                  </p:cNvSpPr>
                  <p:nvPr/>
                </p:nvSpPr>
                <p:spPr bwMode="auto">
                  <a:xfrm>
                    <a:off x="3015" y="1490"/>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grpSp>
            <p:nvGrpSpPr>
              <p:cNvPr id="14" name="Group 60"/>
              <p:cNvGrpSpPr>
                <a:grpSpLocks/>
              </p:cNvGrpSpPr>
              <p:nvPr/>
            </p:nvGrpSpPr>
            <p:grpSpPr bwMode="auto">
              <a:xfrm>
                <a:off x="2967" y="1360"/>
                <a:ext cx="50" cy="322"/>
                <a:chOff x="2967" y="1360"/>
                <a:chExt cx="50" cy="322"/>
              </a:xfrm>
            </p:grpSpPr>
            <p:sp>
              <p:nvSpPr>
                <p:cNvPr id="26756" name="Freeform 61"/>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757" name="Arc 62"/>
                <p:cNvSpPr>
                  <a:spLocks/>
                </p:cNvSpPr>
                <p:nvPr/>
              </p:nvSpPr>
              <p:spPr bwMode="auto">
                <a:xfrm>
                  <a:off x="3015" y="1377"/>
                  <a:ext cx="2" cy="5"/>
                </a:xfrm>
                <a:custGeom>
                  <a:avLst/>
                  <a:gdLst>
                    <a:gd name="T0" fmla="*/ 1 w 43200"/>
                    <a:gd name="T1" fmla="*/ 0 h 43200"/>
                    <a:gd name="T2" fmla="*/ 1 w 43200"/>
                    <a:gd name="T3" fmla="*/ 0 h 43200"/>
                    <a:gd name="T4" fmla="*/ 1 w 43200"/>
                    <a:gd name="T5" fmla="*/ 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noFill/>
                  <a:round/>
                  <a:headEnd/>
                  <a:tailEnd/>
                </a:ln>
              </p:spPr>
              <p:txBody>
                <a:bodyPr wrap="none" anchor="ctr"/>
                <a:lstStyle/>
                <a:p>
                  <a:pPr>
                    <a:defRPr/>
                  </a:pPr>
                  <a:endParaRPr lang="en-US">
                    <a:solidFill>
                      <a:schemeClr val="bg1">
                        <a:lumMod val="50000"/>
                      </a:schemeClr>
                    </a:solidFill>
                  </a:endParaRPr>
                </a:p>
              </p:txBody>
            </p:sp>
          </p:grpSp>
        </p:grpSp>
        <p:grpSp>
          <p:nvGrpSpPr>
            <p:cNvPr id="15" name="Group 63"/>
            <p:cNvGrpSpPr>
              <a:grpSpLocks/>
            </p:cNvGrpSpPr>
            <p:nvPr/>
          </p:nvGrpSpPr>
          <p:grpSpPr bwMode="auto">
            <a:xfrm>
              <a:off x="2989" y="1856"/>
              <a:ext cx="180" cy="65"/>
              <a:chOff x="2989" y="1856"/>
              <a:chExt cx="180" cy="65"/>
            </a:xfrm>
          </p:grpSpPr>
          <p:sp>
            <p:nvSpPr>
              <p:cNvPr id="26743" name="Freeform 64"/>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cmpd="sng">
                <a:solidFill>
                  <a:srgbClr val="C0C0C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6" name="Group 65"/>
              <p:cNvGrpSpPr>
                <a:grpSpLocks/>
              </p:cNvGrpSpPr>
              <p:nvPr/>
            </p:nvGrpSpPr>
            <p:grpSpPr bwMode="auto">
              <a:xfrm>
                <a:off x="2996" y="1880"/>
                <a:ext cx="121" cy="41"/>
                <a:chOff x="2996" y="1880"/>
                <a:chExt cx="121" cy="41"/>
              </a:xfrm>
            </p:grpSpPr>
            <p:grpSp>
              <p:nvGrpSpPr>
                <p:cNvPr id="17" name="Group 66"/>
                <p:cNvGrpSpPr>
                  <a:grpSpLocks/>
                </p:cNvGrpSpPr>
                <p:nvPr/>
              </p:nvGrpSpPr>
              <p:grpSpPr bwMode="auto">
                <a:xfrm>
                  <a:off x="2996" y="1880"/>
                  <a:ext cx="119" cy="41"/>
                  <a:chOff x="2996" y="1880"/>
                  <a:chExt cx="119" cy="41"/>
                </a:xfrm>
              </p:grpSpPr>
              <p:sp>
                <p:nvSpPr>
                  <p:cNvPr id="26750" name="Freeform 67"/>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751" name="Freeform 68"/>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752" name="Freeform 69"/>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753" name="Freeform 70"/>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8" name="Group 71"/>
                <p:cNvGrpSpPr>
                  <a:grpSpLocks/>
                </p:cNvGrpSpPr>
                <p:nvPr/>
              </p:nvGrpSpPr>
              <p:grpSpPr bwMode="auto">
                <a:xfrm>
                  <a:off x="3001" y="1890"/>
                  <a:ext cx="116" cy="29"/>
                  <a:chOff x="3001" y="1890"/>
                  <a:chExt cx="116" cy="29"/>
                </a:xfrm>
              </p:grpSpPr>
              <p:sp>
                <p:nvSpPr>
                  <p:cNvPr id="26747" name="Line 72"/>
                  <p:cNvSpPr>
                    <a:spLocks noChangeShapeType="1"/>
                  </p:cNvSpPr>
                  <p:nvPr/>
                </p:nvSpPr>
                <p:spPr bwMode="auto">
                  <a:xfrm>
                    <a:off x="3001" y="1906"/>
                    <a:ext cx="47"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6748" name="Line 73"/>
                  <p:cNvSpPr>
                    <a:spLocks noChangeShapeType="1"/>
                  </p:cNvSpPr>
                  <p:nvPr/>
                </p:nvSpPr>
                <p:spPr bwMode="auto">
                  <a:xfrm flipV="1">
                    <a:off x="3056" y="1890"/>
                    <a:ext cx="15" cy="29"/>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sp>
                <p:nvSpPr>
                  <p:cNvPr id="26749" name="Line 74"/>
                  <p:cNvSpPr>
                    <a:spLocks noChangeShapeType="1"/>
                  </p:cNvSpPr>
                  <p:nvPr/>
                </p:nvSpPr>
                <p:spPr bwMode="auto">
                  <a:xfrm>
                    <a:off x="3080" y="1894"/>
                    <a:ext cx="37" cy="4"/>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grpSp>
          </p:grpSp>
        </p:grpSp>
        <p:sp>
          <p:nvSpPr>
            <p:cNvPr id="26652" name="Freeform 75"/>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653" name="Freeform 76"/>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654" name="Freeform 77"/>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655" name="Freeform 78"/>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9" name="Group 79"/>
            <p:cNvGrpSpPr>
              <a:grpSpLocks/>
            </p:cNvGrpSpPr>
            <p:nvPr/>
          </p:nvGrpSpPr>
          <p:grpSpPr bwMode="auto">
            <a:xfrm>
              <a:off x="2967" y="1679"/>
              <a:ext cx="102" cy="131"/>
              <a:chOff x="2967" y="1679"/>
              <a:chExt cx="102" cy="131"/>
            </a:xfrm>
          </p:grpSpPr>
          <p:sp>
            <p:nvSpPr>
              <p:cNvPr id="26734" name="Line 80"/>
              <p:cNvSpPr>
                <a:spLocks noChangeShapeType="1"/>
              </p:cNvSpPr>
              <p:nvPr/>
            </p:nvSpPr>
            <p:spPr bwMode="auto">
              <a:xfrm flipV="1">
                <a:off x="2967" y="1715"/>
                <a:ext cx="102" cy="48"/>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6735" name="Line 81"/>
              <p:cNvSpPr>
                <a:spLocks noChangeShapeType="1"/>
              </p:cNvSpPr>
              <p:nvPr/>
            </p:nvSpPr>
            <p:spPr bwMode="auto">
              <a:xfrm flipV="1">
                <a:off x="2986" y="1727"/>
                <a:ext cx="83" cy="43"/>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6736" name="Line 82"/>
              <p:cNvSpPr>
                <a:spLocks noChangeShapeType="1"/>
              </p:cNvSpPr>
              <p:nvPr/>
            </p:nvSpPr>
            <p:spPr bwMode="auto">
              <a:xfrm flipV="1">
                <a:off x="2986" y="1738"/>
                <a:ext cx="83" cy="4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6737" name="Line 83"/>
              <p:cNvSpPr>
                <a:spLocks noChangeShapeType="1"/>
              </p:cNvSpPr>
              <p:nvPr/>
            </p:nvSpPr>
            <p:spPr bwMode="auto">
              <a:xfrm flipV="1">
                <a:off x="2986" y="1748"/>
                <a:ext cx="83" cy="47"/>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6738" name="Line 84"/>
              <p:cNvSpPr>
                <a:spLocks noChangeShapeType="1"/>
              </p:cNvSpPr>
              <p:nvPr/>
            </p:nvSpPr>
            <p:spPr bwMode="auto">
              <a:xfrm flipV="1">
                <a:off x="2986" y="1759"/>
                <a:ext cx="83" cy="4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6739" name="Line 85"/>
              <p:cNvSpPr>
                <a:spLocks noChangeShapeType="1"/>
              </p:cNvSpPr>
              <p:nvPr/>
            </p:nvSpPr>
            <p:spPr bwMode="auto">
              <a:xfrm flipV="1">
                <a:off x="2986" y="1704"/>
                <a:ext cx="83" cy="3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6740" name="Line 86"/>
              <p:cNvSpPr>
                <a:spLocks noChangeShapeType="1"/>
              </p:cNvSpPr>
              <p:nvPr/>
            </p:nvSpPr>
            <p:spPr bwMode="auto">
              <a:xfrm flipV="1">
                <a:off x="2986" y="1692"/>
                <a:ext cx="83" cy="36"/>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6741" name="Line 87"/>
              <p:cNvSpPr>
                <a:spLocks noChangeShapeType="1"/>
              </p:cNvSpPr>
              <p:nvPr/>
            </p:nvSpPr>
            <p:spPr bwMode="auto">
              <a:xfrm flipV="1">
                <a:off x="2986" y="1679"/>
                <a:ext cx="83" cy="3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6742" name="Line 88"/>
              <p:cNvSpPr>
                <a:spLocks noChangeShapeType="1"/>
              </p:cNvSpPr>
              <p:nvPr/>
            </p:nvSpPr>
            <p:spPr bwMode="auto">
              <a:xfrm>
                <a:off x="2982" y="1705"/>
                <a:ext cx="0" cy="10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grpSp>
        <p:grpSp>
          <p:nvGrpSpPr>
            <p:cNvPr id="20" name="Group 89"/>
            <p:cNvGrpSpPr>
              <a:grpSpLocks/>
            </p:cNvGrpSpPr>
            <p:nvPr/>
          </p:nvGrpSpPr>
          <p:grpSpPr bwMode="auto">
            <a:xfrm>
              <a:off x="2623" y="1353"/>
              <a:ext cx="356" cy="330"/>
              <a:chOff x="2623" y="1353"/>
              <a:chExt cx="356" cy="330"/>
            </a:xfrm>
          </p:grpSpPr>
          <p:grpSp>
            <p:nvGrpSpPr>
              <p:cNvPr id="21" name="Group 90"/>
              <p:cNvGrpSpPr>
                <a:grpSpLocks/>
              </p:cNvGrpSpPr>
              <p:nvPr/>
            </p:nvGrpSpPr>
            <p:grpSpPr bwMode="auto">
              <a:xfrm>
                <a:off x="2623" y="1353"/>
                <a:ext cx="356" cy="330"/>
                <a:chOff x="2623" y="1353"/>
                <a:chExt cx="356" cy="330"/>
              </a:xfrm>
            </p:grpSpPr>
            <p:grpSp>
              <p:nvGrpSpPr>
                <p:cNvPr id="22" name="Group 91"/>
                <p:cNvGrpSpPr>
                  <a:grpSpLocks/>
                </p:cNvGrpSpPr>
                <p:nvPr/>
              </p:nvGrpSpPr>
              <p:grpSpPr bwMode="auto">
                <a:xfrm>
                  <a:off x="2623" y="1353"/>
                  <a:ext cx="356" cy="330"/>
                  <a:chOff x="2623" y="1353"/>
                  <a:chExt cx="356" cy="330"/>
                </a:xfrm>
              </p:grpSpPr>
              <p:sp>
                <p:nvSpPr>
                  <p:cNvPr id="26730" name="Freeform 92"/>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731" name="Arc 93"/>
                  <p:cNvSpPr>
                    <a:spLocks/>
                  </p:cNvSpPr>
                  <p:nvPr/>
                </p:nvSpPr>
                <p:spPr bwMode="auto">
                  <a:xfrm>
                    <a:off x="2973" y="1360"/>
                    <a:ext cx="5" cy="4"/>
                  </a:xfrm>
                  <a:custGeom>
                    <a:avLst/>
                    <a:gdLst>
                      <a:gd name="T0" fmla="*/ 0 w 20606"/>
                      <a:gd name="T1" fmla="*/ 0 h 21600"/>
                      <a:gd name="T2" fmla="*/ 5 w 20606"/>
                      <a:gd name="T3" fmla="*/ 3 h 21600"/>
                      <a:gd name="T4" fmla="*/ 0 w 20606"/>
                      <a:gd name="T5" fmla="*/ 4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6732" name="Arc 94"/>
                  <p:cNvSpPr>
                    <a:spLocks/>
                  </p:cNvSpPr>
                  <p:nvPr/>
                </p:nvSpPr>
                <p:spPr bwMode="auto">
                  <a:xfrm>
                    <a:off x="2639" y="1361"/>
                    <a:ext cx="14" cy="9"/>
                  </a:xfrm>
                  <a:custGeom>
                    <a:avLst/>
                    <a:gdLst>
                      <a:gd name="T0" fmla="*/ 0 w 21481"/>
                      <a:gd name="T1" fmla="*/ 8 h 21550"/>
                      <a:gd name="T2" fmla="*/ 13 w 21481"/>
                      <a:gd name="T3" fmla="*/ 0 h 21550"/>
                      <a:gd name="T4" fmla="*/ 14 w 21481"/>
                      <a:gd name="T5" fmla="*/ 9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6733" name="Arc 95"/>
                  <p:cNvSpPr>
                    <a:spLocks/>
                  </p:cNvSpPr>
                  <p:nvPr/>
                </p:nvSpPr>
                <p:spPr bwMode="auto">
                  <a:xfrm>
                    <a:off x="2624" y="1652"/>
                    <a:ext cx="4" cy="6"/>
                  </a:xfrm>
                  <a:custGeom>
                    <a:avLst/>
                    <a:gdLst>
                      <a:gd name="T0" fmla="*/ 3 w 21600"/>
                      <a:gd name="T1" fmla="*/ 6 h 20769"/>
                      <a:gd name="T2" fmla="*/ 0 w 21600"/>
                      <a:gd name="T3" fmla="*/ 0 h 20769"/>
                      <a:gd name="T4" fmla="*/ 4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grpSp>
            <p:grpSp>
              <p:nvGrpSpPr>
                <p:cNvPr id="23" name="Group 96"/>
                <p:cNvGrpSpPr>
                  <a:grpSpLocks/>
                </p:cNvGrpSpPr>
                <p:nvPr/>
              </p:nvGrpSpPr>
              <p:grpSpPr bwMode="auto">
                <a:xfrm>
                  <a:off x="2661" y="1402"/>
                  <a:ext cx="269" cy="225"/>
                  <a:chOff x="2661" y="1402"/>
                  <a:chExt cx="269" cy="225"/>
                </a:xfrm>
              </p:grpSpPr>
              <p:grpSp>
                <p:nvGrpSpPr>
                  <p:cNvPr id="24" name="Group 97"/>
                  <p:cNvGrpSpPr>
                    <a:grpSpLocks/>
                  </p:cNvGrpSpPr>
                  <p:nvPr/>
                </p:nvGrpSpPr>
                <p:grpSpPr bwMode="auto">
                  <a:xfrm>
                    <a:off x="2661" y="1402"/>
                    <a:ext cx="269" cy="225"/>
                    <a:chOff x="2661" y="1402"/>
                    <a:chExt cx="269" cy="225"/>
                  </a:xfrm>
                </p:grpSpPr>
                <p:sp>
                  <p:nvSpPr>
                    <p:cNvPr id="26726" name="Freeform 98"/>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727" name="Freeform 99"/>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728" name="Freeform 100"/>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729" name="Freeform 101"/>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5" name="Group 102"/>
                  <p:cNvGrpSpPr>
                    <a:grpSpLocks/>
                  </p:cNvGrpSpPr>
                  <p:nvPr/>
                </p:nvGrpSpPr>
                <p:grpSpPr bwMode="auto">
                  <a:xfrm>
                    <a:off x="2667" y="1410"/>
                    <a:ext cx="256" cy="211"/>
                    <a:chOff x="2667" y="1410"/>
                    <a:chExt cx="256" cy="211"/>
                  </a:xfrm>
                </p:grpSpPr>
                <p:sp>
                  <p:nvSpPr>
                    <p:cNvPr id="26723" name="Freeform 103"/>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724" name="Freeform 104"/>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725" name="Freeform 105"/>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grpSp>
          <p:sp>
            <p:nvSpPr>
              <p:cNvPr id="26718" name="Freeform 106"/>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6" name="Group 107"/>
            <p:cNvGrpSpPr>
              <a:grpSpLocks/>
            </p:cNvGrpSpPr>
            <p:nvPr/>
          </p:nvGrpSpPr>
          <p:grpSpPr bwMode="auto">
            <a:xfrm>
              <a:off x="2481" y="1792"/>
              <a:ext cx="509" cy="114"/>
              <a:chOff x="2481" y="1792"/>
              <a:chExt cx="509" cy="114"/>
            </a:xfrm>
          </p:grpSpPr>
          <p:sp>
            <p:nvSpPr>
              <p:cNvPr id="26659" name="Freeform 108"/>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7" name="Group 109"/>
              <p:cNvGrpSpPr>
                <a:grpSpLocks/>
              </p:cNvGrpSpPr>
              <p:nvPr/>
            </p:nvGrpSpPr>
            <p:grpSpPr bwMode="auto">
              <a:xfrm>
                <a:off x="2481" y="1792"/>
                <a:ext cx="509" cy="114"/>
                <a:chOff x="2481" y="1792"/>
                <a:chExt cx="509" cy="114"/>
              </a:xfrm>
            </p:grpSpPr>
            <p:sp>
              <p:nvSpPr>
                <p:cNvPr id="26661" name="Freeform 110"/>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662" name="Freeform 111"/>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6663" name="Line 112"/>
                <p:cNvSpPr>
                  <a:spLocks noChangeShapeType="1"/>
                </p:cNvSpPr>
                <p:nvPr/>
              </p:nvSpPr>
              <p:spPr bwMode="auto">
                <a:xfrm>
                  <a:off x="2485" y="1852"/>
                  <a:ext cx="446" cy="4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nvGrpSpPr>
                <p:cNvPr id="28" name="Group 113"/>
                <p:cNvGrpSpPr>
                  <a:grpSpLocks/>
                </p:cNvGrpSpPr>
                <p:nvPr/>
              </p:nvGrpSpPr>
              <p:grpSpPr bwMode="auto">
                <a:xfrm>
                  <a:off x="2510" y="1792"/>
                  <a:ext cx="434" cy="95"/>
                  <a:chOff x="2510" y="1792"/>
                  <a:chExt cx="434" cy="95"/>
                </a:xfrm>
              </p:grpSpPr>
              <p:sp>
                <p:nvSpPr>
                  <p:cNvPr id="26668" name="Freeform 114"/>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9" name="Group 115"/>
                  <p:cNvGrpSpPr>
                    <a:grpSpLocks/>
                  </p:cNvGrpSpPr>
                  <p:nvPr/>
                </p:nvGrpSpPr>
                <p:grpSpPr bwMode="auto">
                  <a:xfrm>
                    <a:off x="2523" y="1792"/>
                    <a:ext cx="421" cy="95"/>
                    <a:chOff x="2523" y="1792"/>
                    <a:chExt cx="421" cy="95"/>
                  </a:xfrm>
                </p:grpSpPr>
                <p:grpSp>
                  <p:nvGrpSpPr>
                    <p:cNvPr id="30" name="Group 116"/>
                    <p:cNvGrpSpPr>
                      <a:grpSpLocks/>
                    </p:cNvGrpSpPr>
                    <p:nvPr/>
                  </p:nvGrpSpPr>
                  <p:grpSpPr bwMode="auto">
                    <a:xfrm>
                      <a:off x="2530" y="1792"/>
                      <a:ext cx="305" cy="80"/>
                      <a:chOff x="2530" y="1792"/>
                      <a:chExt cx="305" cy="80"/>
                    </a:xfrm>
                  </p:grpSpPr>
                  <p:grpSp>
                    <p:nvGrpSpPr>
                      <p:cNvPr id="31" name="Group 117"/>
                      <p:cNvGrpSpPr>
                        <a:grpSpLocks/>
                      </p:cNvGrpSpPr>
                      <p:nvPr/>
                    </p:nvGrpSpPr>
                    <p:grpSpPr bwMode="auto">
                      <a:xfrm>
                        <a:off x="2530" y="1792"/>
                        <a:ext cx="57" cy="56"/>
                        <a:chOff x="2530" y="1792"/>
                        <a:chExt cx="57" cy="56"/>
                      </a:xfrm>
                    </p:grpSpPr>
                    <p:sp>
                      <p:nvSpPr>
                        <p:cNvPr id="26715" name="Line 118"/>
                        <p:cNvSpPr>
                          <a:spLocks noChangeShapeType="1"/>
                        </p:cNvSpPr>
                        <p:nvPr/>
                      </p:nvSpPr>
                      <p:spPr bwMode="auto">
                        <a:xfrm flipV="1">
                          <a:off x="2530" y="182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716" name="Line 119"/>
                        <p:cNvSpPr>
                          <a:spLocks noChangeShapeType="1"/>
                        </p:cNvSpPr>
                        <p:nvPr/>
                      </p:nvSpPr>
                      <p:spPr bwMode="auto">
                        <a:xfrm flipV="1">
                          <a:off x="2551" y="1792"/>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6656" name="Group 120"/>
                      <p:cNvGrpSpPr>
                        <a:grpSpLocks/>
                      </p:cNvGrpSpPr>
                      <p:nvPr/>
                    </p:nvGrpSpPr>
                    <p:grpSpPr bwMode="auto">
                      <a:xfrm>
                        <a:off x="2555" y="1795"/>
                        <a:ext cx="58" cy="55"/>
                        <a:chOff x="2555" y="1795"/>
                        <a:chExt cx="58" cy="55"/>
                      </a:xfrm>
                    </p:grpSpPr>
                    <p:sp>
                      <p:nvSpPr>
                        <p:cNvPr id="26713" name="Line 121"/>
                        <p:cNvSpPr>
                          <a:spLocks noChangeShapeType="1"/>
                        </p:cNvSpPr>
                        <p:nvPr/>
                      </p:nvSpPr>
                      <p:spPr bwMode="auto">
                        <a:xfrm flipV="1">
                          <a:off x="2555" y="183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714" name="Line 122"/>
                        <p:cNvSpPr>
                          <a:spLocks noChangeShapeType="1"/>
                        </p:cNvSpPr>
                        <p:nvPr/>
                      </p:nvSpPr>
                      <p:spPr bwMode="auto">
                        <a:xfrm flipV="1">
                          <a:off x="2576" y="1795"/>
                          <a:ext cx="37"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6657" name="Group 123"/>
                      <p:cNvGrpSpPr>
                        <a:grpSpLocks/>
                      </p:cNvGrpSpPr>
                      <p:nvPr/>
                    </p:nvGrpSpPr>
                    <p:grpSpPr bwMode="auto">
                      <a:xfrm>
                        <a:off x="2582" y="1796"/>
                        <a:ext cx="57" cy="56"/>
                        <a:chOff x="2582" y="1796"/>
                        <a:chExt cx="57" cy="56"/>
                      </a:xfrm>
                    </p:grpSpPr>
                    <p:sp>
                      <p:nvSpPr>
                        <p:cNvPr id="26711" name="Line 124"/>
                        <p:cNvSpPr>
                          <a:spLocks noChangeShapeType="1"/>
                        </p:cNvSpPr>
                        <p:nvPr/>
                      </p:nvSpPr>
                      <p:spPr bwMode="auto">
                        <a:xfrm flipV="1">
                          <a:off x="2582" y="1833"/>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712" name="Line 125"/>
                        <p:cNvSpPr>
                          <a:spLocks noChangeShapeType="1"/>
                        </p:cNvSpPr>
                        <p:nvPr/>
                      </p:nvSpPr>
                      <p:spPr bwMode="auto">
                        <a:xfrm flipV="1">
                          <a:off x="2603" y="179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6658" name="Group 126"/>
                      <p:cNvGrpSpPr>
                        <a:grpSpLocks/>
                      </p:cNvGrpSpPr>
                      <p:nvPr/>
                    </p:nvGrpSpPr>
                    <p:grpSpPr bwMode="auto">
                      <a:xfrm>
                        <a:off x="2605" y="1800"/>
                        <a:ext cx="58" cy="56"/>
                        <a:chOff x="2605" y="1800"/>
                        <a:chExt cx="58" cy="56"/>
                      </a:xfrm>
                    </p:grpSpPr>
                    <p:sp>
                      <p:nvSpPr>
                        <p:cNvPr id="26709" name="Line 127"/>
                        <p:cNvSpPr>
                          <a:spLocks noChangeShapeType="1"/>
                        </p:cNvSpPr>
                        <p:nvPr/>
                      </p:nvSpPr>
                      <p:spPr bwMode="auto">
                        <a:xfrm flipV="1">
                          <a:off x="2605" y="1836"/>
                          <a:ext cx="14" cy="2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710" name="Line 128"/>
                        <p:cNvSpPr>
                          <a:spLocks noChangeShapeType="1"/>
                        </p:cNvSpPr>
                        <p:nvPr/>
                      </p:nvSpPr>
                      <p:spPr bwMode="auto">
                        <a:xfrm flipV="1">
                          <a:off x="2627" y="1800"/>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6660" name="Group 129"/>
                      <p:cNvGrpSpPr>
                        <a:grpSpLocks/>
                      </p:cNvGrpSpPr>
                      <p:nvPr/>
                    </p:nvGrpSpPr>
                    <p:grpSpPr bwMode="auto">
                      <a:xfrm>
                        <a:off x="2632" y="1802"/>
                        <a:ext cx="57" cy="55"/>
                        <a:chOff x="2632" y="1802"/>
                        <a:chExt cx="57" cy="55"/>
                      </a:xfrm>
                    </p:grpSpPr>
                    <p:sp>
                      <p:nvSpPr>
                        <p:cNvPr id="26707" name="Line 130"/>
                        <p:cNvSpPr>
                          <a:spLocks noChangeShapeType="1"/>
                        </p:cNvSpPr>
                        <p:nvPr/>
                      </p:nvSpPr>
                      <p:spPr bwMode="auto">
                        <a:xfrm flipV="1">
                          <a:off x="2632" y="1838"/>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708" name="Line 131"/>
                        <p:cNvSpPr>
                          <a:spLocks noChangeShapeType="1"/>
                        </p:cNvSpPr>
                        <p:nvPr/>
                      </p:nvSpPr>
                      <p:spPr bwMode="auto">
                        <a:xfrm flipV="1">
                          <a:off x="2653" y="1802"/>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6664" name="Group 132"/>
                      <p:cNvGrpSpPr>
                        <a:grpSpLocks/>
                      </p:cNvGrpSpPr>
                      <p:nvPr/>
                    </p:nvGrpSpPr>
                    <p:grpSpPr bwMode="auto">
                      <a:xfrm>
                        <a:off x="2657" y="1803"/>
                        <a:ext cx="57" cy="56"/>
                        <a:chOff x="2657" y="1803"/>
                        <a:chExt cx="57" cy="56"/>
                      </a:xfrm>
                    </p:grpSpPr>
                    <p:sp>
                      <p:nvSpPr>
                        <p:cNvPr id="26705" name="Line 133"/>
                        <p:cNvSpPr>
                          <a:spLocks noChangeShapeType="1"/>
                        </p:cNvSpPr>
                        <p:nvPr/>
                      </p:nvSpPr>
                      <p:spPr bwMode="auto">
                        <a:xfrm flipV="1">
                          <a:off x="2657" y="1840"/>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706" name="Line 134"/>
                        <p:cNvSpPr>
                          <a:spLocks noChangeShapeType="1"/>
                        </p:cNvSpPr>
                        <p:nvPr/>
                      </p:nvSpPr>
                      <p:spPr bwMode="auto">
                        <a:xfrm flipV="1">
                          <a:off x="2678" y="1803"/>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6665" name="Group 135"/>
                      <p:cNvGrpSpPr>
                        <a:grpSpLocks/>
                      </p:cNvGrpSpPr>
                      <p:nvPr/>
                    </p:nvGrpSpPr>
                    <p:grpSpPr bwMode="auto">
                      <a:xfrm>
                        <a:off x="2681" y="1806"/>
                        <a:ext cx="58" cy="55"/>
                        <a:chOff x="2681" y="1806"/>
                        <a:chExt cx="58" cy="55"/>
                      </a:xfrm>
                    </p:grpSpPr>
                    <p:sp>
                      <p:nvSpPr>
                        <p:cNvPr id="26703" name="Line 136"/>
                        <p:cNvSpPr>
                          <a:spLocks noChangeShapeType="1"/>
                        </p:cNvSpPr>
                        <p:nvPr/>
                      </p:nvSpPr>
                      <p:spPr bwMode="auto">
                        <a:xfrm flipV="1">
                          <a:off x="2681" y="1842"/>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704" name="Line 137"/>
                        <p:cNvSpPr>
                          <a:spLocks noChangeShapeType="1"/>
                        </p:cNvSpPr>
                        <p:nvPr/>
                      </p:nvSpPr>
                      <p:spPr bwMode="auto">
                        <a:xfrm flipV="1">
                          <a:off x="2703" y="1806"/>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6669" name="Group 138"/>
                      <p:cNvGrpSpPr>
                        <a:grpSpLocks/>
                      </p:cNvGrpSpPr>
                      <p:nvPr/>
                    </p:nvGrpSpPr>
                    <p:grpSpPr bwMode="auto">
                      <a:xfrm>
                        <a:off x="2704" y="1809"/>
                        <a:ext cx="58" cy="56"/>
                        <a:chOff x="2704" y="1809"/>
                        <a:chExt cx="58" cy="56"/>
                      </a:xfrm>
                    </p:grpSpPr>
                    <p:sp>
                      <p:nvSpPr>
                        <p:cNvPr id="26701" name="Line 139"/>
                        <p:cNvSpPr>
                          <a:spLocks noChangeShapeType="1"/>
                        </p:cNvSpPr>
                        <p:nvPr/>
                      </p:nvSpPr>
                      <p:spPr bwMode="auto">
                        <a:xfrm flipV="1">
                          <a:off x="2704" y="1846"/>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702" name="Line 140"/>
                        <p:cNvSpPr>
                          <a:spLocks noChangeShapeType="1"/>
                        </p:cNvSpPr>
                        <p:nvPr/>
                      </p:nvSpPr>
                      <p:spPr bwMode="auto">
                        <a:xfrm flipV="1">
                          <a:off x="2726" y="1809"/>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6670" name="Group 141"/>
                      <p:cNvGrpSpPr>
                        <a:grpSpLocks/>
                      </p:cNvGrpSpPr>
                      <p:nvPr/>
                    </p:nvGrpSpPr>
                    <p:grpSpPr bwMode="auto">
                      <a:xfrm>
                        <a:off x="2729" y="1813"/>
                        <a:ext cx="57" cy="55"/>
                        <a:chOff x="2729" y="1813"/>
                        <a:chExt cx="57" cy="55"/>
                      </a:xfrm>
                    </p:grpSpPr>
                    <p:sp>
                      <p:nvSpPr>
                        <p:cNvPr id="26699" name="Line 142"/>
                        <p:cNvSpPr>
                          <a:spLocks noChangeShapeType="1"/>
                        </p:cNvSpPr>
                        <p:nvPr/>
                      </p:nvSpPr>
                      <p:spPr bwMode="auto">
                        <a:xfrm flipV="1">
                          <a:off x="2729" y="184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700" name="Line 143"/>
                        <p:cNvSpPr>
                          <a:spLocks noChangeShapeType="1"/>
                        </p:cNvSpPr>
                        <p:nvPr/>
                      </p:nvSpPr>
                      <p:spPr bwMode="auto">
                        <a:xfrm flipV="1">
                          <a:off x="2750" y="1813"/>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6671" name="Group 144"/>
                      <p:cNvGrpSpPr>
                        <a:grpSpLocks/>
                      </p:cNvGrpSpPr>
                      <p:nvPr/>
                    </p:nvGrpSpPr>
                    <p:grpSpPr bwMode="auto">
                      <a:xfrm>
                        <a:off x="2754" y="1814"/>
                        <a:ext cx="57" cy="56"/>
                        <a:chOff x="2754" y="1814"/>
                        <a:chExt cx="57" cy="56"/>
                      </a:xfrm>
                    </p:grpSpPr>
                    <p:sp>
                      <p:nvSpPr>
                        <p:cNvPr id="26697" name="Line 145"/>
                        <p:cNvSpPr>
                          <a:spLocks noChangeShapeType="1"/>
                        </p:cNvSpPr>
                        <p:nvPr/>
                      </p:nvSpPr>
                      <p:spPr bwMode="auto">
                        <a:xfrm flipV="1">
                          <a:off x="2754" y="185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698" name="Line 146"/>
                        <p:cNvSpPr>
                          <a:spLocks noChangeShapeType="1"/>
                        </p:cNvSpPr>
                        <p:nvPr/>
                      </p:nvSpPr>
                      <p:spPr bwMode="auto">
                        <a:xfrm flipV="1">
                          <a:off x="2775" y="1814"/>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6675" name="Group 147"/>
                      <p:cNvGrpSpPr>
                        <a:grpSpLocks/>
                      </p:cNvGrpSpPr>
                      <p:nvPr/>
                    </p:nvGrpSpPr>
                    <p:grpSpPr bwMode="auto">
                      <a:xfrm>
                        <a:off x="2777" y="1816"/>
                        <a:ext cx="58" cy="56"/>
                        <a:chOff x="2777" y="1816"/>
                        <a:chExt cx="58" cy="56"/>
                      </a:xfrm>
                    </p:grpSpPr>
                    <p:sp>
                      <p:nvSpPr>
                        <p:cNvPr id="26695" name="Line 148"/>
                        <p:cNvSpPr>
                          <a:spLocks noChangeShapeType="1"/>
                        </p:cNvSpPr>
                        <p:nvPr/>
                      </p:nvSpPr>
                      <p:spPr bwMode="auto">
                        <a:xfrm flipV="1">
                          <a:off x="2777" y="1853"/>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696" name="Line 149"/>
                        <p:cNvSpPr>
                          <a:spLocks noChangeShapeType="1"/>
                        </p:cNvSpPr>
                        <p:nvPr/>
                      </p:nvSpPr>
                      <p:spPr bwMode="auto">
                        <a:xfrm flipV="1">
                          <a:off x="2799" y="181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26676" name="Group 150"/>
                    <p:cNvGrpSpPr>
                      <a:grpSpLocks/>
                    </p:cNvGrpSpPr>
                    <p:nvPr/>
                  </p:nvGrpSpPr>
                  <p:grpSpPr bwMode="auto">
                    <a:xfrm>
                      <a:off x="2854" y="1824"/>
                      <a:ext cx="86" cy="63"/>
                      <a:chOff x="2854" y="1824"/>
                      <a:chExt cx="86" cy="63"/>
                    </a:xfrm>
                  </p:grpSpPr>
                  <p:grpSp>
                    <p:nvGrpSpPr>
                      <p:cNvPr id="26677" name="Group 151"/>
                      <p:cNvGrpSpPr>
                        <a:grpSpLocks/>
                      </p:cNvGrpSpPr>
                      <p:nvPr/>
                    </p:nvGrpSpPr>
                    <p:grpSpPr bwMode="auto">
                      <a:xfrm>
                        <a:off x="2893" y="1827"/>
                        <a:ext cx="47" cy="60"/>
                        <a:chOff x="2893" y="1827"/>
                        <a:chExt cx="47" cy="60"/>
                      </a:xfrm>
                    </p:grpSpPr>
                    <p:sp>
                      <p:nvSpPr>
                        <p:cNvPr id="26682" name="Line 152"/>
                        <p:cNvSpPr>
                          <a:spLocks noChangeShapeType="1"/>
                        </p:cNvSpPr>
                        <p:nvPr/>
                      </p:nvSpPr>
                      <p:spPr bwMode="auto">
                        <a:xfrm flipV="1">
                          <a:off x="2893" y="1865"/>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683" name="Line 153"/>
                        <p:cNvSpPr>
                          <a:spLocks noChangeShapeType="1"/>
                        </p:cNvSpPr>
                        <p:nvPr/>
                      </p:nvSpPr>
                      <p:spPr bwMode="auto">
                        <a:xfrm flipV="1">
                          <a:off x="2912" y="1827"/>
                          <a:ext cx="28" cy="46"/>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6684" name="Group 154"/>
                      <p:cNvGrpSpPr>
                        <a:grpSpLocks/>
                      </p:cNvGrpSpPr>
                      <p:nvPr/>
                    </p:nvGrpSpPr>
                    <p:grpSpPr bwMode="auto">
                      <a:xfrm>
                        <a:off x="2874" y="1825"/>
                        <a:ext cx="48" cy="60"/>
                        <a:chOff x="2874" y="1825"/>
                        <a:chExt cx="48" cy="60"/>
                      </a:xfrm>
                    </p:grpSpPr>
                    <p:sp>
                      <p:nvSpPr>
                        <p:cNvPr id="26680" name="Line 155"/>
                        <p:cNvSpPr>
                          <a:spLocks noChangeShapeType="1"/>
                        </p:cNvSpPr>
                        <p:nvPr/>
                      </p:nvSpPr>
                      <p:spPr bwMode="auto">
                        <a:xfrm flipV="1">
                          <a:off x="2874" y="1864"/>
                          <a:ext cx="10" cy="2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681" name="Line 156"/>
                        <p:cNvSpPr>
                          <a:spLocks noChangeShapeType="1"/>
                        </p:cNvSpPr>
                        <p:nvPr/>
                      </p:nvSpPr>
                      <p:spPr bwMode="auto">
                        <a:xfrm flipV="1">
                          <a:off x="2892" y="1825"/>
                          <a:ext cx="30" cy="47"/>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6685" name="Group 157"/>
                      <p:cNvGrpSpPr>
                        <a:grpSpLocks/>
                      </p:cNvGrpSpPr>
                      <p:nvPr/>
                    </p:nvGrpSpPr>
                    <p:grpSpPr bwMode="auto">
                      <a:xfrm>
                        <a:off x="2854" y="1824"/>
                        <a:ext cx="46" cy="59"/>
                        <a:chOff x="2854" y="1824"/>
                        <a:chExt cx="46" cy="59"/>
                      </a:xfrm>
                    </p:grpSpPr>
                    <p:sp>
                      <p:nvSpPr>
                        <p:cNvPr id="26678" name="Line 158"/>
                        <p:cNvSpPr>
                          <a:spLocks noChangeShapeType="1"/>
                        </p:cNvSpPr>
                        <p:nvPr/>
                      </p:nvSpPr>
                      <p:spPr bwMode="auto">
                        <a:xfrm flipV="1">
                          <a:off x="2854" y="1861"/>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679" name="Line 159"/>
                        <p:cNvSpPr>
                          <a:spLocks noChangeShapeType="1"/>
                        </p:cNvSpPr>
                        <p:nvPr/>
                      </p:nvSpPr>
                      <p:spPr bwMode="auto">
                        <a:xfrm flipV="1">
                          <a:off x="2873" y="1824"/>
                          <a:ext cx="27"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sp>
                  <p:nvSpPr>
                    <p:cNvPr id="26672" name="Line 160"/>
                    <p:cNvSpPr>
                      <a:spLocks noChangeShapeType="1"/>
                    </p:cNvSpPr>
                    <p:nvPr/>
                  </p:nvSpPr>
                  <p:spPr bwMode="auto">
                    <a:xfrm>
                      <a:off x="2553" y="1815"/>
                      <a:ext cx="391" cy="3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673" name="Line 161"/>
                    <p:cNvSpPr>
                      <a:spLocks noChangeShapeType="1"/>
                    </p:cNvSpPr>
                    <p:nvPr/>
                  </p:nvSpPr>
                  <p:spPr bwMode="auto">
                    <a:xfrm>
                      <a:off x="2538" y="1825"/>
                      <a:ext cx="399" cy="3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6674" name="Line 162"/>
                    <p:cNvSpPr>
                      <a:spLocks noChangeShapeType="1"/>
                    </p:cNvSpPr>
                    <p:nvPr/>
                  </p:nvSpPr>
                  <p:spPr bwMode="auto">
                    <a:xfrm>
                      <a:off x="2523" y="1835"/>
                      <a:ext cx="403" cy="3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26686" name="Group 163"/>
                <p:cNvGrpSpPr>
                  <a:grpSpLocks/>
                </p:cNvGrpSpPr>
                <p:nvPr/>
              </p:nvGrpSpPr>
              <p:grpSpPr bwMode="auto">
                <a:xfrm>
                  <a:off x="2939" y="1835"/>
                  <a:ext cx="51" cy="68"/>
                  <a:chOff x="2939" y="1835"/>
                  <a:chExt cx="51" cy="68"/>
                </a:xfrm>
              </p:grpSpPr>
              <p:sp>
                <p:nvSpPr>
                  <p:cNvPr id="26666" name="Line 164"/>
                  <p:cNvSpPr>
                    <a:spLocks noChangeShapeType="1"/>
                  </p:cNvSpPr>
                  <p:nvPr/>
                </p:nvSpPr>
                <p:spPr bwMode="auto">
                  <a:xfrm flipV="1">
                    <a:off x="2939" y="1870"/>
                    <a:ext cx="23" cy="3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sp>
                <p:nvSpPr>
                  <p:cNvPr id="26667" name="Line 165"/>
                  <p:cNvSpPr>
                    <a:spLocks noChangeShapeType="1"/>
                  </p:cNvSpPr>
                  <p:nvPr/>
                </p:nvSpPr>
                <p:spPr bwMode="auto">
                  <a:xfrm flipV="1">
                    <a:off x="2970" y="1835"/>
                    <a:ext cx="20" cy="4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grpSp>
          </p:grpSp>
        </p:grpSp>
      </p:grpSp>
      <p:grpSp>
        <p:nvGrpSpPr>
          <p:cNvPr id="26687" name="Group 166"/>
          <p:cNvGrpSpPr>
            <a:grpSpLocks/>
          </p:cNvGrpSpPr>
          <p:nvPr/>
        </p:nvGrpSpPr>
        <p:grpSpPr bwMode="auto">
          <a:xfrm>
            <a:off x="5972175" y="5638800"/>
            <a:ext cx="1397000" cy="609600"/>
            <a:chOff x="1776" y="3264"/>
            <a:chExt cx="880" cy="672"/>
          </a:xfrm>
          <a:solidFill>
            <a:schemeClr val="tx1"/>
          </a:solidFill>
        </p:grpSpPr>
        <p:sp>
          <p:nvSpPr>
            <p:cNvPr id="26645" name="Line 167"/>
            <p:cNvSpPr>
              <a:spLocks noChangeShapeType="1"/>
            </p:cNvSpPr>
            <p:nvPr/>
          </p:nvSpPr>
          <p:spPr bwMode="auto">
            <a:xfrm>
              <a:off x="1776" y="3264"/>
              <a:ext cx="0" cy="664"/>
            </a:xfrm>
            <a:prstGeom prst="line">
              <a:avLst/>
            </a:prstGeom>
            <a:grp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6646" name="Line 168"/>
            <p:cNvSpPr>
              <a:spLocks noChangeShapeType="1"/>
            </p:cNvSpPr>
            <p:nvPr/>
          </p:nvSpPr>
          <p:spPr bwMode="auto">
            <a:xfrm flipV="1">
              <a:off x="2656" y="3272"/>
              <a:ext cx="0" cy="664"/>
            </a:xfrm>
            <a:prstGeom prst="line">
              <a:avLst/>
            </a:prstGeom>
            <a:grp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sp>
        <p:nvSpPr>
          <p:cNvPr id="26644" name="Text Box 169"/>
          <p:cNvSpPr txBox="1">
            <a:spLocks noChangeArrowheads="1"/>
          </p:cNvSpPr>
          <p:nvPr/>
        </p:nvSpPr>
        <p:spPr bwMode="auto">
          <a:xfrm>
            <a:off x="7096125" y="855663"/>
            <a:ext cx="1924050" cy="457200"/>
          </a:xfrm>
          <a:prstGeom prst="rect">
            <a:avLst/>
          </a:prstGeom>
          <a:solidFill>
            <a:schemeClr val="tx1"/>
          </a:solidFill>
          <a:ln w="9525" algn="ctr">
            <a:solidFill>
              <a:srgbClr val="000000"/>
            </a:solidFill>
            <a:miter lim="800000"/>
            <a:headEnd/>
            <a:tailEnd/>
          </a:ln>
        </p:spPr>
        <p:txBody>
          <a:bodyPr wrap="none">
            <a:spAutoFit/>
          </a:bodyPr>
          <a:lstStyle/>
          <a:p>
            <a:pPr algn="l" eaLnBrk="0" hangingPunct="0">
              <a:spcBef>
                <a:spcPct val="50000"/>
              </a:spcBef>
              <a:buClr>
                <a:srgbClr val="FFFF00"/>
              </a:buClr>
              <a:buSzPct val="75000"/>
              <a:defRPr/>
            </a:pPr>
            <a:r>
              <a:rPr lang="en-GB">
                <a:solidFill>
                  <a:schemeClr val="bg1">
                    <a:lumMod val="50000"/>
                  </a:schemeClr>
                </a:solidFill>
              </a:rPr>
              <a:t>Web Server</a:t>
            </a:r>
            <a:endParaRPr lang="en-US">
              <a:solidFill>
                <a:schemeClr val="bg1">
                  <a:lumMod val="50000"/>
                </a:schemeClr>
              </a:solidFill>
            </a:endParaRPr>
          </a:p>
        </p:txBody>
      </p:sp>
      <p:sp>
        <p:nvSpPr>
          <p:cNvPr id="171" name="Text Box 9"/>
          <p:cNvSpPr txBox="1">
            <a:spLocks noChangeArrowheads="1"/>
          </p:cNvSpPr>
          <p:nvPr/>
        </p:nvSpPr>
        <p:spPr bwMode="auto">
          <a:xfrm>
            <a:off x="4410075" y="4119563"/>
            <a:ext cx="639763" cy="396875"/>
          </a:xfrm>
          <a:prstGeom prst="rect">
            <a:avLst/>
          </a:prstGeom>
          <a:solidFill>
            <a:schemeClr val="accent1">
              <a:lumMod val="20000"/>
              <a:lumOff val="80000"/>
            </a:schemeClr>
          </a:solidFill>
          <a:ln w="9525" algn="ctr">
            <a:noFill/>
            <a:miter lim="800000"/>
            <a:headEnd/>
            <a:tailEnd/>
          </a:ln>
        </p:spPr>
        <p:txBody>
          <a:bodyPr>
            <a:spAutoFit/>
          </a:bodyPr>
          <a:lstStyle/>
          <a:p>
            <a:pPr eaLnBrk="0" hangingPunct="0">
              <a:spcBef>
                <a:spcPct val="50000"/>
              </a:spcBef>
              <a:buClr>
                <a:srgbClr val="FFFF00"/>
              </a:buClr>
              <a:buSzPct val="75000"/>
              <a:defRPr/>
            </a:pPr>
            <a:r>
              <a:rPr lang="en-GB" sz="1000" dirty="0"/>
              <a:t>IP Header</a:t>
            </a:r>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7106">
                                            <p:txEl>
                                              <p:pRg st="3" end="3"/>
                                            </p:txEl>
                                          </p:spTgt>
                                        </p:tgtEl>
                                        <p:attrNameLst>
                                          <p:attrName>style.visibility</p:attrName>
                                        </p:attrNameLst>
                                      </p:cBhvr>
                                      <p:to>
                                        <p:strVal val="visible"/>
                                      </p:to>
                                    </p:set>
                                    <p:animEffect transition="in" filter="dissolve">
                                      <p:cBhvr>
                                        <p:cTn id="7" dur="500"/>
                                        <p:tgtEl>
                                          <p:spTgt spid="68710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87106">
                                            <p:txEl>
                                              <p:pRg st="8" end="8"/>
                                            </p:txEl>
                                          </p:spTgt>
                                        </p:tgtEl>
                                        <p:attrNameLst>
                                          <p:attrName>style.visibility</p:attrName>
                                        </p:attrNameLst>
                                      </p:cBhvr>
                                      <p:to>
                                        <p:strVal val="visible"/>
                                      </p:to>
                                    </p:set>
                                    <p:animEffect transition="in" filter="dissolve">
                                      <p:cBhvr>
                                        <p:cTn id="12" dur="500"/>
                                        <p:tgtEl>
                                          <p:spTgt spid="68710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687110"/>
                                        </p:tgtEl>
                                      </p:cBhvr>
                                    </p:animEffect>
                                    <p:set>
                                      <p:cBhvr>
                                        <p:cTn id="17" dur="1" fill="hold">
                                          <p:stCondLst>
                                            <p:cond delay="499"/>
                                          </p:stCondLst>
                                        </p:cTn>
                                        <p:tgtEl>
                                          <p:spTgt spid="687110"/>
                                        </p:tgtEl>
                                        <p:attrNameLst>
                                          <p:attrName>style.visibility</p:attrName>
                                        </p:attrNameLst>
                                      </p:cBhvr>
                                      <p:to>
                                        <p:strVal val="hidden"/>
                                      </p:to>
                                    </p:set>
                                  </p:childTnLst>
                                </p:cTn>
                              </p:par>
                              <p:par>
                                <p:cTn id="18" presetID="9" presetClass="exit" presetSubtype="0" fill="hold" grpId="0" nodeType="withEffect">
                                  <p:stCondLst>
                                    <p:cond delay="0"/>
                                  </p:stCondLst>
                                  <p:childTnLst>
                                    <p:animEffect transition="out" filter="dissolve">
                                      <p:cBhvr>
                                        <p:cTn id="19" dur="500"/>
                                        <p:tgtEl>
                                          <p:spTgt spid="171"/>
                                        </p:tgtEl>
                                      </p:cBhvr>
                                    </p:animEffect>
                                    <p:set>
                                      <p:cBhvr>
                                        <p:cTn id="20" dur="1" fill="hold">
                                          <p:stCondLst>
                                            <p:cond delay="499"/>
                                          </p:stCondLst>
                                        </p:cTn>
                                        <p:tgtEl>
                                          <p:spTgt spid="1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p:cTn id="21" fill="hold" display="0">
                  <p:stCondLst>
                    <p:cond delay="indefinite"/>
                  </p:stCondLst>
                  <p:endCondLst>
                    <p:cond evt="onNext" delay="0">
                      <p:tgtEl>
                        <p:sldTgt/>
                      </p:tgtEl>
                    </p:cond>
                    <p:cond evt="onPrev" delay="0">
                      <p:tgtEl>
                        <p:sldTgt/>
                      </p:tgtEl>
                    </p:cond>
                    <p:cond evt="onStopAudio" delay="0">
                      <p:tgtEl>
                        <p:sldTgt/>
                      </p:tgtEl>
                    </p:cond>
                  </p:endCondLst>
                </p:cTn>
                <p:tgtEl>
                  <p:spTgt spid="687119"/>
                </p:tgtEl>
              </p:cMediaNode>
            </p:audio>
          </p:childTnLst>
        </p:cTn>
      </p:par>
    </p:tnLst>
    <p:bldLst>
      <p:bldP spid="687110" grpId="0" animBg="1"/>
      <p:bldP spid="17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Text Box 2"/>
          <p:cNvSpPr txBox="1">
            <a:spLocks noChangeArrowheads="1"/>
          </p:cNvSpPr>
          <p:nvPr/>
        </p:nvSpPr>
        <p:spPr bwMode="auto">
          <a:xfrm>
            <a:off x="0" y="863600"/>
            <a:ext cx="5122863" cy="4093428"/>
          </a:xfrm>
          <a:prstGeom prst="rect">
            <a:avLst/>
          </a:prstGeom>
          <a:noFill/>
          <a:ln w="9525">
            <a:noFill/>
            <a:miter lim="800000"/>
            <a:headEnd/>
            <a:tailEnd/>
          </a:ln>
        </p:spPr>
        <p:txBody>
          <a:bodyPr>
            <a:spAutoFit/>
          </a:bodyPr>
          <a:lstStyle/>
          <a:p>
            <a:pPr algn="l">
              <a:defRPr/>
            </a:pPr>
            <a:r>
              <a:rPr lang="en-GB" sz="2000" u="sng" dirty="0"/>
              <a:t>Transport Layer</a:t>
            </a:r>
          </a:p>
          <a:p>
            <a:pPr algn="l">
              <a:buFontTx/>
              <a:buChar char="•"/>
              <a:defRPr/>
            </a:pPr>
            <a:r>
              <a:rPr lang="en-GB" sz="2000" dirty="0"/>
              <a:t>The </a:t>
            </a:r>
            <a:r>
              <a:rPr lang="en-GB" sz="2000" i="1" u="sng" dirty="0"/>
              <a:t>segment</a:t>
            </a:r>
            <a:r>
              <a:rPr lang="en-GB" sz="2000" dirty="0"/>
              <a:t>  recovered from the Internet layer is examined by the TCP protocol.</a:t>
            </a:r>
          </a:p>
          <a:p>
            <a:pPr algn="l">
              <a:buFontTx/>
              <a:buChar char="•"/>
              <a:defRPr/>
            </a:pPr>
            <a:endParaRPr lang="en-GB" sz="2000" dirty="0"/>
          </a:p>
          <a:p>
            <a:pPr algn="l">
              <a:buFontTx/>
              <a:buChar char="•"/>
              <a:defRPr/>
            </a:pPr>
            <a:r>
              <a:rPr lang="en-GB" sz="2000" dirty="0"/>
              <a:t>TCP checks the header, and performs any transport layer tasks required.</a:t>
            </a:r>
          </a:p>
          <a:p>
            <a:pPr algn="l">
              <a:buFontTx/>
              <a:buChar char="•"/>
              <a:defRPr/>
            </a:pPr>
            <a:endParaRPr lang="en-GB" sz="2000" dirty="0"/>
          </a:p>
          <a:p>
            <a:pPr algn="l">
              <a:buFontTx/>
              <a:buChar char="•"/>
              <a:defRPr/>
            </a:pPr>
            <a:endParaRPr lang="en-GB" sz="2000" dirty="0"/>
          </a:p>
          <a:p>
            <a:pPr algn="l">
              <a:buFontTx/>
              <a:buChar char="•"/>
              <a:defRPr/>
            </a:pPr>
            <a:endParaRPr lang="en-GB" sz="2000" dirty="0"/>
          </a:p>
          <a:p>
            <a:pPr algn="l">
              <a:buFontTx/>
              <a:buChar char="•"/>
              <a:defRPr/>
            </a:pPr>
            <a:endParaRPr lang="en-GB" sz="2000" dirty="0"/>
          </a:p>
          <a:p>
            <a:pPr algn="l">
              <a:buFontTx/>
              <a:buChar char="•"/>
              <a:defRPr/>
            </a:pPr>
            <a:endParaRPr lang="en-GB" sz="2000" dirty="0"/>
          </a:p>
          <a:p>
            <a:pPr algn="l">
              <a:buFontTx/>
              <a:buChar char="•"/>
              <a:defRPr/>
            </a:pPr>
            <a:r>
              <a:rPr lang="en-GB" sz="2000" dirty="0"/>
              <a:t>The TCP header is then deleted, and the </a:t>
            </a:r>
            <a:r>
              <a:rPr lang="en-GB" sz="2000" i="1" u="sng" dirty="0"/>
              <a:t>data</a:t>
            </a:r>
            <a:r>
              <a:rPr lang="en-GB" sz="2000" dirty="0"/>
              <a:t> is passed to the application layer.</a:t>
            </a:r>
          </a:p>
        </p:txBody>
      </p:sp>
      <p:sp>
        <p:nvSpPr>
          <p:cNvPr id="27652" name="Line 3"/>
          <p:cNvSpPr>
            <a:spLocks noChangeShapeType="1"/>
          </p:cNvSpPr>
          <p:nvPr/>
        </p:nvSpPr>
        <p:spPr bwMode="auto">
          <a:xfrm>
            <a:off x="482600" y="6273800"/>
            <a:ext cx="7175500" cy="0"/>
          </a:xfrm>
          <a:prstGeom prst="line">
            <a:avLst/>
          </a:prstGeom>
          <a:noFill/>
          <a:ln w="76200">
            <a:solidFill>
              <a:srgbClr val="000000"/>
            </a:solidFill>
            <a:round/>
            <a:headEnd type="triangle" w="med" len="med"/>
            <a:tailEnd type="triangle" w="med" len="med"/>
          </a:ln>
        </p:spPr>
        <p:txBody>
          <a:bodyPr wrap="none" anchor="ctr"/>
          <a:lstStyle/>
          <a:p>
            <a:pPr>
              <a:defRPr/>
            </a:pPr>
            <a:endParaRPr lang="en-US">
              <a:solidFill>
                <a:schemeClr val="bg1">
                  <a:lumMod val="50000"/>
                </a:schemeClr>
              </a:solidFill>
            </a:endParaRPr>
          </a:p>
        </p:txBody>
      </p:sp>
      <p:sp>
        <p:nvSpPr>
          <p:cNvPr id="27653" name="Text Box 4"/>
          <p:cNvSpPr txBox="1">
            <a:spLocks noChangeArrowheads="1"/>
          </p:cNvSpPr>
          <p:nvPr/>
        </p:nvSpPr>
        <p:spPr bwMode="auto">
          <a:xfrm>
            <a:off x="3192463" y="6303963"/>
            <a:ext cx="2181225" cy="457200"/>
          </a:xfrm>
          <a:prstGeom prst="rect">
            <a:avLst/>
          </a:prstGeom>
          <a:noFill/>
          <a:ln w="9525">
            <a:noFill/>
            <a:miter lim="800000"/>
            <a:headEnd/>
            <a:tailEnd/>
          </a:ln>
        </p:spPr>
        <p:txBody>
          <a:bodyPr wrap="none">
            <a:spAutoFit/>
          </a:bodyPr>
          <a:lstStyle/>
          <a:p>
            <a:pPr algn="l" eaLnBrk="0" hangingPunct="0">
              <a:defRPr/>
            </a:pPr>
            <a:r>
              <a:rPr lang="en-GB">
                <a:solidFill>
                  <a:schemeClr val="bg1">
                    <a:lumMod val="50000"/>
                  </a:schemeClr>
                </a:solidFill>
              </a:rPr>
              <a:t>Data Network</a:t>
            </a:r>
          </a:p>
        </p:txBody>
      </p:sp>
      <p:sp>
        <p:nvSpPr>
          <p:cNvPr id="27654" name="Rectangle 5"/>
          <p:cNvSpPr>
            <a:spLocks noChangeArrowheads="1"/>
          </p:cNvSpPr>
          <p:nvPr/>
        </p:nvSpPr>
        <p:spPr bwMode="auto">
          <a:xfrm>
            <a:off x="1643042" y="0"/>
            <a:ext cx="5954713" cy="769441"/>
          </a:xfrm>
          <a:prstGeom prst="rect">
            <a:avLst/>
          </a:prstGeom>
          <a:noFill/>
          <a:ln w="9525" algn="ctr">
            <a:noFill/>
            <a:miter lim="800000"/>
            <a:headEnd/>
            <a:tailEnd/>
          </a:ln>
        </p:spPr>
        <p:txBody>
          <a:bodyPr>
            <a:spAutoFit/>
          </a:bodyPr>
          <a:lstStyle/>
          <a:p>
            <a:pPr algn="l">
              <a:defRPr/>
            </a:pPr>
            <a:r>
              <a:rPr lang="en-GB" sz="4400" i="1" u="sng" dirty="0"/>
              <a:t>TCP/IP De-encapsulation</a:t>
            </a:r>
          </a:p>
        </p:txBody>
      </p:sp>
      <p:sp>
        <p:nvSpPr>
          <p:cNvPr id="27655" name="Rectangle 6"/>
          <p:cNvSpPr>
            <a:spLocks noChangeArrowheads="1"/>
          </p:cNvSpPr>
          <p:nvPr/>
        </p:nvSpPr>
        <p:spPr bwMode="auto">
          <a:xfrm>
            <a:off x="5145088" y="4557713"/>
            <a:ext cx="3124200" cy="1069975"/>
          </a:xfrm>
          <a:prstGeom prst="rect">
            <a:avLst/>
          </a:prstGeom>
          <a:solidFill>
            <a:schemeClr val="accent2">
              <a:lumMod val="40000"/>
              <a:lumOff val="60000"/>
            </a:schemeClr>
          </a:solidFill>
          <a:ln w="9525">
            <a:solidFill>
              <a:srgbClr val="000000"/>
            </a:solidFill>
            <a:miter lim="800000"/>
            <a:headEnd/>
            <a:tailEnd/>
          </a:ln>
        </p:spPr>
        <p:txBody>
          <a:bodyPr wrap="none" anchor="ctr"/>
          <a:lstStyle/>
          <a:p>
            <a:pPr eaLnBrk="0" hangingPunct="0">
              <a:defRPr/>
            </a:pPr>
            <a:r>
              <a:rPr lang="en-GB"/>
              <a:t> Network Access</a:t>
            </a:r>
          </a:p>
        </p:txBody>
      </p:sp>
      <p:sp>
        <p:nvSpPr>
          <p:cNvPr id="27656" name="Rectangle 7"/>
          <p:cNvSpPr>
            <a:spLocks noChangeArrowheads="1"/>
          </p:cNvSpPr>
          <p:nvPr/>
        </p:nvSpPr>
        <p:spPr bwMode="auto">
          <a:xfrm>
            <a:off x="5143500" y="4029075"/>
            <a:ext cx="3124200" cy="533400"/>
          </a:xfrm>
          <a:prstGeom prst="rect">
            <a:avLst/>
          </a:prstGeom>
          <a:solidFill>
            <a:schemeClr val="accent2">
              <a:lumMod val="40000"/>
              <a:lumOff val="60000"/>
            </a:schemeClr>
          </a:solidFill>
          <a:ln w="9525">
            <a:solidFill>
              <a:srgbClr val="000000"/>
            </a:solidFill>
            <a:miter lim="800000"/>
            <a:headEnd/>
            <a:tailEnd/>
          </a:ln>
        </p:spPr>
        <p:txBody>
          <a:bodyPr wrap="none" anchor="ctr"/>
          <a:lstStyle/>
          <a:p>
            <a:pPr eaLnBrk="0" hangingPunct="0">
              <a:defRPr/>
            </a:pPr>
            <a:r>
              <a:rPr lang="en-GB"/>
              <a:t>Internet </a:t>
            </a:r>
          </a:p>
        </p:txBody>
      </p:sp>
      <p:sp>
        <p:nvSpPr>
          <p:cNvPr id="27657" name="Rectangle 8"/>
          <p:cNvSpPr>
            <a:spLocks noChangeArrowheads="1"/>
          </p:cNvSpPr>
          <p:nvPr/>
        </p:nvSpPr>
        <p:spPr bwMode="auto">
          <a:xfrm>
            <a:off x="5143500" y="3495675"/>
            <a:ext cx="3124200" cy="533400"/>
          </a:xfrm>
          <a:prstGeom prst="rect">
            <a:avLst/>
          </a:prstGeom>
          <a:solidFill>
            <a:schemeClr val="accent2">
              <a:lumMod val="40000"/>
              <a:lumOff val="60000"/>
            </a:schemeClr>
          </a:solidFill>
          <a:ln w="9525">
            <a:solidFill>
              <a:srgbClr val="000000"/>
            </a:solidFill>
            <a:miter lim="800000"/>
            <a:headEnd/>
            <a:tailEnd/>
          </a:ln>
        </p:spPr>
        <p:txBody>
          <a:bodyPr wrap="none" anchor="ctr"/>
          <a:lstStyle/>
          <a:p>
            <a:pPr eaLnBrk="0" hangingPunct="0">
              <a:defRPr/>
            </a:pPr>
            <a:r>
              <a:rPr lang="en-GB"/>
              <a:t>Transport</a:t>
            </a:r>
          </a:p>
        </p:txBody>
      </p:sp>
      <p:sp>
        <p:nvSpPr>
          <p:cNvPr id="27658" name="Rectangle 9"/>
          <p:cNvSpPr>
            <a:spLocks noChangeArrowheads="1"/>
          </p:cNvSpPr>
          <p:nvPr/>
        </p:nvSpPr>
        <p:spPr bwMode="auto">
          <a:xfrm>
            <a:off x="5149850" y="1892300"/>
            <a:ext cx="3117850" cy="1609725"/>
          </a:xfrm>
          <a:prstGeom prst="rect">
            <a:avLst/>
          </a:prstGeom>
          <a:solidFill>
            <a:schemeClr val="accent2">
              <a:lumMod val="40000"/>
              <a:lumOff val="60000"/>
            </a:schemeClr>
          </a:solidFill>
          <a:ln w="9525">
            <a:solidFill>
              <a:srgbClr val="000000"/>
            </a:solidFill>
            <a:miter lim="800000"/>
            <a:headEnd/>
            <a:tailEnd/>
          </a:ln>
        </p:spPr>
        <p:txBody>
          <a:bodyPr wrap="none" anchor="ctr"/>
          <a:lstStyle/>
          <a:p>
            <a:pPr eaLnBrk="0" hangingPunct="0">
              <a:defRPr/>
            </a:pPr>
            <a:r>
              <a:rPr lang="en-GB" dirty="0"/>
              <a:t>Application</a:t>
            </a:r>
          </a:p>
        </p:txBody>
      </p:sp>
      <p:pic>
        <p:nvPicPr>
          <p:cNvPr id="689162" name="osi.wav">
            <a:hlinkClick r:id="" action="ppaction://media"/>
          </p:cNvPr>
          <p:cNvPicPr>
            <a:picLocks noRot="1" noChangeAspect="1" noChangeArrowheads="1"/>
          </p:cNvPicPr>
          <p:nvPr>
            <a:audioFile r:link="rId1"/>
          </p:nvPr>
        </p:nvPicPr>
        <p:blipFill>
          <a:blip r:embed="rId4"/>
          <a:srcRect/>
          <a:stretch>
            <a:fillRect/>
          </a:stretch>
        </p:blipFill>
        <p:spPr bwMode="auto">
          <a:xfrm>
            <a:off x="6457950" y="819150"/>
            <a:ext cx="304800" cy="304800"/>
          </a:xfrm>
          <a:prstGeom prst="rect">
            <a:avLst/>
          </a:prstGeom>
          <a:noFill/>
          <a:ln w="9525">
            <a:noFill/>
            <a:miter lim="800000"/>
            <a:headEnd/>
            <a:tailEnd/>
          </a:ln>
        </p:spPr>
      </p:pic>
      <p:grpSp>
        <p:nvGrpSpPr>
          <p:cNvPr id="2" name="Group 11"/>
          <p:cNvGrpSpPr>
            <a:grpSpLocks/>
          </p:cNvGrpSpPr>
          <p:nvPr/>
        </p:nvGrpSpPr>
        <p:grpSpPr bwMode="auto">
          <a:xfrm>
            <a:off x="6257925" y="1404938"/>
            <a:ext cx="711200" cy="469900"/>
            <a:chOff x="1776" y="3264"/>
            <a:chExt cx="880" cy="672"/>
          </a:xfrm>
        </p:grpSpPr>
        <p:sp>
          <p:nvSpPr>
            <p:cNvPr id="27817" name="Line 12"/>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7818" name="Line 13"/>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grpSp>
        <p:nvGrpSpPr>
          <p:cNvPr id="3" name="Group 14"/>
          <p:cNvGrpSpPr>
            <a:grpSpLocks/>
          </p:cNvGrpSpPr>
          <p:nvPr/>
        </p:nvGrpSpPr>
        <p:grpSpPr bwMode="auto">
          <a:xfrm>
            <a:off x="6045200" y="592138"/>
            <a:ext cx="1163638" cy="901700"/>
            <a:chOff x="2436" y="1353"/>
            <a:chExt cx="733" cy="568"/>
          </a:xfrm>
        </p:grpSpPr>
        <p:sp>
          <p:nvSpPr>
            <p:cNvPr id="27671" name="Freeform 15"/>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cmpd="sng">
              <a:solidFill>
                <a:srgbClr val="80808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4" name="Group 16"/>
            <p:cNvGrpSpPr>
              <a:grpSpLocks/>
            </p:cNvGrpSpPr>
            <p:nvPr/>
          </p:nvGrpSpPr>
          <p:grpSpPr bwMode="auto">
            <a:xfrm>
              <a:off x="2497" y="1671"/>
              <a:ext cx="568" cy="191"/>
              <a:chOff x="2497" y="1671"/>
              <a:chExt cx="568" cy="191"/>
            </a:xfrm>
          </p:grpSpPr>
          <p:sp>
            <p:nvSpPr>
              <p:cNvPr id="27810" name="Freeform 17"/>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811" name="Freeform 18"/>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5" name="Group 19"/>
              <p:cNvGrpSpPr>
                <a:grpSpLocks/>
              </p:cNvGrpSpPr>
              <p:nvPr/>
            </p:nvGrpSpPr>
            <p:grpSpPr bwMode="auto">
              <a:xfrm>
                <a:off x="2502" y="1703"/>
                <a:ext cx="457" cy="52"/>
                <a:chOff x="2502" y="1703"/>
                <a:chExt cx="457" cy="52"/>
              </a:xfrm>
            </p:grpSpPr>
            <p:sp>
              <p:nvSpPr>
                <p:cNvPr id="27813" name="Line 20"/>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7814" name="Line 21"/>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7815" name="Line 22"/>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7816" name="Line 23"/>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6" name="Group 24"/>
            <p:cNvGrpSpPr>
              <a:grpSpLocks/>
            </p:cNvGrpSpPr>
            <p:nvPr/>
          </p:nvGrpSpPr>
          <p:grpSpPr bwMode="auto">
            <a:xfrm>
              <a:off x="2497" y="1651"/>
              <a:ext cx="570" cy="47"/>
              <a:chOff x="2497" y="1651"/>
              <a:chExt cx="570" cy="47"/>
            </a:xfrm>
          </p:grpSpPr>
          <p:sp>
            <p:nvSpPr>
              <p:cNvPr id="27808" name="Freeform 25"/>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809" name="Freeform 26"/>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7" name="Group 27"/>
            <p:cNvGrpSpPr>
              <a:grpSpLocks/>
            </p:cNvGrpSpPr>
            <p:nvPr/>
          </p:nvGrpSpPr>
          <p:grpSpPr bwMode="auto">
            <a:xfrm>
              <a:off x="2967" y="1360"/>
              <a:ext cx="100" cy="322"/>
              <a:chOff x="2967" y="1360"/>
              <a:chExt cx="100" cy="322"/>
            </a:xfrm>
          </p:grpSpPr>
          <p:grpSp>
            <p:nvGrpSpPr>
              <p:cNvPr id="8" name="Group 28"/>
              <p:cNvGrpSpPr>
                <a:grpSpLocks/>
              </p:cNvGrpSpPr>
              <p:nvPr/>
            </p:nvGrpSpPr>
            <p:grpSpPr bwMode="auto">
              <a:xfrm>
                <a:off x="3008" y="1402"/>
                <a:ext cx="59" cy="269"/>
                <a:chOff x="3008" y="1402"/>
                <a:chExt cx="59" cy="269"/>
              </a:xfrm>
            </p:grpSpPr>
            <p:sp>
              <p:nvSpPr>
                <p:cNvPr id="27782" name="Freeform 29"/>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9" name="Group 30"/>
                <p:cNvGrpSpPr>
                  <a:grpSpLocks/>
                </p:cNvGrpSpPr>
                <p:nvPr/>
              </p:nvGrpSpPr>
              <p:grpSpPr bwMode="auto">
                <a:xfrm>
                  <a:off x="3012" y="1418"/>
                  <a:ext cx="55" cy="231"/>
                  <a:chOff x="3012" y="1418"/>
                  <a:chExt cx="55" cy="231"/>
                </a:xfrm>
              </p:grpSpPr>
              <p:grpSp>
                <p:nvGrpSpPr>
                  <p:cNvPr id="10" name="Group 31"/>
                  <p:cNvGrpSpPr>
                    <a:grpSpLocks/>
                  </p:cNvGrpSpPr>
                  <p:nvPr/>
                </p:nvGrpSpPr>
                <p:grpSpPr bwMode="auto">
                  <a:xfrm>
                    <a:off x="3012" y="1418"/>
                    <a:ext cx="55" cy="231"/>
                    <a:chOff x="3012" y="1418"/>
                    <a:chExt cx="55" cy="231"/>
                  </a:xfrm>
                </p:grpSpPr>
                <p:grpSp>
                  <p:nvGrpSpPr>
                    <p:cNvPr id="11" name="Group 32"/>
                    <p:cNvGrpSpPr>
                      <a:grpSpLocks/>
                    </p:cNvGrpSpPr>
                    <p:nvPr/>
                  </p:nvGrpSpPr>
                  <p:grpSpPr bwMode="auto">
                    <a:xfrm>
                      <a:off x="3012" y="1418"/>
                      <a:ext cx="55" cy="134"/>
                      <a:chOff x="3012" y="1418"/>
                      <a:chExt cx="55" cy="134"/>
                    </a:xfrm>
                  </p:grpSpPr>
                  <p:grpSp>
                    <p:nvGrpSpPr>
                      <p:cNvPr id="12" name="Group 33"/>
                      <p:cNvGrpSpPr>
                        <a:grpSpLocks/>
                      </p:cNvGrpSpPr>
                      <p:nvPr/>
                    </p:nvGrpSpPr>
                    <p:grpSpPr bwMode="auto">
                      <a:xfrm>
                        <a:off x="3017" y="1418"/>
                        <a:ext cx="50" cy="66"/>
                        <a:chOff x="3017" y="1418"/>
                        <a:chExt cx="50" cy="66"/>
                      </a:xfrm>
                    </p:grpSpPr>
                    <p:sp>
                      <p:nvSpPr>
                        <p:cNvPr id="27802" name="Line 34"/>
                        <p:cNvSpPr>
                          <a:spLocks noChangeShapeType="1"/>
                        </p:cNvSpPr>
                        <p:nvPr/>
                      </p:nvSpPr>
                      <p:spPr bwMode="auto">
                        <a:xfrm>
                          <a:off x="3019" y="1418"/>
                          <a:ext cx="48" cy="1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803" name="Line 35"/>
                        <p:cNvSpPr>
                          <a:spLocks noChangeShapeType="1"/>
                        </p:cNvSpPr>
                        <p:nvPr/>
                      </p:nvSpPr>
                      <p:spPr bwMode="auto">
                        <a:xfrm>
                          <a:off x="3018" y="1430"/>
                          <a:ext cx="49"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804" name="Line 36"/>
                        <p:cNvSpPr>
                          <a:spLocks noChangeShapeType="1"/>
                        </p:cNvSpPr>
                        <p:nvPr/>
                      </p:nvSpPr>
                      <p:spPr bwMode="auto">
                        <a:xfrm>
                          <a:off x="3018" y="1442"/>
                          <a:ext cx="49" cy="1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805" name="Line 37"/>
                        <p:cNvSpPr>
                          <a:spLocks noChangeShapeType="1"/>
                        </p:cNvSpPr>
                        <p:nvPr/>
                      </p:nvSpPr>
                      <p:spPr bwMode="auto">
                        <a:xfrm>
                          <a:off x="3018" y="1454"/>
                          <a:ext cx="48"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806" name="Line 38"/>
                        <p:cNvSpPr>
                          <a:spLocks noChangeShapeType="1"/>
                        </p:cNvSpPr>
                        <p:nvPr/>
                      </p:nvSpPr>
                      <p:spPr bwMode="auto">
                        <a:xfrm>
                          <a:off x="3017" y="1466"/>
                          <a:ext cx="48" cy="8"/>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807" name="Line 39"/>
                        <p:cNvSpPr>
                          <a:spLocks noChangeShapeType="1"/>
                        </p:cNvSpPr>
                        <p:nvPr/>
                      </p:nvSpPr>
                      <p:spPr bwMode="auto">
                        <a:xfrm>
                          <a:off x="3017" y="1478"/>
                          <a:ext cx="48"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sp>
                    <p:nvSpPr>
                      <p:cNvPr id="27797" name="Line 40"/>
                      <p:cNvSpPr>
                        <a:spLocks noChangeShapeType="1"/>
                      </p:cNvSpPr>
                      <p:nvPr/>
                    </p:nvSpPr>
                    <p:spPr bwMode="auto">
                      <a:xfrm>
                        <a:off x="3012" y="1502"/>
                        <a:ext cx="51" cy="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798" name="Line 41"/>
                      <p:cNvSpPr>
                        <a:spLocks noChangeShapeType="1"/>
                      </p:cNvSpPr>
                      <p:nvPr/>
                    </p:nvSpPr>
                    <p:spPr bwMode="auto">
                      <a:xfrm>
                        <a:off x="3013" y="1514"/>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799" name="Line 42"/>
                      <p:cNvSpPr>
                        <a:spLocks noChangeShapeType="1"/>
                      </p:cNvSpPr>
                      <p:nvPr/>
                    </p:nvSpPr>
                    <p:spPr bwMode="auto">
                      <a:xfrm>
                        <a:off x="3012" y="1526"/>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800" name="Line 43"/>
                      <p:cNvSpPr>
                        <a:spLocks noChangeShapeType="1"/>
                      </p:cNvSpPr>
                      <p:nvPr/>
                    </p:nvSpPr>
                    <p:spPr bwMode="auto">
                      <a:xfrm>
                        <a:off x="3013" y="1535"/>
                        <a:ext cx="49"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801" name="Line 44"/>
                      <p:cNvSpPr>
                        <a:spLocks noChangeShapeType="1"/>
                      </p:cNvSpPr>
                      <p:nvPr/>
                    </p:nvSpPr>
                    <p:spPr bwMode="auto">
                      <a:xfrm>
                        <a:off x="3013" y="1547"/>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nvGrpSpPr>
                    <p:cNvPr id="13" name="Group 45"/>
                    <p:cNvGrpSpPr>
                      <a:grpSpLocks/>
                    </p:cNvGrpSpPr>
                    <p:nvPr/>
                  </p:nvGrpSpPr>
                  <p:grpSpPr bwMode="auto">
                    <a:xfrm>
                      <a:off x="3013" y="1560"/>
                      <a:ext cx="48" cy="89"/>
                      <a:chOff x="3013" y="1560"/>
                      <a:chExt cx="48" cy="89"/>
                    </a:xfrm>
                  </p:grpSpPr>
                  <p:sp>
                    <p:nvSpPr>
                      <p:cNvPr id="27788" name="Line 46"/>
                      <p:cNvSpPr>
                        <a:spLocks noChangeShapeType="1"/>
                      </p:cNvSpPr>
                      <p:nvPr/>
                    </p:nvSpPr>
                    <p:spPr bwMode="auto">
                      <a:xfrm>
                        <a:off x="3013" y="1560"/>
                        <a:ext cx="48" cy="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789" name="Line 47"/>
                      <p:cNvSpPr>
                        <a:spLocks noChangeShapeType="1"/>
                      </p:cNvSpPr>
                      <p:nvPr/>
                    </p:nvSpPr>
                    <p:spPr bwMode="auto">
                      <a:xfrm>
                        <a:off x="3014" y="1572"/>
                        <a:ext cx="46" cy="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790" name="Line 48"/>
                      <p:cNvSpPr>
                        <a:spLocks noChangeShapeType="1"/>
                      </p:cNvSpPr>
                      <p:nvPr/>
                    </p:nvSpPr>
                    <p:spPr bwMode="auto">
                      <a:xfrm>
                        <a:off x="3013" y="1585"/>
                        <a:ext cx="46" cy="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791" name="Line 49"/>
                      <p:cNvSpPr>
                        <a:spLocks noChangeShapeType="1"/>
                      </p:cNvSpPr>
                      <p:nvPr/>
                    </p:nvSpPr>
                    <p:spPr bwMode="auto">
                      <a:xfrm flipV="1">
                        <a:off x="3013" y="1592"/>
                        <a:ext cx="46"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792" name="Line 50"/>
                      <p:cNvSpPr>
                        <a:spLocks noChangeShapeType="1"/>
                      </p:cNvSpPr>
                      <p:nvPr/>
                    </p:nvSpPr>
                    <p:spPr bwMode="auto">
                      <a:xfrm flipV="1">
                        <a:off x="3013" y="1602"/>
                        <a:ext cx="45"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793" name="Line 51"/>
                      <p:cNvSpPr>
                        <a:spLocks noChangeShapeType="1"/>
                      </p:cNvSpPr>
                      <p:nvPr/>
                    </p:nvSpPr>
                    <p:spPr bwMode="auto">
                      <a:xfrm flipV="1">
                        <a:off x="3013" y="1613"/>
                        <a:ext cx="45" cy="1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794" name="Line 52"/>
                      <p:cNvSpPr>
                        <a:spLocks noChangeShapeType="1"/>
                      </p:cNvSpPr>
                      <p:nvPr/>
                    </p:nvSpPr>
                    <p:spPr bwMode="auto">
                      <a:xfrm flipV="1">
                        <a:off x="3013" y="1623"/>
                        <a:ext cx="44" cy="1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795" name="Line 53"/>
                      <p:cNvSpPr>
                        <a:spLocks noChangeShapeType="1"/>
                      </p:cNvSpPr>
                      <p:nvPr/>
                    </p:nvSpPr>
                    <p:spPr bwMode="auto">
                      <a:xfrm flipV="1">
                        <a:off x="3013" y="1634"/>
                        <a:ext cx="44" cy="1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sp>
                <p:nvSpPr>
                  <p:cNvPr id="27785" name="Line 54"/>
                  <p:cNvSpPr>
                    <a:spLocks noChangeShapeType="1"/>
                  </p:cNvSpPr>
                  <p:nvPr/>
                </p:nvSpPr>
                <p:spPr bwMode="auto">
                  <a:xfrm>
                    <a:off x="3015" y="1490"/>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grpSp>
            <p:nvGrpSpPr>
              <p:cNvPr id="14" name="Group 55"/>
              <p:cNvGrpSpPr>
                <a:grpSpLocks/>
              </p:cNvGrpSpPr>
              <p:nvPr/>
            </p:nvGrpSpPr>
            <p:grpSpPr bwMode="auto">
              <a:xfrm>
                <a:off x="2967" y="1360"/>
                <a:ext cx="50" cy="322"/>
                <a:chOff x="2967" y="1360"/>
                <a:chExt cx="50" cy="322"/>
              </a:xfrm>
            </p:grpSpPr>
            <p:sp>
              <p:nvSpPr>
                <p:cNvPr id="27780" name="Freeform 56"/>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781" name="Arc 57"/>
                <p:cNvSpPr>
                  <a:spLocks/>
                </p:cNvSpPr>
                <p:nvPr/>
              </p:nvSpPr>
              <p:spPr bwMode="auto">
                <a:xfrm>
                  <a:off x="3015" y="1377"/>
                  <a:ext cx="2" cy="5"/>
                </a:xfrm>
                <a:custGeom>
                  <a:avLst/>
                  <a:gdLst>
                    <a:gd name="T0" fmla="*/ 1 w 43200"/>
                    <a:gd name="T1" fmla="*/ 0 h 43200"/>
                    <a:gd name="T2" fmla="*/ 1 w 43200"/>
                    <a:gd name="T3" fmla="*/ 0 h 43200"/>
                    <a:gd name="T4" fmla="*/ 1 w 43200"/>
                    <a:gd name="T5" fmla="*/ 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noFill/>
                  <a:round/>
                  <a:headEnd/>
                  <a:tailEnd/>
                </a:ln>
              </p:spPr>
              <p:txBody>
                <a:bodyPr wrap="none" anchor="ctr"/>
                <a:lstStyle/>
                <a:p>
                  <a:pPr>
                    <a:defRPr/>
                  </a:pPr>
                  <a:endParaRPr lang="en-US">
                    <a:solidFill>
                      <a:schemeClr val="bg1">
                        <a:lumMod val="50000"/>
                      </a:schemeClr>
                    </a:solidFill>
                  </a:endParaRPr>
                </a:p>
              </p:txBody>
            </p:sp>
          </p:grpSp>
        </p:grpSp>
        <p:grpSp>
          <p:nvGrpSpPr>
            <p:cNvPr id="15" name="Group 58"/>
            <p:cNvGrpSpPr>
              <a:grpSpLocks/>
            </p:cNvGrpSpPr>
            <p:nvPr/>
          </p:nvGrpSpPr>
          <p:grpSpPr bwMode="auto">
            <a:xfrm>
              <a:off x="2989" y="1856"/>
              <a:ext cx="180" cy="65"/>
              <a:chOff x="2989" y="1856"/>
              <a:chExt cx="180" cy="65"/>
            </a:xfrm>
          </p:grpSpPr>
          <p:sp>
            <p:nvSpPr>
              <p:cNvPr id="27767" name="Freeform 59"/>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cmpd="sng">
                <a:solidFill>
                  <a:srgbClr val="C0C0C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6" name="Group 60"/>
              <p:cNvGrpSpPr>
                <a:grpSpLocks/>
              </p:cNvGrpSpPr>
              <p:nvPr/>
            </p:nvGrpSpPr>
            <p:grpSpPr bwMode="auto">
              <a:xfrm>
                <a:off x="2996" y="1880"/>
                <a:ext cx="121" cy="41"/>
                <a:chOff x="2996" y="1880"/>
                <a:chExt cx="121" cy="41"/>
              </a:xfrm>
            </p:grpSpPr>
            <p:grpSp>
              <p:nvGrpSpPr>
                <p:cNvPr id="17" name="Group 61"/>
                <p:cNvGrpSpPr>
                  <a:grpSpLocks/>
                </p:cNvGrpSpPr>
                <p:nvPr/>
              </p:nvGrpSpPr>
              <p:grpSpPr bwMode="auto">
                <a:xfrm>
                  <a:off x="2996" y="1880"/>
                  <a:ext cx="119" cy="41"/>
                  <a:chOff x="2996" y="1880"/>
                  <a:chExt cx="119" cy="41"/>
                </a:xfrm>
              </p:grpSpPr>
              <p:sp>
                <p:nvSpPr>
                  <p:cNvPr id="27774" name="Freeform 62"/>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775" name="Freeform 63"/>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776" name="Freeform 64"/>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777" name="Freeform 65"/>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8" name="Group 66"/>
                <p:cNvGrpSpPr>
                  <a:grpSpLocks/>
                </p:cNvGrpSpPr>
                <p:nvPr/>
              </p:nvGrpSpPr>
              <p:grpSpPr bwMode="auto">
                <a:xfrm>
                  <a:off x="3001" y="1890"/>
                  <a:ext cx="116" cy="29"/>
                  <a:chOff x="3001" y="1890"/>
                  <a:chExt cx="116" cy="29"/>
                </a:xfrm>
              </p:grpSpPr>
              <p:sp>
                <p:nvSpPr>
                  <p:cNvPr id="27771" name="Line 67"/>
                  <p:cNvSpPr>
                    <a:spLocks noChangeShapeType="1"/>
                  </p:cNvSpPr>
                  <p:nvPr/>
                </p:nvSpPr>
                <p:spPr bwMode="auto">
                  <a:xfrm>
                    <a:off x="3001" y="1906"/>
                    <a:ext cx="47"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7772" name="Line 68"/>
                  <p:cNvSpPr>
                    <a:spLocks noChangeShapeType="1"/>
                  </p:cNvSpPr>
                  <p:nvPr/>
                </p:nvSpPr>
                <p:spPr bwMode="auto">
                  <a:xfrm flipV="1">
                    <a:off x="3056" y="1890"/>
                    <a:ext cx="15" cy="29"/>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sp>
                <p:nvSpPr>
                  <p:cNvPr id="27773" name="Line 69"/>
                  <p:cNvSpPr>
                    <a:spLocks noChangeShapeType="1"/>
                  </p:cNvSpPr>
                  <p:nvPr/>
                </p:nvSpPr>
                <p:spPr bwMode="auto">
                  <a:xfrm>
                    <a:off x="3080" y="1894"/>
                    <a:ext cx="37" cy="4"/>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grpSp>
          </p:grpSp>
        </p:grpSp>
        <p:sp>
          <p:nvSpPr>
            <p:cNvPr id="27676" name="Freeform 70"/>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677" name="Freeform 71"/>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678" name="Freeform 72"/>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679" name="Freeform 73"/>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9" name="Group 74"/>
            <p:cNvGrpSpPr>
              <a:grpSpLocks/>
            </p:cNvGrpSpPr>
            <p:nvPr/>
          </p:nvGrpSpPr>
          <p:grpSpPr bwMode="auto">
            <a:xfrm>
              <a:off x="2967" y="1679"/>
              <a:ext cx="102" cy="131"/>
              <a:chOff x="2967" y="1679"/>
              <a:chExt cx="102" cy="131"/>
            </a:xfrm>
          </p:grpSpPr>
          <p:sp>
            <p:nvSpPr>
              <p:cNvPr id="27758" name="Line 75"/>
              <p:cNvSpPr>
                <a:spLocks noChangeShapeType="1"/>
              </p:cNvSpPr>
              <p:nvPr/>
            </p:nvSpPr>
            <p:spPr bwMode="auto">
              <a:xfrm flipV="1">
                <a:off x="2967" y="1715"/>
                <a:ext cx="102" cy="48"/>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7759" name="Line 76"/>
              <p:cNvSpPr>
                <a:spLocks noChangeShapeType="1"/>
              </p:cNvSpPr>
              <p:nvPr/>
            </p:nvSpPr>
            <p:spPr bwMode="auto">
              <a:xfrm flipV="1">
                <a:off x="2986" y="1727"/>
                <a:ext cx="83" cy="43"/>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7760" name="Line 77"/>
              <p:cNvSpPr>
                <a:spLocks noChangeShapeType="1"/>
              </p:cNvSpPr>
              <p:nvPr/>
            </p:nvSpPr>
            <p:spPr bwMode="auto">
              <a:xfrm flipV="1">
                <a:off x="2986" y="1738"/>
                <a:ext cx="83" cy="4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7761" name="Line 78"/>
              <p:cNvSpPr>
                <a:spLocks noChangeShapeType="1"/>
              </p:cNvSpPr>
              <p:nvPr/>
            </p:nvSpPr>
            <p:spPr bwMode="auto">
              <a:xfrm flipV="1">
                <a:off x="2986" y="1748"/>
                <a:ext cx="83" cy="47"/>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7762" name="Line 79"/>
              <p:cNvSpPr>
                <a:spLocks noChangeShapeType="1"/>
              </p:cNvSpPr>
              <p:nvPr/>
            </p:nvSpPr>
            <p:spPr bwMode="auto">
              <a:xfrm flipV="1">
                <a:off x="2986" y="1759"/>
                <a:ext cx="83" cy="4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7763" name="Line 80"/>
              <p:cNvSpPr>
                <a:spLocks noChangeShapeType="1"/>
              </p:cNvSpPr>
              <p:nvPr/>
            </p:nvSpPr>
            <p:spPr bwMode="auto">
              <a:xfrm flipV="1">
                <a:off x="2986" y="1704"/>
                <a:ext cx="83" cy="3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7764" name="Line 81"/>
              <p:cNvSpPr>
                <a:spLocks noChangeShapeType="1"/>
              </p:cNvSpPr>
              <p:nvPr/>
            </p:nvSpPr>
            <p:spPr bwMode="auto">
              <a:xfrm flipV="1">
                <a:off x="2986" y="1692"/>
                <a:ext cx="83" cy="36"/>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7765" name="Line 82"/>
              <p:cNvSpPr>
                <a:spLocks noChangeShapeType="1"/>
              </p:cNvSpPr>
              <p:nvPr/>
            </p:nvSpPr>
            <p:spPr bwMode="auto">
              <a:xfrm flipV="1">
                <a:off x="2986" y="1679"/>
                <a:ext cx="83" cy="3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7766" name="Line 83"/>
              <p:cNvSpPr>
                <a:spLocks noChangeShapeType="1"/>
              </p:cNvSpPr>
              <p:nvPr/>
            </p:nvSpPr>
            <p:spPr bwMode="auto">
              <a:xfrm>
                <a:off x="2982" y="1705"/>
                <a:ext cx="0" cy="10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grpSp>
        <p:grpSp>
          <p:nvGrpSpPr>
            <p:cNvPr id="20" name="Group 84"/>
            <p:cNvGrpSpPr>
              <a:grpSpLocks/>
            </p:cNvGrpSpPr>
            <p:nvPr/>
          </p:nvGrpSpPr>
          <p:grpSpPr bwMode="auto">
            <a:xfrm>
              <a:off x="2623" y="1353"/>
              <a:ext cx="356" cy="330"/>
              <a:chOff x="2623" y="1353"/>
              <a:chExt cx="356" cy="330"/>
            </a:xfrm>
          </p:grpSpPr>
          <p:grpSp>
            <p:nvGrpSpPr>
              <p:cNvPr id="21" name="Group 85"/>
              <p:cNvGrpSpPr>
                <a:grpSpLocks/>
              </p:cNvGrpSpPr>
              <p:nvPr/>
            </p:nvGrpSpPr>
            <p:grpSpPr bwMode="auto">
              <a:xfrm>
                <a:off x="2623" y="1353"/>
                <a:ext cx="356" cy="330"/>
                <a:chOff x="2623" y="1353"/>
                <a:chExt cx="356" cy="330"/>
              </a:xfrm>
            </p:grpSpPr>
            <p:grpSp>
              <p:nvGrpSpPr>
                <p:cNvPr id="22" name="Group 86"/>
                <p:cNvGrpSpPr>
                  <a:grpSpLocks/>
                </p:cNvGrpSpPr>
                <p:nvPr/>
              </p:nvGrpSpPr>
              <p:grpSpPr bwMode="auto">
                <a:xfrm>
                  <a:off x="2623" y="1353"/>
                  <a:ext cx="356" cy="330"/>
                  <a:chOff x="2623" y="1353"/>
                  <a:chExt cx="356" cy="330"/>
                </a:xfrm>
              </p:grpSpPr>
              <p:sp>
                <p:nvSpPr>
                  <p:cNvPr id="27754" name="Freeform 87"/>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755" name="Arc 88"/>
                  <p:cNvSpPr>
                    <a:spLocks/>
                  </p:cNvSpPr>
                  <p:nvPr/>
                </p:nvSpPr>
                <p:spPr bwMode="auto">
                  <a:xfrm>
                    <a:off x="2973" y="1360"/>
                    <a:ext cx="5" cy="4"/>
                  </a:xfrm>
                  <a:custGeom>
                    <a:avLst/>
                    <a:gdLst>
                      <a:gd name="T0" fmla="*/ 0 w 20606"/>
                      <a:gd name="T1" fmla="*/ 0 h 21600"/>
                      <a:gd name="T2" fmla="*/ 5 w 20606"/>
                      <a:gd name="T3" fmla="*/ 3 h 21600"/>
                      <a:gd name="T4" fmla="*/ 0 w 20606"/>
                      <a:gd name="T5" fmla="*/ 4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7756" name="Arc 89"/>
                  <p:cNvSpPr>
                    <a:spLocks/>
                  </p:cNvSpPr>
                  <p:nvPr/>
                </p:nvSpPr>
                <p:spPr bwMode="auto">
                  <a:xfrm>
                    <a:off x="2639" y="1361"/>
                    <a:ext cx="14" cy="9"/>
                  </a:xfrm>
                  <a:custGeom>
                    <a:avLst/>
                    <a:gdLst>
                      <a:gd name="T0" fmla="*/ 0 w 21481"/>
                      <a:gd name="T1" fmla="*/ 8 h 21550"/>
                      <a:gd name="T2" fmla="*/ 13 w 21481"/>
                      <a:gd name="T3" fmla="*/ 0 h 21550"/>
                      <a:gd name="T4" fmla="*/ 14 w 21481"/>
                      <a:gd name="T5" fmla="*/ 9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7757" name="Arc 90"/>
                  <p:cNvSpPr>
                    <a:spLocks/>
                  </p:cNvSpPr>
                  <p:nvPr/>
                </p:nvSpPr>
                <p:spPr bwMode="auto">
                  <a:xfrm>
                    <a:off x="2624" y="1652"/>
                    <a:ext cx="4" cy="6"/>
                  </a:xfrm>
                  <a:custGeom>
                    <a:avLst/>
                    <a:gdLst>
                      <a:gd name="T0" fmla="*/ 3 w 21600"/>
                      <a:gd name="T1" fmla="*/ 6 h 20769"/>
                      <a:gd name="T2" fmla="*/ 0 w 21600"/>
                      <a:gd name="T3" fmla="*/ 0 h 20769"/>
                      <a:gd name="T4" fmla="*/ 4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grpSp>
            <p:grpSp>
              <p:nvGrpSpPr>
                <p:cNvPr id="23" name="Group 91"/>
                <p:cNvGrpSpPr>
                  <a:grpSpLocks/>
                </p:cNvGrpSpPr>
                <p:nvPr/>
              </p:nvGrpSpPr>
              <p:grpSpPr bwMode="auto">
                <a:xfrm>
                  <a:off x="2661" y="1402"/>
                  <a:ext cx="269" cy="225"/>
                  <a:chOff x="2661" y="1402"/>
                  <a:chExt cx="269" cy="225"/>
                </a:xfrm>
              </p:grpSpPr>
              <p:grpSp>
                <p:nvGrpSpPr>
                  <p:cNvPr id="24" name="Group 92"/>
                  <p:cNvGrpSpPr>
                    <a:grpSpLocks/>
                  </p:cNvGrpSpPr>
                  <p:nvPr/>
                </p:nvGrpSpPr>
                <p:grpSpPr bwMode="auto">
                  <a:xfrm>
                    <a:off x="2661" y="1402"/>
                    <a:ext cx="269" cy="225"/>
                    <a:chOff x="2661" y="1402"/>
                    <a:chExt cx="269" cy="225"/>
                  </a:xfrm>
                </p:grpSpPr>
                <p:sp>
                  <p:nvSpPr>
                    <p:cNvPr id="27750" name="Freeform 93"/>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751" name="Freeform 94"/>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752" name="Freeform 95"/>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753" name="Freeform 96"/>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5" name="Group 97"/>
                  <p:cNvGrpSpPr>
                    <a:grpSpLocks/>
                  </p:cNvGrpSpPr>
                  <p:nvPr/>
                </p:nvGrpSpPr>
                <p:grpSpPr bwMode="auto">
                  <a:xfrm>
                    <a:off x="2667" y="1410"/>
                    <a:ext cx="256" cy="211"/>
                    <a:chOff x="2667" y="1410"/>
                    <a:chExt cx="256" cy="211"/>
                  </a:xfrm>
                </p:grpSpPr>
                <p:sp>
                  <p:nvSpPr>
                    <p:cNvPr id="27747" name="Freeform 98"/>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748" name="Freeform 99"/>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749" name="Freeform 100"/>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grpSp>
          <p:sp>
            <p:nvSpPr>
              <p:cNvPr id="27742" name="Freeform 101"/>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6" name="Group 102"/>
            <p:cNvGrpSpPr>
              <a:grpSpLocks/>
            </p:cNvGrpSpPr>
            <p:nvPr/>
          </p:nvGrpSpPr>
          <p:grpSpPr bwMode="auto">
            <a:xfrm>
              <a:off x="2481" y="1792"/>
              <a:ext cx="509" cy="114"/>
              <a:chOff x="2481" y="1792"/>
              <a:chExt cx="509" cy="114"/>
            </a:xfrm>
          </p:grpSpPr>
          <p:sp>
            <p:nvSpPr>
              <p:cNvPr id="27683" name="Freeform 103"/>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7" name="Group 104"/>
              <p:cNvGrpSpPr>
                <a:grpSpLocks/>
              </p:cNvGrpSpPr>
              <p:nvPr/>
            </p:nvGrpSpPr>
            <p:grpSpPr bwMode="auto">
              <a:xfrm>
                <a:off x="2481" y="1792"/>
                <a:ext cx="509" cy="114"/>
                <a:chOff x="2481" y="1792"/>
                <a:chExt cx="509" cy="114"/>
              </a:xfrm>
            </p:grpSpPr>
            <p:sp>
              <p:nvSpPr>
                <p:cNvPr id="27685" name="Freeform 105"/>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686" name="Freeform 106"/>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7687" name="Line 107"/>
                <p:cNvSpPr>
                  <a:spLocks noChangeShapeType="1"/>
                </p:cNvSpPr>
                <p:nvPr/>
              </p:nvSpPr>
              <p:spPr bwMode="auto">
                <a:xfrm>
                  <a:off x="2485" y="1852"/>
                  <a:ext cx="446" cy="4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nvGrpSpPr>
                <p:cNvPr id="28" name="Group 108"/>
                <p:cNvGrpSpPr>
                  <a:grpSpLocks/>
                </p:cNvGrpSpPr>
                <p:nvPr/>
              </p:nvGrpSpPr>
              <p:grpSpPr bwMode="auto">
                <a:xfrm>
                  <a:off x="2510" y="1792"/>
                  <a:ext cx="434" cy="95"/>
                  <a:chOff x="2510" y="1792"/>
                  <a:chExt cx="434" cy="95"/>
                </a:xfrm>
              </p:grpSpPr>
              <p:sp>
                <p:nvSpPr>
                  <p:cNvPr id="27692" name="Freeform 109"/>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9" name="Group 110"/>
                  <p:cNvGrpSpPr>
                    <a:grpSpLocks/>
                  </p:cNvGrpSpPr>
                  <p:nvPr/>
                </p:nvGrpSpPr>
                <p:grpSpPr bwMode="auto">
                  <a:xfrm>
                    <a:off x="2523" y="1792"/>
                    <a:ext cx="421" cy="95"/>
                    <a:chOff x="2523" y="1792"/>
                    <a:chExt cx="421" cy="95"/>
                  </a:xfrm>
                </p:grpSpPr>
                <p:grpSp>
                  <p:nvGrpSpPr>
                    <p:cNvPr id="30" name="Group 111"/>
                    <p:cNvGrpSpPr>
                      <a:grpSpLocks/>
                    </p:cNvGrpSpPr>
                    <p:nvPr/>
                  </p:nvGrpSpPr>
                  <p:grpSpPr bwMode="auto">
                    <a:xfrm>
                      <a:off x="2530" y="1792"/>
                      <a:ext cx="305" cy="80"/>
                      <a:chOff x="2530" y="1792"/>
                      <a:chExt cx="305" cy="80"/>
                    </a:xfrm>
                  </p:grpSpPr>
                  <p:grpSp>
                    <p:nvGrpSpPr>
                      <p:cNvPr id="31" name="Group 112"/>
                      <p:cNvGrpSpPr>
                        <a:grpSpLocks/>
                      </p:cNvGrpSpPr>
                      <p:nvPr/>
                    </p:nvGrpSpPr>
                    <p:grpSpPr bwMode="auto">
                      <a:xfrm>
                        <a:off x="2530" y="1792"/>
                        <a:ext cx="57" cy="56"/>
                        <a:chOff x="2530" y="1792"/>
                        <a:chExt cx="57" cy="56"/>
                      </a:xfrm>
                    </p:grpSpPr>
                    <p:sp>
                      <p:nvSpPr>
                        <p:cNvPr id="27739" name="Line 113"/>
                        <p:cNvSpPr>
                          <a:spLocks noChangeShapeType="1"/>
                        </p:cNvSpPr>
                        <p:nvPr/>
                      </p:nvSpPr>
                      <p:spPr bwMode="auto">
                        <a:xfrm flipV="1">
                          <a:off x="2530" y="182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740" name="Line 114"/>
                        <p:cNvSpPr>
                          <a:spLocks noChangeShapeType="1"/>
                        </p:cNvSpPr>
                        <p:nvPr/>
                      </p:nvSpPr>
                      <p:spPr bwMode="auto">
                        <a:xfrm flipV="1">
                          <a:off x="2551" y="1792"/>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60" name="Group 115"/>
                      <p:cNvGrpSpPr>
                        <a:grpSpLocks/>
                      </p:cNvGrpSpPr>
                      <p:nvPr/>
                    </p:nvGrpSpPr>
                    <p:grpSpPr bwMode="auto">
                      <a:xfrm>
                        <a:off x="2555" y="1795"/>
                        <a:ext cx="58" cy="55"/>
                        <a:chOff x="2555" y="1795"/>
                        <a:chExt cx="58" cy="55"/>
                      </a:xfrm>
                    </p:grpSpPr>
                    <p:sp>
                      <p:nvSpPr>
                        <p:cNvPr id="27737" name="Line 116"/>
                        <p:cNvSpPr>
                          <a:spLocks noChangeShapeType="1"/>
                        </p:cNvSpPr>
                        <p:nvPr/>
                      </p:nvSpPr>
                      <p:spPr bwMode="auto">
                        <a:xfrm flipV="1">
                          <a:off x="2555" y="183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738" name="Line 117"/>
                        <p:cNvSpPr>
                          <a:spLocks noChangeShapeType="1"/>
                        </p:cNvSpPr>
                        <p:nvPr/>
                      </p:nvSpPr>
                      <p:spPr bwMode="auto">
                        <a:xfrm flipV="1">
                          <a:off x="2576" y="1795"/>
                          <a:ext cx="37"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61" name="Group 118"/>
                      <p:cNvGrpSpPr>
                        <a:grpSpLocks/>
                      </p:cNvGrpSpPr>
                      <p:nvPr/>
                    </p:nvGrpSpPr>
                    <p:grpSpPr bwMode="auto">
                      <a:xfrm>
                        <a:off x="2582" y="1796"/>
                        <a:ext cx="57" cy="56"/>
                        <a:chOff x="2582" y="1796"/>
                        <a:chExt cx="57" cy="56"/>
                      </a:xfrm>
                    </p:grpSpPr>
                    <p:sp>
                      <p:nvSpPr>
                        <p:cNvPr id="27735" name="Line 119"/>
                        <p:cNvSpPr>
                          <a:spLocks noChangeShapeType="1"/>
                        </p:cNvSpPr>
                        <p:nvPr/>
                      </p:nvSpPr>
                      <p:spPr bwMode="auto">
                        <a:xfrm flipV="1">
                          <a:off x="2582" y="1833"/>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736" name="Line 120"/>
                        <p:cNvSpPr>
                          <a:spLocks noChangeShapeType="1"/>
                        </p:cNvSpPr>
                        <p:nvPr/>
                      </p:nvSpPr>
                      <p:spPr bwMode="auto">
                        <a:xfrm flipV="1">
                          <a:off x="2603" y="179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62" name="Group 121"/>
                      <p:cNvGrpSpPr>
                        <a:grpSpLocks/>
                      </p:cNvGrpSpPr>
                      <p:nvPr/>
                    </p:nvGrpSpPr>
                    <p:grpSpPr bwMode="auto">
                      <a:xfrm>
                        <a:off x="2605" y="1800"/>
                        <a:ext cx="58" cy="56"/>
                        <a:chOff x="2605" y="1800"/>
                        <a:chExt cx="58" cy="56"/>
                      </a:xfrm>
                    </p:grpSpPr>
                    <p:sp>
                      <p:nvSpPr>
                        <p:cNvPr id="27733" name="Line 122"/>
                        <p:cNvSpPr>
                          <a:spLocks noChangeShapeType="1"/>
                        </p:cNvSpPr>
                        <p:nvPr/>
                      </p:nvSpPr>
                      <p:spPr bwMode="auto">
                        <a:xfrm flipV="1">
                          <a:off x="2605" y="1836"/>
                          <a:ext cx="14" cy="2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734" name="Line 123"/>
                        <p:cNvSpPr>
                          <a:spLocks noChangeShapeType="1"/>
                        </p:cNvSpPr>
                        <p:nvPr/>
                      </p:nvSpPr>
                      <p:spPr bwMode="auto">
                        <a:xfrm flipV="1">
                          <a:off x="2627" y="1800"/>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63" name="Group 124"/>
                      <p:cNvGrpSpPr>
                        <a:grpSpLocks/>
                      </p:cNvGrpSpPr>
                      <p:nvPr/>
                    </p:nvGrpSpPr>
                    <p:grpSpPr bwMode="auto">
                      <a:xfrm>
                        <a:off x="2632" y="1802"/>
                        <a:ext cx="57" cy="55"/>
                        <a:chOff x="2632" y="1802"/>
                        <a:chExt cx="57" cy="55"/>
                      </a:xfrm>
                    </p:grpSpPr>
                    <p:sp>
                      <p:nvSpPr>
                        <p:cNvPr id="27731" name="Line 125"/>
                        <p:cNvSpPr>
                          <a:spLocks noChangeShapeType="1"/>
                        </p:cNvSpPr>
                        <p:nvPr/>
                      </p:nvSpPr>
                      <p:spPr bwMode="auto">
                        <a:xfrm flipV="1">
                          <a:off x="2632" y="1838"/>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732" name="Line 126"/>
                        <p:cNvSpPr>
                          <a:spLocks noChangeShapeType="1"/>
                        </p:cNvSpPr>
                        <p:nvPr/>
                      </p:nvSpPr>
                      <p:spPr bwMode="auto">
                        <a:xfrm flipV="1">
                          <a:off x="2653" y="1802"/>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64" name="Group 127"/>
                      <p:cNvGrpSpPr>
                        <a:grpSpLocks/>
                      </p:cNvGrpSpPr>
                      <p:nvPr/>
                    </p:nvGrpSpPr>
                    <p:grpSpPr bwMode="auto">
                      <a:xfrm>
                        <a:off x="2657" y="1803"/>
                        <a:ext cx="57" cy="56"/>
                        <a:chOff x="2657" y="1803"/>
                        <a:chExt cx="57" cy="56"/>
                      </a:xfrm>
                    </p:grpSpPr>
                    <p:sp>
                      <p:nvSpPr>
                        <p:cNvPr id="27729" name="Line 128"/>
                        <p:cNvSpPr>
                          <a:spLocks noChangeShapeType="1"/>
                        </p:cNvSpPr>
                        <p:nvPr/>
                      </p:nvSpPr>
                      <p:spPr bwMode="auto">
                        <a:xfrm flipV="1">
                          <a:off x="2657" y="1840"/>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730" name="Line 129"/>
                        <p:cNvSpPr>
                          <a:spLocks noChangeShapeType="1"/>
                        </p:cNvSpPr>
                        <p:nvPr/>
                      </p:nvSpPr>
                      <p:spPr bwMode="auto">
                        <a:xfrm flipV="1">
                          <a:off x="2678" y="1803"/>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65" name="Group 130"/>
                      <p:cNvGrpSpPr>
                        <a:grpSpLocks/>
                      </p:cNvGrpSpPr>
                      <p:nvPr/>
                    </p:nvGrpSpPr>
                    <p:grpSpPr bwMode="auto">
                      <a:xfrm>
                        <a:off x="2681" y="1806"/>
                        <a:ext cx="58" cy="55"/>
                        <a:chOff x="2681" y="1806"/>
                        <a:chExt cx="58" cy="55"/>
                      </a:xfrm>
                    </p:grpSpPr>
                    <p:sp>
                      <p:nvSpPr>
                        <p:cNvPr id="27727" name="Line 131"/>
                        <p:cNvSpPr>
                          <a:spLocks noChangeShapeType="1"/>
                        </p:cNvSpPr>
                        <p:nvPr/>
                      </p:nvSpPr>
                      <p:spPr bwMode="auto">
                        <a:xfrm flipV="1">
                          <a:off x="2681" y="1842"/>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728" name="Line 132"/>
                        <p:cNvSpPr>
                          <a:spLocks noChangeShapeType="1"/>
                        </p:cNvSpPr>
                        <p:nvPr/>
                      </p:nvSpPr>
                      <p:spPr bwMode="auto">
                        <a:xfrm flipV="1">
                          <a:off x="2703" y="1806"/>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66" name="Group 133"/>
                      <p:cNvGrpSpPr>
                        <a:grpSpLocks/>
                      </p:cNvGrpSpPr>
                      <p:nvPr/>
                    </p:nvGrpSpPr>
                    <p:grpSpPr bwMode="auto">
                      <a:xfrm>
                        <a:off x="2704" y="1809"/>
                        <a:ext cx="58" cy="56"/>
                        <a:chOff x="2704" y="1809"/>
                        <a:chExt cx="58" cy="56"/>
                      </a:xfrm>
                    </p:grpSpPr>
                    <p:sp>
                      <p:nvSpPr>
                        <p:cNvPr id="27725" name="Line 134"/>
                        <p:cNvSpPr>
                          <a:spLocks noChangeShapeType="1"/>
                        </p:cNvSpPr>
                        <p:nvPr/>
                      </p:nvSpPr>
                      <p:spPr bwMode="auto">
                        <a:xfrm flipV="1">
                          <a:off x="2704" y="1846"/>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726" name="Line 135"/>
                        <p:cNvSpPr>
                          <a:spLocks noChangeShapeType="1"/>
                        </p:cNvSpPr>
                        <p:nvPr/>
                      </p:nvSpPr>
                      <p:spPr bwMode="auto">
                        <a:xfrm flipV="1">
                          <a:off x="2726" y="1809"/>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67" name="Group 136"/>
                      <p:cNvGrpSpPr>
                        <a:grpSpLocks/>
                      </p:cNvGrpSpPr>
                      <p:nvPr/>
                    </p:nvGrpSpPr>
                    <p:grpSpPr bwMode="auto">
                      <a:xfrm>
                        <a:off x="2729" y="1813"/>
                        <a:ext cx="57" cy="55"/>
                        <a:chOff x="2729" y="1813"/>
                        <a:chExt cx="57" cy="55"/>
                      </a:xfrm>
                    </p:grpSpPr>
                    <p:sp>
                      <p:nvSpPr>
                        <p:cNvPr id="27723" name="Line 137"/>
                        <p:cNvSpPr>
                          <a:spLocks noChangeShapeType="1"/>
                        </p:cNvSpPr>
                        <p:nvPr/>
                      </p:nvSpPr>
                      <p:spPr bwMode="auto">
                        <a:xfrm flipV="1">
                          <a:off x="2729" y="184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724" name="Line 138"/>
                        <p:cNvSpPr>
                          <a:spLocks noChangeShapeType="1"/>
                        </p:cNvSpPr>
                        <p:nvPr/>
                      </p:nvSpPr>
                      <p:spPr bwMode="auto">
                        <a:xfrm flipV="1">
                          <a:off x="2750" y="1813"/>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68" name="Group 139"/>
                      <p:cNvGrpSpPr>
                        <a:grpSpLocks/>
                      </p:cNvGrpSpPr>
                      <p:nvPr/>
                    </p:nvGrpSpPr>
                    <p:grpSpPr bwMode="auto">
                      <a:xfrm>
                        <a:off x="2754" y="1814"/>
                        <a:ext cx="57" cy="56"/>
                        <a:chOff x="2754" y="1814"/>
                        <a:chExt cx="57" cy="56"/>
                      </a:xfrm>
                    </p:grpSpPr>
                    <p:sp>
                      <p:nvSpPr>
                        <p:cNvPr id="27721" name="Line 140"/>
                        <p:cNvSpPr>
                          <a:spLocks noChangeShapeType="1"/>
                        </p:cNvSpPr>
                        <p:nvPr/>
                      </p:nvSpPr>
                      <p:spPr bwMode="auto">
                        <a:xfrm flipV="1">
                          <a:off x="2754" y="185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722" name="Line 141"/>
                        <p:cNvSpPr>
                          <a:spLocks noChangeShapeType="1"/>
                        </p:cNvSpPr>
                        <p:nvPr/>
                      </p:nvSpPr>
                      <p:spPr bwMode="auto">
                        <a:xfrm flipV="1">
                          <a:off x="2775" y="1814"/>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69" name="Group 142"/>
                      <p:cNvGrpSpPr>
                        <a:grpSpLocks/>
                      </p:cNvGrpSpPr>
                      <p:nvPr/>
                    </p:nvGrpSpPr>
                    <p:grpSpPr bwMode="auto">
                      <a:xfrm>
                        <a:off x="2777" y="1816"/>
                        <a:ext cx="58" cy="56"/>
                        <a:chOff x="2777" y="1816"/>
                        <a:chExt cx="58" cy="56"/>
                      </a:xfrm>
                    </p:grpSpPr>
                    <p:sp>
                      <p:nvSpPr>
                        <p:cNvPr id="27719" name="Line 143"/>
                        <p:cNvSpPr>
                          <a:spLocks noChangeShapeType="1"/>
                        </p:cNvSpPr>
                        <p:nvPr/>
                      </p:nvSpPr>
                      <p:spPr bwMode="auto">
                        <a:xfrm flipV="1">
                          <a:off x="2777" y="1853"/>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720" name="Line 144"/>
                        <p:cNvSpPr>
                          <a:spLocks noChangeShapeType="1"/>
                        </p:cNvSpPr>
                        <p:nvPr/>
                      </p:nvSpPr>
                      <p:spPr bwMode="auto">
                        <a:xfrm flipV="1">
                          <a:off x="2799" y="181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170" name="Group 145"/>
                    <p:cNvGrpSpPr>
                      <a:grpSpLocks/>
                    </p:cNvGrpSpPr>
                    <p:nvPr/>
                  </p:nvGrpSpPr>
                  <p:grpSpPr bwMode="auto">
                    <a:xfrm>
                      <a:off x="2854" y="1824"/>
                      <a:ext cx="86" cy="63"/>
                      <a:chOff x="2854" y="1824"/>
                      <a:chExt cx="86" cy="63"/>
                    </a:xfrm>
                  </p:grpSpPr>
                  <p:grpSp>
                    <p:nvGrpSpPr>
                      <p:cNvPr id="171" name="Group 146"/>
                      <p:cNvGrpSpPr>
                        <a:grpSpLocks/>
                      </p:cNvGrpSpPr>
                      <p:nvPr/>
                    </p:nvGrpSpPr>
                    <p:grpSpPr bwMode="auto">
                      <a:xfrm>
                        <a:off x="2893" y="1827"/>
                        <a:ext cx="47" cy="60"/>
                        <a:chOff x="2893" y="1827"/>
                        <a:chExt cx="47" cy="60"/>
                      </a:xfrm>
                    </p:grpSpPr>
                    <p:sp>
                      <p:nvSpPr>
                        <p:cNvPr id="27706" name="Line 147"/>
                        <p:cNvSpPr>
                          <a:spLocks noChangeShapeType="1"/>
                        </p:cNvSpPr>
                        <p:nvPr/>
                      </p:nvSpPr>
                      <p:spPr bwMode="auto">
                        <a:xfrm flipV="1">
                          <a:off x="2893" y="1865"/>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707" name="Line 148"/>
                        <p:cNvSpPr>
                          <a:spLocks noChangeShapeType="1"/>
                        </p:cNvSpPr>
                        <p:nvPr/>
                      </p:nvSpPr>
                      <p:spPr bwMode="auto">
                        <a:xfrm flipV="1">
                          <a:off x="2912" y="1827"/>
                          <a:ext cx="28" cy="46"/>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73" name="Group 149"/>
                      <p:cNvGrpSpPr>
                        <a:grpSpLocks/>
                      </p:cNvGrpSpPr>
                      <p:nvPr/>
                    </p:nvGrpSpPr>
                    <p:grpSpPr bwMode="auto">
                      <a:xfrm>
                        <a:off x="2874" y="1825"/>
                        <a:ext cx="48" cy="60"/>
                        <a:chOff x="2874" y="1825"/>
                        <a:chExt cx="48" cy="60"/>
                      </a:xfrm>
                    </p:grpSpPr>
                    <p:sp>
                      <p:nvSpPr>
                        <p:cNvPr id="27704" name="Line 150"/>
                        <p:cNvSpPr>
                          <a:spLocks noChangeShapeType="1"/>
                        </p:cNvSpPr>
                        <p:nvPr/>
                      </p:nvSpPr>
                      <p:spPr bwMode="auto">
                        <a:xfrm flipV="1">
                          <a:off x="2874" y="1864"/>
                          <a:ext cx="10" cy="2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705" name="Line 151"/>
                        <p:cNvSpPr>
                          <a:spLocks noChangeShapeType="1"/>
                        </p:cNvSpPr>
                        <p:nvPr/>
                      </p:nvSpPr>
                      <p:spPr bwMode="auto">
                        <a:xfrm flipV="1">
                          <a:off x="2892" y="1825"/>
                          <a:ext cx="30" cy="47"/>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174" name="Group 152"/>
                      <p:cNvGrpSpPr>
                        <a:grpSpLocks/>
                      </p:cNvGrpSpPr>
                      <p:nvPr/>
                    </p:nvGrpSpPr>
                    <p:grpSpPr bwMode="auto">
                      <a:xfrm>
                        <a:off x="2854" y="1824"/>
                        <a:ext cx="46" cy="59"/>
                        <a:chOff x="2854" y="1824"/>
                        <a:chExt cx="46" cy="59"/>
                      </a:xfrm>
                    </p:grpSpPr>
                    <p:sp>
                      <p:nvSpPr>
                        <p:cNvPr id="27702" name="Line 153"/>
                        <p:cNvSpPr>
                          <a:spLocks noChangeShapeType="1"/>
                        </p:cNvSpPr>
                        <p:nvPr/>
                      </p:nvSpPr>
                      <p:spPr bwMode="auto">
                        <a:xfrm flipV="1">
                          <a:off x="2854" y="1861"/>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703" name="Line 154"/>
                        <p:cNvSpPr>
                          <a:spLocks noChangeShapeType="1"/>
                        </p:cNvSpPr>
                        <p:nvPr/>
                      </p:nvSpPr>
                      <p:spPr bwMode="auto">
                        <a:xfrm flipV="1">
                          <a:off x="2873" y="1824"/>
                          <a:ext cx="27"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sp>
                  <p:nvSpPr>
                    <p:cNvPr id="27696" name="Line 155"/>
                    <p:cNvSpPr>
                      <a:spLocks noChangeShapeType="1"/>
                    </p:cNvSpPr>
                    <p:nvPr/>
                  </p:nvSpPr>
                  <p:spPr bwMode="auto">
                    <a:xfrm>
                      <a:off x="2553" y="1815"/>
                      <a:ext cx="391" cy="3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697" name="Line 156"/>
                    <p:cNvSpPr>
                      <a:spLocks noChangeShapeType="1"/>
                    </p:cNvSpPr>
                    <p:nvPr/>
                  </p:nvSpPr>
                  <p:spPr bwMode="auto">
                    <a:xfrm>
                      <a:off x="2538" y="1825"/>
                      <a:ext cx="399" cy="3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7698" name="Line 157"/>
                    <p:cNvSpPr>
                      <a:spLocks noChangeShapeType="1"/>
                    </p:cNvSpPr>
                    <p:nvPr/>
                  </p:nvSpPr>
                  <p:spPr bwMode="auto">
                    <a:xfrm>
                      <a:off x="2523" y="1835"/>
                      <a:ext cx="403" cy="3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175" name="Group 158"/>
                <p:cNvGrpSpPr>
                  <a:grpSpLocks/>
                </p:cNvGrpSpPr>
                <p:nvPr/>
              </p:nvGrpSpPr>
              <p:grpSpPr bwMode="auto">
                <a:xfrm>
                  <a:off x="2939" y="1835"/>
                  <a:ext cx="51" cy="68"/>
                  <a:chOff x="2939" y="1835"/>
                  <a:chExt cx="51" cy="68"/>
                </a:xfrm>
              </p:grpSpPr>
              <p:sp>
                <p:nvSpPr>
                  <p:cNvPr id="27690" name="Line 159"/>
                  <p:cNvSpPr>
                    <a:spLocks noChangeShapeType="1"/>
                  </p:cNvSpPr>
                  <p:nvPr/>
                </p:nvSpPr>
                <p:spPr bwMode="auto">
                  <a:xfrm flipV="1">
                    <a:off x="2939" y="1870"/>
                    <a:ext cx="23" cy="3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sp>
                <p:nvSpPr>
                  <p:cNvPr id="27691" name="Line 160"/>
                  <p:cNvSpPr>
                    <a:spLocks noChangeShapeType="1"/>
                  </p:cNvSpPr>
                  <p:nvPr/>
                </p:nvSpPr>
                <p:spPr bwMode="auto">
                  <a:xfrm flipV="1">
                    <a:off x="2970" y="1835"/>
                    <a:ext cx="20" cy="4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grpSp>
          </p:grpSp>
        </p:grpSp>
      </p:grpSp>
      <p:grpSp>
        <p:nvGrpSpPr>
          <p:cNvPr id="176" name="Group 161"/>
          <p:cNvGrpSpPr>
            <a:grpSpLocks/>
          </p:cNvGrpSpPr>
          <p:nvPr/>
        </p:nvGrpSpPr>
        <p:grpSpPr bwMode="auto">
          <a:xfrm>
            <a:off x="5972175" y="5638800"/>
            <a:ext cx="1397000" cy="609600"/>
            <a:chOff x="1776" y="3264"/>
            <a:chExt cx="880" cy="672"/>
          </a:xfrm>
        </p:grpSpPr>
        <p:sp>
          <p:nvSpPr>
            <p:cNvPr id="27669" name="Line 162"/>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7670" name="Line 163"/>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sp>
        <p:nvSpPr>
          <p:cNvPr id="27663" name="Text Box 164"/>
          <p:cNvSpPr txBox="1">
            <a:spLocks noChangeArrowheads="1"/>
          </p:cNvSpPr>
          <p:nvPr/>
        </p:nvSpPr>
        <p:spPr bwMode="auto">
          <a:xfrm>
            <a:off x="7096125" y="855663"/>
            <a:ext cx="1924050" cy="457200"/>
          </a:xfrm>
          <a:prstGeom prst="rect">
            <a:avLst/>
          </a:prstGeom>
          <a:noFill/>
          <a:ln w="9525" algn="ctr">
            <a:noFill/>
            <a:miter lim="800000"/>
            <a:headEnd/>
            <a:tailEnd/>
          </a:ln>
        </p:spPr>
        <p:txBody>
          <a:bodyPr wrap="none">
            <a:spAutoFit/>
          </a:bodyPr>
          <a:lstStyle/>
          <a:p>
            <a:pPr algn="l" eaLnBrk="0" hangingPunct="0">
              <a:spcBef>
                <a:spcPct val="50000"/>
              </a:spcBef>
              <a:buClr>
                <a:srgbClr val="FFFF00"/>
              </a:buClr>
              <a:buSzPct val="75000"/>
              <a:defRPr/>
            </a:pPr>
            <a:r>
              <a:rPr lang="en-GB">
                <a:solidFill>
                  <a:schemeClr val="bg1">
                    <a:lumMod val="50000"/>
                  </a:schemeClr>
                </a:solidFill>
              </a:rPr>
              <a:t>Web Server</a:t>
            </a:r>
            <a:endParaRPr lang="en-US">
              <a:solidFill>
                <a:schemeClr val="bg1">
                  <a:lumMod val="50000"/>
                </a:schemeClr>
              </a:solidFill>
            </a:endParaRPr>
          </a:p>
        </p:txBody>
      </p:sp>
      <p:sp>
        <p:nvSpPr>
          <p:cNvPr id="27664" name="Rectangle 165"/>
          <p:cNvSpPr>
            <a:spLocks noChangeArrowheads="1"/>
          </p:cNvSpPr>
          <p:nvPr/>
        </p:nvSpPr>
        <p:spPr bwMode="auto">
          <a:xfrm>
            <a:off x="2838450" y="3559175"/>
            <a:ext cx="1638300" cy="457200"/>
          </a:xfrm>
          <a:prstGeom prst="rect">
            <a:avLst/>
          </a:prstGeom>
          <a:solidFill>
            <a:schemeClr val="accent4">
              <a:lumMod val="40000"/>
              <a:lumOff val="60000"/>
            </a:schemeClr>
          </a:solidFill>
          <a:ln w="9525">
            <a:solidFill>
              <a:srgbClr val="000000"/>
            </a:solidFill>
            <a:miter lim="800000"/>
            <a:headEnd/>
            <a:tailEnd/>
          </a:ln>
        </p:spPr>
        <p:txBody>
          <a:bodyPr wrap="none" anchor="ctr"/>
          <a:lstStyle/>
          <a:p>
            <a:pPr>
              <a:defRPr/>
            </a:pPr>
            <a:r>
              <a:rPr lang="en-GB" sz="1800"/>
              <a:t>Data</a:t>
            </a:r>
          </a:p>
        </p:txBody>
      </p:sp>
      <p:sp>
        <p:nvSpPr>
          <p:cNvPr id="27665" name="AutoShape 166"/>
          <p:cNvSpPr>
            <a:spLocks/>
          </p:cNvSpPr>
          <p:nvPr/>
        </p:nvSpPr>
        <p:spPr bwMode="auto">
          <a:xfrm rot="5400000">
            <a:off x="3810000" y="2339975"/>
            <a:ext cx="219075" cy="2124075"/>
          </a:xfrm>
          <a:prstGeom prst="leftBrace">
            <a:avLst>
              <a:gd name="adj1" fmla="val 80797"/>
              <a:gd name="adj2" fmla="val 50000"/>
            </a:avLst>
          </a:prstGeom>
          <a:noFill/>
          <a:ln w="9525">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7666" name="Text Box 167"/>
          <p:cNvSpPr txBox="1">
            <a:spLocks noChangeArrowheads="1"/>
          </p:cNvSpPr>
          <p:nvPr/>
        </p:nvSpPr>
        <p:spPr bwMode="auto">
          <a:xfrm>
            <a:off x="3403600" y="2962275"/>
            <a:ext cx="979755" cy="369332"/>
          </a:xfrm>
          <a:prstGeom prst="rect">
            <a:avLst/>
          </a:prstGeom>
          <a:noFill/>
          <a:ln w="9525">
            <a:noFill/>
            <a:miter lim="800000"/>
            <a:headEnd/>
            <a:tailEnd/>
          </a:ln>
        </p:spPr>
        <p:txBody>
          <a:bodyPr wrap="none">
            <a:spAutoFit/>
          </a:bodyPr>
          <a:lstStyle/>
          <a:p>
            <a:pPr algn="l">
              <a:defRPr/>
            </a:pPr>
            <a:r>
              <a:rPr lang="en-GB" sz="1800" dirty="0"/>
              <a:t>Segment</a:t>
            </a:r>
          </a:p>
        </p:txBody>
      </p:sp>
      <p:sp>
        <p:nvSpPr>
          <p:cNvPr id="689320" name="Rectangle 168"/>
          <p:cNvSpPr>
            <a:spLocks noChangeArrowheads="1"/>
          </p:cNvSpPr>
          <p:nvPr/>
        </p:nvSpPr>
        <p:spPr bwMode="auto">
          <a:xfrm>
            <a:off x="4476750" y="3559175"/>
            <a:ext cx="533400" cy="457200"/>
          </a:xfrm>
          <a:prstGeom prst="rect">
            <a:avLst/>
          </a:prstGeom>
          <a:noFill/>
          <a:ln w="9525">
            <a:solidFill>
              <a:srgbClr val="000000"/>
            </a:solidFill>
            <a:miter lim="800000"/>
            <a:headEnd/>
            <a:tailEnd/>
          </a:ln>
        </p:spPr>
        <p:txBody>
          <a:bodyPr wrap="none" anchor="ctr"/>
          <a:lstStyle/>
          <a:p>
            <a:pPr>
              <a:defRPr/>
            </a:pPr>
            <a:endParaRPr lang="en-US">
              <a:solidFill>
                <a:schemeClr val="bg1">
                  <a:lumMod val="50000"/>
                </a:schemeClr>
              </a:solidFill>
            </a:endParaRPr>
          </a:p>
        </p:txBody>
      </p:sp>
      <p:sp>
        <p:nvSpPr>
          <p:cNvPr id="172" name="Text Box 169"/>
          <p:cNvSpPr txBox="1">
            <a:spLocks noChangeArrowheads="1"/>
          </p:cNvSpPr>
          <p:nvPr/>
        </p:nvSpPr>
        <p:spPr bwMode="auto">
          <a:xfrm>
            <a:off x="4422775" y="3571877"/>
            <a:ext cx="639763" cy="400110"/>
          </a:xfrm>
          <a:prstGeom prst="rect">
            <a:avLst/>
          </a:prstGeom>
          <a:solidFill>
            <a:schemeClr val="accent5">
              <a:lumMod val="20000"/>
              <a:lumOff val="80000"/>
            </a:schemeClr>
          </a:solidFill>
          <a:ln w="9525" algn="ctr">
            <a:noFill/>
            <a:miter lim="800000"/>
            <a:headEnd/>
            <a:tailEnd/>
          </a:ln>
        </p:spPr>
        <p:txBody>
          <a:bodyPr wrap="square">
            <a:spAutoFit/>
          </a:bodyPr>
          <a:lstStyle/>
          <a:p>
            <a:pPr eaLnBrk="0" hangingPunct="0">
              <a:spcBef>
                <a:spcPct val="50000"/>
              </a:spcBef>
              <a:buClr>
                <a:srgbClr val="FFFF00"/>
              </a:buClr>
              <a:buSzPct val="75000"/>
              <a:defRPr/>
            </a:pPr>
            <a:r>
              <a:rPr lang="en-GB" sz="1000" dirty="0"/>
              <a:t>TCP Header</a:t>
            </a:r>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9154">
                                            <p:txEl>
                                              <p:pRg st="3" end="3"/>
                                            </p:txEl>
                                          </p:spTgt>
                                        </p:tgtEl>
                                        <p:attrNameLst>
                                          <p:attrName>style.visibility</p:attrName>
                                        </p:attrNameLst>
                                      </p:cBhvr>
                                      <p:to>
                                        <p:strVal val="visible"/>
                                      </p:to>
                                    </p:set>
                                    <p:animEffect transition="in" filter="dissolve">
                                      <p:cBhvr>
                                        <p:cTn id="7" dur="500"/>
                                        <p:tgtEl>
                                          <p:spTgt spid="68915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89154">
                                            <p:txEl>
                                              <p:pRg st="9" end="9"/>
                                            </p:txEl>
                                          </p:spTgt>
                                        </p:tgtEl>
                                        <p:attrNameLst>
                                          <p:attrName>style.visibility</p:attrName>
                                        </p:attrNameLst>
                                      </p:cBhvr>
                                      <p:to>
                                        <p:strVal val="visible"/>
                                      </p:to>
                                    </p:set>
                                    <p:animEffect transition="in" filter="dissolve">
                                      <p:cBhvr>
                                        <p:cTn id="12" dur="500"/>
                                        <p:tgtEl>
                                          <p:spTgt spid="689154">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689320"/>
                                        </p:tgtEl>
                                      </p:cBhvr>
                                    </p:animEffect>
                                    <p:set>
                                      <p:cBhvr>
                                        <p:cTn id="17" dur="1" fill="hold">
                                          <p:stCondLst>
                                            <p:cond delay="499"/>
                                          </p:stCondLst>
                                        </p:cTn>
                                        <p:tgtEl>
                                          <p:spTgt spid="689320"/>
                                        </p:tgtEl>
                                        <p:attrNameLst>
                                          <p:attrName>style.visibility</p:attrName>
                                        </p:attrNameLst>
                                      </p:cBhvr>
                                      <p:to>
                                        <p:strVal val="hidden"/>
                                      </p:to>
                                    </p:set>
                                  </p:childTnLst>
                                </p:cTn>
                              </p:par>
                              <p:par>
                                <p:cTn id="18" presetID="9" presetClass="exit" presetSubtype="0" fill="hold" grpId="0" nodeType="withEffect">
                                  <p:stCondLst>
                                    <p:cond delay="0"/>
                                  </p:stCondLst>
                                  <p:childTnLst>
                                    <p:animEffect transition="out" filter="dissolve">
                                      <p:cBhvr>
                                        <p:cTn id="19" dur="500"/>
                                        <p:tgtEl>
                                          <p:spTgt spid="172"/>
                                        </p:tgtEl>
                                      </p:cBhvr>
                                    </p:animEffect>
                                    <p:set>
                                      <p:cBhvr>
                                        <p:cTn id="20" dur="1" fill="hold">
                                          <p:stCondLst>
                                            <p:cond delay="499"/>
                                          </p:stCondLst>
                                        </p:cTn>
                                        <p:tgtEl>
                                          <p:spTgt spid="1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p:cTn id="21" fill="hold" display="0">
                  <p:stCondLst>
                    <p:cond delay="indefinite"/>
                  </p:stCondLst>
                  <p:endCondLst>
                    <p:cond evt="onNext" delay="0">
                      <p:tgtEl>
                        <p:sldTgt/>
                      </p:tgtEl>
                    </p:cond>
                    <p:cond evt="onPrev" delay="0">
                      <p:tgtEl>
                        <p:sldTgt/>
                      </p:tgtEl>
                    </p:cond>
                    <p:cond evt="onStopAudio" delay="0">
                      <p:tgtEl>
                        <p:sldTgt/>
                      </p:tgtEl>
                    </p:cond>
                  </p:endCondLst>
                </p:cTn>
                <p:tgtEl>
                  <p:spTgt spid="689162"/>
                </p:tgtEl>
              </p:cMediaNode>
            </p:audio>
          </p:childTnLst>
        </p:cTn>
      </p:par>
    </p:tnLst>
    <p:bldLst>
      <p:bldP spid="689320" grpId="0" animBg="1"/>
      <p:bldP spid="17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Text Box 2"/>
          <p:cNvSpPr txBox="1">
            <a:spLocks noChangeArrowheads="1"/>
          </p:cNvSpPr>
          <p:nvPr/>
        </p:nvSpPr>
        <p:spPr bwMode="auto">
          <a:xfrm>
            <a:off x="0" y="941388"/>
            <a:ext cx="5122863" cy="3924300"/>
          </a:xfrm>
          <a:prstGeom prst="rect">
            <a:avLst/>
          </a:prstGeom>
          <a:noFill/>
          <a:ln w="9525">
            <a:noFill/>
            <a:miter lim="800000"/>
            <a:headEnd/>
            <a:tailEnd/>
          </a:ln>
        </p:spPr>
        <p:txBody>
          <a:bodyPr>
            <a:spAutoFit/>
          </a:bodyPr>
          <a:lstStyle/>
          <a:p>
            <a:pPr algn="l">
              <a:defRPr/>
            </a:pPr>
            <a:r>
              <a:rPr lang="en-GB" sz="2000" u="sng" dirty="0"/>
              <a:t>Application Layer</a:t>
            </a:r>
          </a:p>
          <a:p>
            <a:pPr algn="l">
              <a:buFontTx/>
              <a:buChar char="•"/>
              <a:defRPr/>
            </a:pPr>
            <a:r>
              <a:rPr lang="en-GB" sz="2000" dirty="0"/>
              <a:t>The </a:t>
            </a:r>
            <a:r>
              <a:rPr lang="en-GB" sz="2000" i="1" u="sng" dirty="0"/>
              <a:t>data </a:t>
            </a:r>
            <a:r>
              <a:rPr lang="en-GB" sz="2000" dirty="0"/>
              <a:t> recovered from the Transport layer is handed to the required Application layer protocol.</a:t>
            </a:r>
          </a:p>
          <a:p>
            <a:pPr algn="l">
              <a:buFontTx/>
              <a:buChar char="•"/>
              <a:defRPr/>
            </a:pPr>
            <a:endParaRPr lang="en-GB" sz="2000" dirty="0"/>
          </a:p>
          <a:p>
            <a:pPr algn="l">
              <a:buFontTx/>
              <a:buChar char="•"/>
              <a:defRPr/>
            </a:pPr>
            <a:endParaRPr lang="en-GB" sz="2000" dirty="0"/>
          </a:p>
          <a:p>
            <a:pPr algn="l">
              <a:buFontTx/>
              <a:buChar char="•"/>
              <a:defRPr/>
            </a:pPr>
            <a:endParaRPr lang="en-GB" sz="2000" dirty="0"/>
          </a:p>
          <a:p>
            <a:pPr algn="l">
              <a:buFontTx/>
              <a:buChar char="•"/>
              <a:defRPr/>
            </a:pPr>
            <a:endParaRPr lang="en-GB" sz="2000" dirty="0"/>
          </a:p>
          <a:p>
            <a:pPr algn="l">
              <a:buFontTx/>
              <a:buChar char="•"/>
              <a:defRPr/>
            </a:pPr>
            <a:r>
              <a:rPr lang="en-GB" sz="2000" dirty="0"/>
              <a:t>As this example is a web page request, the data is given to HTTP.</a:t>
            </a:r>
          </a:p>
          <a:p>
            <a:pPr algn="l">
              <a:buFontTx/>
              <a:buChar char="•"/>
              <a:defRPr/>
            </a:pPr>
            <a:endParaRPr lang="en-GB" sz="900" dirty="0"/>
          </a:p>
          <a:p>
            <a:pPr algn="l">
              <a:buFontTx/>
              <a:buChar char="•"/>
              <a:defRPr/>
            </a:pPr>
            <a:r>
              <a:rPr lang="en-GB" sz="2000" dirty="0"/>
              <a:t>HTTP passes the web request data to the web server operating system.</a:t>
            </a:r>
          </a:p>
        </p:txBody>
      </p:sp>
      <p:sp>
        <p:nvSpPr>
          <p:cNvPr id="28676" name="Line 3"/>
          <p:cNvSpPr>
            <a:spLocks noChangeShapeType="1"/>
          </p:cNvSpPr>
          <p:nvPr/>
        </p:nvSpPr>
        <p:spPr bwMode="auto">
          <a:xfrm>
            <a:off x="482600" y="6273800"/>
            <a:ext cx="7175500" cy="0"/>
          </a:xfrm>
          <a:prstGeom prst="line">
            <a:avLst/>
          </a:prstGeom>
          <a:noFill/>
          <a:ln w="76200">
            <a:solidFill>
              <a:srgbClr val="000000"/>
            </a:solidFill>
            <a:round/>
            <a:headEnd type="triangle" w="med" len="med"/>
            <a:tailEnd type="triangle" w="med" len="med"/>
          </a:ln>
        </p:spPr>
        <p:txBody>
          <a:bodyPr wrap="none" anchor="ctr"/>
          <a:lstStyle/>
          <a:p>
            <a:pPr>
              <a:defRPr/>
            </a:pPr>
            <a:endParaRPr lang="en-US">
              <a:solidFill>
                <a:schemeClr val="bg1">
                  <a:lumMod val="50000"/>
                </a:schemeClr>
              </a:solidFill>
            </a:endParaRPr>
          </a:p>
        </p:txBody>
      </p:sp>
      <p:sp>
        <p:nvSpPr>
          <p:cNvPr id="28677" name="Text Box 4"/>
          <p:cNvSpPr txBox="1">
            <a:spLocks noChangeArrowheads="1"/>
          </p:cNvSpPr>
          <p:nvPr/>
        </p:nvSpPr>
        <p:spPr bwMode="auto">
          <a:xfrm>
            <a:off x="3192463" y="6303963"/>
            <a:ext cx="1552220" cy="369332"/>
          </a:xfrm>
          <a:prstGeom prst="rect">
            <a:avLst/>
          </a:prstGeom>
          <a:noFill/>
          <a:ln w="9525">
            <a:noFill/>
            <a:miter lim="800000"/>
            <a:headEnd/>
            <a:tailEnd/>
          </a:ln>
        </p:spPr>
        <p:txBody>
          <a:bodyPr wrap="none">
            <a:spAutoFit/>
          </a:bodyPr>
          <a:lstStyle/>
          <a:p>
            <a:pPr algn="l" eaLnBrk="0" hangingPunct="0">
              <a:defRPr/>
            </a:pPr>
            <a:r>
              <a:rPr lang="en-GB" dirty="0"/>
              <a:t>Data Network</a:t>
            </a:r>
          </a:p>
        </p:txBody>
      </p:sp>
      <p:sp>
        <p:nvSpPr>
          <p:cNvPr id="28678" name="Rectangle 5"/>
          <p:cNvSpPr>
            <a:spLocks noChangeArrowheads="1"/>
          </p:cNvSpPr>
          <p:nvPr/>
        </p:nvSpPr>
        <p:spPr bwMode="auto">
          <a:xfrm>
            <a:off x="1785918" y="0"/>
            <a:ext cx="5954713" cy="641351"/>
          </a:xfrm>
          <a:prstGeom prst="rect">
            <a:avLst/>
          </a:prstGeom>
          <a:noFill/>
          <a:ln w="9525" algn="ctr">
            <a:noFill/>
            <a:miter lim="800000"/>
            <a:headEnd/>
            <a:tailEnd/>
          </a:ln>
        </p:spPr>
        <p:txBody>
          <a:bodyPr>
            <a:spAutoFit/>
          </a:bodyPr>
          <a:lstStyle/>
          <a:p>
            <a:pPr algn="l">
              <a:defRPr/>
            </a:pPr>
            <a:r>
              <a:rPr lang="en-GB" sz="3600" i="1" u="sng" dirty="0"/>
              <a:t>TCP/IP De-encapsulation</a:t>
            </a:r>
          </a:p>
        </p:txBody>
      </p:sp>
      <p:sp>
        <p:nvSpPr>
          <p:cNvPr id="28679" name="Rectangle 6"/>
          <p:cNvSpPr>
            <a:spLocks noChangeArrowheads="1"/>
          </p:cNvSpPr>
          <p:nvPr/>
        </p:nvSpPr>
        <p:spPr bwMode="auto">
          <a:xfrm>
            <a:off x="5145088" y="4557713"/>
            <a:ext cx="3124200" cy="1069975"/>
          </a:xfrm>
          <a:prstGeom prst="rect">
            <a:avLst/>
          </a:prstGeom>
          <a:solidFill>
            <a:schemeClr val="accent2">
              <a:lumMod val="40000"/>
              <a:lumOff val="60000"/>
            </a:schemeClr>
          </a:solidFill>
          <a:ln w="9525">
            <a:solidFill>
              <a:srgbClr val="000000"/>
            </a:solidFill>
            <a:miter lim="800000"/>
            <a:headEnd/>
            <a:tailEnd/>
          </a:ln>
        </p:spPr>
        <p:txBody>
          <a:bodyPr wrap="none" anchor="ctr"/>
          <a:lstStyle/>
          <a:p>
            <a:pPr eaLnBrk="0" hangingPunct="0">
              <a:defRPr/>
            </a:pPr>
            <a:r>
              <a:rPr lang="en-GB"/>
              <a:t> Network Access</a:t>
            </a:r>
          </a:p>
        </p:txBody>
      </p:sp>
      <p:sp>
        <p:nvSpPr>
          <p:cNvPr id="28680" name="Rectangle 7"/>
          <p:cNvSpPr>
            <a:spLocks noChangeArrowheads="1"/>
          </p:cNvSpPr>
          <p:nvPr/>
        </p:nvSpPr>
        <p:spPr bwMode="auto">
          <a:xfrm>
            <a:off x="5143500" y="4029075"/>
            <a:ext cx="3124200" cy="533400"/>
          </a:xfrm>
          <a:prstGeom prst="rect">
            <a:avLst/>
          </a:prstGeom>
          <a:solidFill>
            <a:schemeClr val="accent2">
              <a:lumMod val="40000"/>
              <a:lumOff val="60000"/>
            </a:schemeClr>
          </a:solidFill>
          <a:ln w="9525">
            <a:solidFill>
              <a:srgbClr val="000000"/>
            </a:solidFill>
            <a:miter lim="800000"/>
            <a:headEnd/>
            <a:tailEnd/>
          </a:ln>
        </p:spPr>
        <p:txBody>
          <a:bodyPr wrap="none" anchor="ctr"/>
          <a:lstStyle/>
          <a:p>
            <a:pPr eaLnBrk="0" hangingPunct="0">
              <a:defRPr/>
            </a:pPr>
            <a:r>
              <a:rPr lang="en-GB"/>
              <a:t>Internet </a:t>
            </a:r>
          </a:p>
        </p:txBody>
      </p:sp>
      <p:sp>
        <p:nvSpPr>
          <p:cNvPr id="28681" name="Rectangle 8"/>
          <p:cNvSpPr>
            <a:spLocks noChangeArrowheads="1"/>
          </p:cNvSpPr>
          <p:nvPr/>
        </p:nvSpPr>
        <p:spPr bwMode="auto">
          <a:xfrm>
            <a:off x="5143500" y="3495675"/>
            <a:ext cx="3124200" cy="533400"/>
          </a:xfrm>
          <a:prstGeom prst="rect">
            <a:avLst/>
          </a:prstGeom>
          <a:solidFill>
            <a:schemeClr val="accent2">
              <a:lumMod val="40000"/>
              <a:lumOff val="60000"/>
            </a:schemeClr>
          </a:solidFill>
          <a:ln w="9525">
            <a:solidFill>
              <a:srgbClr val="000000"/>
            </a:solidFill>
            <a:miter lim="800000"/>
            <a:headEnd/>
            <a:tailEnd/>
          </a:ln>
        </p:spPr>
        <p:txBody>
          <a:bodyPr wrap="none" anchor="ctr"/>
          <a:lstStyle/>
          <a:p>
            <a:pPr eaLnBrk="0" hangingPunct="0">
              <a:defRPr/>
            </a:pPr>
            <a:r>
              <a:rPr lang="en-GB"/>
              <a:t>Transport</a:t>
            </a:r>
          </a:p>
        </p:txBody>
      </p:sp>
      <p:sp>
        <p:nvSpPr>
          <p:cNvPr id="28682" name="Rectangle 9"/>
          <p:cNvSpPr>
            <a:spLocks noChangeArrowheads="1"/>
          </p:cNvSpPr>
          <p:nvPr/>
        </p:nvSpPr>
        <p:spPr bwMode="auto">
          <a:xfrm>
            <a:off x="5149850" y="1892300"/>
            <a:ext cx="3117850" cy="1609725"/>
          </a:xfrm>
          <a:prstGeom prst="rect">
            <a:avLst/>
          </a:prstGeom>
          <a:solidFill>
            <a:schemeClr val="accent2">
              <a:lumMod val="40000"/>
              <a:lumOff val="60000"/>
            </a:schemeClr>
          </a:solidFill>
          <a:ln w="9525">
            <a:solidFill>
              <a:srgbClr val="000000"/>
            </a:solidFill>
            <a:miter lim="800000"/>
            <a:headEnd/>
            <a:tailEnd/>
          </a:ln>
        </p:spPr>
        <p:txBody>
          <a:bodyPr wrap="none" anchor="ctr"/>
          <a:lstStyle/>
          <a:p>
            <a:pPr eaLnBrk="0" hangingPunct="0">
              <a:defRPr/>
            </a:pPr>
            <a:r>
              <a:rPr lang="en-GB"/>
              <a:t>Application</a:t>
            </a:r>
          </a:p>
        </p:txBody>
      </p:sp>
      <p:pic>
        <p:nvPicPr>
          <p:cNvPr id="691210" name="osi.wav">
            <a:hlinkClick r:id="" action="ppaction://media"/>
          </p:cNvPr>
          <p:cNvPicPr>
            <a:picLocks noRot="1" noChangeAspect="1" noChangeArrowheads="1"/>
          </p:cNvPicPr>
          <p:nvPr>
            <a:audioFile r:link="rId1"/>
          </p:nvPr>
        </p:nvPicPr>
        <p:blipFill>
          <a:blip r:embed="rId4"/>
          <a:srcRect/>
          <a:stretch>
            <a:fillRect/>
          </a:stretch>
        </p:blipFill>
        <p:spPr bwMode="auto">
          <a:xfrm>
            <a:off x="6457950" y="819150"/>
            <a:ext cx="304800" cy="304800"/>
          </a:xfrm>
          <a:prstGeom prst="rect">
            <a:avLst/>
          </a:prstGeom>
          <a:noFill/>
          <a:ln w="9525">
            <a:noFill/>
            <a:miter lim="800000"/>
            <a:headEnd/>
            <a:tailEnd/>
          </a:ln>
        </p:spPr>
      </p:pic>
      <p:grpSp>
        <p:nvGrpSpPr>
          <p:cNvPr id="2" name="Group 11"/>
          <p:cNvGrpSpPr>
            <a:grpSpLocks/>
          </p:cNvGrpSpPr>
          <p:nvPr/>
        </p:nvGrpSpPr>
        <p:grpSpPr bwMode="auto">
          <a:xfrm>
            <a:off x="6257925" y="1404938"/>
            <a:ext cx="711200" cy="469900"/>
            <a:chOff x="1776" y="3264"/>
            <a:chExt cx="880" cy="672"/>
          </a:xfrm>
        </p:grpSpPr>
        <p:sp>
          <p:nvSpPr>
            <p:cNvPr id="28839" name="Line 12"/>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8840" name="Line 13"/>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grpSp>
        <p:nvGrpSpPr>
          <p:cNvPr id="3" name="Group 14"/>
          <p:cNvGrpSpPr>
            <a:grpSpLocks/>
          </p:cNvGrpSpPr>
          <p:nvPr/>
        </p:nvGrpSpPr>
        <p:grpSpPr bwMode="auto">
          <a:xfrm>
            <a:off x="6045200" y="592138"/>
            <a:ext cx="1163638" cy="901700"/>
            <a:chOff x="2436" y="1353"/>
            <a:chExt cx="733" cy="568"/>
          </a:xfrm>
        </p:grpSpPr>
        <p:sp>
          <p:nvSpPr>
            <p:cNvPr id="28693" name="Freeform 15"/>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cmpd="sng">
              <a:solidFill>
                <a:srgbClr val="80808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4" name="Group 16"/>
            <p:cNvGrpSpPr>
              <a:grpSpLocks/>
            </p:cNvGrpSpPr>
            <p:nvPr/>
          </p:nvGrpSpPr>
          <p:grpSpPr bwMode="auto">
            <a:xfrm>
              <a:off x="2497" y="1671"/>
              <a:ext cx="568" cy="191"/>
              <a:chOff x="2497" y="1671"/>
              <a:chExt cx="568" cy="191"/>
            </a:xfrm>
          </p:grpSpPr>
          <p:sp>
            <p:nvSpPr>
              <p:cNvPr id="28832" name="Freeform 17"/>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833" name="Freeform 18"/>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5" name="Group 19"/>
              <p:cNvGrpSpPr>
                <a:grpSpLocks/>
              </p:cNvGrpSpPr>
              <p:nvPr/>
            </p:nvGrpSpPr>
            <p:grpSpPr bwMode="auto">
              <a:xfrm>
                <a:off x="2502" y="1703"/>
                <a:ext cx="457" cy="52"/>
                <a:chOff x="2502" y="1703"/>
                <a:chExt cx="457" cy="52"/>
              </a:xfrm>
            </p:grpSpPr>
            <p:sp>
              <p:nvSpPr>
                <p:cNvPr id="28835" name="Line 20"/>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8836" name="Line 21"/>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8837" name="Line 22"/>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8838" name="Line 23"/>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6" name="Group 24"/>
            <p:cNvGrpSpPr>
              <a:grpSpLocks/>
            </p:cNvGrpSpPr>
            <p:nvPr/>
          </p:nvGrpSpPr>
          <p:grpSpPr bwMode="auto">
            <a:xfrm>
              <a:off x="2497" y="1651"/>
              <a:ext cx="570" cy="47"/>
              <a:chOff x="2497" y="1651"/>
              <a:chExt cx="570" cy="47"/>
            </a:xfrm>
          </p:grpSpPr>
          <p:sp>
            <p:nvSpPr>
              <p:cNvPr id="28830" name="Freeform 25"/>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831" name="Freeform 26"/>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7" name="Group 27"/>
            <p:cNvGrpSpPr>
              <a:grpSpLocks/>
            </p:cNvGrpSpPr>
            <p:nvPr/>
          </p:nvGrpSpPr>
          <p:grpSpPr bwMode="auto">
            <a:xfrm>
              <a:off x="2967" y="1360"/>
              <a:ext cx="100" cy="322"/>
              <a:chOff x="2967" y="1360"/>
              <a:chExt cx="100" cy="322"/>
            </a:xfrm>
          </p:grpSpPr>
          <p:grpSp>
            <p:nvGrpSpPr>
              <p:cNvPr id="8" name="Group 28"/>
              <p:cNvGrpSpPr>
                <a:grpSpLocks/>
              </p:cNvGrpSpPr>
              <p:nvPr/>
            </p:nvGrpSpPr>
            <p:grpSpPr bwMode="auto">
              <a:xfrm>
                <a:off x="3008" y="1402"/>
                <a:ext cx="59" cy="269"/>
                <a:chOff x="3008" y="1402"/>
                <a:chExt cx="59" cy="269"/>
              </a:xfrm>
            </p:grpSpPr>
            <p:sp>
              <p:nvSpPr>
                <p:cNvPr id="28804" name="Freeform 29"/>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9" name="Group 30"/>
                <p:cNvGrpSpPr>
                  <a:grpSpLocks/>
                </p:cNvGrpSpPr>
                <p:nvPr/>
              </p:nvGrpSpPr>
              <p:grpSpPr bwMode="auto">
                <a:xfrm>
                  <a:off x="3012" y="1418"/>
                  <a:ext cx="55" cy="231"/>
                  <a:chOff x="3012" y="1418"/>
                  <a:chExt cx="55" cy="231"/>
                </a:xfrm>
              </p:grpSpPr>
              <p:grpSp>
                <p:nvGrpSpPr>
                  <p:cNvPr id="10" name="Group 31"/>
                  <p:cNvGrpSpPr>
                    <a:grpSpLocks/>
                  </p:cNvGrpSpPr>
                  <p:nvPr/>
                </p:nvGrpSpPr>
                <p:grpSpPr bwMode="auto">
                  <a:xfrm>
                    <a:off x="3012" y="1418"/>
                    <a:ext cx="55" cy="231"/>
                    <a:chOff x="3012" y="1418"/>
                    <a:chExt cx="55" cy="231"/>
                  </a:xfrm>
                </p:grpSpPr>
                <p:grpSp>
                  <p:nvGrpSpPr>
                    <p:cNvPr id="11" name="Group 32"/>
                    <p:cNvGrpSpPr>
                      <a:grpSpLocks/>
                    </p:cNvGrpSpPr>
                    <p:nvPr/>
                  </p:nvGrpSpPr>
                  <p:grpSpPr bwMode="auto">
                    <a:xfrm>
                      <a:off x="3012" y="1418"/>
                      <a:ext cx="55" cy="134"/>
                      <a:chOff x="3012" y="1418"/>
                      <a:chExt cx="55" cy="134"/>
                    </a:xfrm>
                  </p:grpSpPr>
                  <p:grpSp>
                    <p:nvGrpSpPr>
                      <p:cNvPr id="12" name="Group 33"/>
                      <p:cNvGrpSpPr>
                        <a:grpSpLocks/>
                      </p:cNvGrpSpPr>
                      <p:nvPr/>
                    </p:nvGrpSpPr>
                    <p:grpSpPr bwMode="auto">
                      <a:xfrm>
                        <a:off x="3017" y="1418"/>
                        <a:ext cx="50" cy="66"/>
                        <a:chOff x="3017" y="1418"/>
                        <a:chExt cx="50" cy="66"/>
                      </a:xfrm>
                    </p:grpSpPr>
                    <p:sp>
                      <p:nvSpPr>
                        <p:cNvPr id="28824" name="Line 34"/>
                        <p:cNvSpPr>
                          <a:spLocks noChangeShapeType="1"/>
                        </p:cNvSpPr>
                        <p:nvPr/>
                      </p:nvSpPr>
                      <p:spPr bwMode="auto">
                        <a:xfrm>
                          <a:off x="3019" y="1418"/>
                          <a:ext cx="48" cy="1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25" name="Line 35"/>
                        <p:cNvSpPr>
                          <a:spLocks noChangeShapeType="1"/>
                        </p:cNvSpPr>
                        <p:nvPr/>
                      </p:nvSpPr>
                      <p:spPr bwMode="auto">
                        <a:xfrm>
                          <a:off x="3018" y="1430"/>
                          <a:ext cx="49"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26" name="Line 36"/>
                        <p:cNvSpPr>
                          <a:spLocks noChangeShapeType="1"/>
                        </p:cNvSpPr>
                        <p:nvPr/>
                      </p:nvSpPr>
                      <p:spPr bwMode="auto">
                        <a:xfrm>
                          <a:off x="3018" y="1442"/>
                          <a:ext cx="49" cy="1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27" name="Line 37"/>
                        <p:cNvSpPr>
                          <a:spLocks noChangeShapeType="1"/>
                        </p:cNvSpPr>
                        <p:nvPr/>
                      </p:nvSpPr>
                      <p:spPr bwMode="auto">
                        <a:xfrm>
                          <a:off x="3018" y="1454"/>
                          <a:ext cx="48"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28" name="Line 38"/>
                        <p:cNvSpPr>
                          <a:spLocks noChangeShapeType="1"/>
                        </p:cNvSpPr>
                        <p:nvPr/>
                      </p:nvSpPr>
                      <p:spPr bwMode="auto">
                        <a:xfrm>
                          <a:off x="3017" y="1466"/>
                          <a:ext cx="48" cy="8"/>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29" name="Line 39"/>
                        <p:cNvSpPr>
                          <a:spLocks noChangeShapeType="1"/>
                        </p:cNvSpPr>
                        <p:nvPr/>
                      </p:nvSpPr>
                      <p:spPr bwMode="auto">
                        <a:xfrm>
                          <a:off x="3017" y="1478"/>
                          <a:ext cx="48"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sp>
                    <p:nvSpPr>
                      <p:cNvPr id="28819" name="Line 40"/>
                      <p:cNvSpPr>
                        <a:spLocks noChangeShapeType="1"/>
                      </p:cNvSpPr>
                      <p:nvPr/>
                    </p:nvSpPr>
                    <p:spPr bwMode="auto">
                      <a:xfrm>
                        <a:off x="3012" y="1502"/>
                        <a:ext cx="51" cy="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20" name="Line 41"/>
                      <p:cNvSpPr>
                        <a:spLocks noChangeShapeType="1"/>
                      </p:cNvSpPr>
                      <p:nvPr/>
                    </p:nvSpPr>
                    <p:spPr bwMode="auto">
                      <a:xfrm>
                        <a:off x="3013" y="1514"/>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21" name="Line 42"/>
                      <p:cNvSpPr>
                        <a:spLocks noChangeShapeType="1"/>
                      </p:cNvSpPr>
                      <p:nvPr/>
                    </p:nvSpPr>
                    <p:spPr bwMode="auto">
                      <a:xfrm>
                        <a:off x="3012" y="1526"/>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22" name="Line 43"/>
                      <p:cNvSpPr>
                        <a:spLocks noChangeShapeType="1"/>
                      </p:cNvSpPr>
                      <p:nvPr/>
                    </p:nvSpPr>
                    <p:spPr bwMode="auto">
                      <a:xfrm>
                        <a:off x="3013" y="1535"/>
                        <a:ext cx="49"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23" name="Line 44"/>
                      <p:cNvSpPr>
                        <a:spLocks noChangeShapeType="1"/>
                      </p:cNvSpPr>
                      <p:nvPr/>
                    </p:nvSpPr>
                    <p:spPr bwMode="auto">
                      <a:xfrm>
                        <a:off x="3013" y="1547"/>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nvGrpSpPr>
                    <p:cNvPr id="13" name="Group 45"/>
                    <p:cNvGrpSpPr>
                      <a:grpSpLocks/>
                    </p:cNvGrpSpPr>
                    <p:nvPr/>
                  </p:nvGrpSpPr>
                  <p:grpSpPr bwMode="auto">
                    <a:xfrm>
                      <a:off x="3013" y="1560"/>
                      <a:ext cx="48" cy="89"/>
                      <a:chOff x="3013" y="1560"/>
                      <a:chExt cx="48" cy="89"/>
                    </a:xfrm>
                  </p:grpSpPr>
                  <p:sp>
                    <p:nvSpPr>
                      <p:cNvPr id="28810" name="Line 46"/>
                      <p:cNvSpPr>
                        <a:spLocks noChangeShapeType="1"/>
                      </p:cNvSpPr>
                      <p:nvPr/>
                    </p:nvSpPr>
                    <p:spPr bwMode="auto">
                      <a:xfrm>
                        <a:off x="3013" y="1560"/>
                        <a:ext cx="48" cy="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11" name="Line 47"/>
                      <p:cNvSpPr>
                        <a:spLocks noChangeShapeType="1"/>
                      </p:cNvSpPr>
                      <p:nvPr/>
                    </p:nvSpPr>
                    <p:spPr bwMode="auto">
                      <a:xfrm>
                        <a:off x="3014" y="1572"/>
                        <a:ext cx="46" cy="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12" name="Line 48"/>
                      <p:cNvSpPr>
                        <a:spLocks noChangeShapeType="1"/>
                      </p:cNvSpPr>
                      <p:nvPr/>
                    </p:nvSpPr>
                    <p:spPr bwMode="auto">
                      <a:xfrm>
                        <a:off x="3013" y="1585"/>
                        <a:ext cx="46" cy="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13" name="Line 49"/>
                      <p:cNvSpPr>
                        <a:spLocks noChangeShapeType="1"/>
                      </p:cNvSpPr>
                      <p:nvPr/>
                    </p:nvSpPr>
                    <p:spPr bwMode="auto">
                      <a:xfrm flipV="1">
                        <a:off x="3013" y="1592"/>
                        <a:ext cx="46"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14" name="Line 50"/>
                      <p:cNvSpPr>
                        <a:spLocks noChangeShapeType="1"/>
                      </p:cNvSpPr>
                      <p:nvPr/>
                    </p:nvSpPr>
                    <p:spPr bwMode="auto">
                      <a:xfrm flipV="1">
                        <a:off x="3013" y="1602"/>
                        <a:ext cx="45"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15" name="Line 51"/>
                      <p:cNvSpPr>
                        <a:spLocks noChangeShapeType="1"/>
                      </p:cNvSpPr>
                      <p:nvPr/>
                    </p:nvSpPr>
                    <p:spPr bwMode="auto">
                      <a:xfrm flipV="1">
                        <a:off x="3013" y="1613"/>
                        <a:ext cx="45" cy="1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16" name="Line 52"/>
                      <p:cNvSpPr>
                        <a:spLocks noChangeShapeType="1"/>
                      </p:cNvSpPr>
                      <p:nvPr/>
                    </p:nvSpPr>
                    <p:spPr bwMode="auto">
                      <a:xfrm flipV="1">
                        <a:off x="3013" y="1623"/>
                        <a:ext cx="44" cy="1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817" name="Line 53"/>
                      <p:cNvSpPr>
                        <a:spLocks noChangeShapeType="1"/>
                      </p:cNvSpPr>
                      <p:nvPr/>
                    </p:nvSpPr>
                    <p:spPr bwMode="auto">
                      <a:xfrm flipV="1">
                        <a:off x="3013" y="1634"/>
                        <a:ext cx="44" cy="1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sp>
                <p:nvSpPr>
                  <p:cNvPr id="28807" name="Line 54"/>
                  <p:cNvSpPr>
                    <a:spLocks noChangeShapeType="1"/>
                  </p:cNvSpPr>
                  <p:nvPr/>
                </p:nvSpPr>
                <p:spPr bwMode="auto">
                  <a:xfrm>
                    <a:off x="3015" y="1490"/>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grpSp>
            <p:nvGrpSpPr>
              <p:cNvPr id="14" name="Group 55"/>
              <p:cNvGrpSpPr>
                <a:grpSpLocks/>
              </p:cNvGrpSpPr>
              <p:nvPr/>
            </p:nvGrpSpPr>
            <p:grpSpPr bwMode="auto">
              <a:xfrm>
                <a:off x="2967" y="1360"/>
                <a:ext cx="50" cy="322"/>
                <a:chOff x="2967" y="1360"/>
                <a:chExt cx="50" cy="322"/>
              </a:xfrm>
            </p:grpSpPr>
            <p:sp>
              <p:nvSpPr>
                <p:cNvPr id="28802" name="Freeform 56"/>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803" name="Arc 57"/>
                <p:cNvSpPr>
                  <a:spLocks/>
                </p:cNvSpPr>
                <p:nvPr/>
              </p:nvSpPr>
              <p:spPr bwMode="auto">
                <a:xfrm>
                  <a:off x="3015" y="1377"/>
                  <a:ext cx="2" cy="5"/>
                </a:xfrm>
                <a:custGeom>
                  <a:avLst/>
                  <a:gdLst>
                    <a:gd name="T0" fmla="*/ 1 w 43200"/>
                    <a:gd name="T1" fmla="*/ 0 h 43200"/>
                    <a:gd name="T2" fmla="*/ 1 w 43200"/>
                    <a:gd name="T3" fmla="*/ 0 h 43200"/>
                    <a:gd name="T4" fmla="*/ 1 w 43200"/>
                    <a:gd name="T5" fmla="*/ 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noFill/>
                  <a:round/>
                  <a:headEnd/>
                  <a:tailEnd/>
                </a:ln>
              </p:spPr>
              <p:txBody>
                <a:bodyPr wrap="none" anchor="ctr"/>
                <a:lstStyle/>
                <a:p>
                  <a:pPr>
                    <a:defRPr/>
                  </a:pPr>
                  <a:endParaRPr lang="en-US">
                    <a:solidFill>
                      <a:schemeClr val="bg1">
                        <a:lumMod val="50000"/>
                      </a:schemeClr>
                    </a:solidFill>
                  </a:endParaRPr>
                </a:p>
              </p:txBody>
            </p:sp>
          </p:grpSp>
        </p:grpSp>
        <p:grpSp>
          <p:nvGrpSpPr>
            <p:cNvPr id="15" name="Group 58"/>
            <p:cNvGrpSpPr>
              <a:grpSpLocks/>
            </p:cNvGrpSpPr>
            <p:nvPr/>
          </p:nvGrpSpPr>
          <p:grpSpPr bwMode="auto">
            <a:xfrm>
              <a:off x="2989" y="1856"/>
              <a:ext cx="180" cy="65"/>
              <a:chOff x="2989" y="1856"/>
              <a:chExt cx="180" cy="65"/>
            </a:xfrm>
          </p:grpSpPr>
          <p:sp>
            <p:nvSpPr>
              <p:cNvPr id="28789" name="Freeform 59"/>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cmpd="sng">
                <a:solidFill>
                  <a:srgbClr val="C0C0C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6" name="Group 60"/>
              <p:cNvGrpSpPr>
                <a:grpSpLocks/>
              </p:cNvGrpSpPr>
              <p:nvPr/>
            </p:nvGrpSpPr>
            <p:grpSpPr bwMode="auto">
              <a:xfrm>
                <a:off x="2996" y="1880"/>
                <a:ext cx="121" cy="41"/>
                <a:chOff x="2996" y="1880"/>
                <a:chExt cx="121" cy="41"/>
              </a:xfrm>
            </p:grpSpPr>
            <p:grpSp>
              <p:nvGrpSpPr>
                <p:cNvPr id="17" name="Group 61"/>
                <p:cNvGrpSpPr>
                  <a:grpSpLocks/>
                </p:cNvGrpSpPr>
                <p:nvPr/>
              </p:nvGrpSpPr>
              <p:grpSpPr bwMode="auto">
                <a:xfrm>
                  <a:off x="2996" y="1880"/>
                  <a:ext cx="119" cy="41"/>
                  <a:chOff x="2996" y="1880"/>
                  <a:chExt cx="119" cy="41"/>
                </a:xfrm>
              </p:grpSpPr>
              <p:sp>
                <p:nvSpPr>
                  <p:cNvPr id="28796" name="Freeform 62"/>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797" name="Freeform 63"/>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798" name="Freeform 64"/>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799" name="Freeform 65"/>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8" name="Group 66"/>
                <p:cNvGrpSpPr>
                  <a:grpSpLocks/>
                </p:cNvGrpSpPr>
                <p:nvPr/>
              </p:nvGrpSpPr>
              <p:grpSpPr bwMode="auto">
                <a:xfrm>
                  <a:off x="3001" y="1890"/>
                  <a:ext cx="116" cy="29"/>
                  <a:chOff x="3001" y="1890"/>
                  <a:chExt cx="116" cy="29"/>
                </a:xfrm>
              </p:grpSpPr>
              <p:sp>
                <p:nvSpPr>
                  <p:cNvPr id="28793" name="Line 67"/>
                  <p:cNvSpPr>
                    <a:spLocks noChangeShapeType="1"/>
                  </p:cNvSpPr>
                  <p:nvPr/>
                </p:nvSpPr>
                <p:spPr bwMode="auto">
                  <a:xfrm>
                    <a:off x="3001" y="1906"/>
                    <a:ext cx="47"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8794" name="Line 68"/>
                  <p:cNvSpPr>
                    <a:spLocks noChangeShapeType="1"/>
                  </p:cNvSpPr>
                  <p:nvPr/>
                </p:nvSpPr>
                <p:spPr bwMode="auto">
                  <a:xfrm flipV="1">
                    <a:off x="3056" y="1890"/>
                    <a:ext cx="15" cy="29"/>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sp>
                <p:nvSpPr>
                  <p:cNvPr id="28795" name="Line 69"/>
                  <p:cNvSpPr>
                    <a:spLocks noChangeShapeType="1"/>
                  </p:cNvSpPr>
                  <p:nvPr/>
                </p:nvSpPr>
                <p:spPr bwMode="auto">
                  <a:xfrm>
                    <a:off x="3080" y="1894"/>
                    <a:ext cx="37" cy="4"/>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grpSp>
          </p:grpSp>
        </p:grpSp>
        <p:sp>
          <p:nvSpPr>
            <p:cNvPr id="28698" name="Freeform 70"/>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699" name="Freeform 71"/>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700" name="Freeform 72"/>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701" name="Freeform 73"/>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9" name="Group 74"/>
            <p:cNvGrpSpPr>
              <a:grpSpLocks/>
            </p:cNvGrpSpPr>
            <p:nvPr/>
          </p:nvGrpSpPr>
          <p:grpSpPr bwMode="auto">
            <a:xfrm>
              <a:off x="2967" y="1679"/>
              <a:ext cx="102" cy="131"/>
              <a:chOff x="2967" y="1679"/>
              <a:chExt cx="102" cy="131"/>
            </a:xfrm>
          </p:grpSpPr>
          <p:sp>
            <p:nvSpPr>
              <p:cNvPr id="28780" name="Line 75"/>
              <p:cNvSpPr>
                <a:spLocks noChangeShapeType="1"/>
              </p:cNvSpPr>
              <p:nvPr/>
            </p:nvSpPr>
            <p:spPr bwMode="auto">
              <a:xfrm flipV="1">
                <a:off x="2967" y="1715"/>
                <a:ext cx="102" cy="48"/>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8781" name="Line 76"/>
              <p:cNvSpPr>
                <a:spLocks noChangeShapeType="1"/>
              </p:cNvSpPr>
              <p:nvPr/>
            </p:nvSpPr>
            <p:spPr bwMode="auto">
              <a:xfrm flipV="1">
                <a:off x="2986" y="1727"/>
                <a:ext cx="83" cy="43"/>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8782" name="Line 77"/>
              <p:cNvSpPr>
                <a:spLocks noChangeShapeType="1"/>
              </p:cNvSpPr>
              <p:nvPr/>
            </p:nvSpPr>
            <p:spPr bwMode="auto">
              <a:xfrm flipV="1">
                <a:off x="2986" y="1738"/>
                <a:ext cx="83" cy="4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8783" name="Line 78"/>
              <p:cNvSpPr>
                <a:spLocks noChangeShapeType="1"/>
              </p:cNvSpPr>
              <p:nvPr/>
            </p:nvSpPr>
            <p:spPr bwMode="auto">
              <a:xfrm flipV="1">
                <a:off x="2986" y="1748"/>
                <a:ext cx="83" cy="47"/>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8784" name="Line 79"/>
              <p:cNvSpPr>
                <a:spLocks noChangeShapeType="1"/>
              </p:cNvSpPr>
              <p:nvPr/>
            </p:nvSpPr>
            <p:spPr bwMode="auto">
              <a:xfrm flipV="1">
                <a:off x="2986" y="1759"/>
                <a:ext cx="83" cy="4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8785" name="Line 80"/>
              <p:cNvSpPr>
                <a:spLocks noChangeShapeType="1"/>
              </p:cNvSpPr>
              <p:nvPr/>
            </p:nvSpPr>
            <p:spPr bwMode="auto">
              <a:xfrm flipV="1">
                <a:off x="2986" y="1704"/>
                <a:ext cx="83" cy="3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8786" name="Line 81"/>
              <p:cNvSpPr>
                <a:spLocks noChangeShapeType="1"/>
              </p:cNvSpPr>
              <p:nvPr/>
            </p:nvSpPr>
            <p:spPr bwMode="auto">
              <a:xfrm flipV="1">
                <a:off x="2986" y="1692"/>
                <a:ext cx="83" cy="36"/>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8787" name="Line 82"/>
              <p:cNvSpPr>
                <a:spLocks noChangeShapeType="1"/>
              </p:cNvSpPr>
              <p:nvPr/>
            </p:nvSpPr>
            <p:spPr bwMode="auto">
              <a:xfrm flipV="1">
                <a:off x="2986" y="1679"/>
                <a:ext cx="83" cy="3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8788" name="Line 83"/>
              <p:cNvSpPr>
                <a:spLocks noChangeShapeType="1"/>
              </p:cNvSpPr>
              <p:nvPr/>
            </p:nvSpPr>
            <p:spPr bwMode="auto">
              <a:xfrm>
                <a:off x="2982" y="1705"/>
                <a:ext cx="0" cy="10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grpSp>
        <p:grpSp>
          <p:nvGrpSpPr>
            <p:cNvPr id="20" name="Group 84"/>
            <p:cNvGrpSpPr>
              <a:grpSpLocks/>
            </p:cNvGrpSpPr>
            <p:nvPr/>
          </p:nvGrpSpPr>
          <p:grpSpPr bwMode="auto">
            <a:xfrm>
              <a:off x="2623" y="1353"/>
              <a:ext cx="356" cy="330"/>
              <a:chOff x="2623" y="1353"/>
              <a:chExt cx="356" cy="330"/>
            </a:xfrm>
          </p:grpSpPr>
          <p:grpSp>
            <p:nvGrpSpPr>
              <p:cNvPr id="21" name="Group 85"/>
              <p:cNvGrpSpPr>
                <a:grpSpLocks/>
              </p:cNvGrpSpPr>
              <p:nvPr/>
            </p:nvGrpSpPr>
            <p:grpSpPr bwMode="auto">
              <a:xfrm>
                <a:off x="2623" y="1353"/>
                <a:ext cx="356" cy="330"/>
                <a:chOff x="2623" y="1353"/>
                <a:chExt cx="356" cy="330"/>
              </a:xfrm>
            </p:grpSpPr>
            <p:grpSp>
              <p:nvGrpSpPr>
                <p:cNvPr id="22" name="Group 86"/>
                <p:cNvGrpSpPr>
                  <a:grpSpLocks/>
                </p:cNvGrpSpPr>
                <p:nvPr/>
              </p:nvGrpSpPr>
              <p:grpSpPr bwMode="auto">
                <a:xfrm>
                  <a:off x="2623" y="1353"/>
                  <a:ext cx="356" cy="330"/>
                  <a:chOff x="2623" y="1353"/>
                  <a:chExt cx="356" cy="330"/>
                </a:xfrm>
              </p:grpSpPr>
              <p:sp>
                <p:nvSpPr>
                  <p:cNvPr id="28776" name="Freeform 87"/>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777" name="Arc 88"/>
                  <p:cNvSpPr>
                    <a:spLocks/>
                  </p:cNvSpPr>
                  <p:nvPr/>
                </p:nvSpPr>
                <p:spPr bwMode="auto">
                  <a:xfrm>
                    <a:off x="2973" y="1360"/>
                    <a:ext cx="5" cy="4"/>
                  </a:xfrm>
                  <a:custGeom>
                    <a:avLst/>
                    <a:gdLst>
                      <a:gd name="T0" fmla="*/ 0 w 20606"/>
                      <a:gd name="T1" fmla="*/ 0 h 21600"/>
                      <a:gd name="T2" fmla="*/ 5 w 20606"/>
                      <a:gd name="T3" fmla="*/ 3 h 21600"/>
                      <a:gd name="T4" fmla="*/ 0 w 20606"/>
                      <a:gd name="T5" fmla="*/ 4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8778" name="Arc 89"/>
                  <p:cNvSpPr>
                    <a:spLocks/>
                  </p:cNvSpPr>
                  <p:nvPr/>
                </p:nvSpPr>
                <p:spPr bwMode="auto">
                  <a:xfrm>
                    <a:off x="2639" y="1361"/>
                    <a:ext cx="14" cy="9"/>
                  </a:xfrm>
                  <a:custGeom>
                    <a:avLst/>
                    <a:gdLst>
                      <a:gd name="T0" fmla="*/ 0 w 21481"/>
                      <a:gd name="T1" fmla="*/ 8 h 21550"/>
                      <a:gd name="T2" fmla="*/ 13 w 21481"/>
                      <a:gd name="T3" fmla="*/ 0 h 21550"/>
                      <a:gd name="T4" fmla="*/ 14 w 21481"/>
                      <a:gd name="T5" fmla="*/ 9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8779" name="Arc 90"/>
                  <p:cNvSpPr>
                    <a:spLocks/>
                  </p:cNvSpPr>
                  <p:nvPr/>
                </p:nvSpPr>
                <p:spPr bwMode="auto">
                  <a:xfrm>
                    <a:off x="2624" y="1652"/>
                    <a:ext cx="4" cy="6"/>
                  </a:xfrm>
                  <a:custGeom>
                    <a:avLst/>
                    <a:gdLst>
                      <a:gd name="T0" fmla="*/ 3 w 21600"/>
                      <a:gd name="T1" fmla="*/ 6 h 20769"/>
                      <a:gd name="T2" fmla="*/ 0 w 21600"/>
                      <a:gd name="T3" fmla="*/ 0 h 20769"/>
                      <a:gd name="T4" fmla="*/ 4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grpSp>
            <p:grpSp>
              <p:nvGrpSpPr>
                <p:cNvPr id="23" name="Group 91"/>
                <p:cNvGrpSpPr>
                  <a:grpSpLocks/>
                </p:cNvGrpSpPr>
                <p:nvPr/>
              </p:nvGrpSpPr>
              <p:grpSpPr bwMode="auto">
                <a:xfrm>
                  <a:off x="2661" y="1402"/>
                  <a:ext cx="269" cy="225"/>
                  <a:chOff x="2661" y="1402"/>
                  <a:chExt cx="269" cy="225"/>
                </a:xfrm>
              </p:grpSpPr>
              <p:grpSp>
                <p:nvGrpSpPr>
                  <p:cNvPr id="24" name="Group 92"/>
                  <p:cNvGrpSpPr>
                    <a:grpSpLocks/>
                  </p:cNvGrpSpPr>
                  <p:nvPr/>
                </p:nvGrpSpPr>
                <p:grpSpPr bwMode="auto">
                  <a:xfrm>
                    <a:off x="2661" y="1402"/>
                    <a:ext cx="269" cy="225"/>
                    <a:chOff x="2661" y="1402"/>
                    <a:chExt cx="269" cy="225"/>
                  </a:xfrm>
                </p:grpSpPr>
                <p:sp>
                  <p:nvSpPr>
                    <p:cNvPr id="28772" name="Freeform 93"/>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773" name="Freeform 94"/>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774" name="Freeform 95"/>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775" name="Freeform 96"/>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5" name="Group 97"/>
                  <p:cNvGrpSpPr>
                    <a:grpSpLocks/>
                  </p:cNvGrpSpPr>
                  <p:nvPr/>
                </p:nvGrpSpPr>
                <p:grpSpPr bwMode="auto">
                  <a:xfrm>
                    <a:off x="2667" y="1410"/>
                    <a:ext cx="256" cy="211"/>
                    <a:chOff x="2667" y="1410"/>
                    <a:chExt cx="256" cy="211"/>
                  </a:xfrm>
                </p:grpSpPr>
                <p:sp>
                  <p:nvSpPr>
                    <p:cNvPr id="28769" name="Freeform 98"/>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770" name="Freeform 99"/>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771" name="Freeform 100"/>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grpSp>
          <p:sp>
            <p:nvSpPr>
              <p:cNvPr id="28764" name="Freeform 101"/>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6" name="Group 102"/>
            <p:cNvGrpSpPr>
              <a:grpSpLocks/>
            </p:cNvGrpSpPr>
            <p:nvPr/>
          </p:nvGrpSpPr>
          <p:grpSpPr bwMode="auto">
            <a:xfrm>
              <a:off x="2481" y="1792"/>
              <a:ext cx="509" cy="114"/>
              <a:chOff x="2481" y="1792"/>
              <a:chExt cx="509" cy="114"/>
            </a:xfrm>
          </p:grpSpPr>
          <p:sp>
            <p:nvSpPr>
              <p:cNvPr id="28705" name="Freeform 103"/>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7" name="Group 104"/>
              <p:cNvGrpSpPr>
                <a:grpSpLocks/>
              </p:cNvGrpSpPr>
              <p:nvPr/>
            </p:nvGrpSpPr>
            <p:grpSpPr bwMode="auto">
              <a:xfrm>
                <a:off x="2481" y="1792"/>
                <a:ext cx="509" cy="114"/>
                <a:chOff x="2481" y="1792"/>
                <a:chExt cx="509" cy="114"/>
              </a:xfrm>
            </p:grpSpPr>
            <p:sp>
              <p:nvSpPr>
                <p:cNvPr id="28707" name="Freeform 105"/>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708" name="Freeform 106"/>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8709" name="Line 107"/>
                <p:cNvSpPr>
                  <a:spLocks noChangeShapeType="1"/>
                </p:cNvSpPr>
                <p:nvPr/>
              </p:nvSpPr>
              <p:spPr bwMode="auto">
                <a:xfrm>
                  <a:off x="2485" y="1852"/>
                  <a:ext cx="446" cy="4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nvGrpSpPr>
                <p:cNvPr id="28" name="Group 108"/>
                <p:cNvGrpSpPr>
                  <a:grpSpLocks/>
                </p:cNvGrpSpPr>
                <p:nvPr/>
              </p:nvGrpSpPr>
              <p:grpSpPr bwMode="auto">
                <a:xfrm>
                  <a:off x="2510" y="1792"/>
                  <a:ext cx="434" cy="95"/>
                  <a:chOff x="2510" y="1792"/>
                  <a:chExt cx="434" cy="95"/>
                </a:xfrm>
              </p:grpSpPr>
              <p:sp>
                <p:nvSpPr>
                  <p:cNvPr id="28714" name="Freeform 109"/>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9" name="Group 110"/>
                  <p:cNvGrpSpPr>
                    <a:grpSpLocks/>
                  </p:cNvGrpSpPr>
                  <p:nvPr/>
                </p:nvGrpSpPr>
                <p:grpSpPr bwMode="auto">
                  <a:xfrm>
                    <a:off x="2523" y="1792"/>
                    <a:ext cx="421" cy="95"/>
                    <a:chOff x="2523" y="1792"/>
                    <a:chExt cx="421" cy="95"/>
                  </a:xfrm>
                </p:grpSpPr>
                <p:grpSp>
                  <p:nvGrpSpPr>
                    <p:cNvPr id="30" name="Group 111"/>
                    <p:cNvGrpSpPr>
                      <a:grpSpLocks/>
                    </p:cNvGrpSpPr>
                    <p:nvPr/>
                  </p:nvGrpSpPr>
                  <p:grpSpPr bwMode="auto">
                    <a:xfrm>
                      <a:off x="2530" y="1792"/>
                      <a:ext cx="305" cy="80"/>
                      <a:chOff x="2530" y="1792"/>
                      <a:chExt cx="305" cy="80"/>
                    </a:xfrm>
                  </p:grpSpPr>
                  <p:grpSp>
                    <p:nvGrpSpPr>
                      <p:cNvPr id="31" name="Group 112"/>
                      <p:cNvGrpSpPr>
                        <a:grpSpLocks/>
                      </p:cNvGrpSpPr>
                      <p:nvPr/>
                    </p:nvGrpSpPr>
                    <p:grpSpPr bwMode="auto">
                      <a:xfrm>
                        <a:off x="2530" y="1792"/>
                        <a:ext cx="57" cy="56"/>
                        <a:chOff x="2530" y="1792"/>
                        <a:chExt cx="57" cy="56"/>
                      </a:xfrm>
                    </p:grpSpPr>
                    <p:sp>
                      <p:nvSpPr>
                        <p:cNvPr id="28761" name="Line 113"/>
                        <p:cNvSpPr>
                          <a:spLocks noChangeShapeType="1"/>
                        </p:cNvSpPr>
                        <p:nvPr/>
                      </p:nvSpPr>
                      <p:spPr bwMode="auto">
                        <a:xfrm flipV="1">
                          <a:off x="2530" y="182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62" name="Line 114"/>
                        <p:cNvSpPr>
                          <a:spLocks noChangeShapeType="1"/>
                        </p:cNvSpPr>
                        <p:nvPr/>
                      </p:nvSpPr>
                      <p:spPr bwMode="auto">
                        <a:xfrm flipV="1">
                          <a:off x="2551" y="1792"/>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8672" name="Group 115"/>
                      <p:cNvGrpSpPr>
                        <a:grpSpLocks/>
                      </p:cNvGrpSpPr>
                      <p:nvPr/>
                    </p:nvGrpSpPr>
                    <p:grpSpPr bwMode="auto">
                      <a:xfrm>
                        <a:off x="2555" y="1795"/>
                        <a:ext cx="58" cy="55"/>
                        <a:chOff x="2555" y="1795"/>
                        <a:chExt cx="58" cy="55"/>
                      </a:xfrm>
                    </p:grpSpPr>
                    <p:sp>
                      <p:nvSpPr>
                        <p:cNvPr id="28759" name="Line 116"/>
                        <p:cNvSpPr>
                          <a:spLocks noChangeShapeType="1"/>
                        </p:cNvSpPr>
                        <p:nvPr/>
                      </p:nvSpPr>
                      <p:spPr bwMode="auto">
                        <a:xfrm flipV="1">
                          <a:off x="2555" y="183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60" name="Line 117"/>
                        <p:cNvSpPr>
                          <a:spLocks noChangeShapeType="1"/>
                        </p:cNvSpPr>
                        <p:nvPr/>
                      </p:nvSpPr>
                      <p:spPr bwMode="auto">
                        <a:xfrm flipV="1">
                          <a:off x="2576" y="1795"/>
                          <a:ext cx="37"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8673" name="Group 118"/>
                      <p:cNvGrpSpPr>
                        <a:grpSpLocks/>
                      </p:cNvGrpSpPr>
                      <p:nvPr/>
                    </p:nvGrpSpPr>
                    <p:grpSpPr bwMode="auto">
                      <a:xfrm>
                        <a:off x="2582" y="1796"/>
                        <a:ext cx="57" cy="56"/>
                        <a:chOff x="2582" y="1796"/>
                        <a:chExt cx="57" cy="56"/>
                      </a:xfrm>
                    </p:grpSpPr>
                    <p:sp>
                      <p:nvSpPr>
                        <p:cNvPr id="28757" name="Line 119"/>
                        <p:cNvSpPr>
                          <a:spLocks noChangeShapeType="1"/>
                        </p:cNvSpPr>
                        <p:nvPr/>
                      </p:nvSpPr>
                      <p:spPr bwMode="auto">
                        <a:xfrm flipV="1">
                          <a:off x="2582" y="1833"/>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58" name="Line 120"/>
                        <p:cNvSpPr>
                          <a:spLocks noChangeShapeType="1"/>
                        </p:cNvSpPr>
                        <p:nvPr/>
                      </p:nvSpPr>
                      <p:spPr bwMode="auto">
                        <a:xfrm flipV="1">
                          <a:off x="2603" y="179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8674" name="Group 121"/>
                      <p:cNvGrpSpPr>
                        <a:grpSpLocks/>
                      </p:cNvGrpSpPr>
                      <p:nvPr/>
                    </p:nvGrpSpPr>
                    <p:grpSpPr bwMode="auto">
                      <a:xfrm>
                        <a:off x="2605" y="1800"/>
                        <a:ext cx="58" cy="56"/>
                        <a:chOff x="2605" y="1800"/>
                        <a:chExt cx="58" cy="56"/>
                      </a:xfrm>
                    </p:grpSpPr>
                    <p:sp>
                      <p:nvSpPr>
                        <p:cNvPr id="28755" name="Line 122"/>
                        <p:cNvSpPr>
                          <a:spLocks noChangeShapeType="1"/>
                        </p:cNvSpPr>
                        <p:nvPr/>
                      </p:nvSpPr>
                      <p:spPr bwMode="auto">
                        <a:xfrm flipV="1">
                          <a:off x="2605" y="1836"/>
                          <a:ext cx="14" cy="2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56" name="Line 123"/>
                        <p:cNvSpPr>
                          <a:spLocks noChangeShapeType="1"/>
                        </p:cNvSpPr>
                        <p:nvPr/>
                      </p:nvSpPr>
                      <p:spPr bwMode="auto">
                        <a:xfrm flipV="1">
                          <a:off x="2627" y="1800"/>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8675" name="Group 124"/>
                      <p:cNvGrpSpPr>
                        <a:grpSpLocks/>
                      </p:cNvGrpSpPr>
                      <p:nvPr/>
                    </p:nvGrpSpPr>
                    <p:grpSpPr bwMode="auto">
                      <a:xfrm>
                        <a:off x="2632" y="1802"/>
                        <a:ext cx="57" cy="55"/>
                        <a:chOff x="2632" y="1802"/>
                        <a:chExt cx="57" cy="55"/>
                      </a:xfrm>
                    </p:grpSpPr>
                    <p:sp>
                      <p:nvSpPr>
                        <p:cNvPr id="28753" name="Line 125"/>
                        <p:cNvSpPr>
                          <a:spLocks noChangeShapeType="1"/>
                        </p:cNvSpPr>
                        <p:nvPr/>
                      </p:nvSpPr>
                      <p:spPr bwMode="auto">
                        <a:xfrm flipV="1">
                          <a:off x="2632" y="1838"/>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54" name="Line 126"/>
                        <p:cNvSpPr>
                          <a:spLocks noChangeShapeType="1"/>
                        </p:cNvSpPr>
                        <p:nvPr/>
                      </p:nvSpPr>
                      <p:spPr bwMode="auto">
                        <a:xfrm flipV="1">
                          <a:off x="2653" y="1802"/>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8683" name="Group 127"/>
                      <p:cNvGrpSpPr>
                        <a:grpSpLocks/>
                      </p:cNvGrpSpPr>
                      <p:nvPr/>
                    </p:nvGrpSpPr>
                    <p:grpSpPr bwMode="auto">
                      <a:xfrm>
                        <a:off x="2657" y="1803"/>
                        <a:ext cx="57" cy="56"/>
                        <a:chOff x="2657" y="1803"/>
                        <a:chExt cx="57" cy="56"/>
                      </a:xfrm>
                    </p:grpSpPr>
                    <p:sp>
                      <p:nvSpPr>
                        <p:cNvPr id="28751" name="Line 128"/>
                        <p:cNvSpPr>
                          <a:spLocks noChangeShapeType="1"/>
                        </p:cNvSpPr>
                        <p:nvPr/>
                      </p:nvSpPr>
                      <p:spPr bwMode="auto">
                        <a:xfrm flipV="1">
                          <a:off x="2657" y="1840"/>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52" name="Line 129"/>
                        <p:cNvSpPr>
                          <a:spLocks noChangeShapeType="1"/>
                        </p:cNvSpPr>
                        <p:nvPr/>
                      </p:nvSpPr>
                      <p:spPr bwMode="auto">
                        <a:xfrm flipV="1">
                          <a:off x="2678" y="1803"/>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8684" name="Group 130"/>
                      <p:cNvGrpSpPr>
                        <a:grpSpLocks/>
                      </p:cNvGrpSpPr>
                      <p:nvPr/>
                    </p:nvGrpSpPr>
                    <p:grpSpPr bwMode="auto">
                      <a:xfrm>
                        <a:off x="2681" y="1806"/>
                        <a:ext cx="58" cy="55"/>
                        <a:chOff x="2681" y="1806"/>
                        <a:chExt cx="58" cy="55"/>
                      </a:xfrm>
                    </p:grpSpPr>
                    <p:sp>
                      <p:nvSpPr>
                        <p:cNvPr id="28749" name="Line 131"/>
                        <p:cNvSpPr>
                          <a:spLocks noChangeShapeType="1"/>
                        </p:cNvSpPr>
                        <p:nvPr/>
                      </p:nvSpPr>
                      <p:spPr bwMode="auto">
                        <a:xfrm flipV="1">
                          <a:off x="2681" y="1842"/>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50" name="Line 132"/>
                        <p:cNvSpPr>
                          <a:spLocks noChangeShapeType="1"/>
                        </p:cNvSpPr>
                        <p:nvPr/>
                      </p:nvSpPr>
                      <p:spPr bwMode="auto">
                        <a:xfrm flipV="1">
                          <a:off x="2703" y="1806"/>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8685" name="Group 133"/>
                      <p:cNvGrpSpPr>
                        <a:grpSpLocks/>
                      </p:cNvGrpSpPr>
                      <p:nvPr/>
                    </p:nvGrpSpPr>
                    <p:grpSpPr bwMode="auto">
                      <a:xfrm>
                        <a:off x="2704" y="1809"/>
                        <a:ext cx="58" cy="56"/>
                        <a:chOff x="2704" y="1809"/>
                        <a:chExt cx="58" cy="56"/>
                      </a:xfrm>
                    </p:grpSpPr>
                    <p:sp>
                      <p:nvSpPr>
                        <p:cNvPr id="28747" name="Line 134"/>
                        <p:cNvSpPr>
                          <a:spLocks noChangeShapeType="1"/>
                        </p:cNvSpPr>
                        <p:nvPr/>
                      </p:nvSpPr>
                      <p:spPr bwMode="auto">
                        <a:xfrm flipV="1">
                          <a:off x="2704" y="1846"/>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48" name="Line 135"/>
                        <p:cNvSpPr>
                          <a:spLocks noChangeShapeType="1"/>
                        </p:cNvSpPr>
                        <p:nvPr/>
                      </p:nvSpPr>
                      <p:spPr bwMode="auto">
                        <a:xfrm flipV="1">
                          <a:off x="2726" y="1809"/>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8686" name="Group 136"/>
                      <p:cNvGrpSpPr>
                        <a:grpSpLocks/>
                      </p:cNvGrpSpPr>
                      <p:nvPr/>
                    </p:nvGrpSpPr>
                    <p:grpSpPr bwMode="auto">
                      <a:xfrm>
                        <a:off x="2729" y="1813"/>
                        <a:ext cx="57" cy="55"/>
                        <a:chOff x="2729" y="1813"/>
                        <a:chExt cx="57" cy="55"/>
                      </a:xfrm>
                    </p:grpSpPr>
                    <p:sp>
                      <p:nvSpPr>
                        <p:cNvPr id="28745" name="Line 137"/>
                        <p:cNvSpPr>
                          <a:spLocks noChangeShapeType="1"/>
                        </p:cNvSpPr>
                        <p:nvPr/>
                      </p:nvSpPr>
                      <p:spPr bwMode="auto">
                        <a:xfrm flipV="1">
                          <a:off x="2729" y="184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46" name="Line 138"/>
                        <p:cNvSpPr>
                          <a:spLocks noChangeShapeType="1"/>
                        </p:cNvSpPr>
                        <p:nvPr/>
                      </p:nvSpPr>
                      <p:spPr bwMode="auto">
                        <a:xfrm flipV="1">
                          <a:off x="2750" y="1813"/>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8694" name="Group 139"/>
                      <p:cNvGrpSpPr>
                        <a:grpSpLocks/>
                      </p:cNvGrpSpPr>
                      <p:nvPr/>
                    </p:nvGrpSpPr>
                    <p:grpSpPr bwMode="auto">
                      <a:xfrm>
                        <a:off x="2754" y="1814"/>
                        <a:ext cx="57" cy="56"/>
                        <a:chOff x="2754" y="1814"/>
                        <a:chExt cx="57" cy="56"/>
                      </a:xfrm>
                    </p:grpSpPr>
                    <p:sp>
                      <p:nvSpPr>
                        <p:cNvPr id="28743" name="Line 140"/>
                        <p:cNvSpPr>
                          <a:spLocks noChangeShapeType="1"/>
                        </p:cNvSpPr>
                        <p:nvPr/>
                      </p:nvSpPr>
                      <p:spPr bwMode="auto">
                        <a:xfrm flipV="1">
                          <a:off x="2754" y="185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44" name="Line 141"/>
                        <p:cNvSpPr>
                          <a:spLocks noChangeShapeType="1"/>
                        </p:cNvSpPr>
                        <p:nvPr/>
                      </p:nvSpPr>
                      <p:spPr bwMode="auto">
                        <a:xfrm flipV="1">
                          <a:off x="2775" y="1814"/>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8695" name="Group 142"/>
                      <p:cNvGrpSpPr>
                        <a:grpSpLocks/>
                      </p:cNvGrpSpPr>
                      <p:nvPr/>
                    </p:nvGrpSpPr>
                    <p:grpSpPr bwMode="auto">
                      <a:xfrm>
                        <a:off x="2777" y="1816"/>
                        <a:ext cx="58" cy="56"/>
                        <a:chOff x="2777" y="1816"/>
                        <a:chExt cx="58" cy="56"/>
                      </a:xfrm>
                    </p:grpSpPr>
                    <p:sp>
                      <p:nvSpPr>
                        <p:cNvPr id="28741" name="Line 143"/>
                        <p:cNvSpPr>
                          <a:spLocks noChangeShapeType="1"/>
                        </p:cNvSpPr>
                        <p:nvPr/>
                      </p:nvSpPr>
                      <p:spPr bwMode="auto">
                        <a:xfrm flipV="1">
                          <a:off x="2777" y="1853"/>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42" name="Line 144"/>
                        <p:cNvSpPr>
                          <a:spLocks noChangeShapeType="1"/>
                        </p:cNvSpPr>
                        <p:nvPr/>
                      </p:nvSpPr>
                      <p:spPr bwMode="auto">
                        <a:xfrm flipV="1">
                          <a:off x="2799" y="181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28696" name="Group 145"/>
                    <p:cNvGrpSpPr>
                      <a:grpSpLocks/>
                    </p:cNvGrpSpPr>
                    <p:nvPr/>
                  </p:nvGrpSpPr>
                  <p:grpSpPr bwMode="auto">
                    <a:xfrm>
                      <a:off x="2854" y="1824"/>
                      <a:ext cx="86" cy="63"/>
                      <a:chOff x="2854" y="1824"/>
                      <a:chExt cx="86" cy="63"/>
                    </a:xfrm>
                  </p:grpSpPr>
                  <p:grpSp>
                    <p:nvGrpSpPr>
                      <p:cNvPr id="28697" name="Group 146"/>
                      <p:cNvGrpSpPr>
                        <a:grpSpLocks/>
                      </p:cNvGrpSpPr>
                      <p:nvPr/>
                    </p:nvGrpSpPr>
                    <p:grpSpPr bwMode="auto">
                      <a:xfrm>
                        <a:off x="2893" y="1827"/>
                        <a:ext cx="47" cy="60"/>
                        <a:chOff x="2893" y="1827"/>
                        <a:chExt cx="47" cy="60"/>
                      </a:xfrm>
                    </p:grpSpPr>
                    <p:sp>
                      <p:nvSpPr>
                        <p:cNvPr id="28728" name="Line 147"/>
                        <p:cNvSpPr>
                          <a:spLocks noChangeShapeType="1"/>
                        </p:cNvSpPr>
                        <p:nvPr/>
                      </p:nvSpPr>
                      <p:spPr bwMode="auto">
                        <a:xfrm flipV="1">
                          <a:off x="2893" y="1865"/>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29" name="Line 148"/>
                        <p:cNvSpPr>
                          <a:spLocks noChangeShapeType="1"/>
                        </p:cNvSpPr>
                        <p:nvPr/>
                      </p:nvSpPr>
                      <p:spPr bwMode="auto">
                        <a:xfrm flipV="1">
                          <a:off x="2912" y="1827"/>
                          <a:ext cx="28" cy="46"/>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8702" name="Group 149"/>
                      <p:cNvGrpSpPr>
                        <a:grpSpLocks/>
                      </p:cNvGrpSpPr>
                      <p:nvPr/>
                    </p:nvGrpSpPr>
                    <p:grpSpPr bwMode="auto">
                      <a:xfrm>
                        <a:off x="2874" y="1825"/>
                        <a:ext cx="48" cy="60"/>
                        <a:chOff x="2874" y="1825"/>
                        <a:chExt cx="48" cy="60"/>
                      </a:xfrm>
                    </p:grpSpPr>
                    <p:sp>
                      <p:nvSpPr>
                        <p:cNvPr id="28726" name="Line 150"/>
                        <p:cNvSpPr>
                          <a:spLocks noChangeShapeType="1"/>
                        </p:cNvSpPr>
                        <p:nvPr/>
                      </p:nvSpPr>
                      <p:spPr bwMode="auto">
                        <a:xfrm flipV="1">
                          <a:off x="2874" y="1864"/>
                          <a:ext cx="10" cy="2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27" name="Line 151"/>
                        <p:cNvSpPr>
                          <a:spLocks noChangeShapeType="1"/>
                        </p:cNvSpPr>
                        <p:nvPr/>
                      </p:nvSpPr>
                      <p:spPr bwMode="auto">
                        <a:xfrm flipV="1">
                          <a:off x="2892" y="1825"/>
                          <a:ext cx="30" cy="47"/>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8703" name="Group 152"/>
                      <p:cNvGrpSpPr>
                        <a:grpSpLocks/>
                      </p:cNvGrpSpPr>
                      <p:nvPr/>
                    </p:nvGrpSpPr>
                    <p:grpSpPr bwMode="auto">
                      <a:xfrm>
                        <a:off x="2854" y="1824"/>
                        <a:ext cx="46" cy="59"/>
                        <a:chOff x="2854" y="1824"/>
                        <a:chExt cx="46" cy="59"/>
                      </a:xfrm>
                    </p:grpSpPr>
                    <p:sp>
                      <p:nvSpPr>
                        <p:cNvPr id="28724" name="Line 153"/>
                        <p:cNvSpPr>
                          <a:spLocks noChangeShapeType="1"/>
                        </p:cNvSpPr>
                        <p:nvPr/>
                      </p:nvSpPr>
                      <p:spPr bwMode="auto">
                        <a:xfrm flipV="1">
                          <a:off x="2854" y="1861"/>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25" name="Line 154"/>
                        <p:cNvSpPr>
                          <a:spLocks noChangeShapeType="1"/>
                        </p:cNvSpPr>
                        <p:nvPr/>
                      </p:nvSpPr>
                      <p:spPr bwMode="auto">
                        <a:xfrm flipV="1">
                          <a:off x="2873" y="1824"/>
                          <a:ext cx="27"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sp>
                  <p:nvSpPr>
                    <p:cNvPr id="28718" name="Line 155"/>
                    <p:cNvSpPr>
                      <a:spLocks noChangeShapeType="1"/>
                    </p:cNvSpPr>
                    <p:nvPr/>
                  </p:nvSpPr>
                  <p:spPr bwMode="auto">
                    <a:xfrm>
                      <a:off x="2553" y="1815"/>
                      <a:ext cx="391" cy="3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19" name="Line 156"/>
                    <p:cNvSpPr>
                      <a:spLocks noChangeShapeType="1"/>
                    </p:cNvSpPr>
                    <p:nvPr/>
                  </p:nvSpPr>
                  <p:spPr bwMode="auto">
                    <a:xfrm>
                      <a:off x="2538" y="1825"/>
                      <a:ext cx="399" cy="3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8720" name="Line 157"/>
                    <p:cNvSpPr>
                      <a:spLocks noChangeShapeType="1"/>
                    </p:cNvSpPr>
                    <p:nvPr/>
                  </p:nvSpPr>
                  <p:spPr bwMode="auto">
                    <a:xfrm>
                      <a:off x="2523" y="1835"/>
                      <a:ext cx="403" cy="3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28704" name="Group 158"/>
                <p:cNvGrpSpPr>
                  <a:grpSpLocks/>
                </p:cNvGrpSpPr>
                <p:nvPr/>
              </p:nvGrpSpPr>
              <p:grpSpPr bwMode="auto">
                <a:xfrm>
                  <a:off x="2939" y="1835"/>
                  <a:ext cx="51" cy="68"/>
                  <a:chOff x="2939" y="1835"/>
                  <a:chExt cx="51" cy="68"/>
                </a:xfrm>
              </p:grpSpPr>
              <p:sp>
                <p:nvSpPr>
                  <p:cNvPr id="28712" name="Line 159"/>
                  <p:cNvSpPr>
                    <a:spLocks noChangeShapeType="1"/>
                  </p:cNvSpPr>
                  <p:nvPr/>
                </p:nvSpPr>
                <p:spPr bwMode="auto">
                  <a:xfrm flipV="1">
                    <a:off x="2939" y="1870"/>
                    <a:ext cx="23" cy="3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sp>
                <p:nvSpPr>
                  <p:cNvPr id="28713" name="Line 160"/>
                  <p:cNvSpPr>
                    <a:spLocks noChangeShapeType="1"/>
                  </p:cNvSpPr>
                  <p:nvPr/>
                </p:nvSpPr>
                <p:spPr bwMode="auto">
                  <a:xfrm flipV="1">
                    <a:off x="2970" y="1835"/>
                    <a:ext cx="20" cy="4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grpSp>
          </p:grpSp>
        </p:grpSp>
      </p:grpSp>
      <p:grpSp>
        <p:nvGrpSpPr>
          <p:cNvPr id="28706" name="Group 161"/>
          <p:cNvGrpSpPr>
            <a:grpSpLocks/>
          </p:cNvGrpSpPr>
          <p:nvPr/>
        </p:nvGrpSpPr>
        <p:grpSpPr bwMode="auto">
          <a:xfrm>
            <a:off x="5972175" y="5638800"/>
            <a:ext cx="1397000" cy="609600"/>
            <a:chOff x="1776" y="3264"/>
            <a:chExt cx="880" cy="672"/>
          </a:xfrm>
        </p:grpSpPr>
        <p:sp>
          <p:nvSpPr>
            <p:cNvPr id="28691" name="Line 162"/>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8692" name="Line 163"/>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sp>
        <p:nvSpPr>
          <p:cNvPr id="28687" name="Text Box 164"/>
          <p:cNvSpPr txBox="1">
            <a:spLocks noChangeArrowheads="1"/>
          </p:cNvSpPr>
          <p:nvPr/>
        </p:nvSpPr>
        <p:spPr bwMode="auto">
          <a:xfrm>
            <a:off x="7096125" y="855663"/>
            <a:ext cx="1307537" cy="369332"/>
          </a:xfrm>
          <a:prstGeom prst="rect">
            <a:avLst/>
          </a:prstGeom>
          <a:noFill/>
          <a:ln w="9525" algn="ctr">
            <a:noFill/>
            <a:miter lim="800000"/>
            <a:headEnd/>
            <a:tailEnd/>
          </a:ln>
        </p:spPr>
        <p:txBody>
          <a:bodyPr wrap="none">
            <a:spAutoFit/>
          </a:bodyPr>
          <a:lstStyle/>
          <a:p>
            <a:pPr algn="l" eaLnBrk="0" hangingPunct="0">
              <a:spcBef>
                <a:spcPct val="50000"/>
              </a:spcBef>
              <a:buClr>
                <a:srgbClr val="FFFF00"/>
              </a:buClr>
              <a:buSzPct val="75000"/>
              <a:defRPr/>
            </a:pPr>
            <a:r>
              <a:rPr lang="en-GB" dirty="0"/>
              <a:t>Web Server</a:t>
            </a:r>
            <a:endParaRPr lang="en-US" dirty="0"/>
          </a:p>
        </p:txBody>
      </p:sp>
      <p:sp>
        <p:nvSpPr>
          <p:cNvPr id="28688" name="Rectangle 165"/>
          <p:cNvSpPr>
            <a:spLocks noChangeArrowheads="1"/>
          </p:cNvSpPr>
          <p:nvPr/>
        </p:nvSpPr>
        <p:spPr bwMode="auto">
          <a:xfrm>
            <a:off x="3400425" y="2676525"/>
            <a:ext cx="1638300" cy="457200"/>
          </a:xfrm>
          <a:prstGeom prst="rect">
            <a:avLst/>
          </a:prstGeom>
          <a:solidFill>
            <a:schemeClr val="accent4">
              <a:lumMod val="40000"/>
              <a:lumOff val="60000"/>
            </a:schemeClr>
          </a:solidFill>
          <a:ln w="9525">
            <a:solidFill>
              <a:srgbClr val="000000"/>
            </a:solidFill>
            <a:miter lim="800000"/>
            <a:headEnd/>
            <a:tailEnd/>
          </a:ln>
        </p:spPr>
        <p:txBody>
          <a:bodyPr wrap="none" anchor="ctr"/>
          <a:lstStyle/>
          <a:p>
            <a:pPr>
              <a:defRPr/>
            </a:pPr>
            <a:r>
              <a:rPr lang="en-GB" sz="1800" dirty="0"/>
              <a:t>Data</a:t>
            </a:r>
          </a:p>
        </p:txBody>
      </p:sp>
      <p:sp>
        <p:nvSpPr>
          <p:cNvPr id="28689" name="AutoShape 166"/>
          <p:cNvSpPr>
            <a:spLocks/>
          </p:cNvSpPr>
          <p:nvPr/>
        </p:nvSpPr>
        <p:spPr bwMode="auto">
          <a:xfrm rot="5400000">
            <a:off x="4110037" y="1719263"/>
            <a:ext cx="219075" cy="1600200"/>
          </a:xfrm>
          <a:prstGeom prst="leftBrace">
            <a:avLst>
              <a:gd name="adj1" fmla="val 60870"/>
              <a:gd name="adj2" fmla="val 50000"/>
            </a:avLst>
          </a:prstGeom>
          <a:noFill/>
          <a:ln w="9525">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8690" name="Text Box 167"/>
          <p:cNvSpPr txBox="1">
            <a:spLocks noChangeArrowheads="1"/>
          </p:cNvSpPr>
          <p:nvPr/>
        </p:nvSpPr>
        <p:spPr bwMode="auto">
          <a:xfrm>
            <a:off x="3689350" y="2079625"/>
            <a:ext cx="957313" cy="369332"/>
          </a:xfrm>
          <a:prstGeom prst="rect">
            <a:avLst/>
          </a:prstGeom>
          <a:noFill/>
          <a:ln w="9525">
            <a:noFill/>
            <a:miter lim="800000"/>
            <a:headEnd/>
            <a:tailEnd/>
          </a:ln>
        </p:spPr>
        <p:txBody>
          <a:bodyPr wrap="none">
            <a:spAutoFit/>
          </a:bodyPr>
          <a:lstStyle/>
          <a:p>
            <a:pPr algn="l">
              <a:defRPr/>
            </a:pPr>
            <a:r>
              <a:rPr lang="en-GB" sz="1800" dirty="0"/>
              <a:t>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91202">
                                            <p:txEl>
                                              <p:pRg st="6" end="6"/>
                                            </p:txEl>
                                          </p:spTgt>
                                        </p:tgtEl>
                                        <p:attrNameLst>
                                          <p:attrName>style.visibility</p:attrName>
                                        </p:attrNameLst>
                                      </p:cBhvr>
                                      <p:to>
                                        <p:strVal val="visible"/>
                                      </p:to>
                                    </p:set>
                                    <p:animEffect transition="in" filter="dissolve">
                                      <p:cBhvr>
                                        <p:cTn id="7" dur="500"/>
                                        <p:tgtEl>
                                          <p:spTgt spid="69120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91202">
                                            <p:txEl>
                                              <p:pRg st="8" end="8"/>
                                            </p:txEl>
                                          </p:spTgt>
                                        </p:tgtEl>
                                        <p:attrNameLst>
                                          <p:attrName>style.visibility</p:attrName>
                                        </p:attrNameLst>
                                      </p:cBhvr>
                                      <p:to>
                                        <p:strVal val="visible"/>
                                      </p:to>
                                    </p:set>
                                    <p:animEffect transition="in" filter="dissolve">
                                      <p:cBhvr>
                                        <p:cTn id="12" dur="500"/>
                                        <p:tgtEl>
                                          <p:spTgt spid="6912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691210"/>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20514" name="osi.wav">
            <a:hlinkClick r:id="" action="ppaction://media"/>
          </p:cNvPr>
          <p:cNvPicPr>
            <a:picLocks noRot="1" noChangeAspect="1" noChangeArrowheads="1"/>
          </p:cNvPicPr>
          <p:nvPr>
            <a:audioFile r:link="rId1"/>
          </p:nvPr>
        </p:nvPicPr>
        <p:blipFill>
          <a:blip r:embed="rId4"/>
          <a:srcRect/>
          <a:stretch>
            <a:fillRect/>
          </a:stretch>
        </p:blipFill>
        <p:spPr bwMode="auto">
          <a:xfrm>
            <a:off x="3362325" y="361950"/>
            <a:ext cx="304800" cy="304800"/>
          </a:xfrm>
          <a:prstGeom prst="rect">
            <a:avLst/>
          </a:prstGeom>
          <a:noFill/>
          <a:ln w="9525">
            <a:noFill/>
            <a:miter lim="800000"/>
            <a:headEnd/>
            <a:tailEnd/>
          </a:ln>
        </p:spPr>
      </p:pic>
      <p:sp>
        <p:nvSpPr>
          <p:cNvPr id="29700" name="Line 3"/>
          <p:cNvSpPr>
            <a:spLocks noChangeShapeType="1"/>
          </p:cNvSpPr>
          <p:nvPr/>
        </p:nvSpPr>
        <p:spPr bwMode="auto">
          <a:xfrm>
            <a:off x="482600" y="6273800"/>
            <a:ext cx="7175500" cy="0"/>
          </a:xfrm>
          <a:prstGeom prst="line">
            <a:avLst/>
          </a:prstGeom>
          <a:noFill/>
          <a:ln w="76200">
            <a:solidFill>
              <a:srgbClr val="000000"/>
            </a:solidFill>
            <a:round/>
            <a:headEnd type="triangle" w="med" len="med"/>
            <a:tailEnd type="triangle" w="med" len="med"/>
          </a:ln>
        </p:spPr>
        <p:txBody>
          <a:bodyPr wrap="none" anchor="ctr"/>
          <a:lstStyle/>
          <a:p>
            <a:pPr>
              <a:defRPr/>
            </a:pPr>
            <a:endParaRPr lang="en-US">
              <a:solidFill>
                <a:schemeClr val="bg1">
                  <a:lumMod val="50000"/>
                </a:schemeClr>
              </a:solidFill>
            </a:endParaRPr>
          </a:p>
        </p:txBody>
      </p:sp>
      <p:grpSp>
        <p:nvGrpSpPr>
          <p:cNvPr id="2" name="Group 4"/>
          <p:cNvGrpSpPr>
            <a:grpSpLocks/>
          </p:cNvGrpSpPr>
          <p:nvPr/>
        </p:nvGrpSpPr>
        <p:grpSpPr bwMode="auto">
          <a:xfrm>
            <a:off x="2819400" y="5181600"/>
            <a:ext cx="1397000" cy="1066800"/>
            <a:chOff x="1776" y="3264"/>
            <a:chExt cx="880" cy="672"/>
          </a:xfrm>
        </p:grpSpPr>
        <p:sp>
          <p:nvSpPr>
            <p:cNvPr id="29854" name="Line 5"/>
            <p:cNvSpPr>
              <a:spLocks noChangeShapeType="1"/>
            </p:cNvSpPr>
            <p:nvPr/>
          </p:nvSpPr>
          <p:spPr bwMode="auto">
            <a:xfrm>
              <a:off x="1776" y="3264"/>
              <a:ext cx="0" cy="664"/>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9855" name="Line 6"/>
            <p:cNvSpPr>
              <a:spLocks noChangeShapeType="1"/>
            </p:cNvSpPr>
            <p:nvPr/>
          </p:nvSpPr>
          <p:spPr bwMode="auto">
            <a:xfrm flipV="1">
              <a:off x="2656" y="3272"/>
              <a:ext cx="0" cy="664"/>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sp>
        <p:nvSpPr>
          <p:cNvPr id="29702" name="Text Box 7"/>
          <p:cNvSpPr txBox="1">
            <a:spLocks noChangeArrowheads="1"/>
          </p:cNvSpPr>
          <p:nvPr/>
        </p:nvSpPr>
        <p:spPr bwMode="auto">
          <a:xfrm>
            <a:off x="4492625" y="5761038"/>
            <a:ext cx="2181225" cy="457200"/>
          </a:xfrm>
          <a:prstGeom prst="rect">
            <a:avLst/>
          </a:prstGeom>
          <a:noFill/>
          <a:ln w="9525">
            <a:noFill/>
            <a:miter lim="800000"/>
            <a:headEnd/>
            <a:tailEnd/>
          </a:ln>
        </p:spPr>
        <p:txBody>
          <a:bodyPr wrap="none">
            <a:spAutoFit/>
          </a:bodyPr>
          <a:lstStyle/>
          <a:p>
            <a:pPr algn="l" eaLnBrk="0" hangingPunct="0">
              <a:defRPr/>
            </a:pPr>
            <a:r>
              <a:rPr lang="en-GB">
                <a:solidFill>
                  <a:schemeClr val="bg1">
                    <a:lumMod val="50000"/>
                  </a:schemeClr>
                </a:solidFill>
              </a:rPr>
              <a:t>Data Network</a:t>
            </a:r>
          </a:p>
        </p:txBody>
      </p:sp>
      <p:grpSp>
        <p:nvGrpSpPr>
          <p:cNvPr id="3" name="Group 8"/>
          <p:cNvGrpSpPr>
            <a:grpSpLocks/>
          </p:cNvGrpSpPr>
          <p:nvPr/>
        </p:nvGrpSpPr>
        <p:grpSpPr bwMode="auto">
          <a:xfrm>
            <a:off x="3162300" y="947738"/>
            <a:ext cx="711200" cy="469900"/>
            <a:chOff x="1776" y="3264"/>
            <a:chExt cx="880" cy="672"/>
          </a:xfrm>
        </p:grpSpPr>
        <p:sp>
          <p:nvSpPr>
            <p:cNvPr id="29852" name="Line 9"/>
            <p:cNvSpPr>
              <a:spLocks noChangeShapeType="1"/>
            </p:cNvSpPr>
            <p:nvPr/>
          </p:nvSpPr>
          <p:spPr bwMode="auto">
            <a:xfrm>
              <a:off x="1776" y="3264"/>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sp>
          <p:nvSpPr>
            <p:cNvPr id="29853" name="Line 10"/>
            <p:cNvSpPr>
              <a:spLocks noChangeShapeType="1"/>
            </p:cNvSpPr>
            <p:nvPr/>
          </p:nvSpPr>
          <p:spPr bwMode="auto">
            <a:xfrm flipV="1">
              <a:off x="2656" y="3273"/>
              <a:ext cx="0" cy="663"/>
            </a:xfrm>
            <a:prstGeom prst="line">
              <a:avLst/>
            </a:prstGeom>
            <a:noFill/>
            <a:ln w="76200">
              <a:solidFill>
                <a:srgbClr val="000000"/>
              </a:solidFill>
              <a:round/>
              <a:headEnd type="triangle" w="med" len="med"/>
              <a:tailEnd/>
            </a:ln>
          </p:spPr>
          <p:txBody>
            <a:bodyPr wrap="none" anchor="ctr"/>
            <a:lstStyle/>
            <a:p>
              <a:pPr>
                <a:defRPr/>
              </a:pPr>
              <a:endParaRPr lang="en-US">
                <a:solidFill>
                  <a:schemeClr val="bg1">
                    <a:lumMod val="50000"/>
                  </a:schemeClr>
                </a:solidFill>
              </a:endParaRPr>
            </a:p>
          </p:txBody>
        </p:sp>
      </p:grpSp>
      <p:grpSp>
        <p:nvGrpSpPr>
          <p:cNvPr id="4" name="Group 11"/>
          <p:cNvGrpSpPr>
            <a:grpSpLocks/>
          </p:cNvGrpSpPr>
          <p:nvPr/>
        </p:nvGrpSpPr>
        <p:grpSpPr bwMode="auto">
          <a:xfrm>
            <a:off x="2949575" y="134938"/>
            <a:ext cx="1163638" cy="901700"/>
            <a:chOff x="2436" y="1353"/>
            <a:chExt cx="733" cy="568"/>
          </a:xfrm>
        </p:grpSpPr>
        <p:sp>
          <p:nvSpPr>
            <p:cNvPr id="29706" name="Freeform 12"/>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cmpd="sng">
              <a:solidFill>
                <a:srgbClr val="80808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5" name="Group 13"/>
            <p:cNvGrpSpPr>
              <a:grpSpLocks/>
            </p:cNvGrpSpPr>
            <p:nvPr/>
          </p:nvGrpSpPr>
          <p:grpSpPr bwMode="auto">
            <a:xfrm>
              <a:off x="2497" y="1671"/>
              <a:ext cx="568" cy="191"/>
              <a:chOff x="2497" y="1671"/>
              <a:chExt cx="568" cy="191"/>
            </a:xfrm>
          </p:grpSpPr>
          <p:sp>
            <p:nvSpPr>
              <p:cNvPr id="29845" name="Freeform 14"/>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846" name="Freeform 15"/>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6" name="Group 16"/>
              <p:cNvGrpSpPr>
                <a:grpSpLocks/>
              </p:cNvGrpSpPr>
              <p:nvPr/>
            </p:nvGrpSpPr>
            <p:grpSpPr bwMode="auto">
              <a:xfrm>
                <a:off x="2502" y="1703"/>
                <a:ext cx="457" cy="52"/>
                <a:chOff x="2502" y="1703"/>
                <a:chExt cx="457" cy="52"/>
              </a:xfrm>
            </p:grpSpPr>
            <p:sp>
              <p:nvSpPr>
                <p:cNvPr id="29848" name="Line 17"/>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9849" name="Line 18"/>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9850" name="Line 19"/>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29851" name="Line 20"/>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pPr>
                    <a:defRPr/>
                  </a:pPr>
                  <a:endParaRPr lang="en-US">
                    <a:solidFill>
                      <a:schemeClr val="bg1">
                        <a:lumMod val="50000"/>
                      </a:schemeClr>
                    </a:solidFill>
                  </a:endParaRPr>
                </a:p>
              </p:txBody>
            </p:sp>
          </p:grpSp>
        </p:grpSp>
        <p:grpSp>
          <p:nvGrpSpPr>
            <p:cNvPr id="7" name="Group 21"/>
            <p:cNvGrpSpPr>
              <a:grpSpLocks/>
            </p:cNvGrpSpPr>
            <p:nvPr/>
          </p:nvGrpSpPr>
          <p:grpSpPr bwMode="auto">
            <a:xfrm>
              <a:off x="2497" y="1651"/>
              <a:ext cx="570" cy="47"/>
              <a:chOff x="2497" y="1651"/>
              <a:chExt cx="570" cy="47"/>
            </a:xfrm>
          </p:grpSpPr>
          <p:sp>
            <p:nvSpPr>
              <p:cNvPr id="29843" name="Freeform 22"/>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844" name="Freeform 23"/>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8" name="Group 24"/>
            <p:cNvGrpSpPr>
              <a:grpSpLocks/>
            </p:cNvGrpSpPr>
            <p:nvPr/>
          </p:nvGrpSpPr>
          <p:grpSpPr bwMode="auto">
            <a:xfrm>
              <a:off x="2967" y="1360"/>
              <a:ext cx="100" cy="322"/>
              <a:chOff x="2967" y="1360"/>
              <a:chExt cx="100" cy="322"/>
            </a:xfrm>
          </p:grpSpPr>
          <p:grpSp>
            <p:nvGrpSpPr>
              <p:cNvPr id="9" name="Group 25"/>
              <p:cNvGrpSpPr>
                <a:grpSpLocks/>
              </p:cNvGrpSpPr>
              <p:nvPr/>
            </p:nvGrpSpPr>
            <p:grpSpPr bwMode="auto">
              <a:xfrm>
                <a:off x="3008" y="1402"/>
                <a:ext cx="59" cy="269"/>
                <a:chOff x="3008" y="1402"/>
                <a:chExt cx="59" cy="269"/>
              </a:xfrm>
            </p:grpSpPr>
            <p:sp>
              <p:nvSpPr>
                <p:cNvPr id="29817" name="Freeform 26"/>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0" name="Group 27"/>
                <p:cNvGrpSpPr>
                  <a:grpSpLocks/>
                </p:cNvGrpSpPr>
                <p:nvPr/>
              </p:nvGrpSpPr>
              <p:grpSpPr bwMode="auto">
                <a:xfrm>
                  <a:off x="3012" y="1418"/>
                  <a:ext cx="55" cy="231"/>
                  <a:chOff x="3012" y="1418"/>
                  <a:chExt cx="55" cy="231"/>
                </a:xfrm>
              </p:grpSpPr>
              <p:grpSp>
                <p:nvGrpSpPr>
                  <p:cNvPr id="11" name="Group 28"/>
                  <p:cNvGrpSpPr>
                    <a:grpSpLocks/>
                  </p:cNvGrpSpPr>
                  <p:nvPr/>
                </p:nvGrpSpPr>
                <p:grpSpPr bwMode="auto">
                  <a:xfrm>
                    <a:off x="3012" y="1418"/>
                    <a:ext cx="55" cy="231"/>
                    <a:chOff x="3012" y="1418"/>
                    <a:chExt cx="55" cy="231"/>
                  </a:xfrm>
                </p:grpSpPr>
                <p:grpSp>
                  <p:nvGrpSpPr>
                    <p:cNvPr id="12" name="Group 29"/>
                    <p:cNvGrpSpPr>
                      <a:grpSpLocks/>
                    </p:cNvGrpSpPr>
                    <p:nvPr/>
                  </p:nvGrpSpPr>
                  <p:grpSpPr bwMode="auto">
                    <a:xfrm>
                      <a:off x="3012" y="1418"/>
                      <a:ext cx="55" cy="134"/>
                      <a:chOff x="3012" y="1418"/>
                      <a:chExt cx="55" cy="134"/>
                    </a:xfrm>
                  </p:grpSpPr>
                  <p:grpSp>
                    <p:nvGrpSpPr>
                      <p:cNvPr id="13" name="Group 30"/>
                      <p:cNvGrpSpPr>
                        <a:grpSpLocks/>
                      </p:cNvGrpSpPr>
                      <p:nvPr/>
                    </p:nvGrpSpPr>
                    <p:grpSpPr bwMode="auto">
                      <a:xfrm>
                        <a:off x="3017" y="1418"/>
                        <a:ext cx="50" cy="66"/>
                        <a:chOff x="3017" y="1418"/>
                        <a:chExt cx="50" cy="66"/>
                      </a:xfrm>
                    </p:grpSpPr>
                    <p:sp>
                      <p:nvSpPr>
                        <p:cNvPr id="29837" name="Line 31"/>
                        <p:cNvSpPr>
                          <a:spLocks noChangeShapeType="1"/>
                        </p:cNvSpPr>
                        <p:nvPr/>
                      </p:nvSpPr>
                      <p:spPr bwMode="auto">
                        <a:xfrm>
                          <a:off x="3019" y="1418"/>
                          <a:ext cx="48" cy="1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38" name="Line 32"/>
                        <p:cNvSpPr>
                          <a:spLocks noChangeShapeType="1"/>
                        </p:cNvSpPr>
                        <p:nvPr/>
                      </p:nvSpPr>
                      <p:spPr bwMode="auto">
                        <a:xfrm>
                          <a:off x="3018" y="1430"/>
                          <a:ext cx="49"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39" name="Line 33"/>
                        <p:cNvSpPr>
                          <a:spLocks noChangeShapeType="1"/>
                        </p:cNvSpPr>
                        <p:nvPr/>
                      </p:nvSpPr>
                      <p:spPr bwMode="auto">
                        <a:xfrm>
                          <a:off x="3018" y="1442"/>
                          <a:ext cx="49" cy="1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40" name="Line 34"/>
                        <p:cNvSpPr>
                          <a:spLocks noChangeShapeType="1"/>
                        </p:cNvSpPr>
                        <p:nvPr/>
                      </p:nvSpPr>
                      <p:spPr bwMode="auto">
                        <a:xfrm>
                          <a:off x="3018" y="1454"/>
                          <a:ext cx="48"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41" name="Line 35"/>
                        <p:cNvSpPr>
                          <a:spLocks noChangeShapeType="1"/>
                        </p:cNvSpPr>
                        <p:nvPr/>
                      </p:nvSpPr>
                      <p:spPr bwMode="auto">
                        <a:xfrm>
                          <a:off x="3017" y="1466"/>
                          <a:ext cx="48" cy="8"/>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42" name="Line 36"/>
                        <p:cNvSpPr>
                          <a:spLocks noChangeShapeType="1"/>
                        </p:cNvSpPr>
                        <p:nvPr/>
                      </p:nvSpPr>
                      <p:spPr bwMode="auto">
                        <a:xfrm>
                          <a:off x="3017" y="1478"/>
                          <a:ext cx="48"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sp>
                    <p:nvSpPr>
                      <p:cNvPr id="29832" name="Line 37"/>
                      <p:cNvSpPr>
                        <a:spLocks noChangeShapeType="1"/>
                      </p:cNvSpPr>
                      <p:nvPr/>
                    </p:nvSpPr>
                    <p:spPr bwMode="auto">
                      <a:xfrm>
                        <a:off x="3012" y="1502"/>
                        <a:ext cx="51" cy="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33" name="Line 38"/>
                      <p:cNvSpPr>
                        <a:spLocks noChangeShapeType="1"/>
                      </p:cNvSpPr>
                      <p:nvPr/>
                    </p:nvSpPr>
                    <p:spPr bwMode="auto">
                      <a:xfrm>
                        <a:off x="3013" y="1514"/>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34" name="Line 39"/>
                      <p:cNvSpPr>
                        <a:spLocks noChangeShapeType="1"/>
                      </p:cNvSpPr>
                      <p:nvPr/>
                    </p:nvSpPr>
                    <p:spPr bwMode="auto">
                      <a:xfrm>
                        <a:off x="3012" y="1526"/>
                        <a:ext cx="50" cy="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35" name="Line 40"/>
                      <p:cNvSpPr>
                        <a:spLocks noChangeShapeType="1"/>
                      </p:cNvSpPr>
                      <p:nvPr/>
                    </p:nvSpPr>
                    <p:spPr bwMode="auto">
                      <a:xfrm>
                        <a:off x="3013" y="1535"/>
                        <a:ext cx="49" cy="6"/>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36" name="Line 41"/>
                      <p:cNvSpPr>
                        <a:spLocks noChangeShapeType="1"/>
                      </p:cNvSpPr>
                      <p:nvPr/>
                    </p:nvSpPr>
                    <p:spPr bwMode="auto">
                      <a:xfrm>
                        <a:off x="3013" y="1547"/>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nvGrpSpPr>
                    <p:cNvPr id="14" name="Group 42"/>
                    <p:cNvGrpSpPr>
                      <a:grpSpLocks/>
                    </p:cNvGrpSpPr>
                    <p:nvPr/>
                  </p:nvGrpSpPr>
                  <p:grpSpPr bwMode="auto">
                    <a:xfrm>
                      <a:off x="3013" y="1560"/>
                      <a:ext cx="48" cy="89"/>
                      <a:chOff x="3013" y="1560"/>
                      <a:chExt cx="48" cy="89"/>
                    </a:xfrm>
                  </p:grpSpPr>
                  <p:sp>
                    <p:nvSpPr>
                      <p:cNvPr id="29823" name="Line 43"/>
                      <p:cNvSpPr>
                        <a:spLocks noChangeShapeType="1"/>
                      </p:cNvSpPr>
                      <p:nvPr/>
                    </p:nvSpPr>
                    <p:spPr bwMode="auto">
                      <a:xfrm>
                        <a:off x="3013" y="1560"/>
                        <a:ext cx="48" cy="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24" name="Line 44"/>
                      <p:cNvSpPr>
                        <a:spLocks noChangeShapeType="1"/>
                      </p:cNvSpPr>
                      <p:nvPr/>
                    </p:nvSpPr>
                    <p:spPr bwMode="auto">
                      <a:xfrm>
                        <a:off x="3014" y="1572"/>
                        <a:ext cx="46" cy="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25" name="Line 45"/>
                      <p:cNvSpPr>
                        <a:spLocks noChangeShapeType="1"/>
                      </p:cNvSpPr>
                      <p:nvPr/>
                    </p:nvSpPr>
                    <p:spPr bwMode="auto">
                      <a:xfrm>
                        <a:off x="3013" y="1585"/>
                        <a:ext cx="46" cy="0"/>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26" name="Line 46"/>
                      <p:cNvSpPr>
                        <a:spLocks noChangeShapeType="1"/>
                      </p:cNvSpPr>
                      <p:nvPr/>
                    </p:nvSpPr>
                    <p:spPr bwMode="auto">
                      <a:xfrm flipV="1">
                        <a:off x="3013" y="1592"/>
                        <a:ext cx="46" cy="9"/>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27" name="Line 47"/>
                      <p:cNvSpPr>
                        <a:spLocks noChangeShapeType="1"/>
                      </p:cNvSpPr>
                      <p:nvPr/>
                    </p:nvSpPr>
                    <p:spPr bwMode="auto">
                      <a:xfrm flipV="1">
                        <a:off x="3013" y="1602"/>
                        <a:ext cx="45" cy="11"/>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28" name="Line 48"/>
                      <p:cNvSpPr>
                        <a:spLocks noChangeShapeType="1"/>
                      </p:cNvSpPr>
                      <p:nvPr/>
                    </p:nvSpPr>
                    <p:spPr bwMode="auto">
                      <a:xfrm flipV="1">
                        <a:off x="3013" y="1613"/>
                        <a:ext cx="45" cy="12"/>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29" name="Line 49"/>
                      <p:cNvSpPr>
                        <a:spLocks noChangeShapeType="1"/>
                      </p:cNvSpPr>
                      <p:nvPr/>
                    </p:nvSpPr>
                    <p:spPr bwMode="auto">
                      <a:xfrm flipV="1">
                        <a:off x="3013" y="1623"/>
                        <a:ext cx="44" cy="14"/>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30" name="Line 50"/>
                      <p:cNvSpPr>
                        <a:spLocks noChangeShapeType="1"/>
                      </p:cNvSpPr>
                      <p:nvPr/>
                    </p:nvSpPr>
                    <p:spPr bwMode="auto">
                      <a:xfrm flipV="1">
                        <a:off x="3013" y="1634"/>
                        <a:ext cx="44" cy="1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sp>
                <p:nvSpPr>
                  <p:cNvPr id="29820" name="Line 51"/>
                  <p:cNvSpPr>
                    <a:spLocks noChangeShapeType="1"/>
                  </p:cNvSpPr>
                  <p:nvPr/>
                </p:nvSpPr>
                <p:spPr bwMode="auto">
                  <a:xfrm>
                    <a:off x="3015" y="1490"/>
                    <a:ext cx="49"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grpSp>
          <p:grpSp>
            <p:nvGrpSpPr>
              <p:cNvPr id="15" name="Group 52"/>
              <p:cNvGrpSpPr>
                <a:grpSpLocks/>
              </p:cNvGrpSpPr>
              <p:nvPr/>
            </p:nvGrpSpPr>
            <p:grpSpPr bwMode="auto">
              <a:xfrm>
                <a:off x="2967" y="1360"/>
                <a:ext cx="50" cy="322"/>
                <a:chOff x="2967" y="1360"/>
                <a:chExt cx="50" cy="322"/>
              </a:xfrm>
            </p:grpSpPr>
            <p:sp>
              <p:nvSpPr>
                <p:cNvPr id="29815" name="Freeform 53"/>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816" name="Arc 54"/>
                <p:cNvSpPr>
                  <a:spLocks/>
                </p:cNvSpPr>
                <p:nvPr/>
              </p:nvSpPr>
              <p:spPr bwMode="auto">
                <a:xfrm>
                  <a:off x="3015" y="1377"/>
                  <a:ext cx="2" cy="5"/>
                </a:xfrm>
                <a:custGeom>
                  <a:avLst/>
                  <a:gdLst>
                    <a:gd name="T0" fmla="*/ 1 w 43200"/>
                    <a:gd name="T1" fmla="*/ 0 h 43200"/>
                    <a:gd name="T2" fmla="*/ 1 w 43200"/>
                    <a:gd name="T3" fmla="*/ 0 h 43200"/>
                    <a:gd name="T4" fmla="*/ 1 w 43200"/>
                    <a:gd name="T5" fmla="*/ 3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noFill/>
                  <a:round/>
                  <a:headEnd/>
                  <a:tailEnd/>
                </a:ln>
              </p:spPr>
              <p:txBody>
                <a:bodyPr wrap="none" anchor="ctr"/>
                <a:lstStyle/>
                <a:p>
                  <a:pPr>
                    <a:defRPr/>
                  </a:pPr>
                  <a:endParaRPr lang="en-US">
                    <a:solidFill>
                      <a:schemeClr val="bg1">
                        <a:lumMod val="50000"/>
                      </a:schemeClr>
                    </a:solidFill>
                  </a:endParaRPr>
                </a:p>
              </p:txBody>
            </p:sp>
          </p:grpSp>
        </p:grpSp>
        <p:grpSp>
          <p:nvGrpSpPr>
            <p:cNvPr id="16" name="Group 55"/>
            <p:cNvGrpSpPr>
              <a:grpSpLocks/>
            </p:cNvGrpSpPr>
            <p:nvPr/>
          </p:nvGrpSpPr>
          <p:grpSpPr bwMode="auto">
            <a:xfrm>
              <a:off x="2989" y="1856"/>
              <a:ext cx="180" cy="65"/>
              <a:chOff x="2989" y="1856"/>
              <a:chExt cx="180" cy="65"/>
            </a:xfrm>
          </p:grpSpPr>
          <p:sp>
            <p:nvSpPr>
              <p:cNvPr id="29802" name="Freeform 56"/>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cmpd="sng">
                <a:solidFill>
                  <a:srgbClr val="C0C0C0"/>
                </a:solid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17" name="Group 57"/>
              <p:cNvGrpSpPr>
                <a:grpSpLocks/>
              </p:cNvGrpSpPr>
              <p:nvPr/>
            </p:nvGrpSpPr>
            <p:grpSpPr bwMode="auto">
              <a:xfrm>
                <a:off x="2996" y="1880"/>
                <a:ext cx="121" cy="41"/>
                <a:chOff x="2996" y="1880"/>
                <a:chExt cx="121" cy="41"/>
              </a:xfrm>
            </p:grpSpPr>
            <p:grpSp>
              <p:nvGrpSpPr>
                <p:cNvPr id="18" name="Group 58"/>
                <p:cNvGrpSpPr>
                  <a:grpSpLocks/>
                </p:cNvGrpSpPr>
                <p:nvPr/>
              </p:nvGrpSpPr>
              <p:grpSpPr bwMode="auto">
                <a:xfrm>
                  <a:off x="2996" y="1880"/>
                  <a:ext cx="119" cy="41"/>
                  <a:chOff x="2996" y="1880"/>
                  <a:chExt cx="119" cy="41"/>
                </a:xfrm>
              </p:grpSpPr>
              <p:sp>
                <p:nvSpPr>
                  <p:cNvPr id="29809" name="Freeform 59"/>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810" name="Freeform 60"/>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811" name="Freeform 61"/>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812" name="Freeform 62"/>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19" name="Group 63"/>
                <p:cNvGrpSpPr>
                  <a:grpSpLocks/>
                </p:cNvGrpSpPr>
                <p:nvPr/>
              </p:nvGrpSpPr>
              <p:grpSpPr bwMode="auto">
                <a:xfrm>
                  <a:off x="3001" y="1890"/>
                  <a:ext cx="116" cy="29"/>
                  <a:chOff x="3001" y="1890"/>
                  <a:chExt cx="116" cy="29"/>
                </a:xfrm>
              </p:grpSpPr>
              <p:sp>
                <p:nvSpPr>
                  <p:cNvPr id="29806" name="Line 64"/>
                  <p:cNvSpPr>
                    <a:spLocks noChangeShapeType="1"/>
                  </p:cNvSpPr>
                  <p:nvPr/>
                </p:nvSpPr>
                <p:spPr bwMode="auto">
                  <a:xfrm>
                    <a:off x="3001" y="1906"/>
                    <a:ext cx="47" cy="5"/>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sp>
                <p:nvSpPr>
                  <p:cNvPr id="29807" name="Line 65"/>
                  <p:cNvSpPr>
                    <a:spLocks noChangeShapeType="1"/>
                  </p:cNvSpPr>
                  <p:nvPr/>
                </p:nvSpPr>
                <p:spPr bwMode="auto">
                  <a:xfrm flipV="1">
                    <a:off x="3056" y="1890"/>
                    <a:ext cx="15" cy="29"/>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sp>
                <p:nvSpPr>
                  <p:cNvPr id="29808" name="Line 66"/>
                  <p:cNvSpPr>
                    <a:spLocks noChangeShapeType="1"/>
                  </p:cNvSpPr>
                  <p:nvPr/>
                </p:nvSpPr>
                <p:spPr bwMode="auto">
                  <a:xfrm>
                    <a:off x="3080" y="1894"/>
                    <a:ext cx="37" cy="4"/>
                  </a:xfrm>
                  <a:prstGeom prst="line">
                    <a:avLst/>
                  </a:prstGeom>
                  <a:noFill/>
                  <a:ln w="12700">
                    <a:solidFill>
                      <a:srgbClr val="5F5F5F"/>
                    </a:solidFill>
                    <a:round/>
                    <a:headEnd/>
                    <a:tailEnd/>
                  </a:ln>
                </p:spPr>
                <p:txBody>
                  <a:bodyPr wrap="none" anchor="ctr"/>
                  <a:lstStyle/>
                  <a:p>
                    <a:pPr>
                      <a:defRPr/>
                    </a:pPr>
                    <a:endParaRPr lang="en-US">
                      <a:solidFill>
                        <a:schemeClr val="bg1">
                          <a:lumMod val="50000"/>
                        </a:schemeClr>
                      </a:solidFill>
                    </a:endParaRPr>
                  </a:p>
                </p:txBody>
              </p:sp>
            </p:grpSp>
          </p:grpSp>
        </p:grpSp>
        <p:sp>
          <p:nvSpPr>
            <p:cNvPr id="29711" name="Freeform 67"/>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712" name="Freeform 68"/>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713" name="Freeform 69"/>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714" name="Freeform 70"/>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0" name="Group 71"/>
            <p:cNvGrpSpPr>
              <a:grpSpLocks/>
            </p:cNvGrpSpPr>
            <p:nvPr/>
          </p:nvGrpSpPr>
          <p:grpSpPr bwMode="auto">
            <a:xfrm>
              <a:off x="2967" y="1679"/>
              <a:ext cx="102" cy="131"/>
              <a:chOff x="2967" y="1679"/>
              <a:chExt cx="102" cy="131"/>
            </a:xfrm>
          </p:grpSpPr>
          <p:sp>
            <p:nvSpPr>
              <p:cNvPr id="29793" name="Line 72"/>
              <p:cNvSpPr>
                <a:spLocks noChangeShapeType="1"/>
              </p:cNvSpPr>
              <p:nvPr/>
            </p:nvSpPr>
            <p:spPr bwMode="auto">
              <a:xfrm flipV="1">
                <a:off x="2967" y="1715"/>
                <a:ext cx="102" cy="48"/>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9794" name="Line 73"/>
              <p:cNvSpPr>
                <a:spLocks noChangeShapeType="1"/>
              </p:cNvSpPr>
              <p:nvPr/>
            </p:nvSpPr>
            <p:spPr bwMode="auto">
              <a:xfrm flipV="1">
                <a:off x="2986" y="1727"/>
                <a:ext cx="83" cy="43"/>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9795" name="Line 74"/>
              <p:cNvSpPr>
                <a:spLocks noChangeShapeType="1"/>
              </p:cNvSpPr>
              <p:nvPr/>
            </p:nvSpPr>
            <p:spPr bwMode="auto">
              <a:xfrm flipV="1">
                <a:off x="2986" y="1738"/>
                <a:ext cx="83" cy="4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9796" name="Line 75"/>
              <p:cNvSpPr>
                <a:spLocks noChangeShapeType="1"/>
              </p:cNvSpPr>
              <p:nvPr/>
            </p:nvSpPr>
            <p:spPr bwMode="auto">
              <a:xfrm flipV="1">
                <a:off x="2986" y="1748"/>
                <a:ext cx="83" cy="47"/>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9797" name="Line 76"/>
              <p:cNvSpPr>
                <a:spLocks noChangeShapeType="1"/>
              </p:cNvSpPr>
              <p:nvPr/>
            </p:nvSpPr>
            <p:spPr bwMode="auto">
              <a:xfrm flipV="1">
                <a:off x="2986" y="1759"/>
                <a:ext cx="83" cy="4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9798" name="Line 77"/>
              <p:cNvSpPr>
                <a:spLocks noChangeShapeType="1"/>
              </p:cNvSpPr>
              <p:nvPr/>
            </p:nvSpPr>
            <p:spPr bwMode="auto">
              <a:xfrm flipV="1">
                <a:off x="2986" y="1704"/>
                <a:ext cx="83" cy="39"/>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9799" name="Line 78"/>
              <p:cNvSpPr>
                <a:spLocks noChangeShapeType="1"/>
              </p:cNvSpPr>
              <p:nvPr/>
            </p:nvSpPr>
            <p:spPr bwMode="auto">
              <a:xfrm flipV="1">
                <a:off x="2986" y="1692"/>
                <a:ext cx="83" cy="36"/>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9800" name="Line 79"/>
              <p:cNvSpPr>
                <a:spLocks noChangeShapeType="1"/>
              </p:cNvSpPr>
              <p:nvPr/>
            </p:nvSpPr>
            <p:spPr bwMode="auto">
              <a:xfrm flipV="1">
                <a:off x="2986" y="1679"/>
                <a:ext cx="83" cy="3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sp>
            <p:nvSpPr>
              <p:cNvPr id="29801" name="Line 80"/>
              <p:cNvSpPr>
                <a:spLocks noChangeShapeType="1"/>
              </p:cNvSpPr>
              <p:nvPr/>
            </p:nvSpPr>
            <p:spPr bwMode="auto">
              <a:xfrm>
                <a:off x="2982" y="1705"/>
                <a:ext cx="0" cy="105"/>
              </a:xfrm>
              <a:prstGeom prst="line">
                <a:avLst/>
              </a:prstGeom>
              <a:noFill/>
              <a:ln w="12700">
                <a:solidFill>
                  <a:srgbClr val="808080"/>
                </a:solidFill>
                <a:round/>
                <a:headEnd/>
                <a:tailEnd/>
              </a:ln>
            </p:spPr>
            <p:txBody>
              <a:bodyPr wrap="none" anchor="ctr"/>
              <a:lstStyle/>
              <a:p>
                <a:pPr>
                  <a:defRPr/>
                </a:pPr>
                <a:endParaRPr lang="en-US">
                  <a:solidFill>
                    <a:schemeClr val="bg1">
                      <a:lumMod val="50000"/>
                    </a:schemeClr>
                  </a:solidFill>
                </a:endParaRPr>
              </a:p>
            </p:txBody>
          </p:sp>
        </p:grpSp>
        <p:grpSp>
          <p:nvGrpSpPr>
            <p:cNvPr id="21" name="Group 81"/>
            <p:cNvGrpSpPr>
              <a:grpSpLocks/>
            </p:cNvGrpSpPr>
            <p:nvPr/>
          </p:nvGrpSpPr>
          <p:grpSpPr bwMode="auto">
            <a:xfrm>
              <a:off x="2623" y="1353"/>
              <a:ext cx="356" cy="330"/>
              <a:chOff x="2623" y="1353"/>
              <a:chExt cx="356" cy="330"/>
            </a:xfrm>
          </p:grpSpPr>
          <p:grpSp>
            <p:nvGrpSpPr>
              <p:cNvPr id="22" name="Group 82"/>
              <p:cNvGrpSpPr>
                <a:grpSpLocks/>
              </p:cNvGrpSpPr>
              <p:nvPr/>
            </p:nvGrpSpPr>
            <p:grpSpPr bwMode="auto">
              <a:xfrm>
                <a:off x="2623" y="1353"/>
                <a:ext cx="356" cy="330"/>
                <a:chOff x="2623" y="1353"/>
                <a:chExt cx="356" cy="330"/>
              </a:xfrm>
            </p:grpSpPr>
            <p:grpSp>
              <p:nvGrpSpPr>
                <p:cNvPr id="23" name="Group 83"/>
                <p:cNvGrpSpPr>
                  <a:grpSpLocks/>
                </p:cNvGrpSpPr>
                <p:nvPr/>
              </p:nvGrpSpPr>
              <p:grpSpPr bwMode="auto">
                <a:xfrm>
                  <a:off x="2623" y="1353"/>
                  <a:ext cx="356" cy="330"/>
                  <a:chOff x="2623" y="1353"/>
                  <a:chExt cx="356" cy="330"/>
                </a:xfrm>
              </p:grpSpPr>
              <p:sp>
                <p:nvSpPr>
                  <p:cNvPr id="29789" name="Freeform 84"/>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790" name="Arc 85"/>
                  <p:cNvSpPr>
                    <a:spLocks/>
                  </p:cNvSpPr>
                  <p:nvPr/>
                </p:nvSpPr>
                <p:spPr bwMode="auto">
                  <a:xfrm>
                    <a:off x="2973" y="1360"/>
                    <a:ext cx="5" cy="4"/>
                  </a:xfrm>
                  <a:custGeom>
                    <a:avLst/>
                    <a:gdLst>
                      <a:gd name="T0" fmla="*/ 0 w 20606"/>
                      <a:gd name="T1" fmla="*/ 0 h 21600"/>
                      <a:gd name="T2" fmla="*/ 5 w 20606"/>
                      <a:gd name="T3" fmla="*/ 3 h 21600"/>
                      <a:gd name="T4" fmla="*/ 0 w 20606"/>
                      <a:gd name="T5" fmla="*/ 4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9791" name="Arc 86"/>
                  <p:cNvSpPr>
                    <a:spLocks/>
                  </p:cNvSpPr>
                  <p:nvPr/>
                </p:nvSpPr>
                <p:spPr bwMode="auto">
                  <a:xfrm>
                    <a:off x="2639" y="1361"/>
                    <a:ext cx="14" cy="9"/>
                  </a:xfrm>
                  <a:custGeom>
                    <a:avLst/>
                    <a:gdLst>
                      <a:gd name="T0" fmla="*/ 0 w 21481"/>
                      <a:gd name="T1" fmla="*/ 8 h 21550"/>
                      <a:gd name="T2" fmla="*/ 13 w 21481"/>
                      <a:gd name="T3" fmla="*/ 0 h 21550"/>
                      <a:gd name="T4" fmla="*/ 14 w 21481"/>
                      <a:gd name="T5" fmla="*/ 9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sp>
                <p:nvSpPr>
                  <p:cNvPr id="29792" name="Arc 87"/>
                  <p:cNvSpPr>
                    <a:spLocks/>
                  </p:cNvSpPr>
                  <p:nvPr/>
                </p:nvSpPr>
                <p:spPr bwMode="auto">
                  <a:xfrm>
                    <a:off x="2624" y="1652"/>
                    <a:ext cx="4" cy="6"/>
                  </a:xfrm>
                  <a:custGeom>
                    <a:avLst/>
                    <a:gdLst>
                      <a:gd name="T0" fmla="*/ 3 w 21600"/>
                      <a:gd name="T1" fmla="*/ 6 h 20769"/>
                      <a:gd name="T2" fmla="*/ 0 w 21600"/>
                      <a:gd name="T3" fmla="*/ 0 h 20769"/>
                      <a:gd name="T4" fmla="*/ 4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noFill/>
                    <a:round/>
                    <a:headEnd/>
                    <a:tailEnd/>
                  </a:ln>
                </p:spPr>
                <p:txBody>
                  <a:bodyPr wrap="none" anchor="ctr"/>
                  <a:lstStyle/>
                  <a:p>
                    <a:pPr>
                      <a:defRPr/>
                    </a:pPr>
                    <a:endParaRPr lang="en-US">
                      <a:solidFill>
                        <a:schemeClr val="bg1">
                          <a:lumMod val="50000"/>
                        </a:schemeClr>
                      </a:solidFill>
                    </a:endParaRPr>
                  </a:p>
                </p:txBody>
              </p:sp>
            </p:grpSp>
            <p:grpSp>
              <p:nvGrpSpPr>
                <p:cNvPr id="24" name="Group 88"/>
                <p:cNvGrpSpPr>
                  <a:grpSpLocks/>
                </p:cNvGrpSpPr>
                <p:nvPr/>
              </p:nvGrpSpPr>
              <p:grpSpPr bwMode="auto">
                <a:xfrm>
                  <a:off x="2661" y="1402"/>
                  <a:ext cx="269" cy="225"/>
                  <a:chOff x="2661" y="1402"/>
                  <a:chExt cx="269" cy="225"/>
                </a:xfrm>
              </p:grpSpPr>
              <p:grpSp>
                <p:nvGrpSpPr>
                  <p:cNvPr id="25" name="Group 89"/>
                  <p:cNvGrpSpPr>
                    <a:grpSpLocks/>
                  </p:cNvGrpSpPr>
                  <p:nvPr/>
                </p:nvGrpSpPr>
                <p:grpSpPr bwMode="auto">
                  <a:xfrm>
                    <a:off x="2661" y="1402"/>
                    <a:ext cx="269" cy="225"/>
                    <a:chOff x="2661" y="1402"/>
                    <a:chExt cx="269" cy="225"/>
                  </a:xfrm>
                </p:grpSpPr>
                <p:sp>
                  <p:nvSpPr>
                    <p:cNvPr id="29785" name="Freeform 90"/>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786" name="Freeform 91"/>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787" name="Freeform 92"/>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788" name="Freeform 93"/>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6" name="Group 94"/>
                  <p:cNvGrpSpPr>
                    <a:grpSpLocks/>
                  </p:cNvGrpSpPr>
                  <p:nvPr/>
                </p:nvGrpSpPr>
                <p:grpSpPr bwMode="auto">
                  <a:xfrm>
                    <a:off x="2667" y="1410"/>
                    <a:ext cx="256" cy="211"/>
                    <a:chOff x="2667" y="1410"/>
                    <a:chExt cx="256" cy="211"/>
                  </a:xfrm>
                </p:grpSpPr>
                <p:sp>
                  <p:nvSpPr>
                    <p:cNvPr id="29782" name="Freeform 95"/>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783" name="Freeform 96"/>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784" name="Freeform 97"/>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grpSp>
          <p:sp>
            <p:nvSpPr>
              <p:cNvPr id="29777" name="Freeform 98"/>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grpSp>
          <p:nvGrpSpPr>
            <p:cNvPr id="27" name="Group 99"/>
            <p:cNvGrpSpPr>
              <a:grpSpLocks/>
            </p:cNvGrpSpPr>
            <p:nvPr/>
          </p:nvGrpSpPr>
          <p:grpSpPr bwMode="auto">
            <a:xfrm>
              <a:off x="2481" y="1792"/>
              <a:ext cx="509" cy="114"/>
              <a:chOff x="2481" y="1792"/>
              <a:chExt cx="509" cy="114"/>
            </a:xfrm>
          </p:grpSpPr>
          <p:sp>
            <p:nvSpPr>
              <p:cNvPr id="29718" name="Freeform 100"/>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28" name="Group 101"/>
              <p:cNvGrpSpPr>
                <a:grpSpLocks/>
              </p:cNvGrpSpPr>
              <p:nvPr/>
            </p:nvGrpSpPr>
            <p:grpSpPr bwMode="auto">
              <a:xfrm>
                <a:off x="2481" y="1792"/>
                <a:ext cx="509" cy="114"/>
                <a:chOff x="2481" y="1792"/>
                <a:chExt cx="509" cy="114"/>
              </a:xfrm>
            </p:grpSpPr>
            <p:sp>
              <p:nvSpPr>
                <p:cNvPr id="29720" name="Freeform 102"/>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721" name="Freeform 103"/>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sp>
              <p:nvSpPr>
                <p:cNvPr id="29722" name="Line 104"/>
                <p:cNvSpPr>
                  <a:spLocks noChangeShapeType="1"/>
                </p:cNvSpPr>
                <p:nvPr/>
              </p:nvSpPr>
              <p:spPr bwMode="auto">
                <a:xfrm>
                  <a:off x="2485" y="1852"/>
                  <a:ext cx="446" cy="43"/>
                </a:xfrm>
                <a:prstGeom prst="line">
                  <a:avLst/>
                </a:prstGeom>
                <a:noFill/>
                <a:ln w="12700">
                  <a:solidFill>
                    <a:srgbClr val="7F7F7F"/>
                  </a:solidFill>
                  <a:round/>
                  <a:headEnd/>
                  <a:tailEnd/>
                </a:ln>
              </p:spPr>
              <p:txBody>
                <a:bodyPr wrap="none" anchor="ctr"/>
                <a:lstStyle/>
                <a:p>
                  <a:pPr>
                    <a:defRPr/>
                  </a:pPr>
                  <a:endParaRPr lang="en-US">
                    <a:solidFill>
                      <a:schemeClr val="bg1">
                        <a:lumMod val="50000"/>
                      </a:schemeClr>
                    </a:solidFill>
                  </a:endParaRPr>
                </a:p>
              </p:txBody>
            </p:sp>
            <p:grpSp>
              <p:nvGrpSpPr>
                <p:cNvPr id="29" name="Group 105"/>
                <p:cNvGrpSpPr>
                  <a:grpSpLocks/>
                </p:cNvGrpSpPr>
                <p:nvPr/>
              </p:nvGrpSpPr>
              <p:grpSpPr bwMode="auto">
                <a:xfrm>
                  <a:off x="2510" y="1792"/>
                  <a:ext cx="434" cy="95"/>
                  <a:chOff x="2510" y="1792"/>
                  <a:chExt cx="434" cy="95"/>
                </a:xfrm>
              </p:grpSpPr>
              <p:sp>
                <p:nvSpPr>
                  <p:cNvPr id="29727" name="Freeform 106"/>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cmpd="sng">
                    <a:noFill/>
                    <a:prstDash val="solid"/>
                    <a:round/>
                    <a:headEnd type="none" w="med" len="med"/>
                    <a:tailEnd type="none" w="med" len="med"/>
                  </a:ln>
                </p:spPr>
                <p:txBody>
                  <a:bodyPr/>
                  <a:lstStyle/>
                  <a:p>
                    <a:pPr>
                      <a:defRPr/>
                    </a:pPr>
                    <a:endParaRPr lang="en-US">
                      <a:solidFill>
                        <a:schemeClr val="bg1">
                          <a:lumMod val="50000"/>
                        </a:schemeClr>
                      </a:solidFill>
                    </a:endParaRPr>
                  </a:p>
                </p:txBody>
              </p:sp>
              <p:grpSp>
                <p:nvGrpSpPr>
                  <p:cNvPr id="30" name="Group 107"/>
                  <p:cNvGrpSpPr>
                    <a:grpSpLocks/>
                  </p:cNvGrpSpPr>
                  <p:nvPr/>
                </p:nvGrpSpPr>
                <p:grpSpPr bwMode="auto">
                  <a:xfrm>
                    <a:off x="2523" y="1792"/>
                    <a:ext cx="421" cy="95"/>
                    <a:chOff x="2523" y="1792"/>
                    <a:chExt cx="421" cy="95"/>
                  </a:xfrm>
                </p:grpSpPr>
                <p:grpSp>
                  <p:nvGrpSpPr>
                    <p:cNvPr id="31" name="Group 108"/>
                    <p:cNvGrpSpPr>
                      <a:grpSpLocks/>
                    </p:cNvGrpSpPr>
                    <p:nvPr/>
                  </p:nvGrpSpPr>
                  <p:grpSpPr bwMode="auto">
                    <a:xfrm>
                      <a:off x="2530" y="1792"/>
                      <a:ext cx="305" cy="80"/>
                      <a:chOff x="2530" y="1792"/>
                      <a:chExt cx="305" cy="80"/>
                    </a:xfrm>
                  </p:grpSpPr>
                  <p:grpSp>
                    <p:nvGrpSpPr>
                      <p:cNvPr id="29696" name="Group 109"/>
                      <p:cNvGrpSpPr>
                        <a:grpSpLocks/>
                      </p:cNvGrpSpPr>
                      <p:nvPr/>
                    </p:nvGrpSpPr>
                    <p:grpSpPr bwMode="auto">
                      <a:xfrm>
                        <a:off x="2530" y="1792"/>
                        <a:ext cx="57" cy="56"/>
                        <a:chOff x="2530" y="1792"/>
                        <a:chExt cx="57" cy="56"/>
                      </a:xfrm>
                    </p:grpSpPr>
                    <p:sp>
                      <p:nvSpPr>
                        <p:cNvPr id="29774" name="Line 110"/>
                        <p:cNvSpPr>
                          <a:spLocks noChangeShapeType="1"/>
                        </p:cNvSpPr>
                        <p:nvPr/>
                      </p:nvSpPr>
                      <p:spPr bwMode="auto">
                        <a:xfrm flipV="1">
                          <a:off x="2530" y="182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75" name="Line 111"/>
                        <p:cNvSpPr>
                          <a:spLocks noChangeShapeType="1"/>
                        </p:cNvSpPr>
                        <p:nvPr/>
                      </p:nvSpPr>
                      <p:spPr bwMode="auto">
                        <a:xfrm flipV="1">
                          <a:off x="2551" y="1792"/>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9697" name="Group 112"/>
                      <p:cNvGrpSpPr>
                        <a:grpSpLocks/>
                      </p:cNvGrpSpPr>
                      <p:nvPr/>
                    </p:nvGrpSpPr>
                    <p:grpSpPr bwMode="auto">
                      <a:xfrm>
                        <a:off x="2555" y="1795"/>
                        <a:ext cx="58" cy="55"/>
                        <a:chOff x="2555" y="1795"/>
                        <a:chExt cx="58" cy="55"/>
                      </a:xfrm>
                    </p:grpSpPr>
                    <p:sp>
                      <p:nvSpPr>
                        <p:cNvPr id="29772" name="Line 113"/>
                        <p:cNvSpPr>
                          <a:spLocks noChangeShapeType="1"/>
                        </p:cNvSpPr>
                        <p:nvPr/>
                      </p:nvSpPr>
                      <p:spPr bwMode="auto">
                        <a:xfrm flipV="1">
                          <a:off x="2555" y="183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73" name="Line 114"/>
                        <p:cNvSpPr>
                          <a:spLocks noChangeShapeType="1"/>
                        </p:cNvSpPr>
                        <p:nvPr/>
                      </p:nvSpPr>
                      <p:spPr bwMode="auto">
                        <a:xfrm flipV="1">
                          <a:off x="2576" y="1795"/>
                          <a:ext cx="37"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9698" name="Group 115"/>
                      <p:cNvGrpSpPr>
                        <a:grpSpLocks/>
                      </p:cNvGrpSpPr>
                      <p:nvPr/>
                    </p:nvGrpSpPr>
                    <p:grpSpPr bwMode="auto">
                      <a:xfrm>
                        <a:off x="2582" y="1796"/>
                        <a:ext cx="57" cy="56"/>
                        <a:chOff x="2582" y="1796"/>
                        <a:chExt cx="57" cy="56"/>
                      </a:xfrm>
                    </p:grpSpPr>
                    <p:sp>
                      <p:nvSpPr>
                        <p:cNvPr id="29770" name="Line 116"/>
                        <p:cNvSpPr>
                          <a:spLocks noChangeShapeType="1"/>
                        </p:cNvSpPr>
                        <p:nvPr/>
                      </p:nvSpPr>
                      <p:spPr bwMode="auto">
                        <a:xfrm flipV="1">
                          <a:off x="2582" y="1833"/>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71" name="Line 117"/>
                        <p:cNvSpPr>
                          <a:spLocks noChangeShapeType="1"/>
                        </p:cNvSpPr>
                        <p:nvPr/>
                      </p:nvSpPr>
                      <p:spPr bwMode="auto">
                        <a:xfrm flipV="1">
                          <a:off x="2603" y="179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9699" name="Group 118"/>
                      <p:cNvGrpSpPr>
                        <a:grpSpLocks/>
                      </p:cNvGrpSpPr>
                      <p:nvPr/>
                    </p:nvGrpSpPr>
                    <p:grpSpPr bwMode="auto">
                      <a:xfrm>
                        <a:off x="2605" y="1800"/>
                        <a:ext cx="58" cy="56"/>
                        <a:chOff x="2605" y="1800"/>
                        <a:chExt cx="58" cy="56"/>
                      </a:xfrm>
                    </p:grpSpPr>
                    <p:sp>
                      <p:nvSpPr>
                        <p:cNvPr id="29768" name="Line 119"/>
                        <p:cNvSpPr>
                          <a:spLocks noChangeShapeType="1"/>
                        </p:cNvSpPr>
                        <p:nvPr/>
                      </p:nvSpPr>
                      <p:spPr bwMode="auto">
                        <a:xfrm flipV="1">
                          <a:off x="2605" y="1836"/>
                          <a:ext cx="14" cy="2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69" name="Line 120"/>
                        <p:cNvSpPr>
                          <a:spLocks noChangeShapeType="1"/>
                        </p:cNvSpPr>
                        <p:nvPr/>
                      </p:nvSpPr>
                      <p:spPr bwMode="auto">
                        <a:xfrm flipV="1">
                          <a:off x="2627" y="1800"/>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9701" name="Group 121"/>
                      <p:cNvGrpSpPr>
                        <a:grpSpLocks/>
                      </p:cNvGrpSpPr>
                      <p:nvPr/>
                    </p:nvGrpSpPr>
                    <p:grpSpPr bwMode="auto">
                      <a:xfrm>
                        <a:off x="2632" y="1802"/>
                        <a:ext cx="57" cy="55"/>
                        <a:chOff x="2632" y="1802"/>
                        <a:chExt cx="57" cy="55"/>
                      </a:xfrm>
                    </p:grpSpPr>
                    <p:sp>
                      <p:nvSpPr>
                        <p:cNvPr id="29766" name="Line 122"/>
                        <p:cNvSpPr>
                          <a:spLocks noChangeShapeType="1"/>
                        </p:cNvSpPr>
                        <p:nvPr/>
                      </p:nvSpPr>
                      <p:spPr bwMode="auto">
                        <a:xfrm flipV="1">
                          <a:off x="2632" y="1838"/>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67" name="Line 123"/>
                        <p:cNvSpPr>
                          <a:spLocks noChangeShapeType="1"/>
                        </p:cNvSpPr>
                        <p:nvPr/>
                      </p:nvSpPr>
                      <p:spPr bwMode="auto">
                        <a:xfrm flipV="1">
                          <a:off x="2653" y="1802"/>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9703" name="Group 124"/>
                      <p:cNvGrpSpPr>
                        <a:grpSpLocks/>
                      </p:cNvGrpSpPr>
                      <p:nvPr/>
                    </p:nvGrpSpPr>
                    <p:grpSpPr bwMode="auto">
                      <a:xfrm>
                        <a:off x="2657" y="1803"/>
                        <a:ext cx="57" cy="56"/>
                        <a:chOff x="2657" y="1803"/>
                        <a:chExt cx="57" cy="56"/>
                      </a:xfrm>
                    </p:grpSpPr>
                    <p:sp>
                      <p:nvSpPr>
                        <p:cNvPr id="29764" name="Line 125"/>
                        <p:cNvSpPr>
                          <a:spLocks noChangeShapeType="1"/>
                        </p:cNvSpPr>
                        <p:nvPr/>
                      </p:nvSpPr>
                      <p:spPr bwMode="auto">
                        <a:xfrm flipV="1">
                          <a:off x="2657" y="1840"/>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65" name="Line 126"/>
                        <p:cNvSpPr>
                          <a:spLocks noChangeShapeType="1"/>
                        </p:cNvSpPr>
                        <p:nvPr/>
                      </p:nvSpPr>
                      <p:spPr bwMode="auto">
                        <a:xfrm flipV="1">
                          <a:off x="2678" y="1803"/>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9704" name="Group 127"/>
                      <p:cNvGrpSpPr>
                        <a:grpSpLocks/>
                      </p:cNvGrpSpPr>
                      <p:nvPr/>
                    </p:nvGrpSpPr>
                    <p:grpSpPr bwMode="auto">
                      <a:xfrm>
                        <a:off x="2681" y="1806"/>
                        <a:ext cx="58" cy="55"/>
                        <a:chOff x="2681" y="1806"/>
                        <a:chExt cx="58" cy="55"/>
                      </a:xfrm>
                    </p:grpSpPr>
                    <p:sp>
                      <p:nvSpPr>
                        <p:cNvPr id="29762" name="Line 128"/>
                        <p:cNvSpPr>
                          <a:spLocks noChangeShapeType="1"/>
                        </p:cNvSpPr>
                        <p:nvPr/>
                      </p:nvSpPr>
                      <p:spPr bwMode="auto">
                        <a:xfrm flipV="1">
                          <a:off x="2681" y="1842"/>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63" name="Line 129"/>
                        <p:cNvSpPr>
                          <a:spLocks noChangeShapeType="1"/>
                        </p:cNvSpPr>
                        <p:nvPr/>
                      </p:nvSpPr>
                      <p:spPr bwMode="auto">
                        <a:xfrm flipV="1">
                          <a:off x="2703" y="1806"/>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9705" name="Group 130"/>
                      <p:cNvGrpSpPr>
                        <a:grpSpLocks/>
                      </p:cNvGrpSpPr>
                      <p:nvPr/>
                    </p:nvGrpSpPr>
                    <p:grpSpPr bwMode="auto">
                      <a:xfrm>
                        <a:off x="2704" y="1809"/>
                        <a:ext cx="58" cy="56"/>
                        <a:chOff x="2704" y="1809"/>
                        <a:chExt cx="58" cy="56"/>
                      </a:xfrm>
                    </p:grpSpPr>
                    <p:sp>
                      <p:nvSpPr>
                        <p:cNvPr id="29760" name="Line 131"/>
                        <p:cNvSpPr>
                          <a:spLocks noChangeShapeType="1"/>
                        </p:cNvSpPr>
                        <p:nvPr/>
                      </p:nvSpPr>
                      <p:spPr bwMode="auto">
                        <a:xfrm flipV="1">
                          <a:off x="2704" y="1846"/>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61" name="Line 132"/>
                        <p:cNvSpPr>
                          <a:spLocks noChangeShapeType="1"/>
                        </p:cNvSpPr>
                        <p:nvPr/>
                      </p:nvSpPr>
                      <p:spPr bwMode="auto">
                        <a:xfrm flipV="1">
                          <a:off x="2726" y="1809"/>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9707" name="Group 133"/>
                      <p:cNvGrpSpPr>
                        <a:grpSpLocks/>
                      </p:cNvGrpSpPr>
                      <p:nvPr/>
                    </p:nvGrpSpPr>
                    <p:grpSpPr bwMode="auto">
                      <a:xfrm>
                        <a:off x="2729" y="1813"/>
                        <a:ext cx="57" cy="55"/>
                        <a:chOff x="2729" y="1813"/>
                        <a:chExt cx="57" cy="55"/>
                      </a:xfrm>
                    </p:grpSpPr>
                    <p:sp>
                      <p:nvSpPr>
                        <p:cNvPr id="29758" name="Line 134"/>
                        <p:cNvSpPr>
                          <a:spLocks noChangeShapeType="1"/>
                        </p:cNvSpPr>
                        <p:nvPr/>
                      </p:nvSpPr>
                      <p:spPr bwMode="auto">
                        <a:xfrm flipV="1">
                          <a:off x="2729" y="1849"/>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59" name="Line 135"/>
                        <p:cNvSpPr>
                          <a:spLocks noChangeShapeType="1"/>
                        </p:cNvSpPr>
                        <p:nvPr/>
                      </p:nvSpPr>
                      <p:spPr bwMode="auto">
                        <a:xfrm flipV="1">
                          <a:off x="2750" y="1813"/>
                          <a:ext cx="36" cy="44"/>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9708" name="Group 136"/>
                      <p:cNvGrpSpPr>
                        <a:grpSpLocks/>
                      </p:cNvGrpSpPr>
                      <p:nvPr/>
                    </p:nvGrpSpPr>
                    <p:grpSpPr bwMode="auto">
                      <a:xfrm>
                        <a:off x="2754" y="1814"/>
                        <a:ext cx="57" cy="56"/>
                        <a:chOff x="2754" y="1814"/>
                        <a:chExt cx="57" cy="56"/>
                      </a:xfrm>
                    </p:grpSpPr>
                    <p:sp>
                      <p:nvSpPr>
                        <p:cNvPr id="29756" name="Line 137"/>
                        <p:cNvSpPr>
                          <a:spLocks noChangeShapeType="1"/>
                        </p:cNvSpPr>
                        <p:nvPr/>
                      </p:nvSpPr>
                      <p:spPr bwMode="auto">
                        <a:xfrm flipV="1">
                          <a:off x="2754" y="1851"/>
                          <a:ext cx="13"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57" name="Line 138"/>
                        <p:cNvSpPr>
                          <a:spLocks noChangeShapeType="1"/>
                        </p:cNvSpPr>
                        <p:nvPr/>
                      </p:nvSpPr>
                      <p:spPr bwMode="auto">
                        <a:xfrm flipV="1">
                          <a:off x="2775" y="1814"/>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9709" name="Group 139"/>
                      <p:cNvGrpSpPr>
                        <a:grpSpLocks/>
                      </p:cNvGrpSpPr>
                      <p:nvPr/>
                    </p:nvGrpSpPr>
                    <p:grpSpPr bwMode="auto">
                      <a:xfrm>
                        <a:off x="2777" y="1816"/>
                        <a:ext cx="58" cy="56"/>
                        <a:chOff x="2777" y="1816"/>
                        <a:chExt cx="58" cy="56"/>
                      </a:xfrm>
                    </p:grpSpPr>
                    <p:sp>
                      <p:nvSpPr>
                        <p:cNvPr id="29754" name="Line 140"/>
                        <p:cNvSpPr>
                          <a:spLocks noChangeShapeType="1"/>
                        </p:cNvSpPr>
                        <p:nvPr/>
                      </p:nvSpPr>
                      <p:spPr bwMode="auto">
                        <a:xfrm flipV="1">
                          <a:off x="2777" y="1853"/>
                          <a:ext cx="14" cy="19"/>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55" name="Line 141"/>
                        <p:cNvSpPr>
                          <a:spLocks noChangeShapeType="1"/>
                        </p:cNvSpPr>
                        <p:nvPr/>
                      </p:nvSpPr>
                      <p:spPr bwMode="auto">
                        <a:xfrm flipV="1">
                          <a:off x="2799" y="1816"/>
                          <a:ext cx="36"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29710" name="Group 142"/>
                    <p:cNvGrpSpPr>
                      <a:grpSpLocks/>
                    </p:cNvGrpSpPr>
                    <p:nvPr/>
                  </p:nvGrpSpPr>
                  <p:grpSpPr bwMode="auto">
                    <a:xfrm>
                      <a:off x="2854" y="1824"/>
                      <a:ext cx="86" cy="63"/>
                      <a:chOff x="2854" y="1824"/>
                      <a:chExt cx="86" cy="63"/>
                    </a:xfrm>
                  </p:grpSpPr>
                  <p:grpSp>
                    <p:nvGrpSpPr>
                      <p:cNvPr id="29715" name="Group 143"/>
                      <p:cNvGrpSpPr>
                        <a:grpSpLocks/>
                      </p:cNvGrpSpPr>
                      <p:nvPr/>
                    </p:nvGrpSpPr>
                    <p:grpSpPr bwMode="auto">
                      <a:xfrm>
                        <a:off x="2893" y="1827"/>
                        <a:ext cx="47" cy="60"/>
                        <a:chOff x="2893" y="1827"/>
                        <a:chExt cx="47" cy="60"/>
                      </a:xfrm>
                    </p:grpSpPr>
                    <p:sp>
                      <p:nvSpPr>
                        <p:cNvPr id="29741" name="Line 144"/>
                        <p:cNvSpPr>
                          <a:spLocks noChangeShapeType="1"/>
                        </p:cNvSpPr>
                        <p:nvPr/>
                      </p:nvSpPr>
                      <p:spPr bwMode="auto">
                        <a:xfrm flipV="1">
                          <a:off x="2893" y="1865"/>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42" name="Line 145"/>
                        <p:cNvSpPr>
                          <a:spLocks noChangeShapeType="1"/>
                        </p:cNvSpPr>
                        <p:nvPr/>
                      </p:nvSpPr>
                      <p:spPr bwMode="auto">
                        <a:xfrm flipV="1">
                          <a:off x="2912" y="1827"/>
                          <a:ext cx="28" cy="46"/>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9716" name="Group 146"/>
                      <p:cNvGrpSpPr>
                        <a:grpSpLocks/>
                      </p:cNvGrpSpPr>
                      <p:nvPr/>
                    </p:nvGrpSpPr>
                    <p:grpSpPr bwMode="auto">
                      <a:xfrm>
                        <a:off x="2874" y="1825"/>
                        <a:ext cx="48" cy="60"/>
                        <a:chOff x="2874" y="1825"/>
                        <a:chExt cx="48" cy="60"/>
                      </a:xfrm>
                    </p:grpSpPr>
                    <p:sp>
                      <p:nvSpPr>
                        <p:cNvPr id="29739" name="Line 147"/>
                        <p:cNvSpPr>
                          <a:spLocks noChangeShapeType="1"/>
                        </p:cNvSpPr>
                        <p:nvPr/>
                      </p:nvSpPr>
                      <p:spPr bwMode="auto">
                        <a:xfrm flipV="1">
                          <a:off x="2874" y="1864"/>
                          <a:ext cx="10" cy="2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40" name="Line 148"/>
                        <p:cNvSpPr>
                          <a:spLocks noChangeShapeType="1"/>
                        </p:cNvSpPr>
                        <p:nvPr/>
                      </p:nvSpPr>
                      <p:spPr bwMode="auto">
                        <a:xfrm flipV="1">
                          <a:off x="2892" y="1825"/>
                          <a:ext cx="30" cy="47"/>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nvGrpSpPr>
                      <p:cNvPr id="29717" name="Group 149"/>
                      <p:cNvGrpSpPr>
                        <a:grpSpLocks/>
                      </p:cNvGrpSpPr>
                      <p:nvPr/>
                    </p:nvGrpSpPr>
                    <p:grpSpPr bwMode="auto">
                      <a:xfrm>
                        <a:off x="2854" y="1824"/>
                        <a:ext cx="46" cy="59"/>
                        <a:chOff x="2854" y="1824"/>
                        <a:chExt cx="46" cy="59"/>
                      </a:xfrm>
                    </p:grpSpPr>
                    <p:sp>
                      <p:nvSpPr>
                        <p:cNvPr id="29737" name="Line 150"/>
                        <p:cNvSpPr>
                          <a:spLocks noChangeShapeType="1"/>
                        </p:cNvSpPr>
                        <p:nvPr/>
                      </p:nvSpPr>
                      <p:spPr bwMode="auto">
                        <a:xfrm flipV="1">
                          <a:off x="2854" y="1861"/>
                          <a:ext cx="11" cy="22"/>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38" name="Line 151"/>
                        <p:cNvSpPr>
                          <a:spLocks noChangeShapeType="1"/>
                        </p:cNvSpPr>
                        <p:nvPr/>
                      </p:nvSpPr>
                      <p:spPr bwMode="auto">
                        <a:xfrm flipV="1">
                          <a:off x="2873" y="1824"/>
                          <a:ext cx="27" cy="4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sp>
                  <p:nvSpPr>
                    <p:cNvPr id="29731" name="Line 152"/>
                    <p:cNvSpPr>
                      <a:spLocks noChangeShapeType="1"/>
                    </p:cNvSpPr>
                    <p:nvPr/>
                  </p:nvSpPr>
                  <p:spPr bwMode="auto">
                    <a:xfrm>
                      <a:off x="2553" y="1815"/>
                      <a:ext cx="391" cy="30"/>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32" name="Line 153"/>
                    <p:cNvSpPr>
                      <a:spLocks noChangeShapeType="1"/>
                    </p:cNvSpPr>
                    <p:nvPr/>
                  </p:nvSpPr>
                  <p:spPr bwMode="auto">
                    <a:xfrm>
                      <a:off x="2538" y="1825"/>
                      <a:ext cx="399" cy="31"/>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sp>
                  <p:nvSpPr>
                    <p:cNvPr id="29733" name="Line 154"/>
                    <p:cNvSpPr>
                      <a:spLocks noChangeShapeType="1"/>
                    </p:cNvSpPr>
                    <p:nvPr/>
                  </p:nvSpPr>
                  <p:spPr bwMode="auto">
                    <a:xfrm>
                      <a:off x="2523" y="1835"/>
                      <a:ext cx="403" cy="35"/>
                    </a:xfrm>
                    <a:prstGeom prst="line">
                      <a:avLst/>
                    </a:prstGeom>
                    <a:noFill/>
                    <a:ln w="12700">
                      <a:solidFill>
                        <a:srgbClr val="DFDFDF"/>
                      </a:solidFill>
                      <a:round/>
                      <a:headEnd/>
                      <a:tailEnd/>
                    </a:ln>
                  </p:spPr>
                  <p:txBody>
                    <a:bodyPr wrap="none" anchor="ctr"/>
                    <a:lstStyle/>
                    <a:p>
                      <a:pPr>
                        <a:defRPr/>
                      </a:pPr>
                      <a:endParaRPr lang="en-US">
                        <a:solidFill>
                          <a:schemeClr val="bg1">
                            <a:lumMod val="50000"/>
                          </a:schemeClr>
                        </a:solidFill>
                      </a:endParaRPr>
                    </a:p>
                  </p:txBody>
                </p:sp>
              </p:grpSp>
            </p:grpSp>
            <p:grpSp>
              <p:nvGrpSpPr>
                <p:cNvPr id="29719" name="Group 155"/>
                <p:cNvGrpSpPr>
                  <a:grpSpLocks/>
                </p:cNvGrpSpPr>
                <p:nvPr/>
              </p:nvGrpSpPr>
              <p:grpSpPr bwMode="auto">
                <a:xfrm>
                  <a:off x="2939" y="1835"/>
                  <a:ext cx="51" cy="68"/>
                  <a:chOff x="2939" y="1835"/>
                  <a:chExt cx="51" cy="68"/>
                </a:xfrm>
              </p:grpSpPr>
              <p:sp>
                <p:nvSpPr>
                  <p:cNvPr id="29725" name="Line 156"/>
                  <p:cNvSpPr>
                    <a:spLocks noChangeShapeType="1"/>
                  </p:cNvSpPr>
                  <p:nvPr/>
                </p:nvSpPr>
                <p:spPr bwMode="auto">
                  <a:xfrm flipV="1">
                    <a:off x="2939" y="1870"/>
                    <a:ext cx="23" cy="3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sp>
                <p:nvSpPr>
                  <p:cNvPr id="29726" name="Line 157"/>
                  <p:cNvSpPr>
                    <a:spLocks noChangeShapeType="1"/>
                  </p:cNvSpPr>
                  <p:nvPr/>
                </p:nvSpPr>
                <p:spPr bwMode="auto">
                  <a:xfrm flipV="1">
                    <a:off x="2970" y="1835"/>
                    <a:ext cx="20" cy="43"/>
                  </a:xfrm>
                  <a:prstGeom prst="line">
                    <a:avLst/>
                  </a:prstGeom>
                  <a:noFill/>
                  <a:ln w="12700">
                    <a:solidFill>
                      <a:srgbClr val="3F3F3F"/>
                    </a:solidFill>
                    <a:round/>
                    <a:headEnd/>
                    <a:tailEnd/>
                  </a:ln>
                </p:spPr>
                <p:txBody>
                  <a:bodyPr wrap="none" anchor="ctr"/>
                  <a:lstStyle/>
                  <a:p>
                    <a:pPr>
                      <a:defRPr/>
                    </a:pPr>
                    <a:endParaRPr lang="en-US">
                      <a:solidFill>
                        <a:schemeClr val="bg1">
                          <a:lumMod val="50000"/>
                        </a:schemeClr>
                      </a:solidFill>
                    </a:endParaRPr>
                  </a:p>
                </p:txBody>
              </p:sp>
            </p:grpSp>
          </p:grpSp>
        </p:grpSp>
      </p:grpSp>
      <p:sp>
        <p:nvSpPr>
          <p:cNvPr id="320672" name="Text Box 160"/>
          <p:cNvSpPr txBox="1">
            <a:spLocks noChangeArrowheads="1"/>
          </p:cNvSpPr>
          <p:nvPr/>
        </p:nvSpPr>
        <p:spPr bwMode="auto">
          <a:xfrm>
            <a:off x="184150" y="1552575"/>
            <a:ext cx="6596063" cy="3108543"/>
          </a:xfrm>
          <a:prstGeom prst="rect">
            <a:avLst/>
          </a:prstGeom>
          <a:noFill/>
          <a:ln w="9525">
            <a:noFill/>
            <a:miter lim="800000"/>
            <a:headEnd/>
            <a:tailEnd/>
          </a:ln>
        </p:spPr>
        <p:txBody>
          <a:bodyPr>
            <a:spAutoFit/>
          </a:bodyPr>
          <a:lstStyle/>
          <a:p>
            <a:pPr>
              <a:defRPr/>
            </a:pPr>
            <a:r>
              <a:rPr lang="en-GB" sz="2800" u="sng" dirty="0"/>
              <a:t>OSI Model</a:t>
            </a:r>
          </a:p>
          <a:p>
            <a:pPr algn="l">
              <a:buFont typeface="Arial" pitchFamily="34" charset="0"/>
              <a:buChar char="•"/>
              <a:defRPr/>
            </a:pPr>
            <a:r>
              <a:rPr lang="en-GB" sz="2800" dirty="0"/>
              <a:t>The standard seven-layer model for network protocol architecture, represents an effort by the International Standards Organisation, (ISO) to standardise the design of network protocols to promote interconnectivity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500"/>
                                  </p:stCondLst>
                                  <p:childTnLst>
                                    <p:set>
                                      <p:cBhvr>
                                        <p:cTn id="6" dur="1" fill="hold">
                                          <p:stCondLst>
                                            <p:cond delay="0"/>
                                          </p:stCondLst>
                                        </p:cTn>
                                        <p:tgtEl>
                                          <p:spTgt spid="320672"/>
                                        </p:tgtEl>
                                        <p:attrNameLst>
                                          <p:attrName>style.visibility</p:attrName>
                                        </p:attrNameLst>
                                      </p:cBhvr>
                                      <p:to>
                                        <p:strVal val="visible"/>
                                      </p:to>
                                    </p:set>
                                    <p:animEffect transition="in" filter="dissolve">
                                      <p:cBhvr>
                                        <p:cTn id="7" dur="500"/>
                                        <p:tgtEl>
                                          <p:spTgt spid="32067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8" fill="hold" display="0">
                  <p:stCondLst>
                    <p:cond delay="indefinite"/>
                  </p:stCondLst>
                  <p:endCondLst>
                    <p:cond evt="onNext" delay="0">
                      <p:tgtEl>
                        <p:sldTgt/>
                      </p:tgtEl>
                    </p:cond>
                    <p:cond evt="onPrev" delay="0">
                      <p:tgtEl>
                        <p:sldTgt/>
                      </p:tgtEl>
                    </p:cond>
                    <p:cond evt="onStopAudio" delay="0">
                      <p:tgtEl>
                        <p:sldTgt/>
                      </p:tgtEl>
                    </p:cond>
                  </p:endCondLst>
                </p:cTn>
                <p:tgtEl>
                  <p:spTgt spid="320514"/>
                </p:tgtEl>
              </p:cMediaNode>
            </p:audio>
          </p:childTnLst>
        </p:cTn>
      </p:par>
    </p:tnLst>
    <p:bldLst>
      <p:bldP spid="32067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auto">
          <a:xfrm>
            <a:off x="133350" y="507682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dirty="0">
                <a:solidFill>
                  <a:schemeClr val="tx2">
                    <a:lumMod val="75000"/>
                  </a:schemeClr>
                </a:solidFill>
              </a:rPr>
              <a:t> Physical </a:t>
            </a:r>
          </a:p>
        </p:txBody>
      </p:sp>
      <p:sp>
        <p:nvSpPr>
          <p:cNvPr id="30724" name="Rectangle 3"/>
          <p:cNvSpPr>
            <a:spLocks noChangeArrowheads="1"/>
          </p:cNvSpPr>
          <p:nvPr/>
        </p:nvSpPr>
        <p:spPr bwMode="auto">
          <a:xfrm>
            <a:off x="133350" y="454342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solidFill>
                  <a:schemeClr val="tx2">
                    <a:lumMod val="75000"/>
                  </a:schemeClr>
                </a:solidFill>
              </a:rPr>
              <a:t>Datalink </a:t>
            </a:r>
          </a:p>
        </p:txBody>
      </p:sp>
      <p:sp>
        <p:nvSpPr>
          <p:cNvPr id="30725" name="Rectangle 4"/>
          <p:cNvSpPr>
            <a:spLocks noChangeArrowheads="1"/>
          </p:cNvSpPr>
          <p:nvPr/>
        </p:nvSpPr>
        <p:spPr bwMode="auto">
          <a:xfrm>
            <a:off x="133350" y="401002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solidFill>
                  <a:schemeClr val="tx2">
                    <a:lumMod val="75000"/>
                  </a:schemeClr>
                </a:solidFill>
              </a:rPr>
              <a:t>Network </a:t>
            </a:r>
          </a:p>
        </p:txBody>
      </p:sp>
      <p:sp>
        <p:nvSpPr>
          <p:cNvPr id="30726" name="Rectangle 5"/>
          <p:cNvSpPr>
            <a:spLocks noChangeArrowheads="1"/>
          </p:cNvSpPr>
          <p:nvPr/>
        </p:nvSpPr>
        <p:spPr bwMode="auto">
          <a:xfrm>
            <a:off x="133350" y="347662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solidFill>
                  <a:schemeClr val="tx2">
                    <a:lumMod val="75000"/>
                  </a:schemeClr>
                </a:solidFill>
              </a:rPr>
              <a:t>Transport</a:t>
            </a:r>
          </a:p>
        </p:txBody>
      </p:sp>
      <p:sp>
        <p:nvSpPr>
          <p:cNvPr id="30727" name="Rectangle 6"/>
          <p:cNvSpPr>
            <a:spLocks noChangeArrowheads="1"/>
          </p:cNvSpPr>
          <p:nvPr/>
        </p:nvSpPr>
        <p:spPr bwMode="auto">
          <a:xfrm>
            <a:off x="133350" y="294322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solidFill>
                  <a:schemeClr val="tx2">
                    <a:lumMod val="75000"/>
                  </a:schemeClr>
                </a:solidFill>
              </a:rPr>
              <a:t>Session</a:t>
            </a:r>
          </a:p>
        </p:txBody>
      </p:sp>
      <p:sp>
        <p:nvSpPr>
          <p:cNvPr id="30728" name="Rectangle 7"/>
          <p:cNvSpPr>
            <a:spLocks noChangeArrowheads="1"/>
          </p:cNvSpPr>
          <p:nvPr/>
        </p:nvSpPr>
        <p:spPr bwMode="auto">
          <a:xfrm>
            <a:off x="133350" y="240982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solidFill>
                  <a:schemeClr val="tx2">
                    <a:lumMod val="75000"/>
                  </a:schemeClr>
                </a:solidFill>
              </a:rPr>
              <a:t>Presentation</a:t>
            </a:r>
          </a:p>
        </p:txBody>
      </p:sp>
      <p:sp>
        <p:nvSpPr>
          <p:cNvPr id="30729" name="Rectangle 8"/>
          <p:cNvSpPr>
            <a:spLocks noChangeArrowheads="1"/>
          </p:cNvSpPr>
          <p:nvPr/>
        </p:nvSpPr>
        <p:spPr bwMode="auto">
          <a:xfrm>
            <a:off x="133350" y="187642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solidFill>
                  <a:schemeClr val="tx2">
                    <a:lumMod val="75000"/>
                  </a:schemeClr>
                </a:solidFill>
              </a:rPr>
              <a:t>Application</a:t>
            </a:r>
          </a:p>
        </p:txBody>
      </p:sp>
      <p:sp>
        <p:nvSpPr>
          <p:cNvPr id="30730" name="Rectangle 9"/>
          <p:cNvSpPr>
            <a:spLocks noChangeArrowheads="1"/>
          </p:cNvSpPr>
          <p:nvPr/>
        </p:nvSpPr>
        <p:spPr bwMode="auto">
          <a:xfrm>
            <a:off x="5808663" y="4557713"/>
            <a:ext cx="3124200" cy="106997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solidFill>
                  <a:schemeClr val="tx2">
                    <a:lumMod val="75000"/>
                  </a:schemeClr>
                </a:solidFill>
              </a:rPr>
              <a:t> Network Access</a:t>
            </a:r>
          </a:p>
        </p:txBody>
      </p:sp>
      <p:sp>
        <p:nvSpPr>
          <p:cNvPr id="30731" name="Rectangle 10"/>
          <p:cNvSpPr>
            <a:spLocks noChangeArrowheads="1"/>
          </p:cNvSpPr>
          <p:nvPr/>
        </p:nvSpPr>
        <p:spPr bwMode="auto">
          <a:xfrm>
            <a:off x="5807075" y="40290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solidFill>
                  <a:schemeClr val="tx2">
                    <a:lumMod val="75000"/>
                  </a:schemeClr>
                </a:solidFill>
              </a:rPr>
              <a:t>Internet </a:t>
            </a:r>
          </a:p>
        </p:txBody>
      </p:sp>
      <p:sp>
        <p:nvSpPr>
          <p:cNvPr id="30732" name="Rectangle 11"/>
          <p:cNvSpPr>
            <a:spLocks noChangeArrowheads="1"/>
          </p:cNvSpPr>
          <p:nvPr/>
        </p:nvSpPr>
        <p:spPr bwMode="auto">
          <a:xfrm>
            <a:off x="5807075" y="3495675"/>
            <a:ext cx="3124200" cy="533400"/>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solidFill>
                  <a:schemeClr val="tx2">
                    <a:lumMod val="75000"/>
                  </a:schemeClr>
                </a:solidFill>
              </a:rPr>
              <a:t>Transport</a:t>
            </a:r>
          </a:p>
        </p:txBody>
      </p:sp>
      <p:sp>
        <p:nvSpPr>
          <p:cNvPr id="30733" name="Rectangle 12"/>
          <p:cNvSpPr>
            <a:spLocks noChangeArrowheads="1"/>
          </p:cNvSpPr>
          <p:nvPr/>
        </p:nvSpPr>
        <p:spPr bwMode="auto">
          <a:xfrm>
            <a:off x="5813425" y="1892300"/>
            <a:ext cx="3124200" cy="1609725"/>
          </a:xfrm>
          <a:prstGeom prst="rect">
            <a:avLst/>
          </a:prstGeom>
          <a:solidFill>
            <a:schemeClr val="bg2">
              <a:lumMod val="75000"/>
            </a:schemeClr>
          </a:solidFill>
          <a:ln w="9525">
            <a:solidFill>
              <a:srgbClr val="000000"/>
            </a:solidFill>
            <a:miter lim="800000"/>
            <a:headEnd/>
            <a:tailEnd/>
          </a:ln>
        </p:spPr>
        <p:txBody>
          <a:bodyPr wrap="none" anchor="ctr"/>
          <a:lstStyle/>
          <a:p>
            <a:pPr eaLnBrk="0" hangingPunct="0">
              <a:defRPr/>
            </a:pPr>
            <a:r>
              <a:rPr lang="en-GB">
                <a:solidFill>
                  <a:schemeClr val="tx2">
                    <a:lumMod val="75000"/>
                  </a:schemeClr>
                </a:solidFill>
              </a:rPr>
              <a:t>Application</a:t>
            </a:r>
          </a:p>
        </p:txBody>
      </p:sp>
      <p:pic>
        <p:nvPicPr>
          <p:cNvPr id="672781" name="osi.wav">
            <a:hlinkClick r:id="" action="ppaction://media"/>
          </p:cNvPr>
          <p:cNvPicPr>
            <a:picLocks noRot="1" noChangeAspect="1" noChangeArrowheads="1"/>
          </p:cNvPicPr>
          <p:nvPr>
            <a:audioFile r:link="rId1"/>
          </p:nvPr>
        </p:nvPicPr>
        <p:blipFill>
          <a:blip r:embed="rId4"/>
          <a:srcRect/>
          <a:stretch>
            <a:fillRect/>
          </a:stretch>
        </p:blipFill>
        <p:spPr bwMode="auto">
          <a:xfrm>
            <a:off x="1533525" y="819150"/>
            <a:ext cx="304800" cy="304800"/>
          </a:xfrm>
          <a:prstGeom prst="rect">
            <a:avLst/>
          </a:prstGeom>
          <a:noFill/>
          <a:ln w="9525">
            <a:solidFill>
              <a:srgbClr val="000000"/>
            </a:solidFill>
            <a:miter lim="800000"/>
            <a:headEnd/>
            <a:tailEnd/>
          </a:ln>
        </p:spPr>
      </p:pic>
      <p:grpSp>
        <p:nvGrpSpPr>
          <p:cNvPr id="2" name="Group 14"/>
          <p:cNvGrpSpPr>
            <a:grpSpLocks/>
          </p:cNvGrpSpPr>
          <p:nvPr/>
        </p:nvGrpSpPr>
        <p:grpSpPr bwMode="auto">
          <a:xfrm>
            <a:off x="1333500" y="1404938"/>
            <a:ext cx="711200" cy="469900"/>
            <a:chOff x="1776" y="3264"/>
            <a:chExt cx="880" cy="672"/>
          </a:xfrm>
        </p:grpSpPr>
        <p:sp>
          <p:nvSpPr>
            <p:cNvPr id="39240" name="Line 15"/>
            <p:cNvSpPr>
              <a:spLocks noChangeShapeType="1"/>
            </p:cNvSpPr>
            <p:nvPr/>
          </p:nvSpPr>
          <p:spPr bwMode="auto">
            <a:xfrm>
              <a:off x="1776" y="3264"/>
              <a:ext cx="0" cy="664"/>
            </a:xfrm>
            <a:prstGeom prst="line">
              <a:avLst/>
            </a:prstGeom>
            <a:noFill/>
            <a:ln w="76200">
              <a:solidFill>
                <a:srgbClr val="000000"/>
              </a:solidFill>
              <a:round/>
              <a:headEnd type="triangle" w="med" len="med"/>
              <a:tailEnd/>
            </a:ln>
          </p:spPr>
          <p:txBody>
            <a:bodyPr wrap="none" anchor="ctr"/>
            <a:lstStyle/>
            <a:p>
              <a:endParaRPr lang="en-GB"/>
            </a:p>
          </p:txBody>
        </p:sp>
        <p:sp>
          <p:nvSpPr>
            <p:cNvPr id="39241" name="Line 16"/>
            <p:cNvSpPr>
              <a:spLocks noChangeShapeType="1"/>
            </p:cNvSpPr>
            <p:nvPr/>
          </p:nvSpPr>
          <p:spPr bwMode="auto">
            <a:xfrm flipV="1">
              <a:off x="2656" y="3272"/>
              <a:ext cx="0" cy="664"/>
            </a:xfrm>
            <a:prstGeom prst="line">
              <a:avLst/>
            </a:prstGeom>
            <a:noFill/>
            <a:ln w="76200">
              <a:solidFill>
                <a:srgbClr val="000000"/>
              </a:solidFill>
              <a:round/>
              <a:headEnd type="triangle" w="med" len="med"/>
              <a:tailEnd/>
            </a:ln>
          </p:spPr>
          <p:txBody>
            <a:bodyPr wrap="none" anchor="ctr"/>
            <a:lstStyle/>
            <a:p>
              <a:endParaRPr lang="en-GB"/>
            </a:p>
          </p:txBody>
        </p:sp>
      </p:grpSp>
      <p:grpSp>
        <p:nvGrpSpPr>
          <p:cNvPr id="3" name="Group 17"/>
          <p:cNvGrpSpPr>
            <a:grpSpLocks/>
          </p:cNvGrpSpPr>
          <p:nvPr/>
        </p:nvGrpSpPr>
        <p:grpSpPr bwMode="auto">
          <a:xfrm>
            <a:off x="1120775" y="592138"/>
            <a:ext cx="1163638" cy="901700"/>
            <a:chOff x="2436" y="1353"/>
            <a:chExt cx="733" cy="568"/>
          </a:xfrm>
        </p:grpSpPr>
        <p:sp>
          <p:nvSpPr>
            <p:cNvPr id="39094" name="Freeform 18"/>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a:solidFill>
                <a:srgbClr val="000000"/>
              </a:solidFill>
              <a:round/>
              <a:headEnd/>
              <a:tailEnd/>
            </a:ln>
          </p:spPr>
          <p:txBody>
            <a:bodyPr/>
            <a:lstStyle/>
            <a:p>
              <a:endParaRPr lang="en-US"/>
            </a:p>
          </p:txBody>
        </p:sp>
        <p:grpSp>
          <p:nvGrpSpPr>
            <p:cNvPr id="4" name="Group 19"/>
            <p:cNvGrpSpPr>
              <a:grpSpLocks/>
            </p:cNvGrpSpPr>
            <p:nvPr/>
          </p:nvGrpSpPr>
          <p:grpSpPr bwMode="auto">
            <a:xfrm>
              <a:off x="2497" y="1671"/>
              <a:ext cx="568" cy="191"/>
              <a:chOff x="2497" y="1671"/>
              <a:chExt cx="568" cy="191"/>
            </a:xfrm>
          </p:grpSpPr>
          <p:sp>
            <p:nvSpPr>
              <p:cNvPr id="39233" name="Freeform 20"/>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a:solidFill>
                  <a:srgbClr val="000000"/>
                </a:solidFill>
                <a:round/>
                <a:headEnd/>
                <a:tailEnd/>
              </a:ln>
            </p:spPr>
            <p:txBody>
              <a:bodyPr/>
              <a:lstStyle/>
              <a:p>
                <a:endParaRPr lang="en-US"/>
              </a:p>
            </p:txBody>
          </p:sp>
          <p:sp>
            <p:nvSpPr>
              <p:cNvPr id="39234" name="Freeform 21"/>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a:solidFill>
                  <a:srgbClr val="000000"/>
                </a:solidFill>
                <a:round/>
                <a:headEnd/>
                <a:tailEnd/>
              </a:ln>
            </p:spPr>
            <p:txBody>
              <a:bodyPr/>
              <a:lstStyle/>
              <a:p>
                <a:endParaRPr lang="en-US"/>
              </a:p>
            </p:txBody>
          </p:sp>
          <p:grpSp>
            <p:nvGrpSpPr>
              <p:cNvPr id="5" name="Group 22"/>
              <p:cNvGrpSpPr>
                <a:grpSpLocks/>
              </p:cNvGrpSpPr>
              <p:nvPr/>
            </p:nvGrpSpPr>
            <p:grpSpPr bwMode="auto">
              <a:xfrm>
                <a:off x="2502" y="1703"/>
                <a:ext cx="457" cy="52"/>
                <a:chOff x="2502" y="1703"/>
                <a:chExt cx="457" cy="52"/>
              </a:xfrm>
            </p:grpSpPr>
            <p:sp>
              <p:nvSpPr>
                <p:cNvPr id="39236" name="Line 23"/>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endParaRPr lang="en-GB"/>
                </a:p>
              </p:txBody>
            </p:sp>
            <p:sp>
              <p:nvSpPr>
                <p:cNvPr id="39237" name="Line 24"/>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endParaRPr lang="en-GB"/>
                </a:p>
              </p:txBody>
            </p:sp>
            <p:sp>
              <p:nvSpPr>
                <p:cNvPr id="39238" name="Line 25"/>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endParaRPr lang="en-GB"/>
                </a:p>
              </p:txBody>
            </p:sp>
            <p:sp>
              <p:nvSpPr>
                <p:cNvPr id="39239" name="Line 26"/>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endParaRPr lang="en-GB"/>
                </a:p>
              </p:txBody>
            </p:sp>
          </p:grpSp>
        </p:grpSp>
        <p:grpSp>
          <p:nvGrpSpPr>
            <p:cNvPr id="6" name="Group 27"/>
            <p:cNvGrpSpPr>
              <a:grpSpLocks/>
            </p:cNvGrpSpPr>
            <p:nvPr/>
          </p:nvGrpSpPr>
          <p:grpSpPr bwMode="auto">
            <a:xfrm>
              <a:off x="2497" y="1651"/>
              <a:ext cx="570" cy="47"/>
              <a:chOff x="2497" y="1651"/>
              <a:chExt cx="570" cy="47"/>
            </a:xfrm>
          </p:grpSpPr>
          <p:sp>
            <p:nvSpPr>
              <p:cNvPr id="39231" name="Freeform 28"/>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a:solidFill>
                  <a:srgbClr val="000000"/>
                </a:solidFill>
                <a:round/>
                <a:headEnd/>
                <a:tailEnd/>
              </a:ln>
            </p:spPr>
            <p:txBody>
              <a:bodyPr/>
              <a:lstStyle/>
              <a:p>
                <a:endParaRPr lang="en-US"/>
              </a:p>
            </p:txBody>
          </p:sp>
          <p:sp>
            <p:nvSpPr>
              <p:cNvPr id="39232" name="Freeform 29"/>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a:solidFill>
                  <a:srgbClr val="000000"/>
                </a:solidFill>
                <a:round/>
                <a:headEnd/>
                <a:tailEnd/>
              </a:ln>
            </p:spPr>
            <p:txBody>
              <a:bodyPr/>
              <a:lstStyle/>
              <a:p>
                <a:endParaRPr lang="en-US"/>
              </a:p>
            </p:txBody>
          </p:sp>
        </p:grpSp>
        <p:grpSp>
          <p:nvGrpSpPr>
            <p:cNvPr id="7" name="Group 30"/>
            <p:cNvGrpSpPr>
              <a:grpSpLocks/>
            </p:cNvGrpSpPr>
            <p:nvPr/>
          </p:nvGrpSpPr>
          <p:grpSpPr bwMode="auto">
            <a:xfrm>
              <a:off x="2967" y="1360"/>
              <a:ext cx="100" cy="322"/>
              <a:chOff x="2967" y="1360"/>
              <a:chExt cx="100" cy="322"/>
            </a:xfrm>
          </p:grpSpPr>
          <p:grpSp>
            <p:nvGrpSpPr>
              <p:cNvPr id="8" name="Group 31"/>
              <p:cNvGrpSpPr>
                <a:grpSpLocks/>
              </p:cNvGrpSpPr>
              <p:nvPr/>
            </p:nvGrpSpPr>
            <p:grpSpPr bwMode="auto">
              <a:xfrm>
                <a:off x="3008" y="1402"/>
                <a:ext cx="59" cy="269"/>
                <a:chOff x="3008" y="1402"/>
                <a:chExt cx="59" cy="269"/>
              </a:xfrm>
            </p:grpSpPr>
            <p:sp>
              <p:nvSpPr>
                <p:cNvPr id="39205" name="Freeform 32"/>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a:solidFill>
                    <a:srgbClr val="000000"/>
                  </a:solidFill>
                  <a:round/>
                  <a:headEnd/>
                  <a:tailEnd/>
                </a:ln>
              </p:spPr>
              <p:txBody>
                <a:bodyPr/>
                <a:lstStyle/>
                <a:p>
                  <a:endParaRPr lang="en-US"/>
                </a:p>
              </p:txBody>
            </p:sp>
            <p:grpSp>
              <p:nvGrpSpPr>
                <p:cNvPr id="9" name="Group 33"/>
                <p:cNvGrpSpPr>
                  <a:grpSpLocks/>
                </p:cNvGrpSpPr>
                <p:nvPr/>
              </p:nvGrpSpPr>
              <p:grpSpPr bwMode="auto">
                <a:xfrm>
                  <a:off x="3012" y="1418"/>
                  <a:ext cx="55" cy="231"/>
                  <a:chOff x="3012" y="1418"/>
                  <a:chExt cx="55" cy="231"/>
                </a:xfrm>
              </p:grpSpPr>
              <p:grpSp>
                <p:nvGrpSpPr>
                  <p:cNvPr id="10" name="Group 34"/>
                  <p:cNvGrpSpPr>
                    <a:grpSpLocks/>
                  </p:cNvGrpSpPr>
                  <p:nvPr/>
                </p:nvGrpSpPr>
                <p:grpSpPr bwMode="auto">
                  <a:xfrm>
                    <a:off x="3012" y="1418"/>
                    <a:ext cx="55" cy="231"/>
                    <a:chOff x="3012" y="1418"/>
                    <a:chExt cx="55" cy="231"/>
                  </a:xfrm>
                </p:grpSpPr>
                <p:grpSp>
                  <p:nvGrpSpPr>
                    <p:cNvPr id="11" name="Group 35"/>
                    <p:cNvGrpSpPr>
                      <a:grpSpLocks/>
                    </p:cNvGrpSpPr>
                    <p:nvPr/>
                  </p:nvGrpSpPr>
                  <p:grpSpPr bwMode="auto">
                    <a:xfrm>
                      <a:off x="3012" y="1418"/>
                      <a:ext cx="55" cy="134"/>
                      <a:chOff x="3012" y="1418"/>
                      <a:chExt cx="55" cy="134"/>
                    </a:xfrm>
                  </p:grpSpPr>
                  <p:grpSp>
                    <p:nvGrpSpPr>
                      <p:cNvPr id="12" name="Group 36"/>
                      <p:cNvGrpSpPr>
                        <a:grpSpLocks/>
                      </p:cNvGrpSpPr>
                      <p:nvPr/>
                    </p:nvGrpSpPr>
                    <p:grpSpPr bwMode="auto">
                      <a:xfrm>
                        <a:off x="3017" y="1418"/>
                        <a:ext cx="50" cy="66"/>
                        <a:chOff x="3017" y="1418"/>
                        <a:chExt cx="50" cy="66"/>
                      </a:xfrm>
                    </p:grpSpPr>
                    <p:sp>
                      <p:nvSpPr>
                        <p:cNvPr id="39225" name="Line 37"/>
                        <p:cNvSpPr>
                          <a:spLocks noChangeShapeType="1"/>
                        </p:cNvSpPr>
                        <p:nvPr/>
                      </p:nvSpPr>
                      <p:spPr bwMode="auto">
                        <a:xfrm>
                          <a:off x="3019" y="1418"/>
                          <a:ext cx="48" cy="13"/>
                        </a:xfrm>
                        <a:prstGeom prst="line">
                          <a:avLst/>
                        </a:prstGeom>
                        <a:noFill/>
                        <a:ln w="12700">
                          <a:solidFill>
                            <a:srgbClr val="000000"/>
                          </a:solidFill>
                          <a:round/>
                          <a:headEnd/>
                          <a:tailEnd/>
                        </a:ln>
                      </p:spPr>
                      <p:txBody>
                        <a:bodyPr wrap="none" anchor="ctr"/>
                        <a:lstStyle/>
                        <a:p>
                          <a:endParaRPr lang="en-GB"/>
                        </a:p>
                      </p:txBody>
                    </p:sp>
                    <p:sp>
                      <p:nvSpPr>
                        <p:cNvPr id="39226" name="Line 38"/>
                        <p:cNvSpPr>
                          <a:spLocks noChangeShapeType="1"/>
                        </p:cNvSpPr>
                        <p:nvPr/>
                      </p:nvSpPr>
                      <p:spPr bwMode="auto">
                        <a:xfrm>
                          <a:off x="3018" y="1430"/>
                          <a:ext cx="49" cy="11"/>
                        </a:xfrm>
                        <a:prstGeom prst="line">
                          <a:avLst/>
                        </a:prstGeom>
                        <a:noFill/>
                        <a:ln w="12700">
                          <a:solidFill>
                            <a:srgbClr val="000000"/>
                          </a:solidFill>
                          <a:round/>
                          <a:headEnd/>
                          <a:tailEnd/>
                        </a:ln>
                      </p:spPr>
                      <p:txBody>
                        <a:bodyPr wrap="none" anchor="ctr"/>
                        <a:lstStyle/>
                        <a:p>
                          <a:endParaRPr lang="en-GB"/>
                        </a:p>
                      </p:txBody>
                    </p:sp>
                    <p:sp>
                      <p:nvSpPr>
                        <p:cNvPr id="39227" name="Line 39"/>
                        <p:cNvSpPr>
                          <a:spLocks noChangeShapeType="1"/>
                        </p:cNvSpPr>
                        <p:nvPr/>
                      </p:nvSpPr>
                      <p:spPr bwMode="auto">
                        <a:xfrm>
                          <a:off x="3018" y="1442"/>
                          <a:ext cx="49" cy="10"/>
                        </a:xfrm>
                        <a:prstGeom prst="line">
                          <a:avLst/>
                        </a:prstGeom>
                        <a:noFill/>
                        <a:ln w="12700">
                          <a:solidFill>
                            <a:srgbClr val="000000"/>
                          </a:solidFill>
                          <a:round/>
                          <a:headEnd/>
                          <a:tailEnd/>
                        </a:ln>
                      </p:spPr>
                      <p:txBody>
                        <a:bodyPr wrap="none" anchor="ctr"/>
                        <a:lstStyle/>
                        <a:p>
                          <a:endParaRPr lang="en-GB"/>
                        </a:p>
                      </p:txBody>
                    </p:sp>
                    <p:sp>
                      <p:nvSpPr>
                        <p:cNvPr id="39228" name="Line 40"/>
                        <p:cNvSpPr>
                          <a:spLocks noChangeShapeType="1"/>
                        </p:cNvSpPr>
                        <p:nvPr/>
                      </p:nvSpPr>
                      <p:spPr bwMode="auto">
                        <a:xfrm>
                          <a:off x="3018" y="1454"/>
                          <a:ext cx="48" cy="9"/>
                        </a:xfrm>
                        <a:prstGeom prst="line">
                          <a:avLst/>
                        </a:prstGeom>
                        <a:noFill/>
                        <a:ln w="12700">
                          <a:solidFill>
                            <a:srgbClr val="000000"/>
                          </a:solidFill>
                          <a:round/>
                          <a:headEnd/>
                          <a:tailEnd/>
                        </a:ln>
                      </p:spPr>
                      <p:txBody>
                        <a:bodyPr wrap="none" anchor="ctr"/>
                        <a:lstStyle/>
                        <a:p>
                          <a:endParaRPr lang="en-GB"/>
                        </a:p>
                      </p:txBody>
                    </p:sp>
                    <p:sp>
                      <p:nvSpPr>
                        <p:cNvPr id="39229" name="Line 41"/>
                        <p:cNvSpPr>
                          <a:spLocks noChangeShapeType="1"/>
                        </p:cNvSpPr>
                        <p:nvPr/>
                      </p:nvSpPr>
                      <p:spPr bwMode="auto">
                        <a:xfrm>
                          <a:off x="3017" y="1466"/>
                          <a:ext cx="48" cy="8"/>
                        </a:xfrm>
                        <a:prstGeom prst="line">
                          <a:avLst/>
                        </a:prstGeom>
                        <a:noFill/>
                        <a:ln w="12700">
                          <a:solidFill>
                            <a:srgbClr val="000000"/>
                          </a:solidFill>
                          <a:round/>
                          <a:headEnd/>
                          <a:tailEnd/>
                        </a:ln>
                      </p:spPr>
                      <p:txBody>
                        <a:bodyPr wrap="none" anchor="ctr"/>
                        <a:lstStyle/>
                        <a:p>
                          <a:endParaRPr lang="en-GB"/>
                        </a:p>
                      </p:txBody>
                    </p:sp>
                    <p:sp>
                      <p:nvSpPr>
                        <p:cNvPr id="39230" name="Line 42"/>
                        <p:cNvSpPr>
                          <a:spLocks noChangeShapeType="1"/>
                        </p:cNvSpPr>
                        <p:nvPr/>
                      </p:nvSpPr>
                      <p:spPr bwMode="auto">
                        <a:xfrm>
                          <a:off x="3017" y="1478"/>
                          <a:ext cx="48" cy="6"/>
                        </a:xfrm>
                        <a:prstGeom prst="line">
                          <a:avLst/>
                        </a:prstGeom>
                        <a:noFill/>
                        <a:ln w="12700">
                          <a:solidFill>
                            <a:srgbClr val="000000"/>
                          </a:solidFill>
                          <a:round/>
                          <a:headEnd/>
                          <a:tailEnd/>
                        </a:ln>
                      </p:spPr>
                      <p:txBody>
                        <a:bodyPr wrap="none" anchor="ctr"/>
                        <a:lstStyle/>
                        <a:p>
                          <a:endParaRPr lang="en-GB"/>
                        </a:p>
                      </p:txBody>
                    </p:sp>
                  </p:grpSp>
                  <p:sp>
                    <p:nvSpPr>
                      <p:cNvPr id="39220" name="Line 43"/>
                      <p:cNvSpPr>
                        <a:spLocks noChangeShapeType="1"/>
                      </p:cNvSpPr>
                      <p:nvPr/>
                    </p:nvSpPr>
                    <p:spPr bwMode="auto">
                      <a:xfrm>
                        <a:off x="3012" y="1502"/>
                        <a:ext cx="51" cy="4"/>
                      </a:xfrm>
                      <a:prstGeom prst="line">
                        <a:avLst/>
                      </a:prstGeom>
                      <a:noFill/>
                      <a:ln w="12700">
                        <a:solidFill>
                          <a:srgbClr val="000000"/>
                        </a:solidFill>
                        <a:round/>
                        <a:headEnd/>
                        <a:tailEnd/>
                      </a:ln>
                    </p:spPr>
                    <p:txBody>
                      <a:bodyPr wrap="none" anchor="ctr"/>
                      <a:lstStyle/>
                      <a:p>
                        <a:endParaRPr lang="en-GB"/>
                      </a:p>
                    </p:txBody>
                  </p:sp>
                  <p:sp>
                    <p:nvSpPr>
                      <p:cNvPr id="39221" name="Line 44"/>
                      <p:cNvSpPr>
                        <a:spLocks noChangeShapeType="1"/>
                      </p:cNvSpPr>
                      <p:nvPr/>
                    </p:nvSpPr>
                    <p:spPr bwMode="auto">
                      <a:xfrm>
                        <a:off x="3013" y="1514"/>
                        <a:ext cx="50" cy="1"/>
                      </a:xfrm>
                      <a:prstGeom prst="line">
                        <a:avLst/>
                      </a:prstGeom>
                      <a:noFill/>
                      <a:ln w="12700">
                        <a:solidFill>
                          <a:srgbClr val="000000"/>
                        </a:solidFill>
                        <a:round/>
                        <a:headEnd/>
                        <a:tailEnd/>
                      </a:ln>
                    </p:spPr>
                    <p:txBody>
                      <a:bodyPr wrap="none" anchor="ctr"/>
                      <a:lstStyle/>
                      <a:p>
                        <a:endParaRPr lang="en-GB"/>
                      </a:p>
                    </p:txBody>
                  </p:sp>
                  <p:sp>
                    <p:nvSpPr>
                      <p:cNvPr id="39222" name="Line 45"/>
                      <p:cNvSpPr>
                        <a:spLocks noChangeShapeType="1"/>
                      </p:cNvSpPr>
                      <p:nvPr/>
                    </p:nvSpPr>
                    <p:spPr bwMode="auto">
                      <a:xfrm>
                        <a:off x="3012" y="1526"/>
                        <a:ext cx="50" cy="1"/>
                      </a:xfrm>
                      <a:prstGeom prst="line">
                        <a:avLst/>
                      </a:prstGeom>
                      <a:noFill/>
                      <a:ln w="12700">
                        <a:solidFill>
                          <a:srgbClr val="000000"/>
                        </a:solidFill>
                        <a:round/>
                        <a:headEnd/>
                        <a:tailEnd/>
                      </a:ln>
                    </p:spPr>
                    <p:txBody>
                      <a:bodyPr wrap="none" anchor="ctr"/>
                      <a:lstStyle/>
                      <a:p>
                        <a:endParaRPr lang="en-GB"/>
                      </a:p>
                    </p:txBody>
                  </p:sp>
                  <p:sp>
                    <p:nvSpPr>
                      <p:cNvPr id="39223" name="Line 46"/>
                      <p:cNvSpPr>
                        <a:spLocks noChangeShapeType="1"/>
                      </p:cNvSpPr>
                      <p:nvPr/>
                    </p:nvSpPr>
                    <p:spPr bwMode="auto">
                      <a:xfrm>
                        <a:off x="3013" y="1535"/>
                        <a:ext cx="49" cy="6"/>
                      </a:xfrm>
                      <a:prstGeom prst="line">
                        <a:avLst/>
                      </a:prstGeom>
                      <a:noFill/>
                      <a:ln w="12700">
                        <a:solidFill>
                          <a:srgbClr val="000000"/>
                        </a:solidFill>
                        <a:round/>
                        <a:headEnd/>
                        <a:tailEnd/>
                      </a:ln>
                    </p:spPr>
                    <p:txBody>
                      <a:bodyPr wrap="none" anchor="ctr"/>
                      <a:lstStyle/>
                      <a:p>
                        <a:endParaRPr lang="en-GB"/>
                      </a:p>
                    </p:txBody>
                  </p:sp>
                  <p:sp>
                    <p:nvSpPr>
                      <p:cNvPr id="39224" name="Line 47"/>
                      <p:cNvSpPr>
                        <a:spLocks noChangeShapeType="1"/>
                      </p:cNvSpPr>
                      <p:nvPr/>
                    </p:nvSpPr>
                    <p:spPr bwMode="auto">
                      <a:xfrm>
                        <a:off x="3013" y="1547"/>
                        <a:ext cx="49" cy="5"/>
                      </a:xfrm>
                      <a:prstGeom prst="line">
                        <a:avLst/>
                      </a:prstGeom>
                      <a:noFill/>
                      <a:ln w="12700">
                        <a:solidFill>
                          <a:srgbClr val="000000"/>
                        </a:solidFill>
                        <a:round/>
                        <a:headEnd/>
                        <a:tailEnd/>
                      </a:ln>
                    </p:spPr>
                    <p:txBody>
                      <a:bodyPr wrap="none" anchor="ctr"/>
                      <a:lstStyle/>
                      <a:p>
                        <a:endParaRPr lang="en-GB"/>
                      </a:p>
                    </p:txBody>
                  </p:sp>
                </p:grpSp>
                <p:grpSp>
                  <p:nvGrpSpPr>
                    <p:cNvPr id="13" name="Group 48"/>
                    <p:cNvGrpSpPr>
                      <a:grpSpLocks/>
                    </p:cNvGrpSpPr>
                    <p:nvPr/>
                  </p:nvGrpSpPr>
                  <p:grpSpPr bwMode="auto">
                    <a:xfrm>
                      <a:off x="3013" y="1560"/>
                      <a:ext cx="48" cy="89"/>
                      <a:chOff x="3013" y="1560"/>
                      <a:chExt cx="48" cy="89"/>
                    </a:xfrm>
                  </p:grpSpPr>
                  <p:sp>
                    <p:nvSpPr>
                      <p:cNvPr id="39211" name="Line 49"/>
                      <p:cNvSpPr>
                        <a:spLocks noChangeShapeType="1"/>
                      </p:cNvSpPr>
                      <p:nvPr/>
                    </p:nvSpPr>
                    <p:spPr bwMode="auto">
                      <a:xfrm>
                        <a:off x="3013" y="1560"/>
                        <a:ext cx="48" cy="3"/>
                      </a:xfrm>
                      <a:prstGeom prst="line">
                        <a:avLst/>
                      </a:prstGeom>
                      <a:noFill/>
                      <a:ln w="12700">
                        <a:solidFill>
                          <a:srgbClr val="000000"/>
                        </a:solidFill>
                        <a:round/>
                        <a:headEnd/>
                        <a:tailEnd/>
                      </a:ln>
                    </p:spPr>
                    <p:txBody>
                      <a:bodyPr wrap="none" anchor="ctr"/>
                      <a:lstStyle/>
                      <a:p>
                        <a:endParaRPr lang="en-GB"/>
                      </a:p>
                    </p:txBody>
                  </p:sp>
                  <p:sp>
                    <p:nvSpPr>
                      <p:cNvPr id="39212" name="Line 50"/>
                      <p:cNvSpPr>
                        <a:spLocks noChangeShapeType="1"/>
                      </p:cNvSpPr>
                      <p:nvPr/>
                    </p:nvSpPr>
                    <p:spPr bwMode="auto">
                      <a:xfrm>
                        <a:off x="3014" y="1572"/>
                        <a:ext cx="46" cy="2"/>
                      </a:xfrm>
                      <a:prstGeom prst="line">
                        <a:avLst/>
                      </a:prstGeom>
                      <a:noFill/>
                      <a:ln w="12700">
                        <a:solidFill>
                          <a:srgbClr val="000000"/>
                        </a:solidFill>
                        <a:round/>
                        <a:headEnd/>
                        <a:tailEnd/>
                      </a:ln>
                    </p:spPr>
                    <p:txBody>
                      <a:bodyPr wrap="none" anchor="ctr"/>
                      <a:lstStyle/>
                      <a:p>
                        <a:endParaRPr lang="en-GB"/>
                      </a:p>
                    </p:txBody>
                  </p:sp>
                  <p:sp>
                    <p:nvSpPr>
                      <p:cNvPr id="39213" name="Line 51"/>
                      <p:cNvSpPr>
                        <a:spLocks noChangeShapeType="1"/>
                      </p:cNvSpPr>
                      <p:nvPr/>
                    </p:nvSpPr>
                    <p:spPr bwMode="auto">
                      <a:xfrm>
                        <a:off x="3013" y="1585"/>
                        <a:ext cx="46" cy="0"/>
                      </a:xfrm>
                      <a:prstGeom prst="line">
                        <a:avLst/>
                      </a:prstGeom>
                      <a:noFill/>
                      <a:ln w="12700">
                        <a:solidFill>
                          <a:srgbClr val="000000"/>
                        </a:solidFill>
                        <a:round/>
                        <a:headEnd/>
                        <a:tailEnd/>
                      </a:ln>
                    </p:spPr>
                    <p:txBody>
                      <a:bodyPr wrap="none" anchor="ctr"/>
                      <a:lstStyle/>
                      <a:p>
                        <a:endParaRPr lang="en-GB"/>
                      </a:p>
                    </p:txBody>
                  </p:sp>
                  <p:sp>
                    <p:nvSpPr>
                      <p:cNvPr id="39214" name="Line 52"/>
                      <p:cNvSpPr>
                        <a:spLocks noChangeShapeType="1"/>
                      </p:cNvSpPr>
                      <p:nvPr/>
                    </p:nvSpPr>
                    <p:spPr bwMode="auto">
                      <a:xfrm flipV="1">
                        <a:off x="3013" y="1592"/>
                        <a:ext cx="46" cy="9"/>
                      </a:xfrm>
                      <a:prstGeom prst="line">
                        <a:avLst/>
                      </a:prstGeom>
                      <a:noFill/>
                      <a:ln w="12700">
                        <a:solidFill>
                          <a:srgbClr val="000000"/>
                        </a:solidFill>
                        <a:round/>
                        <a:headEnd/>
                        <a:tailEnd/>
                      </a:ln>
                    </p:spPr>
                    <p:txBody>
                      <a:bodyPr wrap="none" anchor="ctr"/>
                      <a:lstStyle/>
                      <a:p>
                        <a:endParaRPr lang="en-GB"/>
                      </a:p>
                    </p:txBody>
                  </p:sp>
                  <p:sp>
                    <p:nvSpPr>
                      <p:cNvPr id="39215" name="Line 53"/>
                      <p:cNvSpPr>
                        <a:spLocks noChangeShapeType="1"/>
                      </p:cNvSpPr>
                      <p:nvPr/>
                    </p:nvSpPr>
                    <p:spPr bwMode="auto">
                      <a:xfrm flipV="1">
                        <a:off x="3013" y="1602"/>
                        <a:ext cx="45" cy="11"/>
                      </a:xfrm>
                      <a:prstGeom prst="line">
                        <a:avLst/>
                      </a:prstGeom>
                      <a:noFill/>
                      <a:ln w="12700">
                        <a:solidFill>
                          <a:srgbClr val="000000"/>
                        </a:solidFill>
                        <a:round/>
                        <a:headEnd/>
                        <a:tailEnd/>
                      </a:ln>
                    </p:spPr>
                    <p:txBody>
                      <a:bodyPr wrap="none" anchor="ctr"/>
                      <a:lstStyle/>
                      <a:p>
                        <a:endParaRPr lang="en-GB"/>
                      </a:p>
                    </p:txBody>
                  </p:sp>
                  <p:sp>
                    <p:nvSpPr>
                      <p:cNvPr id="39216" name="Line 54"/>
                      <p:cNvSpPr>
                        <a:spLocks noChangeShapeType="1"/>
                      </p:cNvSpPr>
                      <p:nvPr/>
                    </p:nvSpPr>
                    <p:spPr bwMode="auto">
                      <a:xfrm flipV="1">
                        <a:off x="3013" y="1613"/>
                        <a:ext cx="45" cy="12"/>
                      </a:xfrm>
                      <a:prstGeom prst="line">
                        <a:avLst/>
                      </a:prstGeom>
                      <a:noFill/>
                      <a:ln w="12700">
                        <a:solidFill>
                          <a:srgbClr val="000000"/>
                        </a:solidFill>
                        <a:round/>
                        <a:headEnd/>
                        <a:tailEnd/>
                      </a:ln>
                    </p:spPr>
                    <p:txBody>
                      <a:bodyPr wrap="none" anchor="ctr"/>
                      <a:lstStyle/>
                      <a:p>
                        <a:endParaRPr lang="en-GB"/>
                      </a:p>
                    </p:txBody>
                  </p:sp>
                  <p:sp>
                    <p:nvSpPr>
                      <p:cNvPr id="39217" name="Line 55"/>
                      <p:cNvSpPr>
                        <a:spLocks noChangeShapeType="1"/>
                      </p:cNvSpPr>
                      <p:nvPr/>
                    </p:nvSpPr>
                    <p:spPr bwMode="auto">
                      <a:xfrm flipV="1">
                        <a:off x="3013" y="1623"/>
                        <a:ext cx="44" cy="14"/>
                      </a:xfrm>
                      <a:prstGeom prst="line">
                        <a:avLst/>
                      </a:prstGeom>
                      <a:noFill/>
                      <a:ln w="12700">
                        <a:solidFill>
                          <a:srgbClr val="000000"/>
                        </a:solidFill>
                        <a:round/>
                        <a:headEnd/>
                        <a:tailEnd/>
                      </a:ln>
                    </p:spPr>
                    <p:txBody>
                      <a:bodyPr wrap="none" anchor="ctr"/>
                      <a:lstStyle/>
                      <a:p>
                        <a:endParaRPr lang="en-GB"/>
                      </a:p>
                    </p:txBody>
                  </p:sp>
                  <p:sp>
                    <p:nvSpPr>
                      <p:cNvPr id="39218" name="Line 56"/>
                      <p:cNvSpPr>
                        <a:spLocks noChangeShapeType="1"/>
                      </p:cNvSpPr>
                      <p:nvPr/>
                    </p:nvSpPr>
                    <p:spPr bwMode="auto">
                      <a:xfrm flipV="1">
                        <a:off x="3013" y="1634"/>
                        <a:ext cx="44" cy="15"/>
                      </a:xfrm>
                      <a:prstGeom prst="line">
                        <a:avLst/>
                      </a:prstGeom>
                      <a:noFill/>
                      <a:ln w="12700">
                        <a:solidFill>
                          <a:srgbClr val="000000"/>
                        </a:solidFill>
                        <a:round/>
                        <a:headEnd/>
                        <a:tailEnd/>
                      </a:ln>
                    </p:spPr>
                    <p:txBody>
                      <a:bodyPr wrap="none" anchor="ctr"/>
                      <a:lstStyle/>
                      <a:p>
                        <a:endParaRPr lang="en-GB"/>
                      </a:p>
                    </p:txBody>
                  </p:sp>
                </p:grpSp>
              </p:grpSp>
              <p:sp>
                <p:nvSpPr>
                  <p:cNvPr id="39208" name="Line 57"/>
                  <p:cNvSpPr>
                    <a:spLocks noChangeShapeType="1"/>
                  </p:cNvSpPr>
                  <p:nvPr/>
                </p:nvSpPr>
                <p:spPr bwMode="auto">
                  <a:xfrm>
                    <a:off x="3015" y="1490"/>
                    <a:ext cx="49" cy="5"/>
                  </a:xfrm>
                  <a:prstGeom prst="line">
                    <a:avLst/>
                  </a:prstGeom>
                  <a:noFill/>
                  <a:ln w="12700">
                    <a:solidFill>
                      <a:srgbClr val="000000"/>
                    </a:solidFill>
                    <a:round/>
                    <a:headEnd/>
                    <a:tailEnd/>
                  </a:ln>
                </p:spPr>
                <p:txBody>
                  <a:bodyPr wrap="none" anchor="ctr"/>
                  <a:lstStyle/>
                  <a:p>
                    <a:endParaRPr lang="en-GB"/>
                  </a:p>
                </p:txBody>
              </p:sp>
            </p:grpSp>
          </p:grpSp>
          <p:grpSp>
            <p:nvGrpSpPr>
              <p:cNvPr id="14" name="Group 58"/>
              <p:cNvGrpSpPr>
                <a:grpSpLocks/>
              </p:cNvGrpSpPr>
              <p:nvPr/>
            </p:nvGrpSpPr>
            <p:grpSpPr bwMode="auto">
              <a:xfrm>
                <a:off x="2967" y="1360"/>
                <a:ext cx="50" cy="322"/>
                <a:chOff x="2967" y="1360"/>
                <a:chExt cx="50" cy="322"/>
              </a:xfrm>
            </p:grpSpPr>
            <p:sp>
              <p:nvSpPr>
                <p:cNvPr id="39203" name="Freeform 59"/>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a:solidFill>
                    <a:srgbClr val="000000"/>
                  </a:solidFill>
                  <a:round/>
                  <a:headEnd/>
                  <a:tailEnd/>
                </a:ln>
              </p:spPr>
              <p:txBody>
                <a:bodyPr/>
                <a:lstStyle/>
                <a:p>
                  <a:endParaRPr lang="en-US"/>
                </a:p>
              </p:txBody>
            </p:sp>
            <p:sp>
              <p:nvSpPr>
                <p:cNvPr id="39204" name="Arc 60"/>
                <p:cNvSpPr>
                  <a:spLocks/>
                </p:cNvSpPr>
                <p:nvPr/>
              </p:nvSpPr>
              <p:spPr bwMode="auto">
                <a:xfrm>
                  <a:off x="3015" y="1377"/>
                  <a:ext cx="2" cy="5"/>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solidFill>
                    <a:srgbClr val="000000"/>
                  </a:solidFill>
                  <a:round/>
                  <a:headEnd/>
                  <a:tailEnd/>
                </a:ln>
              </p:spPr>
              <p:txBody>
                <a:bodyPr wrap="none" anchor="ctr"/>
                <a:lstStyle/>
                <a:p>
                  <a:endParaRPr lang="en-US"/>
                </a:p>
              </p:txBody>
            </p:sp>
          </p:grpSp>
        </p:grpSp>
        <p:grpSp>
          <p:nvGrpSpPr>
            <p:cNvPr id="15" name="Group 61"/>
            <p:cNvGrpSpPr>
              <a:grpSpLocks/>
            </p:cNvGrpSpPr>
            <p:nvPr/>
          </p:nvGrpSpPr>
          <p:grpSpPr bwMode="auto">
            <a:xfrm>
              <a:off x="2989" y="1856"/>
              <a:ext cx="180" cy="65"/>
              <a:chOff x="2989" y="1856"/>
              <a:chExt cx="180" cy="65"/>
            </a:xfrm>
          </p:grpSpPr>
          <p:sp>
            <p:nvSpPr>
              <p:cNvPr id="39190" name="Freeform 62"/>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a:solidFill>
                  <a:srgbClr val="000000"/>
                </a:solidFill>
                <a:round/>
                <a:headEnd/>
                <a:tailEnd/>
              </a:ln>
            </p:spPr>
            <p:txBody>
              <a:bodyPr/>
              <a:lstStyle/>
              <a:p>
                <a:endParaRPr lang="en-US"/>
              </a:p>
            </p:txBody>
          </p:sp>
          <p:grpSp>
            <p:nvGrpSpPr>
              <p:cNvPr id="16" name="Group 63"/>
              <p:cNvGrpSpPr>
                <a:grpSpLocks/>
              </p:cNvGrpSpPr>
              <p:nvPr/>
            </p:nvGrpSpPr>
            <p:grpSpPr bwMode="auto">
              <a:xfrm>
                <a:off x="2996" y="1880"/>
                <a:ext cx="121" cy="41"/>
                <a:chOff x="2996" y="1880"/>
                <a:chExt cx="121" cy="41"/>
              </a:xfrm>
            </p:grpSpPr>
            <p:grpSp>
              <p:nvGrpSpPr>
                <p:cNvPr id="17" name="Group 64"/>
                <p:cNvGrpSpPr>
                  <a:grpSpLocks/>
                </p:cNvGrpSpPr>
                <p:nvPr/>
              </p:nvGrpSpPr>
              <p:grpSpPr bwMode="auto">
                <a:xfrm>
                  <a:off x="2996" y="1880"/>
                  <a:ext cx="119" cy="41"/>
                  <a:chOff x="2996" y="1880"/>
                  <a:chExt cx="119" cy="41"/>
                </a:xfrm>
              </p:grpSpPr>
              <p:sp>
                <p:nvSpPr>
                  <p:cNvPr id="39197" name="Freeform 65"/>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a:solidFill>
                      <a:srgbClr val="000000"/>
                    </a:solidFill>
                    <a:round/>
                    <a:headEnd/>
                    <a:tailEnd/>
                  </a:ln>
                </p:spPr>
                <p:txBody>
                  <a:bodyPr/>
                  <a:lstStyle/>
                  <a:p>
                    <a:endParaRPr lang="en-US"/>
                  </a:p>
                </p:txBody>
              </p:sp>
              <p:sp>
                <p:nvSpPr>
                  <p:cNvPr id="39198" name="Freeform 66"/>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a:solidFill>
                      <a:srgbClr val="000000"/>
                    </a:solidFill>
                    <a:round/>
                    <a:headEnd/>
                    <a:tailEnd/>
                  </a:ln>
                </p:spPr>
                <p:txBody>
                  <a:bodyPr/>
                  <a:lstStyle/>
                  <a:p>
                    <a:endParaRPr lang="en-US"/>
                  </a:p>
                </p:txBody>
              </p:sp>
              <p:sp>
                <p:nvSpPr>
                  <p:cNvPr id="39199" name="Freeform 67"/>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a:solidFill>
                      <a:srgbClr val="000000"/>
                    </a:solidFill>
                    <a:round/>
                    <a:headEnd/>
                    <a:tailEnd/>
                  </a:ln>
                </p:spPr>
                <p:txBody>
                  <a:bodyPr/>
                  <a:lstStyle/>
                  <a:p>
                    <a:endParaRPr lang="en-US"/>
                  </a:p>
                </p:txBody>
              </p:sp>
              <p:sp>
                <p:nvSpPr>
                  <p:cNvPr id="39200" name="Freeform 68"/>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a:solidFill>
                      <a:srgbClr val="000000"/>
                    </a:solidFill>
                    <a:round/>
                    <a:headEnd/>
                    <a:tailEnd/>
                  </a:ln>
                </p:spPr>
                <p:txBody>
                  <a:bodyPr/>
                  <a:lstStyle/>
                  <a:p>
                    <a:endParaRPr lang="en-US"/>
                  </a:p>
                </p:txBody>
              </p:sp>
            </p:grpSp>
            <p:grpSp>
              <p:nvGrpSpPr>
                <p:cNvPr id="18" name="Group 69"/>
                <p:cNvGrpSpPr>
                  <a:grpSpLocks/>
                </p:cNvGrpSpPr>
                <p:nvPr/>
              </p:nvGrpSpPr>
              <p:grpSpPr bwMode="auto">
                <a:xfrm>
                  <a:off x="3001" y="1890"/>
                  <a:ext cx="116" cy="29"/>
                  <a:chOff x="3001" y="1890"/>
                  <a:chExt cx="116" cy="29"/>
                </a:xfrm>
              </p:grpSpPr>
              <p:sp>
                <p:nvSpPr>
                  <p:cNvPr id="39194" name="Line 70"/>
                  <p:cNvSpPr>
                    <a:spLocks noChangeShapeType="1"/>
                  </p:cNvSpPr>
                  <p:nvPr/>
                </p:nvSpPr>
                <p:spPr bwMode="auto">
                  <a:xfrm>
                    <a:off x="3001" y="1906"/>
                    <a:ext cx="47" cy="5"/>
                  </a:xfrm>
                  <a:prstGeom prst="line">
                    <a:avLst/>
                  </a:prstGeom>
                  <a:noFill/>
                  <a:ln w="12700">
                    <a:solidFill>
                      <a:srgbClr val="000000"/>
                    </a:solidFill>
                    <a:round/>
                    <a:headEnd/>
                    <a:tailEnd/>
                  </a:ln>
                </p:spPr>
                <p:txBody>
                  <a:bodyPr wrap="none" anchor="ctr"/>
                  <a:lstStyle/>
                  <a:p>
                    <a:endParaRPr lang="en-GB"/>
                  </a:p>
                </p:txBody>
              </p:sp>
              <p:sp>
                <p:nvSpPr>
                  <p:cNvPr id="39195" name="Line 71"/>
                  <p:cNvSpPr>
                    <a:spLocks noChangeShapeType="1"/>
                  </p:cNvSpPr>
                  <p:nvPr/>
                </p:nvSpPr>
                <p:spPr bwMode="auto">
                  <a:xfrm flipV="1">
                    <a:off x="3056" y="1890"/>
                    <a:ext cx="15" cy="29"/>
                  </a:xfrm>
                  <a:prstGeom prst="line">
                    <a:avLst/>
                  </a:prstGeom>
                  <a:noFill/>
                  <a:ln w="12700">
                    <a:solidFill>
                      <a:srgbClr val="000000"/>
                    </a:solidFill>
                    <a:round/>
                    <a:headEnd/>
                    <a:tailEnd/>
                  </a:ln>
                </p:spPr>
                <p:txBody>
                  <a:bodyPr wrap="none" anchor="ctr"/>
                  <a:lstStyle/>
                  <a:p>
                    <a:endParaRPr lang="en-GB"/>
                  </a:p>
                </p:txBody>
              </p:sp>
              <p:sp>
                <p:nvSpPr>
                  <p:cNvPr id="39196" name="Line 72"/>
                  <p:cNvSpPr>
                    <a:spLocks noChangeShapeType="1"/>
                  </p:cNvSpPr>
                  <p:nvPr/>
                </p:nvSpPr>
                <p:spPr bwMode="auto">
                  <a:xfrm>
                    <a:off x="3080" y="1894"/>
                    <a:ext cx="37" cy="4"/>
                  </a:xfrm>
                  <a:prstGeom prst="line">
                    <a:avLst/>
                  </a:prstGeom>
                  <a:noFill/>
                  <a:ln w="12700">
                    <a:solidFill>
                      <a:srgbClr val="000000"/>
                    </a:solidFill>
                    <a:round/>
                    <a:headEnd/>
                    <a:tailEnd/>
                  </a:ln>
                </p:spPr>
                <p:txBody>
                  <a:bodyPr wrap="none" anchor="ctr"/>
                  <a:lstStyle/>
                  <a:p>
                    <a:endParaRPr lang="en-GB"/>
                  </a:p>
                </p:txBody>
              </p:sp>
            </p:grpSp>
          </p:grpSp>
        </p:grpSp>
        <p:sp>
          <p:nvSpPr>
            <p:cNvPr id="39099" name="Freeform 73"/>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a:solidFill>
                <a:srgbClr val="000000"/>
              </a:solidFill>
              <a:round/>
              <a:headEnd/>
              <a:tailEnd/>
            </a:ln>
          </p:spPr>
          <p:txBody>
            <a:bodyPr/>
            <a:lstStyle/>
            <a:p>
              <a:endParaRPr lang="en-US"/>
            </a:p>
          </p:txBody>
        </p:sp>
        <p:sp>
          <p:nvSpPr>
            <p:cNvPr id="39100" name="Freeform 74"/>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a:solidFill>
                <a:srgbClr val="000000"/>
              </a:solidFill>
              <a:round/>
              <a:headEnd/>
              <a:tailEnd/>
            </a:ln>
          </p:spPr>
          <p:txBody>
            <a:bodyPr/>
            <a:lstStyle/>
            <a:p>
              <a:endParaRPr lang="en-US"/>
            </a:p>
          </p:txBody>
        </p:sp>
        <p:sp>
          <p:nvSpPr>
            <p:cNvPr id="39101" name="Freeform 75"/>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a:solidFill>
                <a:srgbClr val="000000"/>
              </a:solidFill>
              <a:round/>
              <a:headEnd/>
              <a:tailEnd/>
            </a:ln>
          </p:spPr>
          <p:txBody>
            <a:bodyPr/>
            <a:lstStyle/>
            <a:p>
              <a:endParaRPr lang="en-US"/>
            </a:p>
          </p:txBody>
        </p:sp>
        <p:sp>
          <p:nvSpPr>
            <p:cNvPr id="39102" name="Freeform 76"/>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a:solidFill>
                <a:srgbClr val="000000"/>
              </a:solidFill>
              <a:round/>
              <a:headEnd/>
              <a:tailEnd/>
            </a:ln>
          </p:spPr>
          <p:txBody>
            <a:bodyPr/>
            <a:lstStyle/>
            <a:p>
              <a:endParaRPr lang="en-US"/>
            </a:p>
          </p:txBody>
        </p:sp>
        <p:grpSp>
          <p:nvGrpSpPr>
            <p:cNvPr id="19" name="Group 77"/>
            <p:cNvGrpSpPr>
              <a:grpSpLocks/>
            </p:cNvGrpSpPr>
            <p:nvPr/>
          </p:nvGrpSpPr>
          <p:grpSpPr bwMode="auto">
            <a:xfrm>
              <a:off x="2967" y="1679"/>
              <a:ext cx="102" cy="131"/>
              <a:chOff x="2967" y="1679"/>
              <a:chExt cx="102" cy="131"/>
            </a:xfrm>
          </p:grpSpPr>
          <p:sp>
            <p:nvSpPr>
              <p:cNvPr id="39181" name="Line 78"/>
              <p:cNvSpPr>
                <a:spLocks noChangeShapeType="1"/>
              </p:cNvSpPr>
              <p:nvPr/>
            </p:nvSpPr>
            <p:spPr bwMode="auto">
              <a:xfrm flipV="1">
                <a:off x="2967" y="1715"/>
                <a:ext cx="102" cy="48"/>
              </a:xfrm>
              <a:prstGeom prst="line">
                <a:avLst/>
              </a:prstGeom>
              <a:noFill/>
              <a:ln w="12700">
                <a:solidFill>
                  <a:srgbClr val="000000"/>
                </a:solidFill>
                <a:round/>
                <a:headEnd/>
                <a:tailEnd/>
              </a:ln>
            </p:spPr>
            <p:txBody>
              <a:bodyPr wrap="none" anchor="ctr"/>
              <a:lstStyle/>
              <a:p>
                <a:endParaRPr lang="en-GB"/>
              </a:p>
            </p:txBody>
          </p:sp>
          <p:sp>
            <p:nvSpPr>
              <p:cNvPr id="39182" name="Line 79"/>
              <p:cNvSpPr>
                <a:spLocks noChangeShapeType="1"/>
              </p:cNvSpPr>
              <p:nvPr/>
            </p:nvSpPr>
            <p:spPr bwMode="auto">
              <a:xfrm flipV="1">
                <a:off x="2986" y="1727"/>
                <a:ext cx="83" cy="43"/>
              </a:xfrm>
              <a:prstGeom prst="line">
                <a:avLst/>
              </a:prstGeom>
              <a:noFill/>
              <a:ln w="12700">
                <a:solidFill>
                  <a:srgbClr val="000000"/>
                </a:solidFill>
                <a:round/>
                <a:headEnd/>
                <a:tailEnd/>
              </a:ln>
            </p:spPr>
            <p:txBody>
              <a:bodyPr wrap="none" anchor="ctr"/>
              <a:lstStyle/>
              <a:p>
                <a:endParaRPr lang="en-GB"/>
              </a:p>
            </p:txBody>
          </p:sp>
          <p:sp>
            <p:nvSpPr>
              <p:cNvPr id="39183" name="Line 80"/>
              <p:cNvSpPr>
                <a:spLocks noChangeShapeType="1"/>
              </p:cNvSpPr>
              <p:nvPr/>
            </p:nvSpPr>
            <p:spPr bwMode="auto">
              <a:xfrm flipV="1">
                <a:off x="2986" y="1738"/>
                <a:ext cx="83" cy="45"/>
              </a:xfrm>
              <a:prstGeom prst="line">
                <a:avLst/>
              </a:prstGeom>
              <a:noFill/>
              <a:ln w="12700">
                <a:solidFill>
                  <a:srgbClr val="000000"/>
                </a:solidFill>
                <a:round/>
                <a:headEnd/>
                <a:tailEnd/>
              </a:ln>
            </p:spPr>
            <p:txBody>
              <a:bodyPr wrap="none" anchor="ctr"/>
              <a:lstStyle/>
              <a:p>
                <a:endParaRPr lang="en-GB"/>
              </a:p>
            </p:txBody>
          </p:sp>
          <p:sp>
            <p:nvSpPr>
              <p:cNvPr id="39184" name="Line 81"/>
              <p:cNvSpPr>
                <a:spLocks noChangeShapeType="1"/>
              </p:cNvSpPr>
              <p:nvPr/>
            </p:nvSpPr>
            <p:spPr bwMode="auto">
              <a:xfrm flipV="1">
                <a:off x="2986" y="1748"/>
                <a:ext cx="83" cy="47"/>
              </a:xfrm>
              <a:prstGeom prst="line">
                <a:avLst/>
              </a:prstGeom>
              <a:noFill/>
              <a:ln w="12700">
                <a:solidFill>
                  <a:srgbClr val="000000"/>
                </a:solidFill>
                <a:round/>
                <a:headEnd/>
                <a:tailEnd/>
              </a:ln>
            </p:spPr>
            <p:txBody>
              <a:bodyPr wrap="none" anchor="ctr"/>
              <a:lstStyle/>
              <a:p>
                <a:endParaRPr lang="en-GB"/>
              </a:p>
            </p:txBody>
          </p:sp>
          <p:sp>
            <p:nvSpPr>
              <p:cNvPr id="39185" name="Line 82"/>
              <p:cNvSpPr>
                <a:spLocks noChangeShapeType="1"/>
              </p:cNvSpPr>
              <p:nvPr/>
            </p:nvSpPr>
            <p:spPr bwMode="auto">
              <a:xfrm flipV="1">
                <a:off x="2986" y="1759"/>
                <a:ext cx="83" cy="49"/>
              </a:xfrm>
              <a:prstGeom prst="line">
                <a:avLst/>
              </a:prstGeom>
              <a:noFill/>
              <a:ln w="12700">
                <a:solidFill>
                  <a:srgbClr val="000000"/>
                </a:solidFill>
                <a:round/>
                <a:headEnd/>
                <a:tailEnd/>
              </a:ln>
            </p:spPr>
            <p:txBody>
              <a:bodyPr wrap="none" anchor="ctr"/>
              <a:lstStyle/>
              <a:p>
                <a:endParaRPr lang="en-GB"/>
              </a:p>
            </p:txBody>
          </p:sp>
          <p:sp>
            <p:nvSpPr>
              <p:cNvPr id="39186" name="Line 83"/>
              <p:cNvSpPr>
                <a:spLocks noChangeShapeType="1"/>
              </p:cNvSpPr>
              <p:nvPr/>
            </p:nvSpPr>
            <p:spPr bwMode="auto">
              <a:xfrm flipV="1">
                <a:off x="2986" y="1704"/>
                <a:ext cx="83" cy="39"/>
              </a:xfrm>
              <a:prstGeom prst="line">
                <a:avLst/>
              </a:prstGeom>
              <a:noFill/>
              <a:ln w="12700">
                <a:solidFill>
                  <a:srgbClr val="000000"/>
                </a:solidFill>
                <a:round/>
                <a:headEnd/>
                <a:tailEnd/>
              </a:ln>
            </p:spPr>
            <p:txBody>
              <a:bodyPr wrap="none" anchor="ctr"/>
              <a:lstStyle/>
              <a:p>
                <a:endParaRPr lang="en-GB"/>
              </a:p>
            </p:txBody>
          </p:sp>
          <p:sp>
            <p:nvSpPr>
              <p:cNvPr id="39187" name="Line 84"/>
              <p:cNvSpPr>
                <a:spLocks noChangeShapeType="1"/>
              </p:cNvSpPr>
              <p:nvPr/>
            </p:nvSpPr>
            <p:spPr bwMode="auto">
              <a:xfrm flipV="1">
                <a:off x="2986" y="1692"/>
                <a:ext cx="83" cy="36"/>
              </a:xfrm>
              <a:prstGeom prst="line">
                <a:avLst/>
              </a:prstGeom>
              <a:noFill/>
              <a:ln w="12700">
                <a:solidFill>
                  <a:srgbClr val="000000"/>
                </a:solidFill>
                <a:round/>
                <a:headEnd/>
                <a:tailEnd/>
              </a:ln>
            </p:spPr>
            <p:txBody>
              <a:bodyPr wrap="none" anchor="ctr"/>
              <a:lstStyle/>
              <a:p>
                <a:endParaRPr lang="en-GB"/>
              </a:p>
            </p:txBody>
          </p:sp>
          <p:sp>
            <p:nvSpPr>
              <p:cNvPr id="39188" name="Line 85"/>
              <p:cNvSpPr>
                <a:spLocks noChangeShapeType="1"/>
              </p:cNvSpPr>
              <p:nvPr/>
            </p:nvSpPr>
            <p:spPr bwMode="auto">
              <a:xfrm flipV="1">
                <a:off x="2986" y="1679"/>
                <a:ext cx="83" cy="35"/>
              </a:xfrm>
              <a:prstGeom prst="line">
                <a:avLst/>
              </a:prstGeom>
              <a:noFill/>
              <a:ln w="12700">
                <a:solidFill>
                  <a:srgbClr val="000000"/>
                </a:solidFill>
                <a:round/>
                <a:headEnd/>
                <a:tailEnd/>
              </a:ln>
            </p:spPr>
            <p:txBody>
              <a:bodyPr wrap="none" anchor="ctr"/>
              <a:lstStyle/>
              <a:p>
                <a:endParaRPr lang="en-GB"/>
              </a:p>
            </p:txBody>
          </p:sp>
          <p:sp>
            <p:nvSpPr>
              <p:cNvPr id="39189" name="Line 86"/>
              <p:cNvSpPr>
                <a:spLocks noChangeShapeType="1"/>
              </p:cNvSpPr>
              <p:nvPr/>
            </p:nvSpPr>
            <p:spPr bwMode="auto">
              <a:xfrm>
                <a:off x="2982" y="1705"/>
                <a:ext cx="0" cy="105"/>
              </a:xfrm>
              <a:prstGeom prst="line">
                <a:avLst/>
              </a:prstGeom>
              <a:noFill/>
              <a:ln w="12700">
                <a:solidFill>
                  <a:srgbClr val="000000"/>
                </a:solidFill>
                <a:round/>
                <a:headEnd/>
                <a:tailEnd/>
              </a:ln>
            </p:spPr>
            <p:txBody>
              <a:bodyPr wrap="none" anchor="ctr"/>
              <a:lstStyle/>
              <a:p>
                <a:endParaRPr lang="en-GB"/>
              </a:p>
            </p:txBody>
          </p:sp>
        </p:grpSp>
        <p:grpSp>
          <p:nvGrpSpPr>
            <p:cNvPr id="20" name="Group 87"/>
            <p:cNvGrpSpPr>
              <a:grpSpLocks/>
            </p:cNvGrpSpPr>
            <p:nvPr/>
          </p:nvGrpSpPr>
          <p:grpSpPr bwMode="auto">
            <a:xfrm>
              <a:off x="2623" y="1353"/>
              <a:ext cx="356" cy="330"/>
              <a:chOff x="2623" y="1353"/>
              <a:chExt cx="356" cy="330"/>
            </a:xfrm>
          </p:grpSpPr>
          <p:grpSp>
            <p:nvGrpSpPr>
              <p:cNvPr id="21" name="Group 88"/>
              <p:cNvGrpSpPr>
                <a:grpSpLocks/>
              </p:cNvGrpSpPr>
              <p:nvPr/>
            </p:nvGrpSpPr>
            <p:grpSpPr bwMode="auto">
              <a:xfrm>
                <a:off x="2623" y="1353"/>
                <a:ext cx="356" cy="330"/>
                <a:chOff x="2623" y="1353"/>
                <a:chExt cx="356" cy="330"/>
              </a:xfrm>
            </p:grpSpPr>
            <p:grpSp>
              <p:nvGrpSpPr>
                <p:cNvPr id="22" name="Group 89"/>
                <p:cNvGrpSpPr>
                  <a:grpSpLocks/>
                </p:cNvGrpSpPr>
                <p:nvPr/>
              </p:nvGrpSpPr>
              <p:grpSpPr bwMode="auto">
                <a:xfrm>
                  <a:off x="2623" y="1353"/>
                  <a:ext cx="356" cy="330"/>
                  <a:chOff x="2623" y="1353"/>
                  <a:chExt cx="356" cy="330"/>
                </a:xfrm>
              </p:grpSpPr>
              <p:sp>
                <p:nvSpPr>
                  <p:cNvPr id="39177" name="Freeform 90"/>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a:solidFill>
                      <a:srgbClr val="000000"/>
                    </a:solidFill>
                    <a:round/>
                    <a:headEnd/>
                    <a:tailEnd/>
                  </a:ln>
                </p:spPr>
                <p:txBody>
                  <a:bodyPr/>
                  <a:lstStyle/>
                  <a:p>
                    <a:endParaRPr lang="en-US"/>
                  </a:p>
                </p:txBody>
              </p:sp>
              <p:sp>
                <p:nvSpPr>
                  <p:cNvPr id="39178" name="Arc 91"/>
                  <p:cNvSpPr>
                    <a:spLocks/>
                  </p:cNvSpPr>
                  <p:nvPr/>
                </p:nvSpPr>
                <p:spPr bwMode="auto">
                  <a:xfrm>
                    <a:off x="2973" y="1360"/>
                    <a:ext cx="5" cy="4"/>
                  </a:xfrm>
                  <a:custGeom>
                    <a:avLst/>
                    <a:gdLst>
                      <a:gd name="T0" fmla="*/ 0 w 20606"/>
                      <a:gd name="T1" fmla="*/ 0 h 21600"/>
                      <a:gd name="T2" fmla="*/ 0 w 20606"/>
                      <a:gd name="T3" fmla="*/ 0 h 21600"/>
                      <a:gd name="T4" fmla="*/ 0 w 20606"/>
                      <a:gd name="T5" fmla="*/ 0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solidFill>
                      <a:srgbClr val="000000"/>
                    </a:solidFill>
                    <a:round/>
                    <a:headEnd/>
                    <a:tailEnd/>
                  </a:ln>
                </p:spPr>
                <p:txBody>
                  <a:bodyPr wrap="none" anchor="ctr"/>
                  <a:lstStyle/>
                  <a:p>
                    <a:endParaRPr lang="en-US"/>
                  </a:p>
                </p:txBody>
              </p:sp>
              <p:sp>
                <p:nvSpPr>
                  <p:cNvPr id="39179" name="Arc 92"/>
                  <p:cNvSpPr>
                    <a:spLocks/>
                  </p:cNvSpPr>
                  <p:nvPr/>
                </p:nvSpPr>
                <p:spPr bwMode="auto">
                  <a:xfrm>
                    <a:off x="2639" y="1361"/>
                    <a:ext cx="14" cy="9"/>
                  </a:xfrm>
                  <a:custGeom>
                    <a:avLst/>
                    <a:gdLst>
                      <a:gd name="T0" fmla="*/ 0 w 21481"/>
                      <a:gd name="T1" fmla="*/ 0 h 21550"/>
                      <a:gd name="T2" fmla="*/ 0 w 21481"/>
                      <a:gd name="T3" fmla="*/ 0 h 21550"/>
                      <a:gd name="T4" fmla="*/ 0 w 21481"/>
                      <a:gd name="T5" fmla="*/ 0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solidFill>
                      <a:srgbClr val="000000"/>
                    </a:solidFill>
                    <a:round/>
                    <a:headEnd/>
                    <a:tailEnd/>
                  </a:ln>
                </p:spPr>
                <p:txBody>
                  <a:bodyPr wrap="none" anchor="ctr"/>
                  <a:lstStyle/>
                  <a:p>
                    <a:endParaRPr lang="en-US"/>
                  </a:p>
                </p:txBody>
              </p:sp>
              <p:sp>
                <p:nvSpPr>
                  <p:cNvPr id="39180" name="Arc 93"/>
                  <p:cNvSpPr>
                    <a:spLocks/>
                  </p:cNvSpPr>
                  <p:nvPr/>
                </p:nvSpPr>
                <p:spPr bwMode="auto">
                  <a:xfrm>
                    <a:off x="2624" y="1652"/>
                    <a:ext cx="4" cy="6"/>
                  </a:xfrm>
                  <a:custGeom>
                    <a:avLst/>
                    <a:gdLst>
                      <a:gd name="T0" fmla="*/ 0 w 21600"/>
                      <a:gd name="T1" fmla="*/ 0 h 20769"/>
                      <a:gd name="T2" fmla="*/ 0 w 21600"/>
                      <a:gd name="T3" fmla="*/ 0 h 20769"/>
                      <a:gd name="T4" fmla="*/ 0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solidFill>
                      <a:srgbClr val="000000"/>
                    </a:solidFill>
                    <a:round/>
                    <a:headEnd/>
                    <a:tailEnd/>
                  </a:ln>
                </p:spPr>
                <p:txBody>
                  <a:bodyPr wrap="none" anchor="ctr"/>
                  <a:lstStyle/>
                  <a:p>
                    <a:endParaRPr lang="en-US"/>
                  </a:p>
                </p:txBody>
              </p:sp>
            </p:grpSp>
            <p:grpSp>
              <p:nvGrpSpPr>
                <p:cNvPr id="23" name="Group 94"/>
                <p:cNvGrpSpPr>
                  <a:grpSpLocks/>
                </p:cNvGrpSpPr>
                <p:nvPr/>
              </p:nvGrpSpPr>
              <p:grpSpPr bwMode="auto">
                <a:xfrm>
                  <a:off x="2661" y="1402"/>
                  <a:ext cx="269" cy="225"/>
                  <a:chOff x="2661" y="1402"/>
                  <a:chExt cx="269" cy="225"/>
                </a:xfrm>
              </p:grpSpPr>
              <p:grpSp>
                <p:nvGrpSpPr>
                  <p:cNvPr id="24" name="Group 95"/>
                  <p:cNvGrpSpPr>
                    <a:grpSpLocks/>
                  </p:cNvGrpSpPr>
                  <p:nvPr/>
                </p:nvGrpSpPr>
                <p:grpSpPr bwMode="auto">
                  <a:xfrm>
                    <a:off x="2661" y="1402"/>
                    <a:ext cx="269" cy="225"/>
                    <a:chOff x="2661" y="1402"/>
                    <a:chExt cx="269" cy="225"/>
                  </a:xfrm>
                </p:grpSpPr>
                <p:sp>
                  <p:nvSpPr>
                    <p:cNvPr id="39173" name="Freeform 96"/>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a:solidFill>
                        <a:srgbClr val="000000"/>
                      </a:solidFill>
                      <a:round/>
                      <a:headEnd/>
                      <a:tailEnd/>
                    </a:ln>
                  </p:spPr>
                  <p:txBody>
                    <a:bodyPr/>
                    <a:lstStyle/>
                    <a:p>
                      <a:endParaRPr lang="en-US"/>
                    </a:p>
                  </p:txBody>
                </p:sp>
                <p:sp>
                  <p:nvSpPr>
                    <p:cNvPr id="39174" name="Freeform 97"/>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a:solidFill>
                        <a:srgbClr val="000000"/>
                      </a:solidFill>
                      <a:round/>
                      <a:headEnd/>
                      <a:tailEnd/>
                    </a:ln>
                  </p:spPr>
                  <p:txBody>
                    <a:bodyPr/>
                    <a:lstStyle/>
                    <a:p>
                      <a:endParaRPr lang="en-US"/>
                    </a:p>
                  </p:txBody>
                </p:sp>
                <p:sp>
                  <p:nvSpPr>
                    <p:cNvPr id="39175" name="Freeform 98"/>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a:solidFill>
                        <a:srgbClr val="000000"/>
                      </a:solidFill>
                      <a:round/>
                      <a:headEnd/>
                      <a:tailEnd/>
                    </a:ln>
                  </p:spPr>
                  <p:txBody>
                    <a:bodyPr/>
                    <a:lstStyle/>
                    <a:p>
                      <a:endParaRPr lang="en-US"/>
                    </a:p>
                  </p:txBody>
                </p:sp>
                <p:sp>
                  <p:nvSpPr>
                    <p:cNvPr id="39176" name="Freeform 99"/>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a:solidFill>
                        <a:srgbClr val="000000"/>
                      </a:solidFill>
                      <a:round/>
                      <a:headEnd/>
                      <a:tailEnd/>
                    </a:ln>
                  </p:spPr>
                  <p:txBody>
                    <a:bodyPr/>
                    <a:lstStyle/>
                    <a:p>
                      <a:endParaRPr lang="en-US"/>
                    </a:p>
                  </p:txBody>
                </p:sp>
              </p:grpSp>
              <p:grpSp>
                <p:nvGrpSpPr>
                  <p:cNvPr id="25" name="Group 100"/>
                  <p:cNvGrpSpPr>
                    <a:grpSpLocks/>
                  </p:cNvGrpSpPr>
                  <p:nvPr/>
                </p:nvGrpSpPr>
                <p:grpSpPr bwMode="auto">
                  <a:xfrm>
                    <a:off x="2667" y="1410"/>
                    <a:ext cx="256" cy="211"/>
                    <a:chOff x="2667" y="1410"/>
                    <a:chExt cx="256" cy="211"/>
                  </a:xfrm>
                </p:grpSpPr>
                <p:sp>
                  <p:nvSpPr>
                    <p:cNvPr id="39170" name="Freeform 101"/>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a:solidFill>
                        <a:srgbClr val="000000"/>
                      </a:solidFill>
                      <a:round/>
                      <a:headEnd/>
                      <a:tailEnd/>
                    </a:ln>
                  </p:spPr>
                  <p:txBody>
                    <a:bodyPr/>
                    <a:lstStyle/>
                    <a:p>
                      <a:endParaRPr lang="en-US"/>
                    </a:p>
                  </p:txBody>
                </p:sp>
                <p:sp>
                  <p:nvSpPr>
                    <p:cNvPr id="39171" name="Freeform 102"/>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a:solidFill>
                        <a:srgbClr val="000000"/>
                      </a:solidFill>
                      <a:round/>
                      <a:headEnd/>
                      <a:tailEnd/>
                    </a:ln>
                  </p:spPr>
                  <p:txBody>
                    <a:bodyPr/>
                    <a:lstStyle/>
                    <a:p>
                      <a:endParaRPr lang="en-US"/>
                    </a:p>
                  </p:txBody>
                </p:sp>
                <p:sp>
                  <p:nvSpPr>
                    <p:cNvPr id="39172" name="Freeform 103"/>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a:solidFill>
                        <a:srgbClr val="000000"/>
                      </a:solidFill>
                      <a:round/>
                      <a:headEnd/>
                      <a:tailEnd/>
                    </a:ln>
                  </p:spPr>
                  <p:txBody>
                    <a:bodyPr/>
                    <a:lstStyle/>
                    <a:p>
                      <a:endParaRPr lang="en-US"/>
                    </a:p>
                  </p:txBody>
                </p:sp>
              </p:grpSp>
            </p:grpSp>
          </p:grpSp>
          <p:sp>
            <p:nvSpPr>
              <p:cNvPr id="39165" name="Freeform 104"/>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a:solidFill>
                  <a:srgbClr val="000000"/>
                </a:solidFill>
                <a:round/>
                <a:headEnd/>
                <a:tailEnd/>
              </a:ln>
            </p:spPr>
            <p:txBody>
              <a:bodyPr/>
              <a:lstStyle/>
              <a:p>
                <a:endParaRPr lang="en-US"/>
              </a:p>
            </p:txBody>
          </p:sp>
        </p:grpSp>
        <p:grpSp>
          <p:nvGrpSpPr>
            <p:cNvPr id="26" name="Group 105"/>
            <p:cNvGrpSpPr>
              <a:grpSpLocks/>
            </p:cNvGrpSpPr>
            <p:nvPr/>
          </p:nvGrpSpPr>
          <p:grpSpPr bwMode="auto">
            <a:xfrm>
              <a:off x="2481" y="1792"/>
              <a:ext cx="509" cy="114"/>
              <a:chOff x="2481" y="1792"/>
              <a:chExt cx="509" cy="114"/>
            </a:xfrm>
          </p:grpSpPr>
          <p:sp>
            <p:nvSpPr>
              <p:cNvPr id="39106" name="Freeform 106"/>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a:solidFill>
                  <a:srgbClr val="000000"/>
                </a:solidFill>
                <a:round/>
                <a:headEnd/>
                <a:tailEnd/>
              </a:ln>
            </p:spPr>
            <p:txBody>
              <a:bodyPr/>
              <a:lstStyle/>
              <a:p>
                <a:endParaRPr lang="en-US"/>
              </a:p>
            </p:txBody>
          </p:sp>
          <p:grpSp>
            <p:nvGrpSpPr>
              <p:cNvPr id="27" name="Group 107"/>
              <p:cNvGrpSpPr>
                <a:grpSpLocks/>
              </p:cNvGrpSpPr>
              <p:nvPr/>
            </p:nvGrpSpPr>
            <p:grpSpPr bwMode="auto">
              <a:xfrm>
                <a:off x="2481" y="1792"/>
                <a:ext cx="509" cy="114"/>
                <a:chOff x="2481" y="1792"/>
                <a:chExt cx="509" cy="114"/>
              </a:xfrm>
            </p:grpSpPr>
            <p:sp>
              <p:nvSpPr>
                <p:cNvPr id="39108" name="Freeform 108"/>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a:solidFill>
                    <a:srgbClr val="000000"/>
                  </a:solidFill>
                  <a:round/>
                  <a:headEnd/>
                  <a:tailEnd/>
                </a:ln>
              </p:spPr>
              <p:txBody>
                <a:bodyPr/>
                <a:lstStyle/>
                <a:p>
                  <a:endParaRPr lang="en-US"/>
                </a:p>
              </p:txBody>
            </p:sp>
            <p:sp>
              <p:nvSpPr>
                <p:cNvPr id="39109" name="Freeform 109"/>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a:solidFill>
                    <a:srgbClr val="000000"/>
                  </a:solidFill>
                  <a:round/>
                  <a:headEnd/>
                  <a:tailEnd/>
                </a:ln>
              </p:spPr>
              <p:txBody>
                <a:bodyPr/>
                <a:lstStyle/>
                <a:p>
                  <a:endParaRPr lang="en-US"/>
                </a:p>
              </p:txBody>
            </p:sp>
            <p:sp>
              <p:nvSpPr>
                <p:cNvPr id="39110" name="Line 110"/>
                <p:cNvSpPr>
                  <a:spLocks noChangeShapeType="1"/>
                </p:cNvSpPr>
                <p:nvPr/>
              </p:nvSpPr>
              <p:spPr bwMode="auto">
                <a:xfrm>
                  <a:off x="2485" y="1852"/>
                  <a:ext cx="446" cy="43"/>
                </a:xfrm>
                <a:prstGeom prst="line">
                  <a:avLst/>
                </a:prstGeom>
                <a:noFill/>
                <a:ln w="12700">
                  <a:solidFill>
                    <a:srgbClr val="000000"/>
                  </a:solidFill>
                  <a:round/>
                  <a:headEnd/>
                  <a:tailEnd/>
                </a:ln>
              </p:spPr>
              <p:txBody>
                <a:bodyPr wrap="none" anchor="ctr"/>
                <a:lstStyle/>
                <a:p>
                  <a:endParaRPr lang="en-GB"/>
                </a:p>
              </p:txBody>
            </p:sp>
            <p:grpSp>
              <p:nvGrpSpPr>
                <p:cNvPr id="28" name="Group 111"/>
                <p:cNvGrpSpPr>
                  <a:grpSpLocks/>
                </p:cNvGrpSpPr>
                <p:nvPr/>
              </p:nvGrpSpPr>
              <p:grpSpPr bwMode="auto">
                <a:xfrm>
                  <a:off x="2510" y="1792"/>
                  <a:ext cx="434" cy="95"/>
                  <a:chOff x="2510" y="1792"/>
                  <a:chExt cx="434" cy="95"/>
                </a:xfrm>
              </p:grpSpPr>
              <p:sp>
                <p:nvSpPr>
                  <p:cNvPr id="39115" name="Freeform 112"/>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a:solidFill>
                      <a:srgbClr val="000000"/>
                    </a:solidFill>
                    <a:round/>
                    <a:headEnd/>
                    <a:tailEnd/>
                  </a:ln>
                </p:spPr>
                <p:txBody>
                  <a:bodyPr/>
                  <a:lstStyle/>
                  <a:p>
                    <a:endParaRPr lang="en-US"/>
                  </a:p>
                </p:txBody>
              </p:sp>
              <p:grpSp>
                <p:nvGrpSpPr>
                  <p:cNvPr id="29" name="Group 113"/>
                  <p:cNvGrpSpPr>
                    <a:grpSpLocks/>
                  </p:cNvGrpSpPr>
                  <p:nvPr/>
                </p:nvGrpSpPr>
                <p:grpSpPr bwMode="auto">
                  <a:xfrm>
                    <a:off x="2523" y="1792"/>
                    <a:ext cx="421" cy="95"/>
                    <a:chOff x="2523" y="1792"/>
                    <a:chExt cx="421" cy="95"/>
                  </a:xfrm>
                </p:grpSpPr>
                <p:grpSp>
                  <p:nvGrpSpPr>
                    <p:cNvPr id="30" name="Group 114"/>
                    <p:cNvGrpSpPr>
                      <a:grpSpLocks/>
                    </p:cNvGrpSpPr>
                    <p:nvPr/>
                  </p:nvGrpSpPr>
                  <p:grpSpPr bwMode="auto">
                    <a:xfrm>
                      <a:off x="2530" y="1792"/>
                      <a:ext cx="305" cy="80"/>
                      <a:chOff x="2530" y="1792"/>
                      <a:chExt cx="305" cy="80"/>
                    </a:xfrm>
                  </p:grpSpPr>
                  <p:grpSp>
                    <p:nvGrpSpPr>
                      <p:cNvPr id="31" name="Group 115"/>
                      <p:cNvGrpSpPr>
                        <a:grpSpLocks/>
                      </p:cNvGrpSpPr>
                      <p:nvPr/>
                    </p:nvGrpSpPr>
                    <p:grpSpPr bwMode="auto">
                      <a:xfrm>
                        <a:off x="2530" y="1792"/>
                        <a:ext cx="57" cy="56"/>
                        <a:chOff x="2530" y="1792"/>
                        <a:chExt cx="57" cy="56"/>
                      </a:xfrm>
                    </p:grpSpPr>
                    <p:sp>
                      <p:nvSpPr>
                        <p:cNvPr id="39162" name="Line 116"/>
                        <p:cNvSpPr>
                          <a:spLocks noChangeShapeType="1"/>
                        </p:cNvSpPr>
                        <p:nvPr/>
                      </p:nvSpPr>
                      <p:spPr bwMode="auto">
                        <a:xfrm flipV="1">
                          <a:off x="2530" y="1829"/>
                          <a:ext cx="13" cy="19"/>
                        </a:xfrm>
                        <a:prstGeom prst="line">
                          <a:avLst/>
                        </a:prstGeom>
                        <a:noFill/>
                        <a:ln w="12700">
                          <a:solidFill>
                            <a:srgbClr val="000000"/>
                          </a:solidFill>
                          <a:round/>
                          <a:headEnd/>
                          <a:tailEnd/>
                        </a:ln>
                      </p:spPr>
                      <p:txBody>
                        <a:bodyPr wrap="none" anchor="ctr"/>
                        <a:lstStyle/>
                        <a:p>
                          <a:endParaRPr lang="en-GB"/>
                        </a:p>
                      </p:txBody>
                    </p:sp>
                    <p:sp>
                      <p:nvSpPr>
                        <p:cNvPr id="39163" name="Line 117"/>
                        <p:cNvSpPr>
                          <a:spLocks noChangeShapeType="1"/>
                        </p:cNvSpPr>
                        <p:nvPr/>
                      </p:nvSpPr>
                      <p:spPr bwMode="auto">
                        <a:xfrm flipV="1">
                          <a:off x="2551" y="1792"/>
                          <a:ext cx="36" cy="45"/>
                        </a:xfrm>
                        <a:prstGeom prst="line">
                          <a:avLst/>
                        </a:prstGeom>
                        <a:noFill/>
                        <a:ln w="12700">
                          <a:solidFill>
                            <a:srgbClr val="000000"/>
                          </a:solidFill>
                          <a:round/>
                          <a:headEnd/>
                          <a:tailEnd/>
                        </a:ln>
                      </p:spPr>
                      <p:txBody>
                        <a:bodyPr wrap="none" anchor="ctr"/>
                        <a:lstStyle/>
                        <a:p>
                          <a:endParaRPr lang="en-GB"/>
                        </a:p>
                      </p:txBody>
                    </p:sp>
                  </p:grpSp>
                  <p:grpSp>
                    <p:nvGrpSpPr>
                      <p:cNvPr id="39012" name="Group 118"/>
                      <p:cNvGrpSpPr>
                        <a:grpSpLocks/>
                      </p:cNvGrpSpPr>
                      <p:nvPr/>
                    </p:nvGrpSpPr>
                    <p:grpSpPr bwMode="auto">
                      <a:xfrm>
                        <a:off x="2555" y="1795"/>
                        <a:ext cx="58" cy="55"/>
                        <a:chOff x="2555" y="1795"/>
                        <a:chExt cx="58" cy="55"/>
                      </a:xfrm>
                    </p:grpSpPr>
                    <p:sp>
                      <p:nvSpPr>
                        <p:cNvPr id="39160" name="Line 119"/>
                        <p:cNvSpPr>
                          <a:spLocks noChangeShapeType="1"/>
                        </p:cNvSpPr>
                        <p:nvPr/>
                      </p:nvSpPr>
                      <p:spPr bwMode="auto">
                        <a:xfrm flipV="1">
                          <a:off x="2555" y="1831"/>
                          <a:ext cx="13" cy="19"/>
                        </a:xfrm>
                        <a:prstGeom prst="line">
                          <a:avLst/>
                        </a:prstGeom>
                        <a:noFill/>
                        <a:ln w="12700">
                          <a:solidFill>
                            <a:srgbClr val="000000"/>
                          </a:solidFill>
                          <a:round/>
                          <a:headEnd/>
                          <a:tailEnd/>
                        </a:ln>
                      </p:spPr>
                      <p:txBody>
                        <a:bodyPr wrap="none" anchor="ctr"/>
                        <a:lstStyle/>
                        <a:p>
                          <a:endParaRPr lang="en-GB"/>
                        </a:p>
                      </p:txBody>
                    </p:sp>
                    <p:sp>
                      <p:nvSpPr>
                        <p:cNvPr id="39161" name="Line 120"/>
                        <p:cNvSpPr>
                          <a:spLocks noChangeShapeType="1"/>
                        </p:cNvSpPr>
                        <p:nvPr/>
                      </p:nvSpPr>
                      <p:spPr bwMode="auto">
                        <a:xfrm flipV="1">
                          <a:off x="2576" y="1795"/>
                          <a:ext cx="37" cy="44"/>
                        </a:xfrm>
                        <a:prstGeom prst="line">
                          <a:avLst/>
                        </a:prstGeom>
                        <a:noFill/>
                        <a:ln w="12700">
                          <a:solidFill>
                            <a:srgbClr val="000000"/>
                          </a:solidFill>
                          <a:round/>
                          <a:headEnd/>
                          <a:tailEnd/>
                        </a:ln>
                      </p:spPr>
                      <p:txBody>
                        <a:bodyPr wrap="none" anchor="ctr"/>
                        <a:lstStyle/>
                        <a:p>
                          <a:endParaRPr lang="en-GB"/>
                        </a:p>
                      </p:txBody>
                    </p:sp>
                  </p:grpSp>
                  <p:grpSp>
                    <p:nvGrpSpPr>
                      <p:cNvPr id="39014" name="Group 121"/>
                      <p:cNvGrpSpPr>
                        <a:grpSpLocks/>
                      </p:cNvGrpSpPr>
                      <p:nvPr/>
                    </p:nvGrpSpPr>
                    <p:grpSpPr bwMode="auto">
                      <a:xfrm>
                        <a:off x="2582" y="1796"/>
                        <a:ext cx="57" cy="56"/>
                        <a:chOff x="2582" y="1796"/>
                        <a:chExt cx="57" cy="56"/>
                      </a:xfrm>
                    </p:grpSpPr>
                    <p:sp>
                      <p:nvSpPr>
                        <p:cNvPr id="39158" name="Line 122"/>
                        <p:cNvSpPr>
                          <a:spLocks noChangeShapeType="1"/>
                        </p:cNvSpPr>
                        <p:nvPr/>
                      </p:nvSpPr>
                      <p:spPr bwMode="auto">
                        <a:xfrm flipV="1">
                          <a:off x="2582" y="1833"/>
                          <a:ext cx="13" cy="19"/>
                        </a:xfrm>
                        <a:prstGeom prst="line">
                          <a:avLst/>
                        </a:prstGeom>
                        <a:noFill/>
                        <a:ln w="12700">
                          <a:solidFill>
                            <a:srgbClr val="000000"/>
                          </a:solidFill>
                          <a:round/>
                          <a:headEnd/>
                          <a:tailEnd/>
                        </a:ln>
                      </p:spPr>
                      <p:txBody>
                        <a:bodyPr wrap="none" anchor="ctr"/>
                        <a:lstStyle/>
                        <a:p>
                          <a:endParaRPr lang="en-GB"/>
                        </a:p>
                      </p:txBody>
                    </p:sp>
                    <p:sp>
                      <p:nvSpPr>
                        <p:cNvPr id="39159" name="Line 123"/>
                        <p:cNvSpPr>
                          <a:spLocks noChangeShapeType="1"/>
                        </p:cNvSpPr>
                        <p:nvPr/>
                      </p:nvSpPr>
                      <p:spPr bwMode="auto">
                        <a:xfrm flipV="1">
                          <a:off x="2603" y="1796"/>
                          <a:ext cx="36" cy="45"/>
                        </a:xfrm>
                        <a:prstGeom prst="line">
                          <a:avLst/>
                        </a:prstGeom>
                        <a:noFill/>
                        <a:ln w="12700">
                          <a:solidFill>
                            <a:srgbClr val="000000"/>
                          </a:solidFill>
                          <a:round/>
                          <a:headEnd/>
                          <a:tailEnd/>
                        </a:ln>
                      </p:spPr>
                      <p:txBody>
                        <a:bodyPr wrap="none" anchor="ctr"/>
                        <a:lstStyle/>
                        <a:p>
                          <a:endParaRPr lang="en-GB"/>
                        </a:p>
                      </p:txBody>
                    </p:sp>
                  </p:grpSp>
                  <p:grpSp>
                    <p:nvGrpSpPr>
                      <p:cNvPr id="39015" name="Group 124"/>
                      <p:cNvGrpSpPr>
                        <a:grpSpLocks/>
                      </p:cNvGrpSpPr>
                      <p:nvPr/>
                    </p:nvGrpSpPr>
                    <p:grpSpPr bwMode="auto">
                      <a:xfrm>
                        <a:off x="2605" y="1800"/>
                        <a:ext cx="58" cy="56"/>
                        <a:chOff x="2605" y="1800"/>
                        <a:chExt cx="58" cy="56"/>
                      </a:xfrm>
                    </p:grpSpPr>
                    <p:sp>
                      <p:nvSpPr>
                        <p:cNvPr id="39156" name="Line 125"/>
                        <p:cNvSpPr>
                          <a:spLocks noChangeShapeType="1"/>
                        </p:cNvSpPr>
                        <p:nvPr/>
                      </p:nvSpPr>
                      <p:spPr bwMode="auto">
                        <a:xfrm flipV="1">
                          <a:off x="2605" y="1836"/>
                          <a:ext cx="14" cy="20"/>
                        </a:xfrm>
                        <a:prstGeom prst="line">
                          <a:avLst/>
                        </a:prstGeom>
                        <a:noFill/>
                        <a:ln w="12700">
                          <a:solidFill>
                            <a:srgbClr val="000000"/>
                          </a:solidFill>
                          <a:round/>
                          <a:headEnd/>
                          <a:tailEnd/>
                        </a:ln>
                      </p:spPr>
                      <p:txBody>
                        <a:bodyPr wrap="none" anchor="ctr"/>
                        <a:lstStyle/>
                        <a:p>
                          <a:endParaRPr lang="en-GB"/>
                        </a:p>
                      </p:txBody>
                    </p:sp>
                    <p:sp>
                      <p:nvSpPr>
                        <p:cNvPr id="39157" name="Line 126"/>
                        <p:cNvSpPr>
                          <a:spLocks noChangeShapeType="1"/>
                        </p:cNvSpPr>
                        <p:nvPr/>
                      </p:nvSpPr>
                      <p:spPr bwMode="auto">
                        <a:xfrm flipV="1">
                          <a:off x="2627" y="1800"/>
                          <a:ext cx="36" cy="44"/>
                        </a:xfrm>
                        <a:prstGeom prst="line">
                          <a:avLst/>
                        </a:prstGeom>
                        <a:noFill/>
                        <a:ln w="12700">
                          <a:solidFill>
                            <a:srgbClr val="000000"/>
                          </a:solidFill>
                          <a:round/>
                          <a:headEnd/>
                          <a:tailEnd/>
                        </a:ln>
                      </p:spPr>
                      <p:txBody>
                        <a:bodyPr wrap="none" anchor="ctr"/>
                        <a:lstStyle/>
                        <a:p>
                          <a:endParaRPr lang="en-GB"/>
                        </a:p>
                      </p:txBody>
                    </p:sp>
                  </p:grpSp>
                  <p:grpSp>
                    <p:nvGrpSpPr>
                      <p:cNvPr id="39016" name="Group 127"/>
                      <p:cNvGrpSpPr>
                        <a:grpSpLocks/>
                      </p:cNvGrpSpPr>
                      <p:nvPr/>
                    </p:nvGrpSpPr>
                    <p:grpSpPr bwMode="auto">
                      <a:xfrm>
                        <a:off x="2632" y="1802"/>
                        <a:ext cx="57" cy="55"/>
                        <a:chOff x="2632" y="1802"/>
                        <a:chExt cx="57" cy="55"/>
                      </a:xfrm>
                    </p:grpSpPr>
                    <p:sp>
                      <p:nvSpPr>
                        <p:cNvPr id="39154" name="Line 128"/>
                        <p:cNvSpPr>
                          <a:spLocks noChangeShapeType="1"/>
                        </p:cNvSpPr>
                        <p:nvPr/>
                      </p:nvSpPr>
                      <p:spPr bwMode="auto">
                        <a:xfrm flipV="1">
                          <a:off x="2632" y="1838"/>
                          <a:ext cx="13" cy="19"/>
                        </a:xfrm>
                        <a:prstGeom prst="line">
                          <a:avLst/>
                        </a:prstGeom>
                        <a:noFill/>
                        <a:ln w="12700">
                          <a:solidFill>
                            <a:srgbClr val="000000"/>
                          </a:solidFill>
                          <a:round/>
                          <a:headEnd/>
                          <a:tailEnd/>
                        </a:ln>
                      </p:spPr>
                      <p:txBody>
                        <a:bodyPr wrap="none" anchor="ctr"/>
                        <a:lstStyle/>
                        <a:p>
                          <a:endParaRPr lang="en-GB"/>
                        </a:p>
                      </p:txBody>
                    </p:sp>
                    <p:sp>
                      <p:nvSpPr>
                        <p:cNvPr id="39155" name="Line 129"/>
                        <p:cNvSpPr>
                          <a:spLocks noChangeShapeType="1"/>
                        </p:cNvSpPr>
                        <p:nvPr/>
                      </p:nvSpPr>
                      <p:spPr bwMode="auto">
                        <a:xfrm flipV="1">
                          <a:off x="2653" y="1802"/>
                          <a:ext cx="36" cy="44"/>
                        </a:xfrm>
                        <a:prstGeom prst="line">
                          <a:avLst/>
                        </a:prstGeom>
                        <a:noFill/>
                        <a:ln w="12700">
                          <a:solidFill>
                            <a:srgbClr val="000000"/>
                          </a:solidFill>
                          <a:round/>
                          <a:headEnd/>
                          <a:tailEnd/>
                        </a:ln>
                      </p:spPr>
                      <p:txBody>
                        <a:bodyPr wrap="none" anchor="ctr"/>
                        <a:lstStyle/>
                        <a:p>
                          <a:endParaRPr lang="en-GB"/>
                        </a:p>
                      </p:txBody>
                    </p:sp>
                  </p:grpSp>
                  <p:grpSp>
                    <p:nvGrpSpPr>
                      <p:cNvPr id="39017" name="Group 130"/>
                      <p:cNvGrpSpPr>
                        <a:grpSpLocks/>
                      </p:cNvGrpSpPr>
                      <p:nvPr/>
                    </p:nvGrpSpPr>
                    <p:grpSpPr bwMode="auto">
                      <a:xfrm>
                        <a:off x="2657" y="1803"/>
                        <a:ext cx="57" cy="56"/>
                        <a:chOff x="2657" y="1803"/>
                        <a:chExt cx="57" cy="56"/>
                      </a:xfrm>
                    </p:grpSpPr>
                    <p:sp>
                      <p:nvSpPr>
                        <p:cNvPr id="39152" name="Line 131"/>
                        <p:cNvSpPr>
                          <a:spLocks noChangeShapeType="1"/>
                        </p:cNvSpPr>
                        <p:nvPr/>
                      </p:nvSpPr>
                      <p:spPr bwMode="auto">
                        <a:xfrm flipV="1">
                          <a:off x="2657" y="1840"/>
                          <a:ext cx="13" cy="19"/>
                        </a:xfrm>
                        <a:prstGeom prst="line">
                          <a:avLst/>
                        </a:prstGeom>
                        <a:noFill/>
                        <a:ln w="12700">
                          <a:solidFill>
                            <a:srgbClr val="000000"/>
                          </a:solidFill>
                          <a:round/>
                          <a:headEnd/>
                          <a:tailEnd/>
                        </a:ln>
                      </p:spPr>
                      <p:txBody>
                        <a:bodyPr wrap="none" anchor="ctr"/>
                        <a:lstStyle/>
                        <a:p>
                          <a:endParaRPr lang="en-GB"/>
                        </a:p>
                      </p:txBody>
                    </p:sp>
                    <p:sp>
                      <p:nvSpPr>
                        <p:cNvPr id="39153" name="Line 132"/>
                        <p:cNvSpPr>
                          <a:spLocks noChangeShapeType="1"/>
                        </p:cNvSpPr>
                        <p:nvPr/>
                      </p:nvSpPr>
                      <p:spPr bwMode="auto">
                        <a:xfrm flipV="1">
                          <a:off x="2678" y="1803"/>
                          <a:ext cx="36" cy="45"/>
                        </a:xfrm>
                        <a:prstGeom prst="line">
                          <a:avLst/>
                        </a:prstGeom>
                        <a:noFill/>
                        <a:ln w="12700">
                          <a:solidFill>
                            <a:srgbClr val="000000"/>
                          </a:solidFill>
                          <a:round/>
                          <a:headEnd/>
                          <a:tailEnd/>
                        </a:ln>
                      </p:spPr>
                      <p:txBody>
                        <a:bodyPr wrap="none" anchor="ctr"/>
                        <a:lstStyle/>
                        <a:p>
                          <a:endParaRPr lang="en-GB"/>
                        </a:p>
                      </p:txBody>
                    </p:sp>
                  </p:grpSp>
                  <p:grpSp>
                    <p:nvGrpSpPr>
                      <p:cNvPr id="39039" name="Group 133"/>
                      <p:cNvGrpSpPr>
                        <a:grpSpLocks/>
                      </p:cNvGrpSpPr>
                      <p:nvPr/>
                    </p:nvGrpSpPr>
                    <p:grpSpPr bwMode="auto">
                      <a:xfrm>
                        <a:off x="2681" y="1806"/>
                        <a:ext cx="58" cy="55"/>
                        <a:chOff x="2681" y="1806"/>
                        <a:chExt cx="58" cy="55"/>
                      </a:xfrm>
                    </p:grpSpPr>
                    <p:sp>
                      <p:nvSpPr>
                        <p:cNvPr id="39150" name="Line 134"/>
                        <p:cNvSpPr>
                          <a:spLocks noChangeShapeType="1"/>
                        </p:cNvSpPr>
                        <p:nvPr/>
                      </p:nvSpPr>
                      <p:spPr bwMode="auto">
                        <a:xfrm flipV="1">
                          <a:off x="2681" y="1842"/>
                          <a:ext cx="14" cy="19"/>
                        </a:xfrm>
                        <a:prstGeom prst="line">
                          <a:avLst/>
                        </a:prstGeom>
                        <a:noFill/>
                        <a:ln w="12700">
                          <a:solidFill>
                            <a:srgbClr val="000000"/>
                          </a:solidFill>
                          <a:round/>
                          <a:headEnd/>
                          <a:tailEnd/>
                        </a:ln>
                      </p:spPr>
                      <p:txBody>
                        <a:bodyPr wrap="none" anchor="ctr"/>
                        <a:lstStyle/>
                        <a:p>
                          <a:endParaRPr lang="en-GB"/>
                        </a:p>
                      </p:txBody>
                    </p:sp>
                    <p:sp>
                      <p:nvSpPr>
                        <p:cNvPr id="39151" name="Line 135"/>
                        <p:cNvSpPr>
                          <a:spLocks noChangeShapeType="1"/>
                        </p:cNvSpPr>
                        <p:nvPr/>
                      </p:nvSpPr>
                      <p:spPr bwMode="auto">
                        <a:xfrm flipV="1">
                          <a:off x="2703" y="1806"/>
                          <a:ext cx="36" cy="44"/>
                        </a:xfrm>
                        <a:prstGeom prst="line">
                          <a:avLst/>
                        </a:prstGeom>
                        <a:noFill/>
                        <a:ln w="12700">
                          <a:solidFill>
                            <a:srgbClr val="000000"/>
                          </a:solidFill>
                          <a:round/>
                          <a:headEnd/>
                          <a:tailEnd/>
                        </a:ln>
                      </p:spPr>
                      <p:txBody>
                        <a:bodyPr wrap="none" anchor="ctr"/>
                        <a:lstStyle/>
                        <a:p>
                          <a:endParaRPr lang="en-GB"/>
                        </a:p>
                      </p:txBody>
                    </p:sp>
                  </p:grpSp>
                  <p:grpSp>
                    <p:nvGrpSpPr>
                      <p:cNvPr id="39040" name="Group 136"/>
                      <p:cNvGrpSpPr>
                        <a:grpSpLocks/>
                      </p:cNvGrpSpPr>
                      <p:nvPr/>
                    </p:nvGrpSpPr>
                    <p:grpSpPr bwMode="auto">
                      <a:xfrm>
                        <a:off x="2704" y="1809"/>
                        <a:ext cx="58" cy="56"/>
                        <a:chOff x="2704" y="1809"/>
                        <a:chExt cx="58" cy="56"/>
                      </a:xfrm>
                    </p:grpSpPr>
                    <p:sp>
                      <p:nvSpPr>
                        <p:cNvPr id="39148" name="Line 137"/>
                        <p:cNvSpPr>
                          <a:spLocks noChangeShapeType="1"/>
                        </p:cNvSpPr>
                        <p:nvPr/>
                      </p:nvSpPr>
                      <p:spPr bwMode="auto">
                        <a:xfrm flipV="1">
                          <a:off x="2704" y="1846"/>
                          <a:ext cx="14" cy="19"/>
                        </a:xfrm>
                        <a:prstGeom prst="line">
                          <a:avLst/>
                        </a:prstGeom>
                        <a:noFill/>
                        <a:ln w="12700">
                          <a:solidFill>
                            <a:srgbClr val="000000"/>
                          </a:solidFill>
                          <a:round/>
                          <a:headEnd/>
                          <a:tailEnd/>
                        </a:ln>
                      </p:spPr>
                      <p:txBody>
                        <a:bodyPr wrap="none" anchor="ctr"/>
                        <a:lstStyle/>
                        <a:p>
                          <a:endParaRPr lang="en-GB"/>
                        </a:p>
                      </p:txBody>
                    </p:sp>
                    <p:sp>
                      <p:nvSpPr>
                        <p:cNvPr id="39149" name="Line 138"/>
                        <p:cNvSpPr>
                          <a:spLocks noChangeShapeType="1"/>
                        </p:cNvSpPr>
                        <p:nvPr/>
                      </p:nvSpPr>
                      <p:spPr bwMode="auto">
                        <a:xfrm flipV="1">
                          <a:off x="2726" y="1809"/>
                          <a:ext cx="36" cy="45"/>
                        </a:xfrm>
                        <a:prstGeom prst="line">
                          <a:avLst/>
                        </a:prstGeom>
                        <a:noFill/>
                        <a:ln w="12700">
                          <a:solidFill>
                            <a:srgbClr val="000000"/>
                          </a:solidFill>
                          <a:round/>
                          <a:headEnd/>
                          <a:tailEnd/>
                        </a:ln>
                      </p:spPr>
                      <p:txBody>
                        <a:bodyPr wrap="none" anchor="ctr"/>
                        <a:lstStyle/>
                        <a:p>
                          <a:endParaRPr lang="en-GB"/>
                        </a:p>
                      </p:txBody>
                    </p:sp>
                  </p:grpSp>
                  <p:grpSp>
                    <p:nvGrpSpPr>
                      <p:cNvPr id="39041" name="Group 139"/>
                      <p:cNvGrpSpPr>
                        <a:grpSpLocks/>
                      </p:cNvGrpSpPr>
                      <p:nvPr/>
                    </p:nvGrpSpPr>
                    <p:grpSpPr bwMode="auto">
                      <a:xfrm>
                        <a:off x="2729" y="1813"/>
                        <a:ext cx="57" cy="55"/>
                        <a:chOff x="2729" y="1813"/>
                        <a:chExt cx="57" cy="55"/>
                      </a:xfrm>
                    </p:grpSpPr>
                    <p:sp>
                      <p:nvSpPr>
                        <p:cNvPr id="39146" name="Line 140"/>
                        <p:cNvSpPr>
                          <a:spLocks noChangeShapeType="1"/>
                        </p:cNvSpPr>
                        <p:nvPr/>
                      </p:nvSpPr>
                      <p:spPr bwMode="auto">
                        <a:xfrm flipV="1">
                          <a:off x="2729" y="1849"/>
                          <a:ext cx="13" cy="19"/>
                        </a:xfrm>
                        <a:prstGeom prst="line">
                          <a:avLst/>
                        </a:prstGeom>
                        <a:noFill/>
                        <a:ln w="12700">
                          <a:solidFill>
                            <a:srgbClr val="000000"/>
                          </a:solidFill>
                          <a:round/>
                          <a:headEnd/>
                          <a:tailEnd/>
                        </a:ln>
                      </p:spPr>
                      <p:txBody>
                        <a:bodyPr wrap="none" anchor="ctr"/>
                        <a:lstStyle/>
                        <a:p>
                          <a:endParaRPr lang="en-GB"/>
                        </a:p>
                      </p:txBody>
                    </p:sp>
                    <p:sp>
                      <p:nvSpPr>
                        <p:cNvPr id="39147" name="Line 141"/>
                        <p:cNvSpPr>
                          <a:spLocks noChangeShapeType="1"/>
                        </p:cNvSpPr>
                        <p:nvPr/>
                      </p:nvSpPr>
                      <p:spPr bwMode="auto">
                        <a:xfrm flipV="1">
                          <a:off x="2750" y="1813"/>
                          <a:ext cx="36" cy="44"/>
                        </a:xfrm>
                        <a:prstGeom prst="line">
                          <a:avLst/>
                        </a:prstGeom>
                        <a:noFill/>
                        <a:ln w="12700">
                          <a:solidFill>
                            <a:srgbClr val="000000"/>
                          </a:solidFill>
                          <a:round/>
                          <a:headEnd/>
                          <a:tailEnd/>
                        </a:ln>
                      </p:spPr>
                      <p:txBody>
                        <a:bodyPr wrap="none" anchor="ctr"/>
                        <a:lstStyle/>
                        <a:p>
                          <a:endParaRPr lang="en-GB"/>
                        </a:p>
                      </p:txBody>
                    </p:sp>
                  </p:grpSp>
                  <p:grpSp>
                    <p:nvGrpSpPr>
                      <p:cNvPr id="39049" name="Group 142"/>
                      <p:cNvGrpSpPr>
                        <a:grpSpLocks/>
                      </p:cNvGrpSpPr>
                      <p:nvPr/>
                    </p:nvGrpSpPr>
                    <p:grpSpPr bwMode="auto">
                      <a:xfrm>
                        <a:off x="2754" y="1814"/>
                        <a:ext cx="57" cy="56"/>
                        <a:chOff x="2754" y="1814"/>
                        <a:chExt cx="57" cy="56"/>
                      </a:xfrm>
                    </p:grpSpPr>
                    <p:sp>
                      <p:nvSpPr>
                        <p:cNvPr id="39144" name="Line 143"/>
                        <p:cNvSpPr>
                          <a:spLocks noChangeShapeType="1"/>
                        </p:cNvSpPr>
                        <p:nvPr/>
                      </p:nvSpPr>
                      <p:spPr bwMode="auto">
                        <a:xfrm flipV="1">
                          <a:off x="2754" y="1851"/>
                          <a:ext cx="13" cy="19"/>
                        </a:xfrm>
                        <a:prstGeom prst="line">
                          <a:avLst/>
                        </a:prstGeom>
                        <a:noFill/>
                        <a:ln w="12700">
                          <a:solidFill>
                            <a:srgbClr val="000000"/>
                          </a:solidFill>
                          <a:round/>
                          <a:headEnd/>
                          <a:tailEnd/>
                        </a:ln>
                      </p:spPr>
                      <p:txBody>
                        <a:bodyPr wrap="none" anchor="ctr"/>
                        <a:lstStyle/>
                        <a:p>
                          <a:endParaRPr lang="en-GB"/>
                        </a:p>
                      </p:txBody>
                    </p:sp>
                    <p:sp>
                      <p:nvSpPr>
                        <p:cNvPr id="39145" name="Line 144"/>
                        <p:cNvSpPr>
                          <a:spLocks noChangeShapeType="1"/>
                        </p:cNvSpPr>
                        <p:nvPr/>
                      </p:nvSpPr>
                      <p:spPr bwMode="auto">
                        <a:xfrm flipV="1">
                          <a:off x="2775" y="1814"/>
                          <a:ext cx="36" cy="45"/>
                        </a:xfrm>
                        <a:prstGeom prst="line">
                          <a:avLst/>
                        </a:prstGeom>
                        <a:noFill/>
                        <a:ln w="12700">
                          <a:solidFill>
                            <a:srgbClr val="000000"/>
                          </a:solidFill>
                          <a:round/>
                          <a:headEnd/>
                          <a:tailEnd/>
                        </a:ln>
                      </p:spPr>
                      <p:txBody>
                        <a:bodyPr wrap="none" anchor="ctr"/>
                        <a:lstStyle/>
                        <a:p>
                          <a:endParaRPr lang="en-GB"/>
                        </a:p>
                      </p:txBody>
                    </p:sp>
                  </p:grpSp>
                  <p:grpSp>
                    <p:nvGrpSpPr>
                      <p:cNvPr id="39050" name="Group 145"/>
                      <p:cNvGrpSpPr>
                        <a:grpSpLocks/>
                      </p:cNvGrpSpPr>
                      <p:nvPr/>
                    </p:nvGrpSpPr>
                    <p:grpSpPr bwMode="auto">
                      <a:xfrm>
                        <a:off x="2777" y="1816"/>
                        <a:ext cx="58" cy="56"/>
                        <a:chOff x="2777" y="1816"/>
                        <a:chExt cx="58" cy="56"/>
                      </a:xfrm>
                    </p:grpSpPr>
                    <p:sp>
                      <p:nvSpPr>
                        <p:cNvPr id="39142" name="Line 146"/>
                        <p:cNvSpPr>
                          <a:spLocks noChangeShapeType="1"/>
                        </p:cNvSpPr>
                        <p:nvPr/>
                      </p:nvSpPr>
                      <p:spPr bwMode="auto">
                        <a:xfrm flipV="1">
                          <a:off x="2777" y="1853"/>
                          <a:ext cx="14" cy="19"/>
                        </a:xfrm>
                        <a:prstGeom prst="line">
                          <a:avLst/>
                        </a:prstGeom>
                        <a:noFill/>
                        <a:ln w="12700">
                          <a:solidFill>
                            <a:srgbClr val="000000"/>
                          </a:solidFill>
                          <a:round/>
                          <a:headEnd/>
                          <a:tailEnd/>
                        </a:ln>
                      </p:spPr>
                      <p:txBody>
                        <a:bodyPr wrap="none" anchor="ctr"/>
                        <a:lstStyle/>
                        <a:p>
                          <a:endParaRPr lang="en-GB"/>
                        </a:p>
                      </p:txBody>
                    </p:sp>
                    <p:sp>
                      <p:nvSpPr>
                        <p:cNvPr id="39143" name="Line 147"/>
                        <p:cNvSpPr>
                          <a:spLocks noChangeShapeType="1"/>
                        </p:cNvSpPr>
                        <p:nvPr/>
                      </p:nvSpPr>
                      <p:spPr bwMode="auto">
                        <a:xfrm flipV="1">
                          <a:off x="2799" y="1816"/>
                          <a:ext cx="36" cy="45"/>
                        </a:xfrm>
                        <a:prstGeom prst="line">
                          <a:avLst/>
                        </a:prstGeom>
                        <a:noFill/>
                        <a:ln w="12700">
                          <a:solidFill>
                            <a:srgbClr val="000000"/>
                          </a:solidFill>
                          <a:round/>
                          <a:headEnd/>
                          <a:tailEnd/>
                        </a:ln>
                      </p:spPr>
                      <p:txBody>
                        <a:bodyPr wrap="none" anchor="ctr"/>
                        <a:lstStyle/>
                        <a:p>
                          <a:endParaRPr lang="en-GB"/>
                        </a:p>
                      </p:txBody>
                    </p:sp>
                  </p:grpSp>
                </p:grpSp>
                <p:grpSp>
                  <p:nvGrpSpPr>
                    <p:cNvPr id="39054" name="Group 148"/>
                    <p:cNvGrpSpPr>
                      <a:grpSpLocks/>
                    </p:cNvGrpSpPr>
                    <p:nvPr/>
                  </p:nvGrpSpPr>
                  <p:grpSpPr bwMode="auto">
                    <a:xfrm>
                      <a:off x="2854" y="1824"/>
                      <a:ext cx="86" cy="63"/>
                      <a:chOff x="2854" y="1824"/>
                      <a:chExt cx="86" cy="63"/>
                    </a:xfrm>
                  </p:grpSpPr>
                  <p:grpSp>
                    <p:nvGrpSpPr>
                      <p:cNvPr id="39055" name="Group 149"/>
                      <p:cNvGrpSpPr>
                        <a:grpSpLocks/>
                      </p:cNvGrpSpPr>
                      <p:nvPr/>
                    </p:nvGrpSpPr>
                    <p:grpSpPr bwMode="auto">
                      <a:xfrm>
                        <a:off x="2893" y="1827"/>
                        <a:ext cx="47" cy="60"/>
                        <a:chOff x="2893" y="1827"/>
                        <a:chExt cx="47" cy="60"/>
                      </a:xfrm>
                    </p:grpSpPr>
                    <p:sp>
                      <p:nvSpPr>
                        <p:cNvPr id="39129" name="Line 150"/>
                        <p:cNvSpPr>
                          <a:spLocks noChangeShapeType="1"/>
                        </p:cNvSpPr>
                        <p:nvPr/>
                      </p:nvSpPr>
                      <p:spPr bwMode="auto">
                        <a:xfrm flipV="1">
                          <a:off x="2893" y="1865"/>
                          <a:ext cx="11" cy="22"/>
                        </a:xfrm>
                        <a:prstGeom prst="line">
                          <a:avLst/>
                        </a:prstGeom>
                        <a:noFill/>
                        <a:ln w="12700">
                          <a:solidFill>
                            <a:srgbClr val="000000"/>
                          </a:solidFill>
                          <a:round/>
                          <a:headEnd/>
                          <a:tailEnd/>
                        </a:ln>
                      </p:spPr>
                      <p:txBody>
                        <a:bodyPr wrap="none" anchor="ctr"/>
                        <a:lstStyle/>
                        <a:p>
                          <a:endParaRPr lang="en-GB"/>
                        </a:p>
                      </p:txBody>
                    </p:sp>
                    <p:sp>
                      <p:nvSpPr>
                        <p:cNvPr id="39130" name="Line 151"/>
                        <p:cNvSpPr>
                          <a:spLocks noChangeShapeType="1"/>
                        </p:cNvSpPr>
                        <p:nvPr/>
                      </p:nvSpPr>
                      <p:spPr bwMode="auto">
                        <a:xfrm flipV="1">
                          <a:off x="2912" y="1827"/>
                          <a:ext cx="28" cy="46"/>
                        </a:xfrm>
                        <a:prstGeom prst="line">
                          <a:avLst/>
                        </a:prstGeom>
                        <a:noFill/>
                        <a:ln w="12700">
                          <a:solidFill>
                            <a:srgbClr val="000000"/>
                          </a:solidFill>
                          <a:round/>
                          <a:headEnd/>
                          <a:tailEnd/>
                        </a:ln>
                      </p:spPr>
                      <p:txBody>
                        <a:bodyPr wrap="none" anchor="ctr"/>
                        <a:lstStyle/>
                        <a:p>
                          <a:endParaRPr lang="en-GB"/>
                        </a:p>
                      </p:txBody>
                    </p:sp>
                  </p:grpSp>
                  <p:grpSp>
                    <p:nvGrpSpPr>
                      <p:cNvPr id="39057" name="Group 152"/>
                      <p:cNvGrpSpPr>
                        <a:grpSpLocks/>
                      </p:cNvGrpSpPr>
                      <p:nvPr/>
                    </p:nvGrpSpPr>
                    <p:grpSpPr bwMode="auto">
                      <a:xfrm>
                        <a:off x="2874" y="1825"/>
                        <a:ext cx="48" cy="60"/>
                        <a:chOff x="2874" y="1825"/>
                        <a:chExt cx="48" cy="60"/>
                      </a:xfrm>
                    </p:grpSpPr>
                    <p:sp>
                      <p:nvSpPr>
                        <p:cNvPr id="39127" name="Line 153"/>
                        <p:cNvSpPr>
                          <a:spLocks noChangeShapeType="1"/>
                        </p:cNvSpPr>
                        <p:nvPr/>
                      </p:nvSpPr>
                      <p:spPr bwMode="auto">
                        <a:xfrm flipV="1">
                          <a:off x="2874" y="1864"/>
                          <a:ext cx="10" cy="21"/>
                        </a:xfrm>
                        <a:prstGeom prst="line">
                          <a:avLst/>
                        </a:prstGeom>
                        <a:noFill/>
                        <a:ln w="12700">
                          <a:solidFill>
                            <a:srgbClr val="000000"/>
                          </a:solidFill>
                          <a:round/>
                          <a:headEnd/>
                          <a:tailEnd/>
                        </a:ln>
                      </p:spPr>
                      <p:txBody>
                        <a:bodyPr wrap="none" anchor="ctr"/>
                        <a:lstStyle/>
                        <a:p>
                          <a:endParaRPr lang="en-GB"/>
                        </a:p>
                      </p:txBody>
                    </p:sp>
                    <p:sp>
                      <p:nvSpPr>
                        <p:cNvPr id="39128" name="Line 154"/>
                        <p:cNvSpPr>
                          <a:spLocks noChangeShapeType="1"/>
                        </p:cNvSpPr>
                        <p:nvPr/>
                      </p:nvSpPr>
                      <p:spPr bwMode="auto">
                        <a:xfrm flipV="1">
                          <a:off x="2892" y="1825"/>
                          <a:ext cx="30" cy="47"/>
                        </a:xfrm>
                        <a:prstGeom prst="line">
                          <a:avLst/>
                        </a:prstGeom>
                        <a:noFill/>
                        <a:ln w="12700">
                          <a:solidFill>
                            <a:srgbClr val="000000"/>
                          </a:solidFill>
                          <a:round/>
                          <a:headEnd/>
                          <a:tailEnd/>
                        </a:ln>
                      </p:spPr>
                      <p:txBody>
                        <a:bodyPr wrap="none" anchor="ctr"/>
                        <a:lstStyle/>
                        <a:p>
                          <a:endParaRPr lang="en-GB"/>
                        </a:p>
                      </p:txBody>
                    </p:sp>
                  </p:grpSp>
                  <p:grpSp>
                    <p:nvGrpSpPr>
                      <p:cNvPr id="39058" name="Group 155"/>
                      <p:cNvGrpSpPr>
                        <a:grpSpLocks/>
                      </p:cNvGrpSpPr>
                      <p:nvPr/>
                    </p:nvGrpSpPr>
                    <p:grpSpPr bwMode="auto">
                      <a:xfrm>
                        <a:off x="2854" y="1824"/>
                        <a:ext cx="46" cy="59"/>
                        <a:chOff x="2854" y="1824"/>
                        <a:chExt cx="46" cy="59"/>
                      </a:xfrm>
                    </p:grpSpPr>
                    <p:sp>
                      <p:nvSpPr>
                        <p:cNvPr id="39125" name="Line 156"/>
                        <p:cNvSpPr>
                          <a:spLocks noChangeShapeType="1"/>
                        </p:cNvSpPr>
                        <p:nvPr/>
                      </p:nvSpPr>
                      <p:spPr bwMode="auto">
                        <a:xfrm flipV="1">
                          <a:off x="2854" y="1861"/>
                          <a:ext cx="11" cy="22"/>
                        </a:xfrm>
                        <a:prstGeom prst="line">
                          <a:avLst/>
                        </a:prstGeom>
                        <a:noFill/>
                        <a:ln w="12700">
                          <a:solidFill>
                            <a:srgbClr val="000000"/>
                          </a:solidFill>
                          <a:round/>
                          <a:headEnd/>
                          <a:tailEnd/>
                        </a:ln>
                      </p:spPr>
                      <p:txBody>
                        <a:bodyPr wrap="none" anchor="ctr"/>
                        <a:lstStyle/>
                        <a:p>
                          <a:endParaRPr lang="en-GB"/>
                        </a:p>
                      </p:txBody>
                    </p:sp>
                    <p:sp>
                      <p:nvSpPr>
                        <p:cNvPr id="39126" name="Line 157"/>
                        <p:cNvSpPr>
                          <a:spLocks noChangeShapeType="1"/>
                        </p:cNvSpPr>
                        <p:nvPr/>
                      </p:nvSpPr>
                      <p:spPr bwMode="auto">
                        <a:xfrm flipV="1">
                          <a:off x="2873" y="1824"/>
                          <a:ext cx="27" cy="45"/>
                        </a:xfrm>
                        <a:prstGeom prst="line">
                          <a:avLst/>
                        </a:prstGeom>
                        <a:noFill/>
                        <a:ln w="12700">
                          <a:solidFill>
                            <a:srgbClr val="000000"/>
                          </a:solidFill>
                          <a:round/>
                          <a:headEnd/>
                          <a:tailEnd/>
                        </a:ln>
                      </p:spPr>
                      <p:txBody>
                        <a:bodyPr wrap="none" anchor="ctr"/>
                        <a:lstStyle/>
                        <a:p>
                          <a:endParaRPr lang="en-GB"/>
                        </a:p>
                      </p:txBody>
                    </p:sp>
                  </p:grpSp>
                </p:grpSp>
                <p:sp>
                  <p:nvSpPr>
                    <p:cNvPr id="39119" name="Line 158"/>
                    <p:cNvSpPr>
                      <a:spLocks noChangeShapeType="1"/>
                    </p:cNvSpPr>
                    <p:nvPr/>
                  </p:nvSpPr>
                  <p:spPr bwMode="auto">
                    <a:xfrm>
                      <a:off x="2553" y="1815"/>
                      <a:ext cx="391" cy="30"/>
                    </a:xfrm>
                    <a:prstGeom prst="line">
                      <a:avLst/>
                    </a:prstGeom>
                    <a:noFill/>
                    <a:ln w="12700">
                      <a:solidFill>
                        <a:srgbClr val="000000"/>
                      </a:solidFill>
                      <a:round/>
                      <a:headEnd/>
                      <a:tailEnd/>
                    </a:ln>
                  </p:spPr>
                  <p:txBody>
                    <a:bodyPr wrap="none" anchor="ctr"/>
                    <a:lstStyle/>
                    <a:p>
                      <a:endParaRPr lang="en-GB"/>
                    </a:p>
                  </p:txBody>
                </p:sp>
                <p:sp>
                  <p:nvSpPr>
                    <p:cNvPr id="39120" name="Line 159"/>
                    <p:cNvSpPr>
                      <a:spLocks noChangeShapeType="1"/>
                    </p:cNvSpPr>
                    <p:nvPr/>
                  </p:nvSpPr>
                  <p:spPr bwMode="auto">
                    <a:xfrm>
                      <a:off x="2538" y="1825"/>
                      <a:ext cx="399" cy="31"/>
                    </a:xfrm>
                    <a:prstGeom prst="line">
                      <a:avLst/>
                    </a:prstGeom>
                    <a:noFill/>
                    <a:ln w="12700">
                      <a:solidFill>
                        <a:srgbClr val="000000"/>
                      </a:solidFill>
                      <a:round/>
                      <a:headEnd/>
                      <a:tailEnd/>
                    </a:ln>
                  </p:spPr>
                  <p:txBody>
                    <a:bodyPr wrap="none" anchor="ctr"/>
                    <a:lstStyle/>
                    <a:p>
                      <a:endParaRPr lang="en-GB"/>
                    </a:p>
                  </p:txBody>
                </p:sp>
                <p:sp>
                  <p:nvSpPr>
                    <p:cNvPr id="39121" name="Line 160"/>
                    <p:cNvSpPr>
                      <a:spLocks noChangeShapeType="1"/>
                    </p:cNvSpPr>
                    <p:nvPr/>
                  </p:nvSpPr>
                  <p:spPr bwMode="auto">
                    <a:xfrm>
                      <a:off x="2523" y="1835"/>
                      <a:ext cx="403" cy="35"/>
                    </a:xfrm>
                    <a:prstGeom prst="line">
                      <a:avLst/>
                    </a:prstGeom>
                    <a:noFill/>
                    <a:ln w="12700">
                      <a:solidFill>
                        <a:srgbClr val="000000"/>
                      </a:solidFill>
                      <a:round/>
                      <a:headEnd/>
                      <a:tailEnd/>
                    </a:ln>
                  </p:spPr>
                  <p:txBody>
                    <a:bodyPr wrap="none" anchor="ctr"/>
                    <a:lstStyle/>
                    <a:p>
                      <a:endParaRPr lang="en-GB"/>
                    </a:p>
                  </p:txBody>
                </p:sp>
              </p:grpSp>
            </p:grpSp>
            <p:grpSp>
              <p:nvGrpSpPr>
                <p:cNvPr id="39067" name="Group 161"/>
                <p:cNvGrpSpPr>
                  <a:grpSpLocks/>
                </p:cNvGrpSpPr>
                <p:nvPr/>
              </p:nvGrpSpPr>
              <p:grpSpPr bwMode="auto">
                <a:xfrm>
                  <a:off x="2939" y="1835"/>
                  <a:ext cx="51" cy="68"/>
                  <a:chOff x="2939" y="1835"/>
                  <a:chExt cx="51" cy="68"/>
                </a:xfrm>
              </p:grpSpPr>
              <p:sp>
                <p:nvSpPr>
                  <p:cNvPr id="39113" name="Line 162"/>
                  <p:cNvSpPr>
                    <a:spLocks noChangeShapeType="1"/>
                  </p:cNvSpPr>
                  <p:nvPr/>
                </p:nvSpPr>
                <p:spPr bwMode="auto">
                  <a:xfrm flipV="1">
                    <a:off x="2939" y="1870"/>
                    <a:ext cx="23" cy="33"/>
                  </a:xfrm>
                  <a:prstGeom prst="line">
                    <a:avLst/>
                  </a:prstGeom>
                  <a:noFill/>
                  <a:ln w="12700">
                    <a:solidFill>
                      <a:srgbClr val="000000"/>
                    </a:solidFill>
                    <a:round/>
                    <a:headEnd/>
                    <a:tailEnd/>
                  </a:ln>
                </p:spPr>
                <p:txBody>
                  <a:bodyPr wrap="none" anchor="ctr"/>
                  <a:lstStyle/>
                  <a:p>
                    <a:endParaRPr lang="en-GB"/>
                  </a:p>
                </p:txBody>
              </p:sp>
              <p:sp>
                <p:nvSpPr>
                  <p:cNvPr id="39114" name="Line 163"/>
                  <p:cNvSpPr>
                    <a:spLocks noChangeShapeType="1"/>
                  </p:cNvSpPr>
                  <p:nvPr/>
                </p:nvSpPr>
                <p:spPr bwMode="auto">
                  <a:xfrm flipV="1">
                    <a:off x="2970" y="1835"/>
                    <a:ext cx="20" cy="43"/>
                  </a:xfrm>
                  <a:prstGeom prst="line">
                    <a:avLst/>
                  </a:prstGeom>
                  <a:noFill/>
                  <a:ln w="12700">
                    <a:solidFill>
                      <a:srgbClr val="000000"/>
                    </a:solidFill>
                    <a:round/>
                    <a:headEnd/>
                    <a:tailEnd/>
                  </a:ln>
                </p:spPr>
                <p:txBody>
                  <a:bodyPr wrap="none" anchor="ctr"/>
                  <a:lstStyle/>
                  <a:p>
                    <a:endParaRPr lang="en-GB"/>
                  </a:p>
                </p:txBody>
              </p:sp>
            </p:grpSp>
          </p:grpSp>
        </p:grpSp>
      </p:grpSp>
      <p:sp>
        <p:nvSpPr>
          <p:cNvPr id="38928" name="Line 164"/>
          <p:cNvSpPr>
            <a:spLocks noChangeShapeType="1"/>
          </p:cNvSpPr>
          <p:nvPr/>
        </p:nvSpPr>
        <p:spPr bwMode="auto">
          <a:xfrm>
            <a:off x="482600" y="6273800"/>
            <a:ext cx="8445500" cy="0"/>
          </a:xfrm>
          <a:prstGeom prst="line">
            <a:avLst/>
          </a:prstGeom>
          <a:noFill/>
          <a:ln w="76200">
            <a:solidFill>
              <a:srgbClr val="000000"/>
            </a:solidFill>
            <a:round/>
            <a:headEnd type="triangle" w="med" len="med"/>
            <a:tailEnd type="triangle" w="med" len="med"/>
          </a:ln>
        </p:spPr>
        <p:txBody>
          <a:bodyPr wrap="none" anchor="ctr"/>
          <a:lstStyle/>
          <a:p>
            <a:endParaRPr lang="en-GB"/>
          </a:p>
        </p:txBody>
      </p:sp>
      <p:grpSp>
        <p:nvGrpSpPr>
          <p:cNvPr id="672768" name="Group 165"/>
          <p:cNvGrpSpPr>
            <a:grpSpLocks/>
          </p:cNvGrpSpPr>
          <p:nvPr/>
        </p:nvGrpSpPr>
        <p:grpSpPr bwMode="auto">
          <a:xfrm>
            <a:off x="1047750" y="5638800"/>
            <a:ext cx="1397000" cy="609600"/>
            <a:chOff x="1776" y="3264"/>
            <a:chExt cx="880" cy="672"/>
          </a:xfrm>
        </p:grpSpPr>
        <p:sp>
          <p:nvSpPr>
            <p:cNvPr id="39092" name="Line 166"/>
            <p:cNvSpPr>
              <a:spLocks noChangeShapeType="1"/>
            </p:cNvSpPr>
            <p:nvPr/>
          </p:nvSpPr>
          <p:spPr bwMode="auto">
            <a:xfrm>
              <a:off x="1776" y="3264"/>
              <a:ext cx="0" cy="664"/>
            </a:xfrm>
            <a:prstGeom prst="line">
              <a:avLst/>
            </a:prstGeom>
            <a:noFill/>
            <a:ln w="76200">
              <a:solidFill>
                <a:srgbClr val="000000"/>
              </a:solidFill>
              <a:round/>
              <a:headEnd type="triangle" w="med" len="med"/>
              <a:tailEnd/>
            </a:ln>
          </p:spPr>
          <p:txBody>
            <a:bodyPr wrap="none" anchor="ctr"/>
            <a:lstStyle/>
            <a:p>
              <a:endParaRPr lang="en-GB"/>
            </a:p>
          </p:txBody>
        </p:sp>
        <p:sp>
          <p:nvSpPr>
            <p:cNvPr id="39093" name="Line 167"/>
            <p:cNvSpPr>
              <a:spLocks noChangeShapeType="1"/>
            </p:cNvSpPr>
            <p:nvPr/>
          </p:nvSpPr>
          <p:spPr bwMode="auto">
            <a:xfrm flipV="1">
              <a:off x="2656" y="3272"/>
              <a:ext cx="0" cy="664"/>
            </a:xfrm>
            <a:prstGeom prst="line">
              <a:avLst/>
            </a:prstGeom>
            <a:noFill/>
            <a:ln w="76200">
              <a:solidFill>
                <a:srgbClr val="000000"/>
              </a:solidFill>
              <a:round/>
              <a:headEnd type="triangle" w="med" len="med"/>
              <a:tailEnd/>
            </a:ln>
          </p:spPr>
          <p:txBody>
            <a:bodyPr wrap="none" anchor="ctr"/>
            <a:lstStyle/>
            <a:p>
              <a:endParaRPr lang="en-GB"/>
            </a:p>
          </p:txBody>
        </p:sp>
      </p:grpSp>
      <p:sp>
        <p:nvSpPr>
          <p:cNvPr id="30739" name="Text Box 168"/>
          <p:cNvSpPr txBox="1">
            <a:spLocks noChangeArrowheads="1"/>
          </p:cNvSpPr>
          <p:nvPr/>
        </p:nvSpPr>
        <p:spPr bwMode="auto">
          <a:xfrm>
            <a:off x="3192463" y="6303963"/>
            <a:ext cx="1552220" cy="369332"/>
          </a:xfrm>
          <a:prstGeom prst="rect">
            <a:avLst/>
          </a:prstGeom>
          <a:noFill/>
          <a:ln w="9525">
            <a:solidFill>
              <a:srgbClr val="000000"/>
            </a:solidFill>
            <a:miter lim="800000"/>
            <a:headEnd/>
            <a:tailEnd/>
          </a:ln>
        </p:spPr>
        <p:txBody>
          <a:bodyPr wrap="none">
            <a:spAutoFit/>
          </a:bodyPr>
          <a:lstStyle/>
          <a:p>
            <a:pPr algn="l" eaLnBrk="0" hangingPunct="0">
              <a:defRPr/>
            </a:pPr>
            <a:r>
              <a:rPr lang="en-GB" dirty="0">
                <a:solidFill>
                  <a:schemeClr val="tx2">
                    <a:lumMod val="75000"/>
                  </a:schemeClr>
                </a:solidFill>
              </a:rPr>
              <a:t>Data Network</a:t>
            </a:r>
          </a:p>
        </p:txBody>
      </p:sp>
      <p:grpSp>
        <p:nvGrpSpPr>
          <p:cNvPr id="672769" name="Group 169"/>
          <p:cNvGrpSpPr>
            <a:grpSpLocks/>
          </p:cNvGrpSpPr>
          <p:nvPr/>
        </p:nvGrpSpPr>
        <p:grpSpPr bwMode="auto">
          <a:xfrm>
            <a:off x="6584950" y="5635625"/>
            <a:ext cx="1397000" cy="609600"/>
            <a:chOff x="1776" y="3264"/>
            <a:chExt cx="880" cy="672"/>
          </a:xfrm>
        </p:grpSpPr>
        <p:sp>
          <p:nvSpPr>
            <p:cNvPr id="39090" name="Line 170"/>
            <p:cNvSpPr>
              <a:spLocks noChangeShapeType="1"/>
            </p:cNvSpPr>
            <p:nvPr/>
          </p:nvSpPr>
          <p:spPr bwMode="auto">
            <a:xfrm>
              <a:off x="1776" y="3264"/>
              <a:ext cx="0" cy="664"/>
            </a:xfrm>
            <a:prstGeom prst="line">
              <a:avLst/>
            </a:prstGeom>
            <a:noFill/>
            <a:ln w="76200">
              <a:solidFill>
                <a:srgbClr val="000000"/>
              </a:solidFill>
              <a:round/>
              <a:headEnd type="triangle" w="med" len="med"/>
              <a:tailEnd/>
            </a:ln>
          </p:spPr>
          <p:txBody>
            <a:bodyPr wrap="none" anchor="ctr"/>
            <a:lstStyle/>
            <a:p>
              <a:endParaRPr lang="en-GB"/>
            </a:p>
          </p:txBody>
        </p:sp>
        <p:sp>
          <p:nvSpPr>
            <p:cNvPr id="39091" name="Line 171"/>
            <p:cNvSpPr>
              <a:spLocks noChangeShapeType="1"/>
            </p:cNvSpPr>
            <p:nvPr/>
          </p:nvSpPr>
          <p:spPr bwMode="auto">
            <a:xfrm flipV="1">
              <a:off x="2656" y="3272"/>
              <a:ext cx="0" cy="664"/>
            </a:xfrm>
            <a:prstGeom prst="line">
              <a:avLst/>
            </a:prstGeom>
            <a:noFill/>
            <a:ln w="76200">
              <a:solidFill>
                <a:srgbClr val="000000"/>
              </a:solidFill>
              <a:round/>
              <a:headEnd type="triangle" w="med" len="med"/>
              <a:tailEnd/>
            </a:ln>
          </p:spPr>
          <p:txBody>
            <a:bodyPr wrap="none" anchor="ctr"/>
            <a:lstStyle/>
            <a:p>
              <a:endParaRPr lang="en-GB"/>
            </a:p>
          </p:txBody>
        </p:sp>
      </p:grpSp>
      <p:pic>
        <p:nvPicPr>
          <p:cNvPr id="672940" name="osi.wav">
            <a:hlinkClick r:id="" action="ppaction://media"/>
          </p:cNvPr>
          <p:cNvPicPr>
            <a:picLocks noRot="1" noChangeAspect="1" noChangeArrowheads="1"/>
          </p:cNvPicPr>
          <p:nvPr>
            <a:audioFile r:link="rId1"/>
          </p:nvPr>
        </p:nvPicPr>
        <p:blipFill>
          <a:blip r:embed="rId4"/>
          <a:srcRect/>
          <a:stretch>
            <a:fillRect/>
          </a:stretch>
        </p:blipFill>
        <p:spPr bwMode="auto">
          <a:xfrm>
            <a:off x="7134225" y="831850"/>
            <a:ext cx="304800" cy="304800"/>
          </a:xfrm>
          <a:prstGeom prst="rect">
            <a:avLst/>
          </a:prstGeom>
          <a:noFill/>
          <a:ln w="9525">
            <a:solidFill>
              <a:srgbClr val="000000"/>
            </a:solidFill>
            <a:miter lim="800000"/>
            <a:headEnd/>
            <a:tailEnd/>
          </a:ln>
        </p:spPr>
      </p:pic>
      <p:grpSp>
        <p:nvGrpSpPr>
          <p:cNvPr id="672770" name="Group 173"/>
          <p:cNvGrpSpPr>
            <a:grpSpLocks/>
          </p:cNvGrpSpPr>
          <p:nvPr/>
        </p:nvGrpSpPr>
        <p:grpSpPr bwMode="auto">
          <a:xfrm>
            <a:off x="6934200" y="1417638"/>
            <a:ext cx="711200" cy="469900"/>
            <a:chOff x="1776" y="3264"/>
            <a:chExt cx="880" cy="672"/>
          </a:xfrm>
        </p:grpSpPr>
        <p:sp>
          <p:nvSpPr>
            <p:cNvPr id="39088" name="Line 174"/>
            <p:cNvSpPr>
              <a:spLocks noChangeShapeType="1"/>
            </p:cNvSpPr>
            <p:nvPr/>
          </p:nvSpPr>
          <p:spPr bwMode="auto">
            <a:xfrm>
              <a:off x="1776" y="3264"/>
              <a:ext cx="0" cy="664"/>
            </a:xfrm>
            <a:prstGeom prst="line">
              <a:avLst/>
            </a:prstGeom>
            <a:noFill/>
            <a:ln w="76200">
              <a:solidFill>
                <a:srgbClr val="000000"/>
              </a:solidFill>
              <a:round/>
              <a:headEnd type="triangle" w="med" len="med"/>
              <a:tailEnd/>
            </a:ln>
          </p:spPr>
          <p:txBody>
            <a:bodyPr wrap="none" anchor="ctr"/>
            <a:lstStyle/>
            <a:p>
              <a:endParaRPr lang="en-GB"/>
            </a:p>
          </p:txBody>
        </p:sp>
        <p:sp>
          <p:nvSpPr>
            <p:cNvPr id="39089" name="Line 175"/>
            <p:cNvSpPr>
              <a:spLocks noChangeShapeType="1"/>
            </p:cNvSpPr>
            <p:nvPr/>
          </p:nvSpPr>
          <p:spPr bwMode="auto">
            <a:xfrm flipV="1">
              <a:off x="2656" y="3272"/>
              <a:ext cx="0" cy="664"/>
            </a:xfrm>
            <a:prstGeom prst="line">
              <a:avLst/>
            </a:prstGeom>
            <a:noFill/>
            <a:ln w="76200">
              <a:solidFill>
                <a:srgbClr val="000000"/>
              </a:solidFill>
              <a:round/>
              <a:headEnd type="triangle" w="med" len="med"/>
              <a:tailEnd/>
            </a:ln>
          </p:spPr>
          <p:txBody>
            <a:bodyPr wrap="none" anchor="ctr"/>
            <a:lstStyle/>
            <a:p>
              <a:endParaRPr lang="en-GB"/>
            </a:p>
          </p:txBody>
        </p:sp>
      </p:grpSp>
      <p:grpSp>
        <p:nvGrpSpPr>
          <p:cNvPr id="672771" name="Group 176"/>
          <p:cNvGrpSpPr>
            <a:grpSpLocks/>
          </p:cNvGrpSpPr>
          <p:nvPr/>
        </p:nvGrpSpPr>
        <p:grpSpPr bwMode="auto">
          <a:xfrm>
            <a:off x="6721475" y="604838"/>
            <a:ext cx="1163638" cy="901700"/>
            <a:chOff x="2436" y="1353"/>
            <a:chExt cx="733" cy="568"/>
          </a:xfrm>
        </p:grpSpPr>
        <p:sp>
          <p:nvSpPr>
            <p:cNvPr id="38942" name="Freeform 177"/>
            <p:cNvSpPr>
              <a:spLocks/>
            </p:cNvSpPr>
            <p:nvPr/>
          </p:nvSpPr>
          <p:spPr bwMode="auto">
            <a:xfrm>
              <a:off x="2436" y="1791"/>
              <a:ext cx="72" cy="44"/>
            </a:xfrm>
            <a:custGeom>
              <a:avLst/>
              <a:gdLst>
                <a:gd name="T0" fmla="*/ 70 w 72"/>
                <a:gd name="T1" fmla="*/ 0 h 44"/>
                <a:gd name="T2" fmla="*/ 54 w 72"/>
                <a:gd name="T3" fmla="*/ 0 h 44"/>
                <a:gd name="T4" fmla="*/ 44 w 72"/>
                <a:gd name="T5" fmla="*/ 1 h 44"/>
                <a:gd name="T6" fmla="*/ 36 w 72"/>
                <a:gd name="T7" fmla="*/ 3 h 44"/>
                <a:gd name="T8" fmla="*/ 25 w 72"/>
                <a:gd name="T9" fmla="*/ 5 h 44"/>
                <a:gd name="T10" fmla="*/ 16 w 72"/>
                <a:gd name="T11" fmla="*/ 7 h 44"/>
                <a:gd name="T12" fmla="*/ 11 w 72"/>
                <a:gd name="T13" fmla="*/ 9 h 44"/>
                <a:gd name="T14" fmla="*/ 7 w 72"/>
                <a:gd name="T15" fmla="*/ 11 h 44"/>
                <a:gd name="T16" fmla="*/ 3 w 72"/>
                <a:gd name="T17" fmla="*/ 14 h 44"/>
                <a:gd name="T18" fmla="*/ 1 w 72"/>
                <a:gd name="T19" fmla="*/ 17 h 44"/>
                <a:gd name="T20" fmla="*/ 0 w 72"/>
                <a:gd name="T21" fmla="*/ 20 h 44"/>
                <a:gd name="T22" fmla="*/ 0 w 72"/>
                <a:gd name="T23" fmla="*/ 23 h 44"/>
                <a:gd name="T24" fmla="*/ 2 w 72"/>
                <a:gd name="T25" fmla="*/ 26 h 44"/>
                <a:gd name="T26" fmla="*/ 5 w 72"/>
                <a:gd name="T27" fmla="*/ 28 h 44"/>
                <a:gd name="T28" fmla="*/ 10 w 72"/>
                <a:gd name="T29" fmla="*/ 28 h 44"/>
                <a:gd name="T30" fmla="*/ 16 w 72"/>
                <a:gd name="T31" fmla="*/ 28 h 44"/>
                <a:gd name="T32" fmla="*/ 22 w 72"/>
                <a:gd name="T33" fmla="*/ 28 h 44"/>
                <a:gd name="T34" fmla="*/ 30 w 72"/>
                <a:gd name="T35" fmla="*/ 27 h 44"/>
                <a:gd name="T36" fmla="*/ 37 w 72"/>
                <a:gd name="T37" fmla="*/ 28 h 44"/>
                <a:gd name="T38" fmla="*/ 43 w 72"/>
                <a:gd name="T39" fmla="*/ 28 h 44"/>
                <a:gd name="T40" fmla="*/ 49 w 72"/>
                <a:gd name="T41" fmla="*/ 30 h 44"/>
                <a:gd name="T42" fmla="*/ 55 w 72"/>
                <a:gd name="T43" fmla="*/ 32 h 44"/>
                <a:gd name="T44" fmla="*/ 71 w 72"/>
                <a:gd name="T45" fmla="*/ 43 h 44"/>
                <a:gd name="T46" fmla="*/ 70 w 72"/>
                <a:gd name="T47" fmla="*/ 43 h 44"/>
                <a:gd name="T48" fmla="*/ 71 w 72"/>
                <a:gd name="T49" fmla="*/ 42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44"/>
                <a:gd name="T77" fmla="*/ 72 w 7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44">
                  <a:moveTo>
                    <a:pt x="70" y="0"/>
                  </a:moveTo>
                  <a:lnTo>
                    <a:pt x="54" y="0"/>
                  </a:lnTo>
                  <a:lnTo>
                    <a:pt x="44" y="1"/>
                  </a:lnTo>
                  <a:lnTo>
                    <a:pt x="36" y="3"/>
                  </a:lnTo>
                  <a:lnTo>
                    <a:pt x="25" y="5"/>
                  </a:lnTo>
                  <a:lnTo>
                    <a:pt x="16" y="7"/>
                  </a:lnTo>
                  <a:lnTo>
                    <a:pt x="11" y="9"/>
                  </a:lnTo>
                  <a:lnTo>
                    <a:pt x="7" y="11"/>
                  </a:lnTo>
                  <a:lnTo>
                    <a:pt x="3" y="14"/>
                  </a:lnTo>
                  <a:lnTo>
                    <a:pt x="1" y="17"/>
                  </a:lnTo>
                  <a:lnTo>
                    <a:pt x="0" y="20"/>
                  </a:lnTo>
                  <a:lnTo>
                    <a:pt x="0" y="23"/>
                  </a:lnTo>
                  <a:lnTo>
                    <a:pt x="2" y="26"/>
                  </a:lnTo>
                  <a:lnTo>
                    <a:pt x="5" y="28"/>
                  </a:lnTo>
                  <a:lnTo>
                    <a:pt x="10" y="28"/>
                  </a:lnTo>
                  <a:lnTo>
                    <a:pt x="16" y="28"/>
                  </a:lnTo>
                  <a:lnTo>
                    <a:pt x="22" y="28"/>
                  </a:lnTo>
                  <a:lnTo>
                    <a:pt x="30" y="27"/>
                  </a:lnTo>
                  <a:lnTo>
                    <a:pt x="37" y="28"/>
                  </a:lnTo>
                  <a:lnTo>
                    <a:pt x="43" y="28"/>
                  </a:lnTo>
                  <a:lnTo>
                    <a:pt x="49" y="30"/>
                  </a:lnTo>
                  <a:lnTo>
                    <a:pt x="55" y="32"/>
                  </a:lnTo>
                  <a:lnTo>
                    <a:pt x="71" y="43"/>
                  </a:lnTo>
                  <a:lnTo>
                    <a:pt x="70" y="43"/>
                  </a:lnTo>
                  <a:lnTo>
                    <a:pt x="71" y="42"/>
                  </a:lnTo>
                </a:path>
              </a:pathLst>
            </a:custGeom>
            <a:noFill/>
            <a:ln w="12700" cap="rnd">
              <a:solidFill>
                <a:srgbClr val="000000"/>
              </a:solidFill>
              <a:round/>
              <a:headEnd/>
              <a:tailEnd/>
            </a:ln>
          </p:spPr>
          <p:txBody>
            <a:bodyPr/>
            <a:lstStyle/>
            <a:p>
              <a:endParaRPr lang="en-US"/>
            </a:p>
          </p:txBody>
        </p:sp>
        <p:grpSp>
          <p:nvGrpSpPr>
            <p:cNvPr id="672772" name="Group 178"/>
            <p:cNvGrpSpPr>
              <a:grpSpLocks/>
            </p:cNvGrpSpPr>
            <p:nvPr/>
          </p:nvGrpSpPr>
          <p:grpSpPr bwMode="auto">
            <a:xfrm>
              <a:off x="2497" y="1671"/>
              <a:ext cx="568" cy="191"/>
              <a:chOff x="2497" y="1671"/>
              <a:chExt cx="568" cy="191"/>
            </a:xfrm>
          </p:grpSpPr>
          <p:sp>
            <p:nvSpPr>
              <p:cNvPr id="39081" name="Freeform 179"/>
              <p:cNvSpPr>
                <a:spLocks/>
              </p:cNvSpPr>
              <p:nvPr/>
            </p:nvSpPr>
            <p:spPr bwMode="auto">
              <a:xfrm>
                <a:off x="2501" y="1770"/>
                <a:ext cx="564" cy="92"/>
              </a:xfrm>
              <a:custGeom>
                <a:avLst/>
                <a:gdLst>
                  <a:gd name="T0" fmla="*/ 0 w 564"/>
                  <a:gd name="T1" fmla="*/ 6 h 92"/>
                  <a:gd name="T2" fmla="*/ 0 w 564"/>
                  <a:gd name="T3" fmla="*/ 46 h 92"/>
                  <a:gd name="T4" fmla="*/ 457 w 564"/>
                  <a:gd name="T5" fmla="*/ 91 h 92"/>
                  <a:gd name="T6" fmla="*/ 563 w 564"/>
                  <a:gd name="T7" fmla="*/ 36 h 92"/>
                  <a:gd name="T8" fmla="*/ 563 w 564"/>
                  <a:gd name="T9" fmla="*/ 0 h 92"/>
                  <a:gd name="T10" fmla="*/ 454 w 564"/>
                  <a:gd name="T11" fmla="*/ 48 h 92"/>
                  <a:gd name="T12" fmla="*/ 0 w 564"/>
                  <a:gd name="T13" fmla="*/ 6 h 92"/>
                  <a:gd name="T14" fmla="*/ 0 60000 65536"/>
                  <a:gd name="T15" fmla="*/ 0 60000 65536"/>
                  <a:gd name="T16" fmla="*/ 0 60000 65536"/>
                  <a:gd name="T17" fmla="*/ 0 60000 65536"/>
                  <a:gd name="T18" fmla="*/ 0 60000 65536"/>
                  <a:gd name="T19" fmla="*/ 0 60000 65536"/>
                  <a:gd name="T20" fmla="*/ 0 60000 65536"/>
                  <a:gd name="T21" fmla="*/ 0 w 564"/>
                  <a:gd name="T22" fmla="*/ 0 h 92"/>
                  <a:gd name="T23" fmla="*/ 564 w 56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4" h="92">
                    <a:moveTo>
                      <a:pt x="0" y="6"/>
                    </a:moveTo>
                    <a:lnTo>
                      <a:pt x="0" y="46"/>
                    </a:lnTo>
                    <a:lnTo>
                      <a:pt x="457" y="91"/>
                    </a:lnTo>
                    <a:lnTo>
                      <a:pt x="563" y="36"/>
                    </a:lnTo>
                    <a:lnTo>
                      <a:pt x="563" y="0"/>
                    </a:lnTo>
                    <a:lnTo>
                      <a:pt x="454" y="48"/>
                    </a:lnTo>
                    <a:lnTo>
                      <a:pt x="0" y="6"/>
                    </a:lnTo>
                  </a:path>
                </a:pathLst>
              </a:custGeom>
              <a:solidFill>
                <a:srgbClr val="9F9F9F"/>
              </a:solidFill>
              <a:ln w="12700" cap="rnd">
                <a:solidFill>
                  <a:srgbClr val="000000"/>
                </a:solidFill>
                <a:round/>
                <a:headEnd/>
                <a:tailEnd/>
              </a:ln>
            </p:spPr>
            <p:txBody>
              <a:bodyPr/>
              <a:lstStyle/>
              <a:p>
                <a:endParaRPr lang="en-US"/>
              </a:p>
            </p:txBody>
          </p:sp>
          <p:sp>
            <p:nvSpPr>
              <p:cNvPr id="39082" name="Freeform 180"/>
              <p:cNvSpPr>
                <a:spLocks/>
              </p:cNvSpPr>
              <p:nvPr/>
            </p:nvSpPr>
            <p:spPr bwMode="auto">
              <a:xfrm>
                <a:off x="2497" y="1671"/>
                <a:ext cx="459" cy="145"/>
              </a:xfrm>
              <a:custGeom>
                <a:avLst/>
                <a:gdLst>
                  <a:gd name="T0" fmla="*/ 0 w 459"/>
                  <a:gd name="T1" fmla="*/ 0 h 145"/>
                  <a:gd name="T2" fmla="*/ 458 w 459"/>
                  <a:gd name="T3" fmla="*/ 32 h 145"/>
                  <a:gd name="T4" fmla="*/ 458 w 459"/>
                  <a:gd name="T5" fmla="*/ 144 h 145"/>
                  <a:gd name="T6" fmla="*/ 0 w 459"/>
                  <a:gd name="T7" fmla="*/ 101 h 145"/>
                  <a:gd name="T8" fmla="*/ 0 w 459"/>
                  <a:gd name="T9" fmla="*/ 0 h 145"/>
                  <a:gd name="T10" fmla="*/ 0 60000 65536"/>
                  <a:gd name="T11" fmla="*/ 0 60000 65536"/>
                  <a:gd name="T12" fmla="*/ 0 60000 65536"/>
                  <a:gd name="T13" fmla="*/ 0 60000 65536"/>
                  <a:gd name="T14" fmla="*/ 0 60000 65536"/>
                  <a:gd name="T15" fmla="*/ 0 w 459"/>
                  <a:gd name="T16" fmla="*/ 0 h 145"/>
                  <a:gd name="T17" fmla="*/ 459 w 459"/>
                  <a:gd name="T18" fmla="*/ 145 h 145"/>
                </a:gdLst>
                <a:ahLst/>
                <a:cxnLst>
                  <a:cxn ang="T10">
                    <a:pos x="T0" y="T1"/>
                  </a:cxn>
                  <a:cxn ang="T11">
                    <a:pos x="T2" y="T3"/>
                  </a:cxn>
                  <a:cxn ang="T12">
                    <a:pos x="T4" y="T5"/>
                  </a:cxn>
                  <a:cxn ang="T13">
                    <a:pos x="T6" y="T7"/>
                  </a:cxn>
                  <a:cxn ang="T14">
                    <a:pos x="T8" y="T9"/>
                  </a:cxn>
                </a:cxnLst>
                <a:rect l="T15" t="T16" r="T17" b="T18"/>
                <a:pathLst>
                  <a:path w="459" h="145">
                    <a:moveTo>
                      <a:pt x="0" y="0"/>
                    </a:moveTo>
                    <a:lnTo>
                      <a:pt x="458" y="32"/>
                    </a:lnTo>
                    <a:lnTo>
                      <a:pt x="458" y="144"/>
                    </a:lnTo>
                    <a:lnTo>
                      <a:pt x="0" y="101"/>
                    </a:lnTo>
                    <a:lnTo>
                      <a:pt x="0" y="0"/>
                    </a:lnTo>
                  </a:path>
                </a:pathLst>
              </a:custGeom>
              <a:solidFill>
                <a:srgbClr val="C0C0C0"/>
              </a:solidFill>
              <a:ln w="12700" cap="rnd">
                <a:solidFill>
                  <a:srgbClr val="000000"/>
                </a:solidFill>
                <a:round/>
                <a:headEnd/>
                <a:tailEnd/>
              </a:ln>
            </p:spPr>
            <p:txBody>
              <a:bodyPr/>
              <a:lstStyle/>
              <a:p>
                <a:endParaRPr lang="en-US"/>
              </a:p>
            </p:txBody>
          </p:sp>
          <p:grpSp>
            <p:nvGrpSpPr>
              <p:cNvPr id="672773" name="Group 181"/>
              <p:cNvGrpSpPr>
                <a:grpSpLocks/>
              </p:cNvGrpSpPr>
              <p:nvPr/>
            </p:nvGrpSpPr>
            <p:grpSpPr bwMode="auto">
              <a:xfrm>
                <a:off x="2502" y="1703"/>
                <a:ext cx="457" cy="52"/>
                <a:chOff x="2502" y="1703"/>
                <a:chExt cx="457" cy="52"/>
              </a:xfrm>
            </p:grpSpPr>
            <p:sp>
              <p:nvSpPr>
                <p:cNvPr id="39084" name="Line 182"/>
                <p:cNvSpPr>
                  <a:spLocks noChangeShapeType="1"/>
                </p:cNvSpPr>
                <p:nvPr/>
              </p:nvSpPr>
              <p:spPr bwMode="auto">
                <a:xfrm>
                  <a:off x="2502" y="1703"/>
                  <a:ext cx="457" cy="27"/>
                </a:xfrm>
                <a:prstGeom prst="line">
                  <a:avLst/>
                </a:prstGeom>
                <a:noFill/>
                <a:ln w="12700">
                  <a:solidFill>
                    <a:srgbClr val="000000"/>
                  </a:solidFill>
                  <a:round/>
                  <a:headEnd/>
                  <a:tailEnd/>
                </a:ln>
              </p:spPr>
              <p:txBody>
                <a:bodyPr wrap="none" anchor="ctr"/>
                <a:lstStyle/>
                <a:p>
                  <a:endParaRPr lang="en-GB"/>
                </a:p>
              </p:txBody>
            </p:sp>
            <p:sp>
              <p:nvSpPr>
                <p:cNvPr id="39085" name="Line 183"/>
                <p:cNvSpPr>
                  <a:spLocks noChangeShapeType="1"/>
                </p:cNvSpPr>
                <p:nvPr/>
              </p:nvSpPr>
              <p:spPr bwMode="auto">
                <a:xfrm>
                  <a:off x="2843" y="1731"/>
                  <a:ext cx="89" cy="0"/>
                </a:xfrm>
                <a:prstGeom prst="line">
                  <a:avLst/>
                </a:prstGeom>
                <a:noFill/>
                <a:ln w="12700">
                  <a:solidFill>
                    <a:srgbClr val="000000"/>
                  </a:solidFill>
                  <a:round/>
                  <a:headEnd/>
                  <a:tailEnd/>
                </a:ln>
              </p:spPr>
              <p:txBody>
                <a:bodyPr wrap="none" anchor="ctr"/>
                <a:lstStyle/>
                <a:p>
                  <a:endParaRPr lang="en-GB"/>
                </a:p>
              </p:txBody>
            </p:sp>
            <p:sp>
              <p:nvSpPr>
                <p:cNvPr id="39086" name="Line 184"/>
                <p:cNvSpPr>
                  <a:spLocks noChangeShapeType="1"/>
                </p:cNvSpPr>
                <p:nvPr/>
              </p:nvSpPr>
              <p:spPr bwMode="auto">
                <a:xfrm>
                  <a:off x="2729" y="1723"/>
                  <a:ext cx="90" cy="0"/>
                </a:xfrm>
                <a:prstGeom prst="line">
                  <a:avLst/>
                </a:prstGeom>
                <a:noFill/>
                <a:ln w="12700">
                  <a:solidFill>
                    <a:srgbClr val="000000"/>
                  </a:solidFill>
                  <a:round/>
                  <a:headEnd/>
                  <a:tailEnd/>
                </a:ln>
              </p:spPr>
              <p:txBody>
                <a:bodyPr wrap="none" anchor="ctr"/>
                <a:lstStyle/>
                <a:p>
                  <a:endParaRPr lang="en-GB"/>
                </a:p>
              </p:txBody>
            </p:sp>
            <p:sp>
              <p:nvSpPr>
                <p:cNvPr id="39087" name="Line 185"/>
                <p:cNvSpPr>
                  <a:spLocks noChangeShapeType="1"/>
                </p:cNvSpPr>
                <p:nvPr/>
              </p:nvSpPr>
              <p:spPr bwMode="auto">
                <a:xfrm>
                  <a:off x="2502" y="1723"/>
                  <a:ext cx="457" cy="32"/>
                </a:xfrm>
                <a:prstGeom prst="line">
                  <a:avLst/>
                </a:prstGeom>
                <a:noFill/>
                <a:ln w="12700">
                  <a:solidFill>
                    <a:srgbClr val="000000"/>
                  </a:solidFill>
                  <a:round/>
                  <a:headEnd/>
                  <a:tailEnd/>
                </a:ln>
              </p:spPr>
              <p:txBody>
                <a:bodyPr wrap="none" anchor="ctr"/>
                <a:lstStyle/>
                <a:p>
                  <a:endParaRPr lang="en-GB"/>
                </a:p>
              </p:txBody>
            </p:sp>
          </p:grpSp>
        </p:grpSp>
        <p:grpSp>
          <p:nvGrpSpPr>
            <p:cNvPr id="672774" name="Group 186"/>
            <p:cNvGrpSpPr>
              <a:grpSpLocks/>
            </p:cNvGrpSpPr>
            <p:nvPr/>
          </p:nvGrpSpPr>
          <p:grpSpPr bwMode="auto">
            <a:xfrm>
              <a:off x="2497" y="1651"/>
              <a:ext cx="570" cy="47"/>
              <a:chOff x="2497" y="1651"/>
              <a:chExt cx="570" cy="47"/>
            </a:xfrm>
          </p:grpSpPr>
          <p:sp>
            <p:nvSpPr>
              <p:cNvPr id="39079" name="Freeform 187"/>
              <p:cNvSpPr>
                <a:spLocks/>
              </p:cNvSpPr>
              <p:nvPr/>
            </p:nvSpPr>
            <p:spPr bwMode="auto">
              <a:xfrm>
                <a:off x="2497" y="1651"/>
                <a:ext cx="570" cy="47"/>
              </a:xfrm>
              <a:custGeom>
                <a:avLst/>
                <a:gdLst>
                  <a:gd name="T0" fmla="*/ 0 w 570"/>
                  <a:gd name="T1" fmla="*/ 17 h 47"/>
                  <a:gd name="T2" fmla="*/ 460 w 570"/>
                  <a:gd name="T3" fmla="*/ 46 h 47"/>
                  <a:gd name="T4" fmla="*/ 569 w 570"/>
                  <a:gd name="T5" fmla="*/ 19 h 47"/>
                  <a:gd name="T6" fmla="*/ 531 w 570"/>
                  <a:gd name="T7" fmla="*/ 15 h 47"/>
                  <a:gd name="T8" fmla="*/ 175 w 570"/>
                  <a:gd name="T9" fmla="*/ 0 h 47"/>
                  <a:gd name="T10" fmla="*/ 0 w 570"/>
                  <a:gd name="T11" fmla="*/ 17 h 47"/>
                  <a:gd name="T12" fmla="*/ 0 60000 65536"/>
                  <a:gd name="T13" fmla="*/ 0 60000 65536"/>
                  <a:gd name="T14" fmla="*/ 0 60000 65536"/>
                  <a:gd name="T15" fmla="*/ 0 60000 65536"/>
                  <a:gd name="T16" fmla="*/ 0 60000 65536"/>
                  <a:gd name="T17" fmla="*/ 0 60000 65536"/>
                  <a:gd name="T18" fmla="*/ 0 w 570"/>
                  <a:gd name="T19" fmla="*/ 0 h 47"/>
                  <a:gd name="T20" fmla="*/ 570 w 57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70" h="47">
                    <a:moveTo>
                      <a:pt x="0" y="17"/>
                    </a:moveTo>
                    <a:lnTo>
                      <a:pt x="460" y="46"/>
                    </a:lnTo>
                    <a:lnTo>
                      <a:pt x="569" y="19"/>
                    </a:lnTo>
                    <a:lnTo>
                      <a:pt x="531" y="15"/>
                    </a:lnTo>
                    <a:lnTo>
                      <a:pt x="175" y="0"/>
                    </a:lnTo>
                    <a:lnTo>
                      <a:pt x="0" y="17"/>
                    </a:lnTo>
                  </a:path>
                </a:pathLst>
              </a:custGeom>
              <a:solidFill>
                <a:srgbClr val="DFDFDF"/>
              </a:solidFill>
              <a:ln w="12700" cap="rnd">
                <a:solidFill>
                  <a:srgbClr val="000000"/>
                </a:solidFill>
                <a:round/>
                <a:headEnd/>
                <a:tailEnd/>
              </a:ln>
            </p:spPr>
            <p:txBody>
              <a:bodyPr/>
              <a:lstStyle/>
              <a:p>
                <a:endParaRPr lang="en-US"/>
              </a:p>
            </p:txBody>
          </p:sp>
          <p:sp>
            <p:nvSpPr>
              <p:cNvPr id="39080" name="Freeform 188"/>
              <p:cNvSpPr>
                <a:spLocks/>
              </p:cNvSpPr>
              <p:nvPr/>
            </p:nvSpPr>
            <p:spPr bwMode="auto">
              <a:xfrm>
                <a:off x="2628" y="1662"/>
                <a:ext cx="417" cy="28"/>
              </a:xfrm>
              <a:custGeom>
                <a:avLst/>
                <a:gdLst>
                  <a:gd name="T0" fmla="*/ 34 w 417"/>
                  <a:gd name="T1" fmla="*/ 0 h 28"/>
                  <a:gd name="T2" fmla="*/ 0 w 417"/>
                  <a:gd name="T3" fmla="*/ 10 h 28"/>
                  <a:gd name="T4" fmla="*/ 336 w 417"/>
                  <a:gd name="T5" fmla="*/ 27 h 28"/>
                  <a:gd name="T6" fmla="*/ 390 w 417"/>
                  <a:gd name="T7" fmla="*/ 15 h 28"/>
                  <a:gd name="T8" fmla="*/ 386 w 417"/>
                  <a:gd name="T9" fmla="*/ 13 h 28"/>
                  <a:gd name="T10" fmla="*/ 416 w 417"/>
                  <a:gd name="T11" fmla="*/ 6 h 28"/>
                  <a:gd name="T12" fmla="*/ 397 w 417"/>
                  <a:gd name="T13" fmla="*/ 5 h 28"/>
                  <a:gd name="T14" fmla="*/ 34 w 417"/>
                  <a:gd name="T15" fmla="*/ 0 h 28"/>
                  <a:gd name="T16" fmla="*/ 0 60000 65536"/>
                  <a:gd name="T17" fmla="*/ 0 60000 65536"/>
                  <a:gd name="T18" fmla="*/ 0 60000 65536"/>
                  <a:gd name="T19" fmla="*/ 0 60000 65536"/>
                  <a:gd name="T20" fmla="*/ 0 60000 65536"/>
                  <a:gd name="T21" fmla="*/ 0 60000 65536"/>
                  <a:gd name="T22" fmla="*/ 0 60000 65536"/>
                  <a:gd name="T23" fmla="*/ 0 60000 65536"/>
                  <a:gd name="T24" fmla="*/ 0 w 417"/>
                  <a:gd name="T25" fmla="*/ 0 h 28"/>
                  <a:gd name="T26" fmla="*/ 417 w 41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7" h="28">
                    <a:moveTo>
                      <a:pt x="34" y="0"/>
                    </a:moveTo>
                    <a:lnTo>
                      <a:pt x="0" y="10"/>
                    </a:lnTo>
                    <a:lnTo>
                      <a:pt x="336" y="27"/>
                    </a:lnTo>
                    <a:lnTo>
                      <a:pt x="390" y="15"/>
                    </a:lnTo>
                    <a:lnTo>
                      <a:pt x="386" y="13"/>
                    </a:lnTo>
                    <a:lnTo>
                      <a:pt x="416" y="6"/>
                    </a:lnTo>
                    <a:lnTo>
                      <a:pt x="397" y="5"/>
                    </a:lnTo>
                    <a:lnTo>
                      <a:pt x="34" y="0"/>
                    </a:lnTo>
                  </a:path>
                </a:pathLst>
              </a:custGeom>
              <a:solidFill>
                <a:srgbClr val="5F5F5F"/>
              </a:solidFill>
              <a:ln w="12700" cap="rnd">
                <a:solidFill>
                  <a:srgbClr val="000000"/>
                </a:solidFill>
                <a:round/>
                <a:headEnd/>
                <a:tailEnd/>
              </a:ln>
            </p:spPr>
            <p:txBody>
              <a:bodyPr/>
              <a:lstStyle/>
              <a:p>
                <a:endParaRPr lang="en-US"/>
              </a:p>
            </p:txBody>
          </p:sp>
        </p:grpSp>
        <p:grpSp>
          <p:nvGrpSpPr>
            <p:cNvPr id="672775" name="Group 189"/>
            <p:cNvGrpSpPr>
              <a:grpSpLocks/>
            </p:cNvGrpSpPr>
            <p:nvPr/>
          </p:nvGrpSpPr>
          <p:grpSpPr bwMode="auto">
            <a:xfrm>
              <a:off x="2967" y="1360"/>
              <a:ext cx="100" cy="322"/>
              <a:chOff x="2967" y="1360"/>
              <a:chExt cx="100" cy="322"/>
            </a:xfrm>
          </p:grpSpPr>
          <p:grpSp>
            <p:nvGrpSpPr>
              <p:cNvPr id="672776" name="Group 190"/>
              <p:cNvGrpSpPr>
                <a:grpSpLocks/>
              </p:cNvGrpSpPr>
              <p:nvPr/>
            </p:nvGrpSpPr>
            <p:grpSpPr bwMode="auto">
              <a:xfrm>
                <a:off x="3008" y="1402"/>
                <a:ext cx="59" cy="269"/>
                <a:chOff x="3008" y="1402"/>
                <a:chExt cx="59" cy="269"/>
              </a:xfrm>
            </p:grpSpPr>
            <p:sp>
              <p:nvSpPr>
                <p:cNvPr id="39053" name="Freeform 191"/>
                <p:cNvSpPr>
                  <a:spLocks/>
                </p:cNvSpPr>
                <p:nvPr/>
              </p:nvSpPr>
              <p:spPr bwMode="auto">
                <a:xfrm>
                  <a:off x="3008" y="1402"/>
                  <a:ext cx="58" cy="269"/>
                </a:xfrm>
                <a:custGeom>
                  <a:avLst/>
                  <a:gdLst>
                    <a:gd name="T0" fmla="*/ 5 w 58"/>
                    <a:gd name="T1" fmla="*/ 0 h 269"/>
                    <a:gd name="T2" fmla="*/ 57 w 58"/>
                    <a:gd name="T3" fmla="*/ 21 h 269"/>
                    <a:gd name="T4" fmla="*/ 52 w 58"/>
                    <a:gd name="T5" fmla="*/ 126 h 269"/>
                    <a:gd name="T6" fmla="*/ 46 w 58"/>
                    <a:gd name="T7" fmla="*/ 252 h 269"/>
                    <a:gd name="T8" fmla="*/ 0 w 58"/>
                    <a:gd name="T9" fmla="*/ 268 h 269"/>
                    <a:gd name="T10" fmla="*/ 5 w 58"/>
                    <a:gd name="T11" fmla="*/ 0 h 269"/>
                    <a:gd name="T12" fmla="*/ 0 60000 65536"/>
                    <a:gd name="T13" fmla="*/ 0 60000 65536"/>
                    <a:gd name="T14" fmla="*/ 0 60000 65536"/>
                    <a:gd name="T15" fmla="*/ 0 60000 65536"/>
                    <a:gd name="T16" fmla="*/ 0 60000 65536"/>
                    <a:gd name="T17" fmla="*/ 0 60000 65536"/>
                    <a:gd name="T18" fmla="*/ 0 w 58"/>
                    <a:gd name="T19" fmla="*/ 0 h 269"/>
                    <a:gd name="T20" fmla="*/ 58 w 5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58" h="269">
                      <a:moveTo>
                        <a:pt x="5" y="0"/>
                      </a:moveTo>
                      <a:lnTo>
                        <a:pt x="57" y="21"/>
                      </a:lnTo>
                      <a:lnTo>
                        <a:pt x="52" y="126"/>
                      </a:lnTo>
                      <a:lnTo>
                        <a:pt x="46" y="252"/>
                      </a:lnTo>
                      <a:lnTo>
                        <a:pt x="0" y="268"/>
                      </a:lnTo>
                      <a:lnTo>
                        <a:pt x="5" y="0"/>
                      </a:lnTo>
                    </a:path>
                  </a:pathLst>
                </a:custGeom>
                <a:solidFill>
                  <a:srgbClr val="9F9F9F"/>
                </a:solidFill>
                <a:ln w="12700" cap="rnd">
                  <a:solidFill>
                    <a:srgbClr val="000000"/>
                  </a:solidFill>
                  <a:round/>
                  <a:headEnd/>
                  <a:tailEnd/>
                </a:ln>
              </p:spPr>
              <p:txBody>
                <a:bodyPr/>
                <a:lstStyle/>
                <a:p>
                  <a:endParaRPr lang="en-US"/>
                </a:p>
              </p:txBody>
            </p:sp>
            <p:grpSp>
              <p:nvGrpSpPr>
                <p:cNvPr id="672777" name="Group 192"/>
                <p:cNvGrpSpPr>
                  <a:grpSpLocks/>
                </p:cNvGrpSpPr>
                <p:nvPr/>
              </p:nvGrpSpPr>
              <p:grpSpPr bwMode="auto">
                <a:xfrm>
                  <a:off x="3012" y="1418"/>
                  <a:ext cx="55" cy="231"/>
                  <a:chOff x="3012" y="1418"/>
                  <a:chExt cx="55" cy="231"/>
                </a:xfrm>
              </p:grpSpPr>
              <p:grpSp>
                <p:nvGrpSpPr>
                  <p:cNvPr id="672778" name="Group 193"/>
                  <p:cNvGrpSpPr>
                    <a:grpSpLocks/>
                  </p:cNvGrpSpPr>
                  <p:nvPr/>
                </p:nvGrpSpPr>
                <p:grpSpPr bwMode="auto">
                  <a:xfrm>
                    <a:off x="3012" y="1418"/>
                    <a:ext cx="55" cy="231"/>
                    <a:chOff x="3012" y="1418"/>
                    <a:chExt cx="55" cy="231"/>
                  </a:xfrm>
                </p:grpSpPr>
                <p:grpSp>
                  <p:nvGrpSpPr>
                    <p:cNvPr id="672779" name="Group 194"/>
                    <p:cNvGrpSpPr>
                      <a:grpSpLocks/>
                    </p:cNvGrpSpPr>
                    <p:nvPr/>
                  </p:nvGrpSpPr>
                  <p:grpSpPr bwMode="auto">
                    <a:xfrm>
                      <a:off x="3012" y="1418"/>
                      <a:ext cx="55" cy="134"/>
                      <a:chOff x="3012" y="1418"/>
                      <a:chExt cx="55" cy="134"/>
                    </a:xfrm>
                  </p:grpSpPr>
                  <p:grpSp>
                    <p:nvGrpSpPr>
                      <p:cNvPr id="672780" name="Group 195"/>
                      <p:cNvGrpSpPr>
                        <a:grpSpLocks/>
                      </p:cNvGrpSpPr>
                      <p:nvPr/>
                    </p:nvGrpSpPr>
                    <p:grpSpPr bwMode="auto">
                      <a:xfrm>
                        <a:off x="3017" y="1418"/>
                        <a:ext cx="50" cy="66"/>
                        <a:chOff x="3017" y="1418"/>
                        <a:chExt cx="50" cy="66"/>
                      </a:xfrm>
                    </p:grpSpPr>
                    <p:sp>
                      <p:nvSpPr>
                        <p:cNvPr id="39073" name="Line 196"/>
                        <p:cNvSpPr>
                          <a:spLocks noChangeShapeType="1"/>
                        </p:cNvSpPr>
                        <p:nvPr/>
                      </p:nvSpPr>
                      <p:spPr bwMode="auto">
                        <a:xfrm>
                          <a:off x="3019" y="1418"/>
                          <a:ext cx="48" cy="13"/>
                        </a:xfrm>
                        <a:prstGeom prst="line">
                          <a:avLst/>
                        </a:prstGeom>
                        <a:noFill/>
                        <a:ln w="12700">
                          <a:solidFill>
                            <a:srgbClr val="000000"/>
                          </a:solidFill>
                          <a:round/>
                          <a:headEnd/>
                          <a:tailEnd/>
                        </a:ln>
                      </p:spPr>
                      <p:txBody>
                        <a:bodyPr wrap="none" anchor="ctr"/>
                        <a:lstStyle/>
                        <a:p>
                          <a:endParaRPr lang="en-GB"/>
                        </a:p>
                      </p:txBody>
                    </p:sp>
                    <p:sp>
                      <p:nvSpPr>
                        <p:cNvPr id="39074" name="Line 197"/>
                        <p:cNvSpPr>
                          <a:spLocks noChangeShapeType="1"/>
                        </p:cNvSpPr>
                        <p:nvPr/>
                      </p:nvSpPr>
                      <p:spPr bwMode="auto">
                        <a:xfrm>
                          <a:off x="3018" y="1430"/>
                          <a:ext cx="49" cy="11"/>
                        </a:xfrm>
                        <a:prstGeom prst="line">
                          <a:avLst/>
                        </a:prstGeom>
                        <a:noFill/>
                        <a:ln w="12700">
                          <a:solidFill>
                            <a:srgbClr val="000000"/>
                          </a:solidFill>
                          <a:round/>
                          <a:headEnd/>
                          <a:tailEnd/>
                        </a:ln>
                      </p:spPr>
                      <p:txBody>
                        <a:bodyPr wrap="none" anchor="ctr"/>
                        <a:lstStyle/>
                        <a:p>
                          <a:endParaRPr lang="en-GB"/>
                        </a:p>
                      </p:txBody>
                    </p:sp>
                    <p:sp>
                      <p:nvSpPr>
                        <p:cNvPr id="39075" name="Line 198"/>
                        <p:cNvSpPr>
                          <a:spLocks noChangeShapeType="1"/>
                        </p:cNvSpPr>
                        <p:nvPr/>
                      </p:nvSpPr>
                      <p:spPr bwMode="auto">
                        <a:xfrm>
                          <a:off x="3018" y="1442"/>
                          <a:ext cx="49" cy="10"/>
                        </a:xfrm>
                        <a:prstGeom prst="line">
                          <a:avLst/>
                        </a:prstGeom>
                        <a:noFill/>
                        <a:ln w="12700">
                          <a:solidFill>
                            <a:srgbClr val="000000"/>
                          </a:solidFill>
                          <a:round/>
                          <a:headEnd/>
                          <a:tailEnd/>
                        </a:ln>
                      </p:spPr>
                      <p:txBody>
                        <a:bodyPr wrap="none" anchor="ctr"/>
                        <a:lstStyle/>
                        <a:p>
                          <a:endParaRPr lang="en-GB"/>
                        </a:p>
                      </p:txBody>
                    </p:sp>
                    <p:sp>
                      <p:nvSpPr>
                        <p:cNvPr id="39076" name="Line 199"/>
                        <p:cNvSpPr>
                          <a:spLocks noChangeShapeType="1"/>
                        </p:cNvSpPr>
                        <p:nvPr/>
                      </p:nvSpPr>
                      <p:spPr bwMode="auto">
                        <a:xfrm>
                          <a:off x="3018" y="1454"/>
                          <a:ext cx="48" cy="9"/>
                        </a:xfrm>
                        <a:prstGeom prst="line">
                          <a:avLst/>
                        </a:prstGeom>
                        <a:noFill/>
                        <a:ln w="12700">
                          <a:solidFill>
                            <a:srgbClr val="000000"/>
                          </a:solidFill>
                          <a:round/>
                          <a:headEnd/>
                          <a:tailEnd/>
                        </a:ln>
                      </p:spPr>
                      <p:txBody>
                        <a:bodyPr wrap="none" anchor="ctr"/>
                        <a:lstStyle/>
                        <a:p>
                          <a:endParaRPr lang="en-GB"/>
                        </a:p>
                      </p:txBody>
                    </p:sp>
                    <p:sp>
                      <p:nvSpPr>
                        <p:cNvPr id="39077" name="Line 200"/>
                        <p:cNvSpPr>
                          <a:spLocks noChangeShapeType="1"/>
                        </p:cNvSpPr>
                        <p:nvPr/>
                      </p:nvSpPr>
                      <p:spPr bwMode="auto">
                        <a:xfrm>
                          <a:off x="3017" y="1466"/>
                          <a:ext cx="48" cy="8"/>
                        </a:xfrm>
                        <a:prstGeom prst="line">
                          <a:avLst/>
                        </a:prstGeom>
                        <a:noFill/>
                        <a:ln w="12700">
                          <a:solidFill>
                            <a:srgbClr val="000000"/>
                          </a:solidFill>
                          <a:round/>
                          <a:headEnd/>
                          <a:tailEnd/>
                        </a:ln>
                      </p:spPr>
                      <p:txBody>
                        <a:bodyPr wrap="none" anchor="ctr"/>
                        <a:lstStyle/>
                        <a:p>
                          <a:endParaRPr lang="en-GB"/>
                        </a:p>
                      </p:txBody>
                    </p:sp>
                    <p:sp>
                      <p:nvSpPr>
                        <p:cNvPr id="39078" name="Line 201"/>
                        <p:cNvSpPr>
                          <a:spLocks noChangeShapeType="1"/>
                        </p:cNvSpPr>
                        <p:nvPr/>
                      </p:nvSpPr>
                      <p:spPr bwMode="auto">
                        <a:xfrm>
                          <a:off x="3017" y="1478"/>
                          <a:ext cx="48" cy="6"/>
                        </a:xfrm>
                        <a:prstGeom prst="line">
                          <a:avLst/>
                        </a:prstGeom>
                        <a:noFill/>
                        <a:ln w="12700">
                          <a:solidFill>
                            <a:srgbClr val="000000"/>
                          </a:solidFill>
                          <a:round/>
                          <a:headEnd/>
                          <a:tailEnd/>
                        </a:ln>
                      </p:spPr>
                      <p:txBody>
                        <a:bodyPr wrap="none" anchor="ctr"/>
                        <a:lstStyle/>
                        <a:p>
                          <a:endParaRPr lang="en-GB"/>
                        </a:p>
                      </p:txBody>
                    </p:sp>
                  </p:grpSp>
                  <p:sp>
                    <p:nvSpPr>
                      <p:cNvPr id="39068" name="Line 202"/>
                      <p:cNvSpPr>
                        <a:spLocks noChangeShapeType="1"/>
                      </p:cNvSpPr>
                      <p:nvPr/>
                    </p:nvSpPr>
                    <p:spPr bwMode="auto">
                      <a:xfrm>
                        <a:off x="3012" y="1502"/>
                        <a:ext cx="51" cy="4"/>
                      </a:xfrm>
                      <a:prstGeom prst="line">
                        <a:avLst/>
                      </a:prstGeom>
                      <a:noFill/>
                      <a:ln w="12700">
                        <a:solidFill>
                          <a:srgbClr val="000000"/>
                        </a:solidFill>
                        <a:round/>
                        <a:headEnd/>
                        <a:tailEnd/>
                      </a:ln>
                    </p:spPr>
                    <p:txBody>
                      <a:bodyPr wrap="none" anchor="ctr"/>
                      <a:lstStyle/>
                      <a:p>
                        <a:endParaRPr lang="en-GB"/>
                      </a:p>
                    </p:txBody>
                  </p:sp>
                  <p:sp>
                    <p:nvSpPr>
                      <p:cNvPr id="39069" name="Line 203"/>
                      <p:cNvSpPr>
                        <a:spLocks noChangeShapeType="1"/>
                      </p:cNvSpPr>
                      <p:nvPr/>
                    </p:nvSpPr>
                    <p:spPr bwMode="auto">
                      <a:xfrm>
                        <a:off x="3013" y="1514"/>
                        <a:ext cx="50" cy="1"/>
                      </a:xfrm>
                      <a:prstGeom prst="line">
                        <a:avLst/>
                      </a:prstGeom>
                      <a:noFill/>
                      <a:ln w="12700">
                        <a:solidFill>
                          <a:srgbClr val="000000"/>
                        </a:solidFill>
                        <a:round/>
                        <a:headEnd/>
                        <a:tailEnd/>
                      </a:ln>
                    </p:spPr>
                    <p:txBody>
                      <a:bodyPr wrap="none" anchor="ctr"/>
                      <a:lstStyle/>
                      <a:p>
                        <a:endParaRPr lang="en-GB"/>
                      </a:p>
                    </p:txBody>
                  </p:sp>
                  <p:sp>
                    <p:nvSpPr>
                      <p:cNvPr id="39070" name="Line 204"/>
                      <p:cNvSpPr>
                        <a:spLocks noChangeShapeType="1"/>
                      </p:cNvSpPr>
                      <p:nvPr/>
                    </p:nvSpPr>
                    <p:spPr bwMode="auto">
                      <a:xfrm>
                        <a:off x="3012" y="1526"/>
                        <a:ext cx="50" cy="1"/>
                      </a:xfrm>
                      <a:prstGeom prst="line">
                        <a:avLst/>
                      </a:prstGeom>
                      <a:noFill/>
                      <a:ln w="12700">
                        <a:solidFill>
                          <a:srgbClr val="000000"/>
                        </a:solidFill>
                        <a:round/>
                        <a:headEnd/>
                        <a:tailEnd/>
                      </a:ln>
                    </p:spPr>
                    <p:txBody>
                      <a:bodyPr wrap="none" anchor="ctr"/>
                      <a:lstStyle/>
                      <a:p>
                        <a:endParaRPr lang="en-GB"/>
                      </a:p>
                    </p:txBody>
                  </p:sp>
                  <p:sp>
                    <p:nvSpPr>
                      <p:cNvPr id="39071" name="Line 205"/>
                      <p:cNvSpPr>
                        <a:spLocks noChangeShapeType="1"/>
                      </p:cNvSpPr>
                      <p:nvPr/>
                    </p:nvSpPr>
                    <p:spPr bwMode="auto">
                      <a:xfrm>
                        <a:off x="3013" y="1535"/>
                        <a:ext cx="49" cy="6"/>
                      </a:xfrm>
                      <a:prstGeom prst="line">
                        <a:avLst/>
                      </a:prstGeom>
                      <a:noFill/>
                      <a:ln w="12700">
                        <a:solidFill>
                          <a:srgbClr val="000000"/>
                        </a:solidFill>
                        <a:round/>
                        <a:headEnd/>
                        <a:tailEnd/>
                      </a:ln>
                    </p:spPr>
                    <p:txBody>
                      <a:bodyPr wrap="none" anchor="ctr"/>
                      <a:lstStyle/>
                      <a:p>
                        <a:endParaRPr lang="en-GB"/>
                      </a:p>
                    </p:txBody>
                  </p:sp>
                  <p:sp>
                    <p:nvSpPr>
                      <p:cNvPr id="39072" name="Line 206"/>
                      <p:cNvSpPr>
                        <a:spLocks noChangeShapeType="1"/>
                      </p:cNvSpPr>
                      <p:nvPr/>
                    </p:nvSpPr>
                    <p:spPr bwMode="auto">
                      <a:xfrm>
                        <a:off x="3013" y="1547"/>
                        <a:ext cx="49" cy="5"/>
                      </a:xfrm>
                      <a:prstGeom prst="line">
                        <a:avLst/>
                      </a:prstGeom>
                      <a:noFill/>
                      <a:ln w="12700">
                        <a:solidFill>
                          <a:srgbClr val="000000"/>
                        </a:solidFill>
                        <a:round/>
                        <a:headEnd/>
                        <a:tailEnd/>
                      </a:ln>
                    </p:spPr>
                    <p:txBody>
                      <a:bodyPr wrap="none" anchor="ctr"/>
                      <a:lstStyle/>
                      <a:p>
                        <a:endParaRPr lang="en-GB"/>
                      </a:p>
                    </p:txBody>
                  </p:sp>
                </p:grpSp>
                <p:grpSp>
                  <p:nvGrpSpPr>
                    <p:cNvPr id="672782" name="Group 207"/>
                    <p:cNvGrpSpPr>
                      <a:grpSpLocks/>
                    </p:cNvGrpSpPr>
                    <p:nvPr/>
                  </p:nvGrpSpPr>
                  <p:grpSpPr bwMode="auto">
                    <a:xfrm>
                      <a:off x="3013" y="1560"/>
                      <a:ext cx="48" cy="89"/>
                      <a:chOff x="3013" y="1560"/>
                      <a:chExt cx="48" cy="89"/>
                    </a:xfrm>
                  </p:grpSpPr>
                  <p:sp>
                    <p:nvSpPr>
                      <p:cNvPr id="39059" name="Line 208"/>
                      <p:cNvSpPr>
                        <a:spLocks noChangeShapeType="1"/>
                      </p:cNvSpPr>
                      <p:nvPr/>
                    </p:nvSpPr>
                    <p:spPr bwMode="auto">
                      <a:xfrm>
                        <a:off x="3013" y="1560"/>
                        <a:ext cx="48" cy="3"/>
                      </a:xfrm>
                      <a:prstGeom prst="line">
                        <a:avLst/>
                      </a:prstGeom>
                      <a:noFill/>
                      <a:ln w="12700">
                        <a:solidFill>
                          <a:srgbClr val="000000"/>
                        </a:solidFill>
                        <a:round/>
                        <a:headEnd/>
                        <a:tailEnd/>
                      </a:ln>
                    </p:spPr>
                    <p:txBody>
                      <a:bodyPr wrap="none" anchor="ctr"/>
                      <a:lstStyle/>
                      <a:p>
                        <a:endParaRPr lang="en-GB"/>
                      </a:p>
                    </p:txBody>
                  </p:sp>
                  <p:sp>
                    <p:nvSpPr>
                      <p:cNvPr id="39060" name="Line 209"/>
                      <p:cNvSpPr>
                        <a:spLocks noChangeShapeType="1"/>
                      </p:cNvSpPr>
                      <p:nvPr/>
                    </p:nvSpPr>
                    <p:spPr bwMode="auto">
                      <a:xfrm>
                        <a:off x="3014" y="1572"/>
                        <a:ext cx="46" cy="2"/>
                      </a:xfrm>
                      <a:prstGeom prst="line">
                        <a:avLst/>
                      </a:prstGeom>
                      <a:noFill/>
                      <a:ln w="12700">
                        <a:solidFill>
                          <a:srgbClr val="000000"/>
                        </a:solidFill>
                        <a:round/>
                        <a:headEnd/>
                        <a:tailEnd/>
                      </a:ln>
                    </p:spPr>
                    <p:txBody>
                      <a:bodyPr wrap="none" anchor="ctr"/>
                      <a:lstStyle/>
                      <a:p>
                        <a:endParaRPr lang="en-GB"/>
                      </a:p>
                    </p:txBody>
                  </p:sp>
                  <p:sp>
                    <p:nvSpPr>
                      <p:cNvPr id="39061" name="Line 210"/>
                      <p:cNvSpPr>
                        <a:spLocks noChangeShapeType="1"/>
                      </p:cNvSpPr>
                      <p:nvPr/>
                    </p:nvSpPr>
                    <p:spPr bwMode="auto">
                      <a:xfrm>
                        <a:off x="3013" y="1585"/>
                        <a:ext cx="46" cy="0"/>
                      </a:xfrm>
                      <a:prstGeom prst="line">
                        <a:avLst/>
                      </a:prstGeom>
                      <a:noFill/>
                      <a:ln w="12700">
                        <a:solidFill>
                          <a:srgbClr val="000000"/>
                        </a:solidFill>
                        <a:round/>
                        <a:headEnd/>
                        <a:tailEnd/>
                      </a:ln>
                    </p:spPr>
                    <p:txBody>
                      <a:bodyPr wrap="none" anchor="ctr"/>
                      <a:lstStyle/>
                      <a:p>
                        <a:endParaRPr lang="en-GB"/>
                      </a:p>
                    </p:txBody>
                  </p:sp>
                  <p:sp>
                    <p:nvSpPr>
                      <p:cNvPr id="39062" name="Line 211"/>
                      <p:cNvSpPr>
                        <a:spLocks noChangeShapeType="1"/>
                      </p:cNvSpPr>
                      <p:nvPr/>
                    </p:nvSpPr>
                    <p:spPr bwMode="auto">
                      <a:xfrm flipV="1">
                        <a:off x="3013" y="1592"/>
                        <a:ext cx="46" cy="9"/>
                      </a:xfrm>
                      <a:prstGeom prst="line">
                        <a:avLst/>
                      </a:prstGeom>
                      <a:noFill/>
                      <a:ln w="12700">
                        <a:solidFill>
                          <a:srgbClr val="000000"/>
                        </a:solidFill>
                        <a:round/>
                        <a:headEnd/>
                        <a:tailEnd/>
                      </a:ln>
                    </p:spPr>
                    <p:txBody>
                      <a:bodyPr wrap="none" anchor="ctr"/>
                      <a:lstStyle/>
                      <a:p>
                        <a:endParaRPr lang="en-GB"/>
                      </a:p>
                    </p:txBody>
                  </p:sp>
                  <p:sp>
                    <p:nvSpPr>
                      <p:cNvPr id="39063" name="Line 212"/>
                      <p:cNvSpPr>
                        <a:spLocks noChangeShapeType="1"/>
                      </p:cNvSpPr>
                      <p:nvPr/>
                    </p:nvSpPr>
                    <p:spPr bwMode="auto">
                      <a:xfrm flipV="1">
                        <a:off x="3013" y="1602"/>
                        <a:ext cx="45" cy="11"/>
                      </a:xfrm>
                      <a:prstGeom prst="line">
                        <a:avLst/>
                      </a:prstGeom>
                      <a:noFill/>
                      <a:ln w="12700">
                        <a:solidFill>
                          <a:srgbClr val="000000"/>
                        </a:solidFill>
                        <a:round/>
                        <a:headEnd/>
                        <a:tailEnd/>
                      </a:ln>
                    </p:spPr>
                    <p:txBody>
                      <a:bodyPr wrap="none" anchor="ctr"/>
                      <a:lstStyle/>
                      <a:p>
                        <a:endParaRPr lang="en-GB"/>
                      </a:p>
                    </p:txBody>
                  </p:sp>
                  <p:sp>
                    <p:nvSpPr>
                      <p:cNvPr id="39064" name="Line 213"/>
                      <p:cNvSpPr>
                        <a:spLocks noChangeShapeType="1"/>
                      </p:cNvSpPr>
                      <p:nvPr/>
                    </p:nvSpPr>
                    <p:spPr bwMode="auto">
                      <a:xfrm flipV="1">
                        <a:off x="3013" y="1613"/>
                        <a:ext cx="45" cy="12"/>
                      </a:xfrm>
                      <a:prstGeom prst="line">
                        <a:avLst/>
                      </a:prstGeom>
                      <a:noFill/>
                      <a:ln w="12700">
                        <a:solidFill>
                          <a:srgbClr val="000000"/>
                        </a:solidFill>
                        <a:round/>
                        <a:headEnd/>
                        <a:tailEnd/>
                      </a:ln>
                    </p:spPr>
                    <p:txBody>
                      <a:bodyPr wrap="none" anchor="ctr"/>
                      <a:lstStyle/>
                      <a:p>
                        <a:endParaRPr lang="en-GB"/>
                      </a:p>
                    </p:txBody>
                  </p:sp>
                  <p:sp>
                    <p:nvSpPr>
                      <p:cNvPr id="39065" name="Line 214"/>
                      <p:cNvSpPr>
                        <a:spLocks noChangeShapeType="1"/>
                      </p:cNvSpPr>
                      <p:nvPr/>
                    </p:nvSpPr>
                    <p:spPr bwMode="auto">
                      <a:xfrm flipV="1">
                        <a:off x="3013" y="1623"/>
                        <a:ext cx="44" cy="14"/>
                      </a:xfrm>
                      <a:prstGeom prst="line">
                        <a:avLst/>
                      </a:prstGeom>
                      <a:noFill/>
                      <a:ln w="12700">
                        <a:solidFill>
                          <a:srgbClr val="000000"/>
                        </a:solidFill>
                        <a:round/>
                        <a:headEnd/>
                        <a:tailEnd/>
                      </a:ln>
                    </p:spPr>
                    <p:txBody>
                      <a:bodyPr wrap="none" anchor="ctr"/>
                      <a:lstStyle/>
                      <a:p>
                        <a:endParaRPr lang="en-GB"/>
                      </a:p>
                    </p:txBody>
                  </p:sp>
                  <p:sp>
                    <p:nvSpPr>
                      <p:cNvPr id="39066" name="Line 215"/>
                      <p:cNvSpPr>
                        <a:spLocks noChangeShapeType="1"/>
                      </p:cNvSpPr>
                      <p:nvPr/>
                    </p:nvSpPr>
                    <p:spPr bwMode="auto">
                      <a:xfrm flipV="1">
                        <a:off x="3013" y="1634"/>
                        <a:ext cx="44" cy="15"/>
                      </a:xfrm>
                      <a:prstGeom prst="line">
                        <a:avLst/>
                      </a:prstGeom>
                      <a:noFill/>
                      <a:ln w="12700">
                        <a:solidFill>
                          <a:srgbClr val="000000"/>
                        </a:solidFill>
                        <a:round/>
                        <a:headEnd/>
                        <a:tailEnd/>
                      </a:ln>
                    </p:spPr>
                    <p:txBody>
                      <a:bodyPr wrap="none" anchor="ctr"/>
                      <a:lstStyle/>
                      <a:p>
                        <a:endParaRPr lang="en-GB"/>
                      </a:p>
                    </p:txBody>
                  </p:sp>
                </p:grpSp>
              </p:grpSp>
              <p:sp>
                <p:nvSpPr>
                  <p:cNvPr id="39056" name="Line 216"/>
                  <p:cNvSpPr>
                    <a:spLocks noChangeShapeType="1"/>
                  </p:cNvSpPr>
                  <p:nvPr/>
                </p:nvSpPr>
                <p:spPr bwMode="auto">
                  <a:xfrm>
                    <a:off x="3015" y="1490"/>
                    <a:ext cx="49" cy="5"/>
                  </a:xfrm>
                  <a:prstGeom prst="line">
                    <a:avLst/>
                  </a:prstGeom>
                  <a:noFill/>
                  <a:ln w="12700">
                    <a:solidFill>
                      <a:srgbClr val="000000"/>
                    </a:solidFill>
                    <a:round/>
                    <a:headEnd/>
                    <a:tailEnd/>
                  </a:ln>
                </p:spPr>
                <p:txBody>
                  <a:bodyPr wrap="none" anchor="ctr"/>
                  <a:lstStyle/>
                  <a:p>
                    <a:endParaRPr lang="en-GB"/>
                  </a:p>
                </p:txBody>
              </p:sp>
            </p:grpSp>
          </p:grpSp>
          <p:grpSp>
            <p:nvGrpSpPr>
              <p:cNvPr id="672783" name="Group 217"/>
              <p:cNvGrpSpPr>
                <a:grpSpLocks/>
              </p:cNvGrpSpPr>
              <p:nvPr/>
            </p:nvGrpSpPr>
            <p:grpSpPr bwMode="auto">
              <a:xfrm>
                <a:off x="2967" y="1360"/>
                <a:ext cx="50" cy="322"/>
                <a:chOff x="2967" y="1360"/>
                <a:chExt cx="50" cy="322"/>
              </a:xfrm>
            </p:grpSpPr>
            <p:sp>
              <p:nvSpPr>
                <p:cNvPr id="39051" name="Freeform 218"/>
                <p:cNvSpPr>
                  <a:spLocks/>
                </p:cNvSpPr>
                <p:nvPr/>
              </p:nvSpPr>
              <p:spPr bwMode="auto">
                <a:xfrm>
                  <a:off x="2967" y="1360"/>
                  <a:ext cx="49" cy="322"/>
                </a:xfrm>
                <a:custGeom>
                  <a:avLst/>
                  <a:gdLst>
                    <a:gd name="T0" fmla="*/ 11 w 49"/>
                    <a:gd name="T1" fmla="*/ 0 h 322"/>
                    <a:gd name="T2" fmla="*/ 45 w 49"/>
                    <a:gd name="T3" fmla="*/ 17 h 322"/>
                    <a:gd name="T4" fmla="*/ 48 w 49"/>
                    <a:gd name="T5" fmla="*/ 20 h 322"/>
                    <a:gd name="T6" fmla="*/ 38 w 49"/>
                    <a:gd name="T7" fmla="*/ 308 h 322"/>
                    <a:gd name="T8" fmla="*/ 33 w 49"/>
                    <a:gd name="T9" fmla="*/ 312 h 322"/>
                    <a:gd name="T10" fmla="*/ 0 w 49"/>
                    <a:gd name="T11" fmla="*/ 321 h 322"/>
                    <a:gd name="T12" fmla="*/ 4 w 49"/>
                    <a:gd name="T13" fmla="*/ 316 h 322"/>
                    <a:gd name="T14" fmla="*/ 4 w 49"/>
                    <a:gd name="T15" fmla="*/ 312 h 322"/>
                    <a:gd name="T16" fmla="*/ 11 w 49"/>
                    <a:gd name="T17" fmla="*/ 0 h 3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322"/>
                    <a:gd name="T29" fmla="*/ 49 w 49"/>
                    <a:gd name="T30" fmla="*/ 322 h 3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322">
                      <a:moveTo>
                        <a:pt x="11" y="0"/>
                      </a:moveTo>
                      <a:lnTo>
                        <a:pt x="45" y="17"/>
                      </a:lnTo>
                      <a:lnTo>
                        <a:pt x="48" y="20"/>
                      </a:lnTo>
                      <a:lnTo>
                        <a:pt x="38" y="308"/>
                      </a:lnTo>
                      <a:lnTo>
                        <a:pt x="33" y="312"/>
                      </a:lnTo>
                      <a:lnTo>
                        <a:pt x="0" y="321"/>
                      </a:lnTo>
                      <a:lnTo>
                        <a:pt x="4" y="316"/>
                      </a:lnTo>
                      <a:lnTo>
                        <a:pt x="4" y="312"/>
                      </a:lnTo>
                      <a:lnTo>
                        <a:pt x="11" y="0"/>
                      </a:lnTo>
                    </a:path>
                  </a:pathLst>
                </a:custGeom>
                <a:solidFill>
                  <a:srgbClr val="BFBFBF"/>
                </a:solidFill>
                <a:ln w="12700" cap="rnd">
                  <a:solidFill>
                    <a:srgbClr val="000000"/>
                  </a:solidFill>
                  <a:round/>
                  <a:headEnd/>
                  <a:tailEnd/>
                </a:ln>
              </p:spPr>
              <p:txBody>
                <a:bodyPr/>
                <a:lstStyle/>
                <a:p>
                  <a:endParaRPr lang="en-US"/>
                </a:p>
              </p:txBody>
            </p:sp>
            <p:sp>
              <p:nvSpPr>
                <p:cNvPr id="39052" name="Arc 219"/>
                <p:cNvSpPr>
                  <a:spLocks/>
                </p:cNvSpPr>
                <p:nvPr/>
              </p:nvSpPr>
              <p:spPr bwMode="auto">
                <a:xfrm>
                  <a:off x="3015" y="1377"/>
                  <a:ext cx="2" cy="5"/>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path>
                    <a:path w="43200" h="43200" stroke="0" extrusionOk="0">
                      <a:moveTo>
                        <a:pt x="21599" y="0"/>
                      </a:moveTo>
                      <a:lnTo>
                        <a:pt x="21600" y="21600"/>
                      </a:lnTo>
                      <a:close/>
                    </a:path>
                  </a:pathLst>
                </a:custGeom>
                <a:solidFill>
                  <a:srgbClr val="BFBFBF"/>
                </a:solidFill>
                <a:ln w="12700" cap="rnd">
                  <a:solidFill>
                    <a:srgbClr val="000000"/>
                  </a:solidFill>
                  <a:round/>
                  <a:headEnd/>
                  <a:tailEnd/>
                </a:ln>
              </p:spPr>
              <p:txBody>
                <a:bodyPr wrap="none" anchor="ctr"/>
                <a:lstStyle/>
                <a:p>
                  <a:endParaRPr lang="en-US"/>
                </a:p>
              </p:txBody>
            </p:sp>
          </p:grpSp>
        </p:grpSp>
        <p:grpSp>
          <p:nvGrpSpPr>
            <p:cNvPr id="672784" name="Group 220"/>
            <p:cNvGrpSpPr>
              <a:grpSpLocks/>
            </p:cNvGrpSpPr>
            <p:nvPr/>
          </p:nvGrpSpPr>
          <p:grpSpPr bwMode="auto">
            <a:xfrm>
              <a:off x="2989" y="1856"/>
              <a:ext cx="180" cy="65"/>
              <a:chOff x="2989" y="1856"/>
              <a:chExt cx="180" cy="65"/>
            </a:xfrm>
          </p:grpSpPr>
          <p:sp>
            <p:nvSpPr>
              <p:cNvPr id="39038" name="Freeform 221"/>
              <p:cNvSpPr>
                <a:spLocks/>
              </p:cNvSpPr>
              <p:nvPr/>
            </p:nvSpPr>
            <p:spPr bwMode="auto">
              <a:xfrm>
                <a:off x="2989" y="1856"/>
                <a:ext cx="180" cy="48"/>
              </a:xfrm>
              <a:custGeom>
                <a:avLst/>
                <a:gdLst>
                  <a:gd name="T0" fmla="*/ 0 w 180"/>
                  <a:gd name="T1" fmla="*/ 0 h 48"/>
                  <a:gd name="T2" fmla="*/ 33 w 180"/>
                  <a:gd name="T3" fmla="*/ 3 h 48"/>
                  <a:gd name="T4" fmla="*/ 58 w 180"/>
                  <a:gd name="T5" fmla="*/ 4 h 48"/>
                  <a:gd name="T6" fmla="*/ 80 w 180"/>
                  <a:gd name="T7" fmla="*/ 6 h 48"/>
                  <a:gd name="T8" fmla="*/ 102 w 180"/>
                  <a:gd name="T9" fmla="*/ 9 h 48"/>
                  <a:gd name="T10" fmla="*/ 118 w 180"/>
                  <a:gd name="T11" fmla="*/ 11 h 48"/>
                  <a:gd name="T12" fmla="*/ 137 w 180"/>
                  <a:gd name="T13" fmla="*/ 14 h 48"/>
                  <a:gd name="T14" fmla="*/ 147 w 180"/>
                  <a:gd name="T15" fmla="*/ 16 h 48"/>
                  <a:gd name="T16" fmla="*/ 155 w 180"/>
                  <a:gd name="T17" fmla="*/ 18 h 48"/>
                  <a:gd name="T18" fmla="*/ 160 w 180"/>
                  <a:gd name="T19" fmla="*/ 19 h 48"/>
                  <a:gd name="T20" fmla="*/ 163 w 180"/>
                  <a:gd name="T21" fmla="*/ 20 h 48"/>
                  <a:gd name="T22" fmla="*/ 168 w 180"/>
                  <a:gd name="T23" fmla="*/ 21 h 48"/>
                  <a:gd name="T24" fmla="*/ 172 w 180"/>
                  <a:gd name="T25" fmla="*/ 23 h 48"/>
                  <a:gd name="T26" fmla="*/ 176 w 180"/>
                  <a:gd name="T27" fmla="*/ 25 h 48"/>
                  <a:gd name="T28" fmla="*/ 178 w 180"/>
                  <a:gd name="T29" fmla="*/ 28 h 48"/>
                  <a:gd name="T30" fmla="*/ 179 w 180"/>
                  <a:gd name="T31" fmla="*/ 30 h 48"/>
                  <a:gd name="T32" fmla="*/ 178 w 180"/>
                  <a:gd name="T33" fmla="*/ 33 h 48"/>
                  <a:gd name="T34" fmla="*/ 176 w 180"/>
                  <a:gd name="T35" fmla="*/ 36 h 48"/>
                  <a:gd name="T36" fmla="*/ 174 w 180"/>
                  <a:gd name="T37" fmla="*/ 39 h 48"/>
                  <a:gd name="T38" fmla="*/ 171 w 180"/>
                  <a:gd name="T39" fmla="*/ 41 h 48"/>
                  <a:gd name="T40" fmla="*/ 167 w 180"/>
                  <a:gd name="T41" fmla="*/ 43 h 48"/>
                  <a:gd name="T42" fmla="*/ 163 w 180"/>
                  <a:gd name="T43" fmla="*/ 45 h 48"/>
                  <a:gd name="T44" fmla="*/ 158 w 180"/>
                  <a:gd name="T45" fmla="*/ 46 h 48"/>
                  <a:gd name="T46" fmla="*/ 153 w 180"/>
                  <a:gd name="T47" fmla="*/ 47 h 48"/>
                  <a:gd name="T48" fmla="*/ 146 w 180"/>
                  <a:gd name="T49" fmla="*/ 47 h 48"/>
                  <a:gd name="T50" fmla="*/ 140 w 180"/>
                  <a:gd name="T51" fmla="*/ 46 h 48"/>
                  <a:gd name="T52" fmla="*/ 130 w 180"/>
                  <a:gd name="T53" fmla="*/ 45 h 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0"/>
                  <a:gd name="T82" fmla="*/ 0 h 48"/>
                  <a:gd name="T83" fmla="*/ 180 w 180"/>
                  <a:gd name="T84" fmla="*/ 48 h 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0" h="48">
                    <a:moveTo>
                      <a:pt x="0" y="0"/>
                    </a:moveTo>
                    <a:lnTo>
                      <a:pt x="33" y="3"/>
                    </a:lnTo>
                    <a:lnTo>
                      <a:pt x="58" y="4"/>
                    </a:lnTo>
                    <a:lnTo>
                      <a:pt x="80" y="6"/>
                    </a:lnTo>
                    <a:lnTo>
                      <a:pt x="102" y="9"/>
                    </a:lnTo>
                    <a:lnTo>
                      <a:pt x="118" y="11"/>
                    </a:lnTo>
                    <a:lnTo>
                      <a:pt x="137" y="14"/>
                    </a:lnTo>
                    <a:lnTo>
                      <a:pt x="147" y="16"/>
                    </a:lnTo>
                    <a:lnTo>
                      <a:pt x="155" y="18"/>
                    </a:lnTo>
                    <a:lnTo>
                      <a:pt x="160" y="19"/>
                    </a:lnTo>
                    <a:lnTo>
                      <a:pt x="163" y="20"/>
                    </a:lnTo>
                    <a:lnTo>
                      <a:pt x="168" y="21"/>
                    </a:lnTo>
                    <a:lnTo>
                      <a:pt x="172" y="23"/>
                    </a:lnTo>
                    <a:lnTo>
                      <a:pt x="176" y="25"/>
                    </a:lnTo>
                    <a:lnTo>
                      <a:pt x="178" y="28"/>
                    </a:lnTo>
                    <a:lnTo>
                      <a:pt x="179" y="30"/>
                    </a:lnTo>
                    <a:lnTo>
                      <a:pt x="178" y="33"/>
                    </a:lnTo>
                    <a:lnTo>
                      <a:pt x="176" y="36"/>
                    </a:lnTo>
                    <a:lnTo>
                      <a:pt x="174" y="39"/>
                    </a:lnTo>
                    <a:lnTo>
                      <a:pt x="171" y="41"/>
                    </a:lnTo>
                    <a:lnTo>
                      <a:pt x="167" y="43"/>
                    </a:lnTo>
                    <a:lnTo>
                      <a:pt x="163" y="45"/>
                    </a:lnTo>
                    <a:lnTo>
                      <a:pt x="158" y="46"/>
                    </a:lnTo>
                    <a:lnTo>
                      <a:pt x="153" y="47"/>
                    </a:lnTo>
                    <a:lnTo>
                      <a:pt x="146" y="47"/>
                    </a:lnTo>
                    <a:lnTo>
                      <a:pt x="140" y="46"/>
                    </a:lnTo>
                    <a:lnTo>
                      <a:pt x="130" y="45"/>
                    </a:lnTo>
                  </a:path>
                </a:pathLst>
              </a:custGeom>
              <a:noFill/>
              <a:ln w="12700" cap="rnd">
                <a:solidFill>
                  <a:srgbClr val="000000"/>
                </a:solidFill>
                <a:round/>
                <a:headEnd/>
                <a:tailEnd/>
              </a:ln>
            </p:spPr>
            <p:txBody>
              <a:bodyPr/>
              <a:lstStyle/>
              <a:p>
                <a:endParaRPr lang="en-US"/>
              </a:p>
            </p:txBody>
          </p:sp>
          <p:grpSp>
            <p:nvGrpSpPr>
              <p:cNvPr id="672785" name="Group 222"/>
              <p:cNvGrpSpPr>
                <a:grpSpLocks/>
              </p:cNvGrpSpPr>
              <p:nvPr/>
            </p:nvGrpSpPr>
            <p:grpSpPr bwMode="auto">
              <a:xfrm>
                <a:off x="2996" y="1880"/>
                <a:ext cx="121" cy="41"/>
                <a:chOff x="2996" y="1880"/>
                <a:chExt cx="121" cy="41"/>
              </a:xfrm>
            </p:grpSpPr>
            <p:grpSp>
              <p:nvGrpSpPr>
                <p:cNvPr id="672786" name="Group 223"/>
                <p:cNvGrpSpPr>
                  <a:grpSpLocks/>
                </p:cNvGrpSpPr>
                <p:nvPr/>
              </p:nvGrpSpPr>
              <p:grpSpPr bwMode="auto">
                <a:xfrm>
                  <a:off x="2996" y="1880"/>
                  <a:ext cx="119" cy="41"/>
                  <a:chOff x="2996" y="1880"/>
                  <a:chExt cx="119" cy="41"/>
                </a:xfrm>
              </p:grpSpPr>
              <p:sp>
                <p:nvSpPr>
                  <p:cNvPr id="39045" name="Freeform 224"/>
                  <p:cNvSpPr>
                    <a:spLocks/>
                  </p:cNvSpPr>
                  <p:nvPr/>
                </p:nvSpPr>
                <p:spPr bwMode="auto">
                  <a:xfrm>
                    <a:off x="2996" y="1880"/>
                    <a:ext cx="71" cy="24"/>
                  </a:xfrm>
                  <a:custGeom>
                    <a:avLst/>
                    <a:gdLst>
                      <a:gd name="T0" fmla="*/ 0 w 71"/>
                      <a:gd name="T1" fmla="*/ 13 h 24"/>
                      <a:gd name="T2" fmla="*/ 19 w 71"/>
                      <a:gd name="T3" fmla="*/ 0 h 24"/>
                      <a:gd name="T4" fmla="*/ 70 w 71"/>
                      <a:gd name="T5" fmla="*/ 7 h 24"/>
                      <a:gd name="T6" fmla="*/ 50 w 71"/>
                      <a:gd name="T7" fmla="*/ 23 h 24"/>
                      <a:gd name="T8" fmla="*/ 0 w 71"/>
                      <a:gd name="T9" fmla="*/ 13 h 24"/>
                      <a:gd name="T10" fmla="*/ 0 60000 65536"/>
                      <a:gd name="T11" fmla="*/ 0 60000 65536"/>
                      <a:gd name="T12" fmla="*/ 0 60000 65536"/>
                      <a:gd name="T13" fmla="*/ 0 60000 65536"/>
                      <a:gd name="T14" fmla="*/ 0 60000 65536"/>
                      <a:gd name="T15" fmla="*/ 0 w 71"/>
                      <a:gd name="T16" fmla="*/ 0 h 24"/>
                      <a:gd name="T17" fmla="*/ 71 w 71"/>
                      <a:gd name="T18" fmla="*/ 24 h 24"/>
                    </a:gdLst>
                    <a:ahLst/>
                    <a:cxnLst>
                      <a:cxn ang="T10">
                        <a:pos x="T0" y="T1"/>
                      </a:cxn>
                      <a:cxn ang="T11">
                        <a:pos x="T2" y="T3"/>
                      </a:cxn>
                      <a:cxn ang="T12">
                        <a:pos x="T4" y="T5"/>
                      </a:cxn>
                      <a:cxn ang="T13">
                        <a:pos x="T6" y="T7"/>
                      </a:cxn>
                      <a:cxn ang="T14">
                        <a:pos x="T8" y="T9"/>
                      </a:cxn>
                    </a:cxnLst>
                    <a:rect l="T15" t="T16" r="T17" b="T18"/>
                    <a:pathLst>
                      <a:path w="71" h="24">
                        <a:moveTo>
                          <a:pt x="0" y="13"/>
                        </a:moveTo>
                        <a:lnTo>
                          <a:pt x="19" y="0"/>
                        </a:lnTo>
                        <a:lnTo>
                          <a:pt x="70" y="7"/>
                        </a:lnTo>
                        <a:lnTo>
                          <a:pt x="50" y="23"/>
                        </a:lnTo>
                        <a:lnTo>
                          <a:pt x="0" y="13"/>
                        </a:lnTo>
                      </a:path>
                    </a:pathLst>
                  </a:custGeom>
                  <a:solidFill>
                    <a:srgbClr val="DFDFDF"/>
                  </a:solidFill>
                  <a:ln w="12700" cap="rnd">
                    <a:solidFill>
                      <a:srgbClr val="000000"/>
                    </a:solidFill>
                    <a:round/>
                    <a:headEnd/>
                    <a:tailEnd/>
                  </a:ln>
                </p:spPr>
                <p:txBody>
                  <a:bodyPr/>
                  <a:lstStyle/>
                  <a:p>
                    <a:endParaRPr lang="en-US"/>
                  </a:p>
                </p:txBody>
              </p:sp>
              <p:sp>
                <p:nvSpPr>
                  <p:cNvPr id="39046" name="Freeform 225"/>
                  <p:cNvSpPr>
                    <a:spLocks/>
                  </p:cNvSpPr>
                  <p:nvPr/>
                </p:nvSpPr>
                <p:spPr bwMode="auto">
                  <a:xfrm>
                    <a:off x="2997" y="1898"/>
                    <a:ext cx="48" cy="23"/>
                  </a:xfrm>
                  <a:custGeom>
                    <a:avLst/>
                    <a:gdLst>
                      <a:gd name="T0" fmla="*/ 0 w 48"/>
                      <a:gd name="T1" fmla="*/ 0 h 23"/>
                      <a:gd name="T2" fmla="*/ 0 w 48"/>
                      <a:gd name="T3" fmla="*/ 12 h 23"/>
                      <a:gd name="T4" fmla="*/ 47 w 48"/>
                      <a:gd name="T5" fmla="*/ 22 h 23"/>
                      <a:gd name="T6" fmla="*/ 47 w 48"/>
                      <a:gd name="T7" fmla="*/ 10 h 23"/>
                      <a:gd name="T8" fmla="*/ 0 w 48"/>
                      <a:gd name="T9" fmla="*/ 0 h 23"/>
                      <a:gd name="T10" fmla="*/ 0 60000 65536"/>
                      <a:gd name="T11" fmla="*/ 0 60000 65536"/>
                      <a:gd name="T12" fmla="*/ 0 60000 65536"/>
                      <a:gd name="T13" fmla="*/ 0 60000 65536"/>
                      <a:gd name="T14" fmla="*/ 0 60000 65536"/>
                      <a:gd name="T15" fmla="*/ 0 w 48"/>
                      <a:gd name="T16" fmla="*/ 0 h 23"/>
                      <a:gd name="T17" fmla="*/ 48 w 48"/>
                      <a:gd name="T18" fmla="*/ 23 h 23"/>
                    </a:gdLst>
                    <a:ahLst/>
                    <a:cxnLst>
                      <a:cxn ang="T10">
                        <a:pos x="T0" y="T1"/>
                      </a:cxn>
                      <a:cxn ang="T11">
                        <a:pos x="T2" y="T3"/>
                      </a:cxn>
                      <a:cxn ang="T12">
                        <a:pos x="T4" y="T5"/>
                      </a:cxn>
                      <a:cxn ang="T13">
                        <a:pos x="T6" y="T7"/>
                      </a:cxn>
                      <a:cxn ang="T14">
                        <a:pos x="T8" y="T9"/>
                      </a:cxn>
                    </a:cxnLst>
                    <a:rect l="T15" t="T16" r="T17" b="T18"/>
                    <a:pathLst>
                      <a:path w="48" h="23">
                        <a:moveTo>
                          <a:pt x="0" y="0"/>
                        </a:moveTo>
                        <a:lnTo>
                          <a:pt x="0" y="12"/>
                        </a:lnTo>
                        <a:lnTo>
                          <a:pt x="47" y="22"/>
                        </a:lnTo>
                        <a:lnTo>
                          <a:pt x="47" y="10"/>
                        </a:lnTo>
                        <a:lnTo>
                          <a:pt x="0" y="0"/>
                        </a:lnTo>
                      </a:path>
                    </a:pathLst>
                  </a:custGeom>
                  <a:solidFill>
                    <a:srgbClr val="C0C0C0"/>
                  </a:solidFill>
                  <a:ln w="12700" cap="rnd">
                    <a:solidFill>
                      <a:srgbClr val="000000"/>
                    </a:solidFill>
                    <a:round/>
                    <a:headEnd/>
                    <a:tailEnd/>
                  </a:ln>
                </p:spPr>
                <p:txBody>
                  <a:bodyPr/>
                  <a:lstStyle/>
                  <a:p>
                    <a:endParaRPr lang="en-US"/>
                  </a:p>
                </p:txBody>
              </p:sp>
              <p:sp>
                <p:nvSpPr>
                  <p:cNvPr id="39047" name="Freeform 226"/>
                  <p:cNvSpPr>
                    <a:spLocks/>
                  </p:cNvSpPr>
                  <p:nvPr/>
                </p:nvSpPr>
                <p:spPr bwMode="auto">
                  <a:xfrm>
                    <a:off x="3052" y="1890"/>
                    <a:ext cx="63" cy="31"/>
                  </a:xfrm>
                  <a:custGeom>
                    <a:avLst/>
                    <a:gdLst>
                      <a:gd name="T0" fmla="*/ 0 w 63"/>
                      <a:gd name="T1" fmla="*/ 17 h 31"/>
                      <a:gd name="T2" fmla="*/ 19 w 63"/>
                      <a:gd name="T3" fmla="*/ 0 h 31"/>
                      <a:gd name="T4" fmla="*/ 62 w 63"/>
                      <a:gd name="T5" fmla="*/ 4 h 31"/>
                      <a:gd name="T6" fmla="*/ 62 w 63"/>
                      <a:gd name="T7" fmla="*/ 17 h 31"/>
                      <a:gd name="T8" fmla="*/ 0 w 63"/>
                      <a:gd name="T9" fmla="*/ 30 h 31"/>
                      <a:gd name="T10" fmla="*/ 0 w 63"/>
                      <a:gd name="T11" fmla="*/ 17 h 31"/>
                      <a:gd name="T12" fmla="*/ 0 60000 65536"/>
                      <a:gd name="T13" fmla="*/ 0 60000 65536"/>
                      <a:gd name="T14" fmla="*/ 0 60000 65536"/>
                      <a:gd name="T15" fmla="*/ 0 60000 65536"/>
                      <a:gd name="T16" fmla="*/ 0 60000 65536"/>
                      <a:gd name="T17" fmla="*/ 0 60000 65536"/>
                      <a:gd name="T18" fmla="*/ 0 w 63"/>
                      <a:gd name="T19" fmla="*/ 0 h 31"/>
                      <a:gd name="T20" fmla="*/ 63 w 6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63" h="31">
                        <a:moveTo>
                          <a:pt x="0" y="17"/>
                        </a:moveTo>
                        <a:lnTo>
                          <a:pt x="19" y="0"/>
                        </a:lnTo>
                        <a:lnTo>
                          <a:pt x="62" y="4"/>
                        </a:lnTo>
                        <a:lnTo>
                          <a:pt x="62" y="17"/>
                        </a:lnTo>
                        <a:lnTo>
                          <a:pt x="0" y="30"/>
                        </a:lnTo>
                        <a:lnTo>
                          <a:pt x="0" y="17"/>
                        </a:lnTo>
                      </a:path>
                    </a:pathLst>
                  </a:custGeom>
                  <a:solidFill>
                    <a:srgbClr val="9F9F9F"/>
                  </a:solidFill>
                  <a:ln w="12700" cap="rnd">
                    <a:solidFill>
                      <a:srgbClr val="000000"/>
                    </a:solidFill>
                    <a:round/>
                    <a:headEnd/>
                    <a:tailEnd/>
                  </a:ln>
                </p:spPr>
                <p:txBody>
                  <a:bodyPr/>
                  <a:lstStyle/>
                  <a:p>
                    <a:endParaRPr lang="en-US"/>
                  </a:p>
                </p:txBody>
              </p:sp>
              <p:sp>
                <p:nvSpPr>
                  <p:cNvPr id="39048" name="Freeform 227"/>
                  <p:cNvSpPr>
                    <a:spLocks/>
                  </p:cNvSpPr>
                  <p:nvPr/>
                </p:nvSpPr>
                <p:spPr bwMode="auto">
                  <a:xfrm>
                    <a:off x="3017" y="1880"/>
                    <a:ext cx="98" cy="8"/>
                  </a:xfrm>
                  <a:custGeom>
                    <a:avLst/>
                    <a:gdLst>
                      <a:gd name="T0" fmla="*/ 0 w 98"/>
                      <a:gd name="T1" fmla="*/ 0 h 8"/>
                      <a:gd name="T2" fmla="*/ 48 w 98"/>
                      <a:gd name="T3" fmla="*/ 1 h 8"/>
                      <a:gd name="T4" fmla="*/ 97 w 98"/>
                      <a:gd name="T5" fmla="*/ 7 h 8"/>
                      <a:gd name="T6" fmla="*/ 53 w 98"/>
                      <a:gd name="T7" fmla="*/ 5 h 8"/>
                      <a:gd name="T8" fmla="*/ 0 w 98"/>
                      <a:gd name="T9" fmla="*/ 0 h 8"/>
                      <a:gd name="T10" fmla="*/ 0 60000 65536"/>
                      <a:gd name="T11" fmla="*/ 0 60000 65536"/>
                      <a:gd name="T12" fmla="*/ 0 60000 65536"/>
                      <a:gd name="T13" fmla="*/ 0 60000 65536"/>
                      <a:gd name="T14" fmla="*/ 0 60000 65536"/>
                      <a:gd name="T15" fmla="*/ 0 w 98"/>
                      <a:gd name="T16" fmla="*/ 0 h 8"/>
                      <a:gd name="T17" fmla="*/ 98 w 98"/>
                      <a:gd name="T18" fmla="*/ 8 h 8"/>
                    </a:gdLst>
                    <a:ahLst/>
                    <a:cxnLst>
                      <a:cxn ang="T10">
                        <a:pos x="T0" y="T1"/>
                      </a:cxn>
                      <a:cxn ang="T11">
                        <a:pos x="T2" y="T3"/>
                      </a:cxn>
                      <a:cxn ang="T12">
                        <a:pos x="T4" y="T5"/>
                      </a:cxn>
                      <a:cxn ang="T13">
                        <a:pos x="T6" y="T7"/>
                      </a:cxn>
                      <a:cxn ang="T14">
                        <a:pos x="T8" y="T9"/>
                      </a:cxn>
                    </a:cxnLst>
                    <a:rect l="T15" t="T16" r="T17" b="T18"/>
                    <a:pathLst>
                      <a:path w="98" h="8">
                        <a:moveTo>
                          <a:pt x="0" y="0"/>
                        </a:moveTo>
                        <a:lnTo>
                          <a:pt x="48" y="1"/>
                        </a:lnTo>
                        <a:lnTo>
                          <a:pt x="97" y="7"/>
                        </a:lnTo>
                        <a:lnTo>
                          <a:pt x="53" y="5"/>
                        </a:lnTo>
                        <a:lnTo>
                          <a:pt x="0" y="0"/>
                        </a:lnTo>
                      </a:path>
                    </a:pathLst>
                  </a:custGeom>
                  <a:solidFill>
                    <a:srgbClr val="7F7F7F"/>
                  </a:solidFill>
                  <a:ln w="12700" cap="rnd">
                    <a:solidFill>
                      <a:srgbClr val="000000"/>
                    </a:solidFill>
                    <a:round/>
                    <a:headEnd/>
                    <a:tailEnd/>
                  </a:ln>
                </p:spPr>
                <p:txBody>
                  <a:bodyPr/>
                  <a:lstStyle/>
                  <a:p>
                    <a:endParaRPr lang="en-US"/>
                  </a:p>
                </p:txBody>
              </p:sp>
            </p:grpSp>
            <p:grpSp>
              <p:nvGrpSpPr>
                <p:cNvPr id="672787" name="Group 228"/>
                <p:cNvGrpSpPr>
                  <a:grpSpLocks/>
                </p:cNvGrpSpPr>
                <p:nvPr/>
              </p:nvGrpSpPr>
              <p:grpSpPr bwMode="auto">
                <a:xfrm>
                  <a:off x="3001" y="1890"/>
                  <a:ext cx="116" cy="29"/>
                  <a:chOff x="3001" y="1890"/>
                  <a:chExt cx="116" cy="29"/>
                </a:xfrm>
              </p:grpSpPr>
              <p:sp>
                <p:nvSpPr>
                  <p:cNvPr id="39042" name="Line 229"/>
                  <p:cNvSpPr>
                    <a:spLocks noChangeShapeType="1"/>
                  </p:cNvSpPr>
                  <p:nvPr/>
                </p:nvSpPr>
                <p:spPr bwMode="auto">
                  <a:xfrm>
                    <a:off x="3001" y="1906"/>
                    <a:ext cx="47" cy="5"/>
                  </a:xfrm>
                  <a:prstGeom prst="line">
                    <a:avLst/>
                  </a:prstGeom>
                  <a:noFill/>
                  <a:ln w="12700">
                    <a:solidFill>
                      <a:srgbClr val="000000"/>
                    </a:solidFill>
                    <a:round/>
                    <a:headEnd/>
                    <a:tailEnd/>
                  </a:ln>
                </p:spPr>
                <p:txBody>
                  <a:bodyPr wrap="none" anchor="ctr"/>
                  <a:lstStyle/>
                  <a:p>
                    <a:endParaRPr lang="en-GB"/>
                  </a:p>
                </p:txBody>
              </p:sp>
              <p:sp>
                <p:nvSpPr>
                  <p:cNvPr id="39043" name="Line 230"/>
                  <p:cNvSpPr>
                    <a:spLocks noChangeShapeType="1"/>
                  </p:cNvSpPr>
                  <p:nvPr/>
                </p:nvSpPr>
                <p:spPr bwMode="auto">
                  <a:xfrm flipV="1">
                    <a:off x="3056" y="1890"/>
                    <a:ext cx="15" cy="29"/>
                  </a:xfrm>
                  <a:prstGeom prst="line">
                    <a:avLst/>
                  </a:prstGeom>
                  <a:noFill/>
                  <a:ln w="12700">
                    <a:solidFill>
                      <a:srgbClr val="000000"/>
                    </a:solidFill>
                    <a:round/>
                    <a:headEnd/>
                    <a:tailEnd/>
                  </a:ln>
                </p:spPr>
                <p:txBody>
                  <a:bodyPr wrap="none" anchor="ctr"/>
                  <a:lstStyle/>
                  <a:p>
                    <a:endParaRPr lang="en-GB"/>
                  </a:p>
                </p:txBody>
              </p:sp>
              <p:sp>
                <p:nvSpPr>
                  <p:cNvPr id="39044" name="Line 231"/>
                  <p:cNvSpPr>
                    <a:spLocks noChangeShapeType="1"/>
                  </p:cNvSpPr>
                  <p:nvPr/>
                </p:nvSpPr>
                <p:spPr bwMode="auto">
                  <a:xfrm>
                    <a:off x="3080" y="1894"/>
                    <a:ext cx="37" cy="4"/>
                  </a:xfrm>
                  <a:prstGeom prst="line">
                    <a:avLst/>
                  </a:prstGeom>
                  <a:noFill/>
                  <a:ln w="12700">
                    <a:solidFill>
                      <a:srgbClr val="000000"/>
                    </a:solidFill>
                    <a:round/>
                    <a:headEnd/>
                    <a:tailEnd/>
                  </a:ln>
                </p:spPr>
                <p:txBody>
                  <a:bodyPr wrap="none" anchor="ctr"/>
                  <a:lstStyle/>
                  <a:p>
                    <a:endParaRPr lang="en-GB"/>
                  </a:p>
                </p:txBody>
              </p:sp>
            </p:grpSp>
          </p:grpSp>
        </p:grpSp>
        <p:sp>
          <p:nvSpPr>
            <p:cNvPr id="38947" name="Freeform 232"/>
            <p:cNvSpPr>
              <a:spLocks/>
            </p:cNvSpPr>
            <p:nvPr/>
          </p:nvSpPr>
          <p:spPr bwMode="auto">
            <a:xfrm>
              <a:off x="2964" y="1768"/>
              <a:ext cx="101" cy="94"/>
            </a:xfrm>
            <a:custGeom>
              <a:avLst/>
              <a:gdLst>
                <a:gd name="T0" fmla="*/ 0 w 101"/>
                <a:gd name="T1" fmla="*/ 47 h 94"/>
                <a:gd name="T2" fmla="*/ 100 w 101"/>
                <a:gd name="T3" fmla="*/ 0 h 94"/>
                <a:gd name="T4" fmla="*/ 100 w 101"/>
                <a:gd name="T5" fmla="*/ 38 h 94"/>
                <a:gd name="T6" fmla="*/ 0 w 101"/>
                <a:gd name="T7" fmla="*/ 93 h 94"/>
                <a:gd name="T8" fmla="*/ 0 w 101"/>
                <a:gd name="T9" fmla="*/ 47 h 94"/>
                <a:gd name="T10" fmla="*/ 0 60000 65536"/>
                <a:gd name="T11" fmla="*/ 0 60000 65536"/>
                <a:gd name="T12" fmla="*/ 0 60000 65536"/>
                <a:gd name="T13" fmla="*/ 0 60000 65536"/>
                <a:gd name="T14" fmla="*/ 0 60000 65536"/>
                <a:gd name="T15" fmla="*/ 0 w 101"/>
                <a:gd name="T16" fmla="*/ 0 h 94"/>
                <a:gd name="T17" fmla="*/ 101 w 101"/>
                <a:gd name="T18" fmla="*/ 94 h 94"/>
              </a:gdLst>
              <a:ahLst/>
              <a:cxnLst>
                <a:cxn ang="T10">
                  <a:pos x="T0" y="T1"/>
                </a:cxn>
                <a:cxn ang="T11">
                  <a:pos x="T2" y="T3"/>
                </a:cxn>
                <a:cxn ang="T12">
                  <a:pos x="T4" y="T5"/>
                </a:cxn>
                <a:cxn ang="T13">
                  <a:pos x="T6" y="T7"/>
                </a:cxn>
                <a:cxn ang="T14">
                  <a:pos x="T8" y="T9"/>
                </a:cxn>
              </a:cxnLst>
              <a:rect l="T15" t="T16" r="T17" b="T18"/>
              <a:pathLst>
                <a:path w="101" h="94">
                  <a:moveTo>
                    <a:pt x="0" y="47"/>
                  </a:moveTo>
                  <a:lnTo>
                    <a:pt x="100" y="0"/>
                  </a:lnTo>
                  <a:lnTo>
                    <a:pt x="100" y="38"/>
                  </a:lnTo>
                  <a:lnTo>
                    <a:pt x="0" y="93"/>
                  </a:lnTo>
                  <a:lnTo>
                    <a:pt x="0" y="47"/>
                  </a:lnTo>
                </a:path>
              </a:pathLst>
            </a:custGeom>
            <a:solidFill>
              <a:srgbClr val="5F5F5F"/>
            </a:solidFill>
            <a:ln w="12700" cap="rnd">
              <a:solidFill>
                <a:srgbClr val="000000"/>
              </a:solidFill>
              <a:round/>
              <a:headEnd/>
              <a:tailEnd/>
            </a:ln>
          </p:spPr>
          <p:txBody>
            <a:bodyPr/>
            <a:lstStyle/>
            <a:p>
              <a:endParaRPr lang="en-US"/>
            </a:p>
          </p:txBody>
        </p:sp>
        <p:sp>
          <p:nvSpPr>
            <p:cNvPr id="38948" name="Freeform 233"/>
            <p:cNvSpPr>
              <a:spLocks/>
            </p:cNvSpPr>
            <p:nvPr/>
          </p:nvSpPr>
          <p:spPr bwMode="auto">
            <a:xfrm>
              <a:off x="2963" y="1673"/>
              <a:ext cx="104" cy="143"/>
            </a:xfrm>
            <a:custGeom>
              <a:avLst/>
              <a:gdLst>
                <a:gd name="T0" fmla="*/ 0 w 104"/>
                <a:gd name="T1" fmla="*/ 30 h 143"/>
                <a:gd name="T2" fmla="*/ 103 w 104"/>
                <a:gd name="T3" fmla="*/ 0 h 143"/>
                <a:gd name="T4" fmla="*/ 103 w 104"/>
                <a:gd name="T5" fmla="*/ 94 h 143"/>
                <a:gd name="T6" fmla="*/ 0 w 104"/>
                <a:gd name="T7" fmla="*/ 142 h 143"/>
                <a:gd name="T8" fmla="*/ 0 w 104"/>
                <a:gd name="T9" fmla="*/ 30 h 143"/>
                <a:gd name="T10" fmla="*/ 0 60000 65536"/>
                <a:gd name="T11" fmla="*/ 0 60000 65536"/>
                <a:gd name="T12" fmla="*/ 0 60000 65536"/>
                <a:gd name="T13" fmla="*/ 0 60000 65536"/>
                <a:gd name="T14" fmla="*/ 0 60000 65536"/>
                <a:gd name="T15" fmla="*/ 0 w 104"/>
                <a:gd name="T16" fmla="*/ 0 h 143"/>
                <a:gd name="T17" fmla="*/ 104 w 104"/>
                <a:gd name="T18" fmla="*/ 143 h 143"/>
              </a:gdLst>
              <a:ahLst/>
              <a:cxnLst>
                <a:cxn ang="T10">
                  <a:pos x="T0" y="T1"/>
                </a:cxn>
                <a:cxn ang="T11">
                  <a:pos x="T2" y="T3"/>
                </a:cxn>
                <a:cxn ang="T12">
                  <a:pos x="T4" y="T5"/>
                </a:cxn>
                <a:cxn ang="T13">
                  <a:pos x="T6" y="T7"/>
                </a:cxn>
                <a:cxn ang="T14">
                  <a:pos x="T8" y="T9"/>
                </a:cxn>
              </a:cxnLst>
              <a:rect l="T15" t="T16" r="T17" b="T18"/>
              <a:pathLst>
                <a:path w="104" h="143">
                  <a:moveTo>
                    <a:pt x="0" y="30"/>
                  </a:moveTo>
                  <a:lnTo>
                    <a:pt x="103" y="0"/>
                  </a:lnTo>
                  <a:lnTo>
                    <a:pt x="103" y="94"/>
                  </a:lnTo>
                  <a:lnTo>
                    <a:pt x="0" y="142"/>
                  </a:lnTo>
                  <a:lnTo>
                    <a:pt x="0" y="30"/>
                  </a:lnTo>
                </a:path>
              </a:pathLst>
            </a:custGeom>
            <a:solidFill>
              <a:srgbClr val="BFBFBF"/>
            </a:solidFill>
            <a:ln w="12700" cap="rnd">
              <a:solidFill>
                <a:srgbClr val="000000"/>
              </a:solidFill>
              <a:round/>
              <a:headEnd/>
              <a:tailEnd/>
            </a:ln>
          </p:spPr>
          <p:txBody>
            <a:bodyPr/>
            <a:lstStyle/>
            <a:p>
              <a:endParaRPr lang="en-US"/>
            </a:p>
          </p:txBody>
        </p:sp>
        <p:sp>
          <p:nvSpPr>
            <p:cNvPr id="38949" name="Freeform 234"/>
            <p:cNvSpPr>
              <a:spLocks/>
            </p:cNvSpPr>
            <p:nvPr/>
          </p:nvSpPr>
          <p:spPr bwMode="auto">
            <a:xfrm>
              <a:off x="2660" y="1405"/>
              <a:ext cx="269" cy="222"/>
            </a:xfrm>
            <a:custGeom>
              <a:avLst/>
              <a:gdLst>
                <a:gd name="T0" fmla="*/ 11 w 269"/>
                <a:gd name="T1" fmla="*/ 0 h 222"/>
                <a:gd name="T2" fmla="*/ 268 w 269"/>
                <a:gd name="T3" fmla="*/ 0 h 222"/>
                <a:gd name="T4" fmla="*/ 257 w 269"/>
                <a:gd name="T5" fmla="*/ 221 h 222"/>
                <a:gd name="T6" fmla="*/ 0 w 269"/>
                <a:gd name="T7" fmla="*/ 208 h 222"/>
                <a:gd name="T8" fmla="*/ 11 w 269"/>
                <a:gd name="T9" fmla="*/ 0 h 222"/>
                <a:gd name="T10" fmla="*/ 0 60000 65536"/>
                <a:gd name="T11" fmla="*/ 0 60000 65536"/>
                <a:gd name="T12" fmla="*/ 0 60000 65536"/>
                <a:gd name="T13" fmla="*/ 0 60000 65536"/>
                <a:gd name="T14" fmla="*/ 0 60000 65536"/>
                <a:gd name="T15" fmla="*/ 0 w 269"/>
                <a:gd name="T16" fmla="*/ 0 h 222"/>
                <a:gd name="T17" fmla="*/ 269 w 269"/>
                <a:gd name="T18" fmla="*/ 222 h 222"/>
              </a:gdLst>
              <a:ahLst/>
              <a:cxnLst>
                <a:cxn ang="T10">
                  <a:pos x="T0" y="T1"/>
                </a:cxn>
                <a:cxn ang="T11">
                  <a:pos x="T2" y="T3"/>
                </a:cxn>
                <a:cxn ang="T12">
                  <a:pos x="T4" y="T5"/>
                </a:cxn>
                <a:cxn ang="T13">
                  <a:pos x="T6" y="T7"/>
                </a:cxn>
                <a:cxn ang="T14">
                  <a:pos x="T8" y="T9"/>
                </a:cxn>
              </a:cxnLst>
              <a:rect l="T15" t="T16" r="T17" b="T18"/>
              <a:pathLst>
                <a:path w="269" h="222">
                  <a:moveTo>
                    <a:pt x="11" y="0"/>
                  </a:moveTo>
                  <a:lnTo>
                    <a:pt x="268" y="0"/>
                  </a:lnTo>
                  <a:lnTo>
                    <a:pt x="257" y="221"/>
                  </a:lnTo>
                  <a:lnTo>
                    <a:pt x="0" y="208"/>
                  </a:lnTo>
                  <a:lnTo>
                    <a:pt x="11" y="0"/>
                  </a:lnTo>
                </a:path>
              </a:pathLst>
            </a:custGeom>
            <a:solidFill>
              <a:srgbClr val="C0C0C0"/>
            </a:solidFill>
            <a:ln w="12700" cap="rnd">
              <a:solidFill>
                <a:srgbClr val="000000"/>
              </a:solidFill>
              <a:round/>
              <a:headEnd/>
              <a:tailEnd/>
            </a:ln>
          </p:spPr>
          <p:txBody>
            <a:bodyPr/>
            <a:lstStyle/>
            <a:p>
              <a:endParaRPr lang="en-US"/>
            </a:p>
          </p:txBody>
        </p:sp>
        <p:sp>
          <p:nvSpPr>
            <p:cNvPr id="38950" name="Freeform 235"/>
            <p:cNvSpPr>
              <a:spLocks/>
            </p:cNvSpPr>
            <p:nvPr/>
          </p:nvSpPr>
          <p:spPr bwMode="auto">
            <a:xfrm>
              <a:off x="2480" y="1790"/>
              <a:ext cx="507" cy="97"/>
            </a:xfrm>
            <a:custGeom>
              <a:avLst/>
              <a:gdLst>
                <a:gd name="T0" fmla="*/ 83 w 507"/>
                <a:gd name="T1" fmla="*/ 0 h 97"/>
                <a:gd name="T2" fmla="*/ 506 w 507"/>
                <a:gd name="T3" fmla="*/ 39 h 97"/>
                <a:gd name="T4" fmla="*/ 476 w 507"/>
                <a:gd name="T5" fmla="*/ 75 h 97"/>
                <a:gd name="T6" fmla="*/ 447 w 507"/>
                <a:gd name="T7" fmla="*/ 96 h 97"/>
                <a:gd name="T8" fmla="*/ 0 w 507"/>
                <a:gd name="T9" fmla="*/ 48 h 97"/>
                <a:gd name="T10" fmla="*/ 33 w 507"/>
                <a:gd name="T11" fmla="*/ 34 h 97"/>
                <a:gd name="T12" fmla="*/ 83 w 507"/>
                <a:gd name="T13" fmla="*/ 0 h 97"/>
                <a:gd name="T14" fmla="*/ 0 60000 65536"/>
                <a:gd name="T15" fmla="*/ 0 60000 65536"/>
                <a:gd name="T16" fmla="*/ 0 60000 65536"/>
                <a:gd name="T17" fmla="*/ 0 60000 65536"/>
                <a:gd name="T18" fmla="*/ 0 60000 65536"/>
                <a:gd name="T19" fmla="*/ 0 60000 65536"/>
                <a:gd name="T20" fmla="*/ 0 60000 65536"/>
                <a:gd name="T21" fmla="*/ 0 w 507"/>
                <a:gd name="T22" fmla="*/ 0 h 97"/>
                <a:gd name="T23" fmla="*/ 507 w 507"/>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7" h="97">
                  <a:moveTo>
                    <a:pt x="83" y="0"/>
                  </a:moveTo>
                  <a:lnTo>
                    <a:pt x="506" y="39"/>
                  </a:lnTo>
                  <a:lnTo>
                    <a:pt x="476" y="75"/>
                  </a:lnTo>
                  <a:lnTo>
                    <a:pt x="447" y="96"/>
                  </a:lnTo>
                  <a:lnTo>
                    <a:pt x="0" y="48"/>
                  </a:lnTo>
                  <a:lnTo>
                    <a:pt x="33" y="34"/>
                  </a:lnTo>
                  <a:lnTo>
                    <a:pt x="83" y="0"/>
                  </a:lnTo>
                </a:path>
              </a:pathLst>
            </a:custGeom>
            <a:solidFill>
              <a:srgbClr val="DFDFDF"/>
            </a:solidFill>
            <a:ln w="12700" cap="rnd">
              <a:solidFill>
                <a:srgbClr val="000000"/>
              </a:solidFill>
              <a:round/>
              <a:headEnd/>
              <a:tailEnd/>
            </a:ln>
          </p:spPr>
          <p:txBody>
            <a:bodyPr/>
            <a:lstStyle/>
            <a:p>
              <a:endParaRPr lang="en-US"/>
            </a:p>
          </p:txBody>
        </p:sp>
        <p:grpSp>
          <p:nvGrpSpPr>
            <p:cNvPr id="672788" name="Group 236"/>
            <p:cNvGrpSpPr>
              <a:grpSpLocks/>
            </p:cNvGrpSpPr>
            <p:nvPr/>
          </p:nvGrpSpPr>
          <p:grpSpPr bwMode="auto">
            <a:xfrm>
              <a:off x="2967" y="1679"/>
              <a:ext cx="102" cy="131"/>
              <a:chOff x="2967" y="1679"/>
              <a:chExt cx="102" cy="131"/>
            </a:xfrm>
          </p:grpSpPr>
          <p:sp>
            <p:nvSpPr>
              <p:cNvPr id="39029" name="Line 237"/>
              <p:cNvSpPr>
                <a:spLocks noChangeShapeType="1"/>
              </p:cNvSpPr>
              <p:nvPr/>
            </p:nvSpPr>
            <p:spPr bwMode="auto">
              <a:xfrm flipV="1">
                <a:off x="2967" y="1715"/>
                <a:ext cx="102" cy="48"/>
              </a:xfrm>
              <a:prstGeom prst="line">
                <a:avLst/>
              </a:prstGeom>
              <a:noFill/>
              <a:ln w="12700">
                <a:solidFill>
                  <a:srgbClr val="000000"/>
                </a:solidFill>
                <a:round/>
                <a:headEnd/>
                <a:tailEnd/>
              </a:ln>
            </p:spPr>
            <p:txBody>
              <a:bodyPr wrap="none" anchor="ctr"/>
              <a:lstStyle/>
              <a:p>
                <a:endParaRPr lang="en-GB"/>
              </a:p>
            </p:txBody>
          </p:sp>
          <p:sp>
            <p:nvSpPr>
              <p:cNvPr id="39030" name="Line 238"/>
              <p:cNvSpPr>
                <a:spLocks noChangeShapeType="1"/>
              </p:cNvSpPr>
              <p:nvPr/>
            </p:nvSpPr>
            <p:spPr bwMode="auto">
              <a:xfrm flipV="1">
                <a:off x="2986" y="1727"/>
                <a:ext cx="83" cy="43"/>
              </a:xfrm>
              <a:prstGeom prst="line">
                <a:avLst/>
              </a:prstGeom>
              <a:noFill/>
              <a:ln w="12700">
                <a:solidFill>
                  <a:srgbClr val="000000"/>
                </a:solidFill>
                <a:round/>
                <a:headEnd/>
                <a:tailEnd/>
              </a:ln>
            </p:spPr>
            <p:txBody>
              <a:bodyPr wrap="none" anchor="ctr"/>
              <a:lstStyle/>
              <a:p>
                <a:endParaRPr lang="en-GB"/>
              </a:p>
            </p:txBody>
          </p:sp>
          <p:sp>
            <p:nvSpPr>
              <p:cNvPr id="39031" name="Line 239"/>
              <p:cNvSpPr>
                <a:spLocks noChangeShapeType="1"/>
              </p:cNvSpPr>
              <p:nvPr/>
            </p:nvSpPr>
            <p:spPr bwMode="auto">
              <a:xfrm flipV="1">
                <a:off x="2986" y="1738"/>
                <a:ext cx="83" cy="45"/>
              </a:xfrm>
              <a:prstGeom prst="line">
                <a:avLst/>
              </a:prstGeom>
              <a:noFill/>
              <a:ln w="12700">
                <a:solidFill>
                  <a:srgbClr val="000000"/>
                </a:solidFill>
                <a:round/>
                <a:headEnd/>
                <a:tailEnd/>
              </a:ln>
            </p:spPr>
            <p:txBody>
              <a:bodyPr wrap="none" anchor="ctr"/>
              <a:lstStyle/>
              <a:p>
                <a:endParaRPr lang="en-GB"/>
              </a:p>
            </p:txBody>
          </p:sp>
          <p:sp>
            <p:nvSpPr>
              <p:cNvPr id="39032" name="Line 240"/>
              <p:cNvSpPr>
                <a:spLocks noChangeShapeType="1"/>
              </p:cNvSpPr>
              <p:nvPr/>
            </p:nvSpPr>
            <p:spPr bwMode="auto">
              <a:xfrm flipV="1">
                <a:off x="2986" y="1748"/>
                <a:ext cx="83" cy="47"/>
              </a:xfrm>
              <a:prstGeom prst="line">
                <a:avLst/>
              </a:prstGeom>
              <a:noFill/>
              <a:ln w="12700">
                <a:solidFill>
                  <a:srgbClr val="000000"/>
                </a:solidFill>
                <a:round/>
                <a:headEnd/>
                <a:tailEnd/>
              </a:ln>
            </p:spPr>
            <p:txBody>
              <a:bodyPr wrap="none" anchor="ctr"/>
              <a:lstStyle/>
              <a:p>
                <a:endParaRPr lang="en-GB"/>
              </a:p>
            </p:txBody>
          </p:sp>
          <p:sp>
            <p:nvSpPr>
              <p:cNvPr id="39033" name="Line 241"/>
              <p:cNvSpPr>
                <a:spLocks noChangeShapeType="1"/>
              </p:cNvSpPr>
              <p:nvPr/>
            </p:nvSpPr>
            <p:spPr bwMode="auto">
              <a:xfrm flipV="1">
                <a:off x="2986" y="1759"/>
                <a:ext cx="83" cy="49"/>
              </a:xfrm>
              <a:prstGeom prst="line">
                <a:avLst/>
              </a:prstGeom>
              <a:noFill/>
              <a:ln w="12700">
                <a:solidFill>
                  <a:srgbClr val="000000"/>
                </a:solidFill>
                <a:round/>
                <a:headEnd/>
                <a:tailEnd/>
              </a:ln>
            </p:spPr>
            <p:txBody>
              <a:bodyPr wrap="none" anchor="ctr"/>
              <a:lstStyle/>
              <a:p>
                <a:endParaRPr lang="en-GB"/>
              </a:p>
            </p:txBody>
          </p:sp>
          <p:sp>
            <p:nvSpPr>
              <p:cNvPr id="39034" name="Line 242"/>
              <p:cNvSpPr>
                <a:spLocks noChangeShapeType="1"/>
              </p:cNvSpPr>
              <p:nvPr/>
            </p:nvSpPr>
            <p:spPr bwMode="auto">
              <a:xfrm flipV="1">
                <a:off x="2986" y="1704"/>
                <a:ext cx="83" cy="39"/>
              </a:xfrm>
              <a:prstGeom prst="line">
                <a:avLst/>
              </a:prstGeom>
              <a:noFill/>
              <a:ln w="12700">
                <a:solidFill>
                  <a:srgbClr val="000000"/>
                </a:solidFill>
                <a:round/>
                <a:headEnd/>
                <a:tailEnd/>
              </a:ln>
            </p:spPr>
            <p:txBody>
              <a:bodyPr wrap="none" anchor="ctr"/>
              <a:lstStyle/>
              <a:p>
                <a:endParaRPr lang="en-GB"/>
              </a:p>
            </p:txBody>
          </p:sp>
          <p:sp>
            <p:nvSpPr>
              <p:cNvPr id="39035" name="Line 243"/>
              <p:cNvSpPr>
                <a:spLocks noChangeShapeType="1"/>
              </p:cNvSpPr>
              <p:nvPr/>
            </p:nvSpPr>
            <p:spPr bwMode="auto">
              <a:xfrm flipV="1">
                <a:off x="2986" y="1692"/>
                <a:ext cx="83" cy="36"/>
              </a:xfrm>
              <a:prstGeom prst="line">
                <a:avLst/>
              </a:prstGeom>
              <a:noFill/>
              <a:ln w="12700">
                <a:solidFill>
                  <a:srgbClr val="000000"/>
                </a:solidFill>
                <a:round/>
                <a:headEnd/>
                <a:tailEnd/>
              </a:ln>
            </p:spPr>
            <p:txBody>
              <a:bodyPr wrap="none" anchor="ctr"/>
              <a:lstStyle/>
              <a:p>
                <a:endParaRPr lang="en-GB"/>
              </a:p>
            </p:txBody>
          </p:sp>
          <p:sp>
            <p:nvSpPr>
              <p:cNvPr id="39036" name="Line 244"/>
              <p:cNvSpPr>
                <a:spLocks noChangeShapeType="1"/>
              </p:cNvSpPr>
              <p:nvPr/>
            </p:nvSpPr>
            <p:spPr bwMode="auto">
              <a:xfrm flipV="1">
                <a:off x="2986" y="1679"/>
                <a:ext cx="83" cy="35"/>
              </a:xfrm>
              <a:prstGeom prst="line">
                <a:avLst/>
              </a:prstGeom>
              <a:noFill/>
              <a:ln w="12700">
                <a:solidFill>
                  <a:srgbClr val="000000"/>
                </a:solidFill>
                <a:round/>
                <a:headEnd/>
                <a:tailEnd/>
              </a:ln>
            </p:spPr>
            <p:txBody>
              <a:bodyPr wrap="none" anchor="ctr"/>
              <a:lstStyle/>
              <a:p>
                <a:endParaRPr lang="en-GB"/>
              </a:p>
            </p:txBody>
          </p:sp>
          <p:sp>
            <p:nvSpPr>
              <p:cNvPr id="39037" name="Line 245"/>
              <p:cNvSpPr>
                <a:spLocks noChangeShapeType="1"/>
              </p:cNvSpPr>
              <p:nvPr/>
            </p:nvSpPr>
            <p:spPr bwMode="auto">
              <a:xfrm>
                <a:off x="2982" y="1705"/>
                <a:ext cx="0" cy="105"/>
              </a:xfrm>
              <a:prstGeom prst="line">
                <a:avLst/>
              </a:prstGeom>
              <a:noFill/>
              <a:ln w="12700">
                <a:solidFill>
                  <a:srgbClr val="000000"/>
                </a:solidFill>
                <a:round/>
                <a:headEnd/>
                <a:tailEnd/>
              </a:ln>
            </p:spPr>
            <p:txBody>
              <a:bodyPr wrap="none" anchor="ctr"/>
              <a:lstStyle/>
              <a:p>
                <a:endParaRPr lang="en-GB"/>
              </a:p>
            </p:txBody>
          </p:sp>
        </p:grpSp>
        <p:grpSp>
          <p:nvGrpSpPr>
            <p:cNvPr id="672789" name="Group 246"/>
            <p:cNvGrpSpPr>
              <a:grpSpLocks/>
            </p:cNvGrpSpPr>
            <p:nvPr/>
          </p:nvGrpSpPr>
          <p:grpSpPr bwMode="auto">
            <a:xfrm>
              <a:off x="2623" y="1353"/>
              <a:ext cx="356" cy="330"/>
              <a:chOff x="2623" y="1353"/>
              <a:chExt cx="356" cy="330"/>
            </a:xfrm>
          </p:grpSpPr>
          <p:grpSp>
            <p:nvGrpSpPr>
              <p:cNvPr id="672790" name="Group 247"/>
              <p:cNvGrpSpPr>
                <a:grpSpLocks/>
              </p:cNvGrpSpPr>
              <p:nvPr/>
            </p:nvGrpSpPr>
            <p:grpSpPr bwMode="auto">
              <a:xfrm>
                <a:off x="2623" y="1353"/>
                <a:ext cx="356" cy="330"/>
                <a:chOff x="2623" y="1353"/>
                <a:chExt cx="356" cy="330"/>
              </a:xfrm>
            </p:grpSpPr>
            <p:grpSp>
              <p:nvGrpSpPr>
                <p:cNvPr id="672791" name="Group 248"/>
                <p:cNvGrpSpPr>
                  <a:grpSpLocks/>
                </p:cNvGrpSpPr>
                <p:nvPr/>
              </p:nvGrpSpPr>
              <p:grpSpPr bwMode="auto">
                <a:xfrm>
                  <a:off x="2623" y="1353"/>
                  <a:ext cx="356" cy="330"/>
                  <a:chOff x="2623" y="1353"/>
                  <a:chExt cx="356" cy="330"/>
                </a:xfrm>
              </p:grpSpPr>
              <p:sp>
                <p:nvSpPr>
                  <p:cNvPr id="39025" name="Freeform 249"/>
                  <p:cNvSpPr>
                    <a:spLocks/>
                  </p:cNvSpPr>
                  <p:nvPr/>
                </p:nvSpPr>
                <p:spPr bwMode="auto">
                  <a:xfrm>
                    <a:off x="2623" y="1353"/>
                    <a:ext cx="356" cy="330"/>
                  </a:xfrm>
                  <a:custGeom>
                    <a:avLst/>
                    <a:gdLst>
                      <a:gd name="T0" fmla="*/ 28 w 356"/>
                      <a:gd name="T1" fmla="*/ 6 h 330"/>
                      <a:gd name="T2" fmla="*/ 59 w 356"/>
                      <a:gd name="T3" fmla="*/ 4 h 330"/>
                      <a:gd name="T4" fmla="*/ 100 w 356"/>
                      <a:gd name="T5" fmla="*/ 1 h 330"/>
                      <a:gd name="T6" fmla="*/ 143 w 356"/>
                      <a:gd name="T7" fmla="*/ 0 h 330"/>
                      <a:gd name="T8" fmla="*/ 193 w 356"/>
                      <a:gd name="T9" fmla="*/ 0 h 330"/>
                      <a:gd name="T10" fmla="*/ 229 w 356"/>
                      <a:gd name="T11" fmla="*/ 1 h 330"/>
                      <a:gd name="T12" fmla="*/ 283 w 356"/>
                      <a:gd name="T13" fmla="*/ 3 h 330"/>
                      <a:gd name="T14" fmla="*/ 335 w 356"/>
                      <a:gd name="T15" fmla="*/ 6 h 330"/>
                      <a:gd name="T16" fmla="*/ 348 w 356"/>
                      <a:gd name="T17" fmla="*/ 6 h 330"/>
                      <a:gd name="T18" fmla="*/ 351 w 356"/>
                      <a:gd name="T19" fmla="*/ 7 h 330"/>
                      <a:gd name="T20" fmla="*/ 353 w 356"/>
                      <a:gd name="T21" fmla="*/ 9 h 330"/>
                      <a:gd name="T22" fmla="*/ 354 w 356"/>
                      <a:gd name="T23" fmla="*/ 11 h 330"/>
                      <a:gd name="T24" fmla="*/ 355 w 356"/>
                      <a:gd name="T25" fmla="*/ 14 h 330"/>
                      <a:gd name="T26" fmla="*/ 341 w 356"/>
                      <a:gd name="T27" fmla="*/ 322 h 330"/>
                      <a:gd name="T28" fmla="*/ 339 w 356"/>
                      <a:gd name="T29" fmla="*/ 327 h 330"/>
                      <a:gd name="T30" fmla="*/ 335 w 356"/>
                      <a:gd name="T31" fmla="*/ 329 h 330"/>
                      <a:gd name="T32" fmla="*/ 221 w 356"/>
                      <a:gd name="T33" fmla="*/ 321 h 330"/>
                      <a:gd name="T34" fmla="*/ 109 w 356"/>
                      <a:gd name="T35" fmla="*/ 313 h 330"/>
                      <a:gd name="T36" fmla="*/ 5 w 356"/>
                      <a:gd name="T37" fmla="*/ 306 h 330"/>
                      <a:gd name="T38" fmla="*/ 0 w 356"/>
                      <a:gd name="T39" fmla="*/ 298 h 330"/>
                      <a:gd name="T40" fmla="*/ 16 w 356"/>
                      <a:gd name="T41" fmla="*/ 16 h 330"/>
                      <a:gd name="T42" fmla="*/ 28 w 356"/>
                      <a:gd name="T43" fmla="*/ 6 h 3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6"/>
                      <a:gd name="T67" fmla="*/ 0 h 330"/>
                      <a:gd name="T68" fmla="*/ 356 w 356"/>
                      <a:gd name="T69" fmla="*/ 330 h 3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6" h="330">
                        <a:moveTo>
                          <a:pt x="28" y="6"/>
                        </a:moveTo>
                        <a:lnTo>
                          <a:pt x="59" y="4"/>
                        </a:lnTo>
                        <a:lnTo>
                          <a:pt x="100" y="1"/>
                        </a:lnTo>
                        <a:lnTo>
                          <a:pt x="143" y="0"/>
                        </a:lnTo>
                        <a:lnTo>
                          <a:pt x="193" y="0"/>
                        </a:lnTo>
                        <a:lnTo>
                          <a:pt x="229" y="1"/>
                        </a:lnTo>
                        <a:lnTo>
                          <a:pt x="283" y="3"/>
                        </a:lnTo>
                        <a:lnTo>
                          <a:pt x="335" y="6"/>
                        </a:lnTo>
                        <a:lnTo>
                          <a:pt x="348" y="6"/>
                        </a:lnTo>
                        <a:lnTo>
                          <a:pt x="351" y="7"/>
                        </a:lnTo>
                        <a:lnTo>
                          <a:pt x="353" y="9"/>
                        </a:lnTo>
                        <a:lnTo>
                          <a:pt x="354" y="11"/>
                        </a:lnTo>
                        <a:lnTo>
                          <a:pt x="355" y="14"/>
                        </a:lnTo>
                        <a:lnTo>
                          <a:pt x="341" y="322"/>
                        </a:lnTo>
                        <a:lnTo>
                          <a:pt x="339" y="327"/>
                        </a:lnTo>
                        <a:lnTo>
                          <a:pt x="335" y="329"/>
                        </a:lnTo>
                        <a:lnTo>
                          <a:pt x="221" y="321"/>
                        </a:lnTo>
                        <a:lnTo>
                          <a:pt x="109" y="313"/>
                        </a:lnTo>
                        <a:lnTo>
                          <a:pt x="5" y="306"/>
                        </a:lnTo>
                        <a:lnTo>
                          <a:pt x="0" y="298"/>
                        </a:lnTo>
                        <a:lnTo>
                          <a:pt x="16" y="16"/>
                        </a:lnTo>
                        <a:lnTo>
                          <a:pt x="28" y="6"/>
                        </a:lnTo>
                      </a:path>
                    </a:pathLst>
                  </a:custGeom>
                  <a:solidFill>
                    <a:srgbClr val="C0C0C0"/>
                  </a:solidFill>
                  <a:ln w="12700" cap="rnd">
                    <a:solidFill>
                      <a:srgbClr val="000000"/>
                    </a:solidFill>
                    <a:round/>
                    <a:headEnd/>
                    <a:tailEnd/>
                  </a:ln>
                </p:spPr>
                <p:txBody>
                  <a:bodyPr/>
                  <a:lstStyle/>
                  <a:p>
                    <a:endParaRPr lang="en-US"/>
                  </a:p>
                </p:txBody>
              </p:sp>
              <p:sp>
                <p:nvSpPr>
                  <p:cNvPr id="39026" name="Arc 250"/>
                  <p:cNvSpPr>
                    <a:spLocks/>
                  </p:cNvSpPr>
                  <p:nvPr/>
                </p:nvSpPr>
                <p:spPr bwMode="auto">
                  <a:xfrm>
                    <a:off x="2973" y="1360"/>
                    <a:ext cx="5" cy="4"/>
                  </a:xfrm>
                  <a:custGeom>
                    <a:avLst/>
                    <a:gdLst>
                      <a:gd name="T0" fmla="*/ 0 w 20606"/>
                      <a:gd name="T1" fmla="*/ 0 h 21600"/>
                      <a:gd name="T2" fmla="*/ 0 w 20606"/>
                      <a:gd name="T3" fmla="*/ 0 h 21600"/>
                      <a:gd name="T4" fmla="*/ 0 w 20606"/>
                      <a:gd name="T5" fmla="*/ 0 h 21600"/>
                      <a:gd name="T6" fmla="*/ 0 60000 65536"/>
                      <a:gd name="T7" fmla="*/ 0 60000 65536"/>
                      <a:gd name="T8" fmla="*/ 0 60000 65536"/>
                      <a:gd name="T9" fmla="*/ 0 w 20606"/>
                      <a:gd name="T10" fmla="*/ 0 h 21600"/>
                      <a:gd name="T11" fmla="*/ 20606 w 20606"/>
                      <a:gd name="T12" fmla="*/ 21600 h 21600"/>
                    </a:gdLst>
                    <a:ahLst/>
                    <a:cxnLst>
                      <a:cxn ang="T6">
                        <a:pos x="T0" y="T1"/>
                      </a:cxn>
                      <a:cxn ang="T7">
                        <a:pos x="T2" y="T3"/>
                      </a:cxn>
                      <a:cxn ang="T8">
                        <a:pos x="T4" y="T5"/>
                      </a:cxn>
                    </a:cxnLst>
                    <a:rect l="T9" t="T10" r="T11" b="T12"/>
                    <a:pathLst>
                      <a:path w="20606" h="21600" fill="none" extrusionOk="0">
                        <a:moveTo>
                          <a:pt x="-1" y="0"/>
                        </a:moveTo>
                        <a:cubicBezTo>
                          <a:pt x="9434" y="0"/>
                          <a:pt x="17777" y="6123"/>
                          <a:pt x="20606" y="15123"/>
                        </a:cubicBezTo>
                      </a:path>
                      <a:path w="20606" h="21600" stroke="0" extrusionOk="0">
                        <a:moveTo>
                          <a:pt x="-1" y="0"/>
                        </a:moveTo>
                        <a:cubicBezTo>
                          <a:pt x="9434" y="0"/>
                          <a:pt x="17777" y="6123"/>
                          <a:pt x="20606" y="15123"/>
                        </a:cubicBezTo>
                        <a:lnTo>
                          <a:pt x="0" y="21600"/>
                        </a:lnTo>
                        <a:close/>
                      </a:path>
                    </a:pathLst>
                  </a:custGeom>
                  <a:solidFill>
                    <a:srgbClr val="C0C0C0"/>
                  </a:solidFill>
                  <a:ln w="12700" cap="rnd">
                    <a:solidFill>
                      <a:srgbClr val="000000"/>
                    </a:solidFill>
                    <a:round/>
                    <a:headEnd/>
                    <a:tailEnd/>
                  </a:ln>
                </p:spPr>
                <p:txBody>
                  <a:bodyPr wrap="none" anchor="ctr"/>
                  <a:lstStyle/>
                  <a:p>
                    <a:endParaRPr lang="en-US"/>
                  </a:p>
                </p:txBody>
              </p:sp>
              <p:sp>
                <p:nvSpPr>
                  <p:cNvPr id="39027" name="Arc 251"/>
                  <p:cNvSpPr>
                    <a:spLocks/>
                  </p:cNvSpPr>
                  <p:nvPr/>
                </p:nvSpPr>
                <p:spPr bwMode="auto">
                  <a:xfrm>
                    <a:off x="2639" y="1361"/>
                    <a:ext cx="14" cy="9"/>
                  </a:xfrm>
                  <a:custGeom>
                    <a:avLst/>
                    <a:gdLst>
                      <a:gd name="T0" fmla="*/ 0 w 21481"/>
                      <a:gd name="T1" fmla="*/ 0 h 21550"/>
                      <a:gd name="T2" fmla="*/ 0 w 21481"/>
                      <a:gd name="T3" fmla="*/ 0 h 21550"/>
                      <a:gd name="T4" fmla="*/ 0 w 21481"/>
                      <a:gd name="T5" fmla="*/ 0 h 21550"/>
                      <a:gd name="T6" fmla="*/ 0 60000 65536"/>
                      <a:gd name="T7" fmla="*/ 0 60000 65536"/>
                      <a:gd name="T8" fmla="*/ 0 60000 65536"/>
                      <a:gd name="T9" fmla="*/ 0 w 21481"/>
                      <a:gd name="T10" fmla="*/ 0 h 21550"/>
                      <a:gd name="T11" fmla="*/ 21481 w 21481"/>
                      <a:gd name="T12" fmla="*/ 21550 h 21550"/>
                    </a:gdLst>
                    <a:ahLst/>
                    <a:cxnLst>
                      <a:cxn ang="T6">
                        <a:pos x="T0" y="T1"/>
                      </a:cxn>
                      <a:cxn ang="T7">
                        <a:pos x="T2" y="T3"/>
                      </a:cxn>
                      <a:cxn ang="T8">
                        <a:pos x="T4" y="T5"/>
                      </a:cxn>
                    </a:cxnLst>
                    <a:rect l="T9" t="T10" r="T11" b="T12"/>
                    <a:pathLst>
                      <a:path w="21481" h="21550" fill="none" extrusionOk="0">
                        <a:moveTo>
                          <a:pt x="-1" y="19288"/>
                        </a:moveTo>
                        <a:cubicBezTo>
                          <a:pt x="1098" y="8848"/>
                          <a:pt x="9545" y="710"/>
                          <a:pt x="20018" y="-1"/>
                        </a:cubicBezTo>
                      </a:path>
                      <a:path w="21481" h="21550" stroke="0" extrusionOk="0">
                        <a:moveTo>
                          <a:pt x="-1" y="19288"/>
                        </a:moveTo>
                        <a:cubicBezTo>
                          <a:pt x="1098" y="8848"/>
                          <a:pt x="9545" y="710"/>
                          <a:pt x="20018" y="-1"/>
                        </a:cubicBezTo>
                        <a:lnTo>
                          <a:pt x="21481" y="21550"/>
                        </a:lnTo>
                        <a:close/>
                      </a:path>
                    </a:pathLst>
                  </a:custGeom>
                  <a:solidFill>
                    <a:srgbClr val="C0C0C0"/>
                  </a:solidFill>
                  <a:ln w="12700" cap="rnd">
                    <a:solidFill>
                      <a:srgbClr val="000000"/>
                    </a:solidFill>
                    <a:round/>
                    <a:headEnd/>
                    <a:tailEnd/>
                  </a:ln>
                </p:spPr>
                <p:txBody>
                  <a:bodyPr wrap="none" anchor="ctr"/>
                  <a:lstStyle/>
                  <a:p>
                    <a:endParaRPr lang="en-US"/>
                  </a:p>
                </p:txBody>
              </p:sp>
              <p:sp>
                <p:nvSpPr>
                  <p:cNvPr id="39028" name="Arc 252"/>
                  <p:cNvSpPr>
                    <a:spLocks/>
                  </p:cNvSpPr>
                  <p:nvPr/>
                </p:nvSpPr>
                <p:spPr bwMode="auto">
                  <a:xfrm>
                    <a:off x="2624" y="1652"/>
                    <a:ext cx="4" cy="6"/>
                  </a:xfrm>
                  <a:custGeom>
                    <a:avLst/>
                    <a:gdLst>
                      <a:gd name="T0" fmla="*/ 0 w 21600"/>
                      <a:gd name="T1" fmla="*/ 0 h 20769"/>
                      <a:gd name="T2" fmla="*/ 0 w 21600"/>
                      <a:gd name="T3" fmla="*/ 0 h 20769"/>
                      <a:gd name="T4" fmla="*/ 0 w 21600"/>
                      <a:gd name="T5" fmla="*/ 0 h 20769"/>
                      <a:gd name="T6" fmla="*/ 0 60000 65536"/>
                      <a:gd name="T7" fmla="*/ 0 60000 65536"/>
                      <a:gd name="T8" fmla="*/ 0 60000 65536"/>
                      <a:gd name="T9" fmla="*/ 0 w 21600"/>
                      <a:gd name="T10" fmla="*/ 0 h 20769"/>
                      <a:gd name="T11" fmla="*/ 21600 w 21600"/>
                      <a:gd name="T12" fmla="*/ 20769 h 20769"/>
                    </a:gdLst>
                    <a:ahLst/>
                    <a:cxnLst>
                      <a:cxn ang="T6">
                        <a:pos x="T0" y="T1"/>
                      </a:cxn>
                      <a:cxn ang="T7">
                        <a:pos x="T2" y="T3"/>
                      </a:cxn>
                      <a:cxn ang="T8">
                        <a:pos x="T4" y="T5"/>
                      </a:cxn>
                    </a:cxnLst>
                    <a:rect l="T9" t="T10" r="T11" b="T12"/>
                    <a:pathLst>
                      <a:path w="21600" h="20769" fill="none" extrusionOk="0">
                        <a:moveTo>
                          <a:pt x="15666" y="20768"/>
                        </a:moveTo>
                        <a:cubicBezTo>
                          <a:pt x="6393" y="18119"/>
                          <a:pt x="0" y="9643"/>
                          <a:pt x="0" y="0"/>
                        </a:cubicBezTo>
                      </a:path>
                      <a:path w="21600" h="20769" stroke="0" extrusionOk="0">
                        <a:moveTo>
                          <a:pt x="15666" y="20768"/>
                        </a:moveTo>
                        <a:cubicBezTo>
                          <a:pt x="6393" y="18119"/>
                          <a:pt x="0" y="9643"/>
                          <a:pt x="0" y="0"/>
                        </a:cubicBezTo>
                        <a:lnTo>
                          <a:pt x="21600" y="0"/>
                        </a:lnTo>
                        <a:close/>
                      </a:path>
                    </a:pathLst>
                  </a:custGeom>
                  <a:solidFill>
                    <a:srgbClr val="C0C0C0"/>
                  </a:solidFill>
                  <a:ln w="12700" cap="rnd">
                    <a:solidFill>
                      <a:srgbClr val="000000"/>
                    </a:solidFill>
                    <a:round/>
                    <a:headEnd/>
                    <a:tailEnd/>
                  </a:ln>
                </p:spPr>
                <p:txBody>
                  <a:bodyPr wrap="none" anchor="ctr"/>
                  <a:lstStyle/>
                  <a:p>
                    <a:endParaRPr lang="en-US"/>
                  </a:p>
                </p:txBody>
              </p:sp>
            </p:grpSp>
            <p:grpSp>
              <p:nvGrpSpPr>
                <p:cNvPr id="672792" name="Group 253"/>
                <p:cNvGrpSpPr>
                  <a:grpSpLocks/>
                </p:cNvGrpSpPr>
                <p:nvPr/>
              </p:nvGrpSpPr>
              <p:grpSpPr bwMode="auto">
                <a:xfrm>
                  <a:off x="2661" y="1402"/>
                  <a:ext cx="269" cy="225"/>
                  <a:chOff x="2661" y="1402"/>
                  <a:chExt cx="269" cy="225"/>
                </a:xfrm>
              </p:grpSpPr>
              <p:grpSp>
                <p:nvGrpSpPr>
                  <p:cNvPr id="672793" name="Group 254"/>
                  <p:cNvGrpSpPr>
                    <a:grpSpLocks/>
                  </p:cNvGrpSpPr>
                  <p:nvPr/>
                </p:nvGrpSpPr>
                <p:grpSpPr bwMode="auto">
                  <a:xfrm>
                    <a:off x="2661" y="1402"/>
                    <a:ext cx="269" cy="225"/>
                    <a:chOff x="2661" y="1402"/>
                    <a:chExt cx="269" cy="225"/>
                  </a:xfrm>
                </p:grpSpPr>
                <p:sp>
                  <p:nvSpPr>
                    <p:cNvPr id="39021" name="Freeform 255"/>
                    <p:cNvSpPr>
                      <a:spLocks/>
                    </p:cNvSpPr>
                    <p:nvPr/>
                  </p:nvSpPr>
                  <p:spPr bwMode="auto">
                    <a:xfrm>
                      <a:off x="2672" y="1402"/>
                      <a:ext cx="257" cy="4"/>
                    </a:xfrm>
                    <a:custGeom>
                      <a:avLst/>
                      <a:gdLst>
                        <a:gd name="T0" fmla="*/ 0 w 257"/>
                        <a:gd name="T1" fmla="*/ 3 h 4"/>
                        <a:gd name="T2" fmla="*/ 256 w 257"/>
                        <a:gd name="T3" fmla="*/ 3 h 4"/>
                        <a:gd name="T4" fmla="*/ 250 w 257"/>
                        <a:gd name="T5" fmla="*/ 0 h 4"/>
                        <a:gd name="T6" fmla="*/ 5 w 257"/>
                        <a:gd name="T7" fmla="*/ 0 h 4"/>
                        <a:gd name="T8" fmla="*/ 0 w 257"/>
                        <a:gd name="T9" fmla="*/ 3 h 4"/>
                        <a:gd name="T10" fmla="*/ 0 60000 65536"/>
                        <a:gd name="T11" fmla="*/ 0 60000 65536"/>
                        <a:gd name="T12" fmla="*/ 0 60000 65536"/>
                        <a:gd name="T13" fmla="*/ 0 60000 65536"/>
                        <a:gd name="T14" fmla="*/ 0 60000 65536"/>
                        <a:gd name="T15" fmla="*/ 0 w 257"/>
                        <a:gd name="T16" fmla="*/ 0 h 4"/>
                        <a:gd name="T17" fmla="*/ 257 w 257"/>
                        <a:gd name="T18" fmla="*/ 4 h 4"/>
                      </a:gdLst>
                      <a:ahLst/>
                      <a:cxnLst>
                        <a:cxn ang="T10">
                          <a:pos x="T0" y="T1"/>
                        </a:cxn>
                        <a:cxn ang="T11">
                          <a:pos x="T2" y="T3"/>
                        </a:cxn>
                        <a:cxn ang="T12">
                          <a:pos x="T4" y="T5"/>
                        </a:cxn>
                        <a:cxn ang="T13">
                          <a:pos x="T6" y="T7"/>
                        </a:cxn>
                        <a:cxn ang="T14">
                          <a:pos x="T8" y="T9"/>
                        </a:cxn>
                      </a:cxnLst>
                      <a:rect l="T15" t="T16" r="T17" b="T18"/>
                      <a:pathLst>
                        <a:path w="257" h="4">
                          <a:moveTo>
                            <a:pt x="0" y="3"/>
                          </a:moveTo>
                          <a:lnTo>
                            <a:pt x="256" y="3"/>
                          </a:lnTo>
                          <a:lnTo>
                            <a:pt x="250" y="0"/>
                          </a:lnTo>
                          <a:lnTo>
                            <a:pt x="5" y="0"/>
                          </a:lnTo>
                          <a:lnTo>
                            <a:pt x="0" y="3"/>
                          </a:lnTo>
                        </a:path>
                      </a:pathLst>
                    </a:custGeom>
                    <a:solidFill>
                      <a:srgbClr val="808080"/>
                    </a:solidFill>
                    <a:ln w="12700" cap="rnd">
                      <a:solidFill>
                        <a:srgbClr val="000000"/>
                      </a:solidFill>
                      <a:round/>
                      <a:headEnd/>
                      <a:tailEnd/>
                    </a:ln>
                  </p:spPr>
                  <p:txBody>
                    <a:bodyPr/>
                    <a:lstStyle/>
                    <a:p>
                      <a:endParaRPr lang="en-US"/>
                    </a:p>
                  </p:txBody>
                </p:sp>
                <p:sp>
                  <p:nvSpPr>
                    <p:cNvPr id="39022" name="Freeform 256"/>
                    <p:cNvSpPr>
                      <a:spLocks/>
                    </p:cNvSpPr>
                    <p:nvPr/>
                  </p:nvSpPr>
                  <p:spPr bwMode="auto">
                    <a:xfrm>
                      <a:off x="2920" y="1405"/>
                      <a:ext cx="10" cy="222"/>
                    </a:xfrm>
                    <a:custGeom>
                      <a:avLst/>
                      <a:gdLst>
                        <a:gd name="T0" fmla="*/ 5 w 10"/>
                        <a:gd name="T1" fmla="*/ 5 h 222"/>
                        <a:gd name="T2" fmla="*/ 9 w 10"/>
                        <a:gd name="T3" fmla="*/ 0 h 222"/>
                        <a:gd name="T4" fmla="*/ 6 w 10"/>
                        <a:gd name="T5" fmla="*/ 120 h 222"/>
                        <a:gd name="T6" fmla="*/ 3 w 10"/>
                        <a:gd name="T7" fmla="*/ 221 h 222"/>
                        <a:gd name="T8" fmla="*/ 0 w 10"/>
                        <a:gd name="T9" fmla="*/ 215 h 222"/>
                        <a:gd name="T10" fmla="*/ 5 w 10"/>
                        <a:gd name="T11" fmla="*/ 5 h 222"/>
                        <a:gd name="T12" fmla="*/ 0 60000 65536"/>
                        <a:gd name="T13" fmla="*/ 0 60000 65536"/>
                        <a:gd name="T14" fmla="*/ 0 60000 65536"/>
                        <a:gd name="T15" fmla="*/ 0 60000 65536"/>
                        <a:gd name="T16" fmla="*/ 0 60000 65536"/>
                        <a:gd name="T17" fmla="*/ 0 60000 65536"/>
                        <a:gd name="T18" fmla="*/ 0 w 10"/>
                        <a:gd name="T19" fmla="*/ 0 h 222"/>
                        <a:gd name="T20" fmla="*/ 10 w 10"/>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0" h="222">
                          <a:moveTo>
                            <a:pt x="5" y="5"/>
                          </a:moveTo>
                          <a:lnTo>
                            <a:pt x="9" y="0"/>
                          </a:lnTo>
                          <a:lnTo>
                            <a:pt x="6" y="120"/>
                          </a:lnTo>
                          <a:lnTo>
                            <a:pt x="3" y="221"/>
                          </a:lnTo>
                          <a:lnTo>
                            <a:pt x="0" y="215"/>
                          </a:lnTo>
                          <a:lnTo>
                            <a:pt x="5" y="5"/>
                          </a:lnTo>
                        </a:path>
                      </a:pathLst>
                    </a:custGeom>
                    <a:solidFill>
                      <a:srgbClr val="FFFFFF"/>
                    </a:solidFill>
                    <a:ln w="12700" cap="rnd">
                      <a:solidFill>
                        <a:srgbClr val="000000"/>
                      </a:solidFill>
                      <a:round/>
                      <a:headEnd/>
                      <a:tailEnd/>
                    </a:ln>
                  </p:spPr>
                  <p:txBody>
                    <a:bodyPr/>
                    <a:lstStyle/>
                    <a:p>
                      <a:endParaRPr lang="en-US"/>
                    </a:p>
                  </p:txBody>
                </p:sp>
                <p:sp>
                  <p:nvSpPr>
                    <p:cNvPr id="39023" name="Freeform 257"/>
                    <p:cNvSpPr>
                      <a:spLocks/>
                    </p:cNvSpPr>
                    <p:nvPr/>
                  </p:nvSpPr>
                  <p:spPr bwMode="auto">
                    <a:xfrm>
                      <a:off x="2661" y="1615"/>
                      <a:ext cx="257" cy="12"/>
                    </a:xfrm>
                    <a:custGeom>
                      <a:avLst/>
                      <a:gdLst>
                        <a:gd name="T0" fmla="*/ 6 w 257"/>
                        <a:gd name="T1" fmla="*/ 0 h 12"/>
                        <a:gd name="T2" fmla="*/ 0 w 257"/>
                        <a:gd name="T3" fmla="*/ 3 h 12"/>
                        <a:gd name="T4" fmla="*/ 256 w 257"/>
                        <a:gd name="T5" fmla="*/ 11 h 12"/>
                        <a:gd name="T6" fmla="*/ 251 w 257"/>
                        <a:gd name="T7" fmla="*/ 8 h 12"/>
                        <a:gd name="T8" fmla="*/ 6 w 257"/>
                        <a:gd name="T9" fmla="*/ 0 h 12"/>
                        <a:gd name="T10" fmla="*/ 0 60000 65536"/>
                        <a:gd name="T11" fmla="*/ 0 60000 65536"/>
                        <a:gd name="T12" fmla="*/ 0 60000 65536"/>
                        <a:gd name="T13" fmla="*/ 0 60000 65536"/>
                        <a:gd name="T14" fmla="*/ 0 60000 65536"/>
                        <a:gd name="T15" fmla="*/ 0 w 257"/>
                        <a:gd name="T16" fmla="*/ 0 h 12"/>
                        <a:gd name="T17" fmla="*/ 257 w 257"/>
                        <a:gd name="T18" fmla="*/ 12 h 12"/>
                      </a:gdLst>
                      <a:ahLst/>
                      <a:cxnLst>
                        <a:cxn ang="T10">
                          <a:pos x="T0" y="T1"/>
                        </a:cxn>
                        <a:cxn ang="T11">
                          <a:pos x="T2" y="T3"/>
                        </a:cxn>
                        <a:cxn ang="T12">
                          <a:pos x="T4" y="T5"/>
                        </a:cxn>
                        <a:cxn ang="T13">
                          <a:pos x="T6" y="T7"/>
                        </a:cxn>
                        <a:cxn ang="T14">
                          <a:pos x="T8" y="T9"/>
                        </a:cxn>
                      </a:cxnLst>
                      <a:rect l="T15" t="T16" r="T17" b="T18"/>
                      <a:pathLst>
                        <a:path w="257" h="12">
                          <a:moveTo>
                            <a:pt x="6" y="0"/>
                          </a:moveTo>
                          <a:lnTo>
                            <a:pt x="0" y="3"/>
                          </a:lnTo>
                          <a:lnTo>
                            <a:pt x="256" y="11"/>
                          </a:lnTo>
                          <a:lnTo>
                            <a:pt x="251" y="8"/>
                          </a:lnTo>
                          <a:lnTo>
                            <a:pt x="6" y="0"/>
                          </a:lnTo>
                        </a:path>
                      </a:pathLst>
                    </a:custGeom>
                    <a:solidFill>
                      <a:srgbClr val="DFDFDF"/>
                    </a:solidFill>
                    <a:ln w="12700" cap="rnd">
                      <a:solidFill>
                        <a:srgbClr val="000000"/>
                      </a:solidFill>
                      <a:round/>
                      <a:headEnd/>
                      <a:tailEnd/>
                    </a:ln>
                  </p:spPr>
                  <p:txBody>
                    <a:bodyPr/>
                    <a:lstStyle/>
                    <a:p>
                      <a:endParaRPr lang="en-US"/>
                    </a:p>
                  </p:txBody>
                </p:sp>
                <p:sp>
                  <p:nvSpPr>
                    <p:cNvPr id="39024" name="Freeform 258"/>
                    <p:cNvSpPr>
                      <a:spLocks/>
                    </p:cNvSpPr>
                    <p:nvPr/>
                  </p:nvSpPr>
                  <p:spPr bwMode="auto">
                    <a:xfrm>
                      <a:off x="2661" y="1405"/>
                      <a:ext cx="9" cy="209"/>
                    </a:xfrm>
                    <a:custGeom>
                      <a:avLst/>
                      <a:gdLst>
                        <a:gd name="T0" fmla="*/ 6 w 9"/>
                        <a:gd name="T1" fmla="*/ 0 h 209"/>
                        <a:gd name="T2" fmla="*/ 8 w 9"/>
                        <a:gd name="T3" fmla="*/ 5 h 209"/>
                        <a:gd name="T4" fmla="*/ 3 w 9"/>
                        <a:gd name="T5" fmla="*/ 202 h 209"/>
                        <a:gd name="T6" fmla="*/ 0 w 9"/>
                        <a:gd name="T7" fmla="*/ 208 h 209"/>
                        <a:gd name="T8" fmla="*/ 6 w 9"/>
                        <a:gd name="T9" fmla="*/ 0 h 209"/>
                        <a:gd name="T10" fmla="*/ 0 60000 65536"/>
                        <a:gd name="T11" fmla="*/ 0 60000 65536"/>
                        <a:gd name="T12" fmla="*/ 0 60000 65536"/>
                        <a:gd name="T13" fmla="*/ 0 60000 65536"/>
                        <a:gd name="T14" fmla="*/ 0 60000 65536"/>
                        <a:gd name="T15" fmla="*/ 0 w 9"/>
                        <a:gd name="T16" fmla="*/ 0 h 209"/>
                        <a:gd name="T17" fmla="*/ 9 w 9"/>
                        <a:gd name="T18" fmla="*/ 209 h 209"/>
                      </a:gdLst>
                      <a:ahLst/>
                      <a:cxnLst>
                        <a:cxn ang="T10">
                          <a:pos x="T0" y="T1"/>
                        </a:cxn>
                        <a:cxn ang="T11">
                          <a:pos x="T2" y="T3"/>
                        </a:cxn>
                        <a:cxn ang="T12">
                          <a:pos x="T4" y="T5"/>
                        </a:cxn>
                        <a:cxn ang="T13">
                          <a:pos x="T6" y="T7"/>
                        </a:cxn>
                        <a:cxn ang="T14">
                          <a:pos x="T8" y="T9"/>
                        </a:cxn>
                      </a:cxnLst>
                      <a:rect l="T15" t="T16" r="T17" b="T18"/>
                      <a:pathLst>
                        <a:path w="9" h="209">
                          <a:moveTo>
                            <a:pt x="6" y="0"/>
                          </a:moveTo>
                          <a:lnTo>
                            <a:pt x="8" y="5"/>
                          </a:lnTo>
                          <a:lnTo>
                            <a:pt x="3" y="202"/>
                          </a:lnTo>
                          <a:lnTo>
                            <a:pt x="0" y="208"/>
                          </a:lnTo>
                          <a:lnTo>
                            <a:pt x="6" y="0"/>
                          </a:lnTo>
                        </a:path>
                      </a:pathLst>
                    </a:custGeom>
                    <a:solidFill>
                      <a:srgbClr val="BFBFBF"/>
                    </a:solidFill>
                    <a:ln w="12700" cap="rnd">
                      <a:solidFill>
                        <a:srgbClr val="000000"/>
                      </a:solidFill>
                      <a:round/>
                      <a:headEnd/>
                      <a:tailEnd/>
                    </a:ln>
                  </p:spPr>
                  <p:txBody>
                    <a:bodyPr/>
                    <a:lstStyle/>
                    <a:p>
                      <a:endParaRPr lang="en-US"/>
                    </a:p>
                  </p:txBody>
                </p:sp>
              </p:grpSp>
              <p:grpSp>
                <p:nvGrpSpPr>
                  <p:cNvPr id="672794" name="Group 259"/>
                  <p:cNvGrpSpPr>
                    <a:grpSpLocks/>
                  </p:cNvGrpSpPr>
                  <p:nvPr/>
                </p:nvGrpSpPr>
                <p:grpSpPr bwMode="auto">
                  <a:xfrm>
                    <a:off x="2667" y="1410"/>
                    <a:ext cx="256" cy="211"/>
                    <a:chOff x="2667" y="1410"/>
                    <a:chExt cx="256" cy="211"/>
                  </a:xfrm>
                </p:grpSpPr>
                <p:sp>
                  <p:nvSpPr>
                    <p:cNvPr id="39018" name="Freeform 260"/>
                    <p:cNvSpPr>
                      <a:spLocks/>
                    </p:cNvSpPr>
                    <p:nvPr/>
                  </p:nvSpPr>
                  <p:spPr bwMode="auto">
                    <a:xfrm>
                      <a:off x="2667" y="1410"/>
                      <a:ext cx="256" cy="211"/>
                    </a:xfrm>
                    <a:custGeom>
                      <a:avLst/>
                      <a:gdLst>
                        <a:gd name="T0" fmla="*/ 10 w 256"/>
                        <a:gd name="T1" fmla="*/ 0 h 211"/>
                        <a:gd name="T2" fmla="*/ 255 w 256"/>
                        <a:gd name="T3" fmla="*/ 0 h 211"/>
                        <a:gd name="T4" fmla="*/ 245 w 256"/>
                        <a:gd name="T5" fmla="*/ 210 h 211"/>
                        <a:gd name="T6" fmla="*/ 0 w 256"/>
                        <a:gd name="T7" fmla="*/ 197 h 211"/>
                        <a:gd name="T8" fmla="*/ 10 w 256"/>
                        <a:gd name="T9" fmla="*/ 0 h 211"/>
                        <a:gd name="T10" fmla="*/ 0 60000 65536"/>
                        <a:gd name="T11" fmla="*/ 0 60000 65536"/>
                        <a:gd name="T12" fmla="*/ 0 60000 65536"/>
                        <a:gd name="T13" fmla="*/ 0 60000 65536"/>
                        <a:gd name="T14" fmla="*/ 0 60000 65536"/>
                        <a:gd name="T15" fmla="*/ 0 w 256"/>
                        <a:gd name="T16" fmla="*/ 0 h 211"/>
                        <a:gd name="T17" fmla="*/ 256 w 256"/>
                        <a:gd name="T18" fmla="*/ 211 h 211"/>
                      </a:gdLst>
                      <a:ahLst/>
                      <a:cxnLst>
                        <a:cxn ang="T10">
                          <a:pos x="T0" y="T1"/>
                        </a:cxn>
                        <a:cxn ang="T11">
                          <a:pos x="T2" y="T3"/>
                        </a:cxn>
                        <a:cxn ang="T12">
                          <a:pos x="T4" y="T5"/>
                        </a:cxn>
                        <a:cxn ang="T13">
                          <a:pos x="T6" y="T7"/>
                        </a:cxn>
                        <a:cxn ang="T14">
                          <a:pos x="T8" y="T9"/>
                        </a:cxn>
                      </a:cxnLst>
                      <a:rect l="T15" t="T16" r="T17" b="T18"/>
                      <a:pathLst>
                        <a:path w="256" h="211">
                          <a:moveTo>
                            <a:pt x="10" y="0"/>
                          </a:moveTo>
                          <a:lnTo>
                            <a:pt x="255" y="0"/>
                          </a:lnTo>
                          <a:lnTo>
                            <a:pt x="245" y="210"/>
                          </a:lnTo>
                          <a:lnTo>
                            <a:pt x="0" y="197"/>
                          </a:lnTo>
                          <a:lnTo>
                            <a:pt x="10" y="0"/>
                          </a:lnTo>
                        </a:path>
                      </a:pathLst>
                    </a:custGeom>
                    <a:solidFill>
                      <a:srgbClr val="000000"/>
                    </a:solidFill>
                    <a:ln w="12700" cap="rnd">
                      <a:solidFill>
                        <a:srgbClr val="000000"/>
                      </a:solidFill>
                      <a:round/>
                      <a:headEnd/>
                      <a:tailEnd/>
                    </a:ln>
                  </p:spPr>
                  <p:txBody>
                    <a:bodyPr/>
                    <a:lstStyle/>
                    <a:p>
                      <a:endParaRPr lang="en-US"/>
                    </a:p>
                  </p:txBody>
                </p:sp>
                <p:sp>
                  <p:nvSpPr>
                    <p:cNvPr id="39019" name="Freeform 261"/>
                    <p:cNvSpPr>
                      <a:spLocks/>
                    </p:cNvSpPr>
                    <p:nvPr/>
                  </p:nvSpPr>
                  <p:spPr bwMode="auto">
                    <a:xfrm>
                      <a:off x="2676" y="1418"/>
                      <a:ext cx="238" cy="195"/>
                    </a:xfrm>
                    <a:custGeom>
                      <a:avLst/>
                      <a:gdLst>
                        <a:gd name="T0" fmla="*/ 9 w 238"/>
                        <a:gd name="T1" fmla="*/ 1 h 195"/>
                        <a:gd name="T2" fmla="*/ 237 w 238"/>
                        <a:gd name="T3" fmla="*/ 0 h 195"/>
                        <a:gd name="T4" fmla="*/ 227 w 238"/>
                        <a:gd name="T5" fmla="*/ 194 h 195"/>
                        <a:gd name="T6" fmla="*/ 0 w 238"/>
                        <a:gd name="T7" fmla="*/ 184 h 195"/>
                        <a:gd name="T8" fmla="*/ 9 w 238"/>
                        <a:gd name="T9" fmla="*/ 1 h 195"/>
                        <a:gd name="T10" fmla="*/ 0 60000 65536"/>
                        <a:gd name="T11" fmla="*/ 0 60000 65536"/>
                        <a:gd name="T12" fmla="*/ 0 60000 65536"/>
                        <a:gd name="T13" fmla="*/ 0 60000 65536"/>
                        <a:gd name="T14" fmla="*/ 0 60000 65536"/>
                        <a:gd name="T15" fmla="*/ 0 w 238"/>
                        <a:gd name="T16" fmla="*/ 0 h 195"/>
                        <a:gd name="T17" fmla="*/ 238 w 238"/>
                        <a:gd name="T18" fmla="*/ 195 h 195"/>
                      </a:gdLst>
                      <a:ahLst/>
                      <a:cxnLst>
                        <a:cxn ang="T10">
                          <a:pos x="T0" y="T1"/>
                        </a:cxn>
                        <a:cxn ang="T11">
                          <a:pos x="T2" y="T3"/>
                        </a:cxn>
                        <a:cxn ang="T12">
                          <a:pos x="T4" y="T5"/>
                        </a:cxn>
                        <a:cxn ang="T13">
                          <a:pos x="T6" y="T7"/>
                        </a:cxn>
                        <a:cxn ang="T14">
                          <a:pos x="T8" y="T9"/>
                        </a:cxn>
                      </a:cxnLst>
                      <a:rect l="T15" t="T16" r="T17" b="T18"/>
                      <a:pathLst>
                        <a:path w="238" h="195">
                          <a:moveTo>
                            <a:pt x="9" y="1"/>
                          </a:moveTo>
                          <a:lnTo>
                            <a:pt x="237" y="0"/>
                          </a:lnTo>
                          <a:lnTo>
                            <a:pt x="227" y="194"/>
                          </a:lnTo>
                          <a:lnTo>
                            <a:pt x="0" y="184"/>
                          </a:lnTo>
                          <a:lnTo>
                            <a:pt x="9" y="1"/>
                          </a:lnTo>
                        </a:path>
                      </a:pathLst>
                    </a:custGeom>
                    <a:solidFill>
                      <a:srgbClr val="C0C0C0"/>
                    </a:solidFill>
                    <a:ln w="12700" cap="rnd">
                      <a:solidFill>
                        <a:srgbClr val="000000"/>
                      </a:solidFill>
                      <a:round/>
                      <a:headEnd/>
                      <a:tailEnd/>
                    </a:ln>
                  </p:spPr>
                  <p:txBody>
                    <a:bodyPr/>
                    <a:lstStyle/>
                    <a:p>
                      <a:endParaRPr lang="en-US"/>
                    </a:p>
                  </p:txBody>
                </p:sp>
                <p:sp>
                  <p:nvSpPr>
                    <p:cNvPr id="39020" name="Freeform 262"/>
                    <p:cNvSpPr>
                      <a:spLocks/>
                    </p:cNvSpPr>
                    <p:nvPr/>
                  </p:nvSpPr>
                  <p:spPr bwMode="auto">
                    <a:xfrm>
                      <a:off x="2680" y="1430"/>
                      <a:ext cx="224" cy="175"/>
                    </a:xfrm>
                    <a:custGeom>
                      <a:avLst/>
                      <a:gdLst>
                        <a:gd name="T0" fmla="*/ 8 w 224"/>
                        <a:gd name="T1" fmla="*/ 0 h 175"/>
                        <a:gd name="T2" fmla="*/ 223 w 224"/>
                        <a:gd name="T3" fmla="*/ 0 h 175"/>
                        <a:gd name="T4" fmla="*/ 214 w 224"/>
                        <a:gd name="T5" fmla="*/ 174 h 175"/>
                        <a:gd name="T6" fmla="*/ 0 w 224"/>
                        <a:gd name="T7" fmla="*/ 165 h 175"/>
                        <a:gd name="T8" fmla="*/ 8 w 224"/>
                        <a:gd name="T9" fmla="*/ 0 h 175"/>
                        <a:gd name="T10" fmla="*/ 0 60000 65536"/>
                        <a:gd name="T11" fmla="*/ 0 60000 65536"/>
                        <a:gd name="T12" fmla="*/ 0 60000 65536"/>
                        <a:gd name="T13" fmla="*/ 0 60000 65536"/>
                        <a:gd name="T14" fmla="*/ 0 60000 65536"/>
                        <a:gd name="T15" fmla="*/ 0 w 224"/>
                        <a:gd name="T16" fmla="*/ 0 h 175"/>
                        <a:gd name="T17" fmla="*/ 224 w 224"/>
                        <a:gd name="T18" fmla="*/ 175 h 175"/>
                      </a:gdLst>
                      <a:ahLst/>
                      <a:cxnLst>
                        <a:cxn ang="T10">
                          <a:pos x="T0" y="T1"/>
                        </a:cxn>
                        <a:cxn ang="T11">
                          <a:pos x="T2" y="T3"/>
                        </a:cxn>
                        <a:cxn ang="T12">
                          <a:pos x="T4" y="T5"/>
                        </a:cxn>
                        <a:cxn ang="T13">
                          <a:pos x="T6" y="T7"/>
                        </a:cxn>
                        <a:cxn ang="T14">
                          <a:pos x="T8" y="T9"/>
                        </a:cxn>
                      </a:cxnLst>
                      <a:rect l="T15" t="T16" r="T17" b="T18"/>
                      <a:pathLst>
                        <a:path w="224" h="175">
                          <a:moveTo>
                            <a:pt x="8" y="0"/>
                          </a:moveTo>
                          <a:lnTo>
                            <a:pt x="223" y="0"/>
                          </a:lnTo>
                          <a:lnTo>
                            <a:pt x="214" y="174"/>
                          </a:lnTo>
                          <a:lnTo>
                            <a:pt x="0" y="165"/>
                          </a:lnTo>
                          <a:lnTo>
                            <a:pt x="8" y="0"/>
                          </a:lnTo>
                        </a:path>
                      </a:pathLst>
                    </a:custGeom>
                    <a:solidFill>
                      <a:srgbClr val="0000FF"/>
                    </a:solidFill>
                    <a:ln w="12700" cap="rnd">
                      <a:solidFill>
                        <a:srgbClr val="000000"/>
                      </a:solidFill>
                      <a:round/>
                      <a:headEnd/>
                      <a:tailEnd/>
                    </a:ln>
                  </p:spPr>
                  <p:txBody>
                    <a:bodyPr/>
                    <a:lstStyle/>
                    <a:p>
                      <a:endParaRPr lang="en-US"/>
                    </a:p>
                  </p:txBody>
                </p:sp>
              </p:grpSp>
            </p:grpSp>
          </p:grpSp>
          <p:sp>
            <p:nvSpPr>
              <p:cNvPr id="39013" name="Freeform 263"/>
              <p:cNvSpPr>
                <a:spLocks/>
              </p:cNvSpPr>
              <p:nvPr/>
            </p:nvSpPr>
            <p:spPr bwMode="auto">
              <a:xfrm>
                <a:off x="2914" y="1660"/>
                <a:ext cx="8" cy="3"/>
              </a:xfrm>
              <a:custGeom>
                <a:avLst/>
                <a:gdLst>
                  <a:gd name="T0" fmla="*/ 0 w 8"/>
                  <a:gd name="T1" fmla="*/ 2 h 3"/>
                  <a:gd name="T2" fmla="*/ 7 w 8"/>
                  <a:gd name="T3" fmla="*/ 2 h 3"/>
                  <a:gd name="T4" fmla="*/ 7 w 8"/>
                  <a:gd name="T5" fmla="*/ 0 h 3"/>
                  <a:gd name="T6" fmla="*/ 0 w 8"/>
                  <a:gd name="T7" fmla="*/ 0 h 3"/>
                  <a:gd name="T8" fmla="*/ 0 w 8"/>
                  <a:gd name="T9" fmla="*/ 2 h 3"/>
                  <a:gd name="T10" fmla="*/ 0 60000 65536"/>
                  <a:gd name="T11" fmla="*/ 0 60000 65536"/>
                  <a:gd name="T12" fmla="*/ 0 60000 65536"/>
                  <a:gd name="T13" fmla="*/ 0 60000 65536"/>
                  <a:gd name="T14" fmla="*/ 0 60000 65536"/>
                  <a:gd name="T15" fmla="*/ 0 w 8"/>
                  <a:gd name="T16" fmla="*/ 0 h 3"/>
                  <a:gd name="T17" fmla="*/ 8 w 8"/>
                  <a:gd name="T18" fmla="*/ 3 h 3"/>
                </a:gdLst>
                <a:ahLst/>
                <a:cxnLst>
                  <a:cxn ang="T10">
                    <a:pos x="T0" y="T1"/>
                  </a:cxn>
                  <a:cxn ang="T11">
                    <a:pos x="T2" y="T3"/>
                  </a:cxn>
                  <a:cxn ang="T12">
                    <a:pos x="T4" y="T5"/>
                  </a:cxn>
                  <a:cxn ang="T13">
                    <a:pos x="T6" y="T7"/>
                  </a:cxn>
                  <a:cxn ang="T14">
                    <a:pos x="T8" y="T9"/>
                  </a:cxn>
                </a:cxnLst>
                <a:rect l="T15" t="T16" r="T17" b="T18"/>
                <a:pathLst>
                  <a:path w="8" h="3">
                    <a:moveTo>
                      <a:pt x="0" y="2"/>
                    </a:moveTo>
                    <a:lnTo>
                      <a:pt x="7" y="2"/>
                    </a:lnTo>
                    <a:lnTo>
                      <a:pt x="7" y="0"/>
                    </a:lnTo>
                    <a:lnTo>
                      <a:pt x="0" y="0"/>
                    </a:lnTo>
                    <a:lnTo>
                      <a:pt x="0" y="2"/>
                    </a:lnTo>
                  </a:path>
                </a:pathLst>
              </a:custGeom>
              <a:solidFill>
                <a:srgbClr val="008000"/>
              </a:solidFill>
              <a:ln w="12700" cap="rnd">
                <a:solidFill>
                  <a:srgbClr val="000000"/>
                </a:solidFill>
                <a:round/>
                <a:headEnd/>
                <a:tailEnd/>
              </a:ln>
            </p:spPr>
            <p:txBody>
              <a:bodyPr/>
              <a:lstStyle/>
              <a:p>
                <a:endParaRPr lang="en-US"/>
              </a:p>
            </p:txBody>
          </p:sp>
        </p:grpSp>
        <p:grpSp>
          <p:nvGrpSpPr>
            <p:cNvPr id="672795" name="Group 264"/>
            <p:cNvGrpSpPr>
              <a:grpSpLocks/>
            </p:cNvGrpSpPr>
            <p:nvPr/>
          </p:nvGrpSpPr>
          <p:grpSpPr bwMode="auto">
            <a:xfrm>
              <a:off x="2481" y="1792"/>
              <a:ext cx="509" cy="114"/>
              <a:chOff x="2481" y="1792"/>
              <a:chExt cx="509" cy="114"/>
            </a:xfrm>
          </p:grpSpPr>
          <p:sp>
            <p:nvSpPr>
              <p:cNvPr id="38954" name="Freeform 265"/>
              <p:cNvSpPr>
                <a:spLocks/>
              </p:cNvSpPr>
              <p:nvPr/>
            </p:nvSpPr>
            <p:spPr bwMode="auto">
              <a:xfrm>
                <a:off x="2835" y="1831"/>
                <a:ext cx="116" cy="44"/>
              </a:xfrm>
              <a:custGeom>
                <a:avLst/>
                <a:gdLst>
                  <a:gd name="T0" fmla="*/ 44 w 116"/>
                  <a:gd name="T1" fmla="*/ 0 h 44"/>
                  <a:gd name="T2" fmla="*/ 17 w 116"/>
                  <a:gd name="T3" fmla="*/ 25 h 44"/>
                  <a:gd name="T4" fmla="*/ 0 w 116"/>
                  <a:gd name="T5" fmla="*/ 36 h 44"/>
                  <a:gd name="T6" fmla="*/ 75 w 116"/>
                  <a:gd name="T7" fmla="*/ 43 h 44"/>
                  <a:gd name="T8" fmla="*/ 93 w 116"/>
                  <a:gd name="T9" fmla="*/ 30 h 44"/>
                  <a:gd name="T10" fmla="*/ 115 w 116"/>
                  <a:gd name="T11" fmla="*/ 6 h 44"/>
                  <a:gd name="T12" fmla="*/ 44 w 116"/>
                  <a:gd name="T13" fmla="*/ 0 h 44"/>
                  <a:gd name="T14" fmla="*/ 0 60000 65536"/>
                  <a:gd name="T15" fmla="*/ 0 60000 65536"/>
                  <a:gd name="T16" fmla="*/ 0 60000 65536"/>
                  <a:gd name="T17" fmla="*/ 0 60000 65536"/>
                  <a:gd name="T18" fmla="*/ 0 60000 65536"/>
                  <a:gd name="T19" fmla="*/ 0 60000 65536"/>
                  <a:gd name="T20" fmla="*/ 0 60000 65536"/>
                  <a:gd name="T21" fmla="*/ 0 w 116"/>
                  <a:gd name="T22" fmla="*/ 0 h 44"/>
                  <a:gd name="T23" fmla="*/ 116 w 116"/>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44">
                    <a:moveTo>
                      <a:pt x="44" y="0"/>
                    </a:moveTo>
                    <a:lnTo>
                      <a:pt x="17" y="25"/>
                    </a:lnTo>
                    <a:lnTo>
                      <a:pt x="0" y="36"/>
                    </a:lnTo>
                    <a:lnTo>
                      <a:pt x="75" y="43"/>
                    </a:lnTo>
                    <a:lnTo>
                      <a:pt x="93" y="30"/>
                    </a:lnTo>
                    <a:lnTo>
                      <a:pt x="115" y="6"/>
                    </a:lnTo>
                    <a:lnTo>
                      <a:pt x="44" y="0"/>
                    </a:lnTo>
                  </a:path>
                </a:pathLst>
              </a:custGeom>
              <a:solidFill>
                <a:srgbClr val="808080"/>
              </a:solidFill>
              <a:ln w="12700" cap="rnd">
                <a:solidFill>
                  <a:srgbClr val="000000"/>
                </a:solidFill>
                <a:round/>
                <a:headEnd/>
                <a:tailEnd/>
              </a:ln>
            </p:spPr>
            <p:txBody>
              <a:bodyPr/>
              <a:lstStyle/>
              <a:p>
                <a:endParaRPr lang="en-US"/>
              </a:p>
            </p:txBody>
          </p:sp>
          <p:grpSp>
            <p:nvGrpSpPr>
              <p:cNvPr id="672796" name="Group 266"/>
              <p:cNvGrpSpPr>
                <a:grpSpLocks/>
              </p:cNvGrpSpPr>
              <p:nvPr/>
            </p:nvGrpSpPr>
            <p:grpSpPr bwMode="auto">
              <a:xfrm>
                <a:off x="2481" y="1792"/>
                <a:ext cx="509" cy="114"/>
                <a:chOff x="2481" y="1792"/>
                <a:chExt cx="509" cy="114"/>
              </a:xfrm>
            </p:grpSpPr>
            <p:sp>
              <p:nvSpPr>
                <p:cNvPr id="38956" name="Freeform 267"/>
                <p:cNvSpPr>
                  <a:spLocks/>
                </p:cNvSpPr>
                <p:nvPr/>
              </p:nvSpPr>
              <p:spPr bwMode="auto">
                <a:xfrm>
                  <a:off x="2481" y="1842"/>
                  <a:ext cx="447" cy="64"/>
                </a:xfrm>
                <a:custGeom>
                  <a:avLst/>
                  <a:gdLst>
                    <a:gd name="T0" fmla="*/ 0 w 447"/>
                    <a:gd name="T1" fmla="*/ 0 h 64"/>
                    <a:gd name="T2" fmla="*/ 0 w 447"/>
                    <a:gd name="T3" fmla="*/ 16 h 64"/>
                    <a:gd name="T4" fmla="*/ 446 w 447"/>
                    <a:gd name="T5" fmla="*/ 63 h 64"/>
                    <a:gd name="T6" fmla="*/ 445 w 447"/>
                    <a:gd name="T7" fmla="*/ 46 h 64"/>
                    <a:gd name="T8" fmla="*/ 0 w 447"/>
                    <a:gd name="T9" fmla="*/ 0 h 64"/>
                    <a:gd name="T10" fmla="*/ 0 60000 65536"/>
                    <a:gd name="T11" fmla="*/ 0 60000 65536"/>
                    <a:gd name="T12" fmla="*/ 0 60000 65536"/>
                    <a:gd name="T13" fmla="*/ 0 60000 65536"/>
                    <a:gd name="T14" fmla="*/ 0 60000 65536"/>
                    <a:gd name="T15" fmla="*/ 0 w 447"/>
                    <a:gd name="T16" fmla="*/ 0 h 64"/>
                    <a:gd name="T17" fmla="*/ 447 w 447"/>
                    <a:gd name="T18" fmla="*/ 64 h 64"/>
                  </a:gdLst>
                  <a:ahLst/>
                  <a:cxnLst>
                    <a:cxn ang="T10">
                      <a:pos x="T0" y="T1"/>
                    </a:cxn>
                    <a:cxn ang="T11">
                      <a:pos x="T2" y="T3"/>
                    </a:cxn>
                    <a:cxn ang="T12">
                      <a:pos x="T4" y="T5"/>
                    </a:cxn>
                    <a:cxn ang="T13">
                      <a:pos x="T6" y="T7"/>
                    </a:cxn>
                    <a:cxn ang="T14">
                      <a:pos x="T8" y="T9"/>
                    </a:cxn>
                  </a:cxnLst>
                  <a:rect l="T15" t="T16" r="T17" b="T18"/>
                  <a:pathLst>
                    <a:path w="447" h="64">
                      <a:moveTo>
                        <a:pt x="0" y="0"/>
                      </a:moveTo>
                      <a:lnTo>
                        <a:pt x="0" y="16"/>
                      </a:lnTo>
                      <a:lnTo>
                        <a:pt x="446" y="63"/>
                      </a:lnTo>
                      <a:lnTo>
                        <a:pt x="445" y="46"/>
                      </a:lnTo>
                      <a:lnTo>
                        <a:pt x="0" y="0"/>
                      </a:lnTo>
                    </a:path>
                  </a:pathLst>
                </a:custGeom>
                <a:solidFill>
                  <a:srgbClr val="C0C0C0"/>
                </a:solidFill>
                <a:ln w="12700" cap="rnd">
                  <a:solidFill>
                    <a:srgbClr val="000000"/>
                  </a:solidFill>
                  <a:round/>
                  <a:headEnd/>
                  <a:tailEnd/>
                </a:ln>
              </p:spPr>
              <p:txBody>
                <a:bodyPr/>
                <a:lstStyle/>
                <a:p>
                  <a:endParaRPr lang="en-US"/>
                </a:p>
              </p:txBody>
            </p:sp>
            <p:sp>
              <p:nvSpPr>
                <p:cNvPr id="38957" name="Freeform 268"/>
                <p:cNvSpPr>
                  <a:spLocks/>
                </p:cNvSpPr>
                <p:nvPr/>
              </p:nvSpPr>
              <p:spPr bwMode="auto">
                <a:xfrm>
                  <a:off x="2934" y="1832"/>
                  <a:ext cx="53" cy="74"/>
                </a:xfrm>
                <a:custGeom>
                  <a:avLst/>
                  <a:gdLst>
                    <a:gd name="T0" fmla="*/ 0 w 53"/>
                    <a:gd name="T1" fmla="*/ 56 h 74"/>
                    <a:gd name="T2" fmla="*/ 0 w 53"/>
                    <a:gd name="T3" fmla="*/ 73 h 74"/>
                    <a:gd name="T4" fmla="*/ 23 w 53"/>
                    <a:gd name="T5" fmla="*/ 56 h 74"/>
                    <a:gd name="T6" fmla="*/ 32 w 53"/>
                    <a:gd name="T7" fmla="*/ 46 h 74"/>
                    <a:gd name="T8" fmla="*/ 52 w 53"/>
                    <a:gd name="T9" fmla="*/ 21 h 74"/>
                    <a:gd name="T10" fmla="*/ 52 w 53"/>
                    <a:gd name="T11" fmla="*/ 0 h 74"/>
                    <a:gd name="T12" fmla="*/ 26 w 53"/>
                    <a:gd name="T13" fmla="*/ 35 h 74"/>
                    <a:gd name="T14" fmla="*/ 0 w 53"/>
                    <a:gd name="T15" fmla="*/ 56 h 74"/>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74"/>
                    <a:gd name="T26" fmla="*/ 53 w 53"/>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74">
                      <a:moveTo>
                        <a:pt x="0" y="56"/>
                      </a:moveTo>
                      <a:lnTo>
                        <a:pt x="0" y="73"/>
                      </a:lnTo>
                      <a:lnTo>
                        <a:pt x="23" y="56"/>
                      </a:lnTo>
                      <a:lnTo>
                        <a:pt x="32" y="46"/>
                      </a:lnTo>
                      <a:lnTo>
                        <a:pt x="52" y="21"/>
                      </a:lnTo>
                      <a:lnTo>
                        <a:pt x="52" y="0"/>
                      </a:lnTo>
                      <a:lnTo>
                        <a:pt x="26" y="35"/>
                      </a:lnTo>
                      <a:lnTo>
                        <a:pt x="0" y="56"/>
                      </a:lnTo>
                    </a:path>
                  </a:pathLst>
                </a:custGeom>
                <a:solidFill>
                  <a:srgbClr val="5F5F5F"/>
                </a:solidFill>
                <a:ln w="12700" cap="rnd">
                  <a:solidFill>
                    <a:srgbClr val="000000"/>
                  </a:solidFill>
                  <a:round/>
                  <a:headEnd/>
                  <a:tailEnd/>
                </a:ln>
              </p:spPr>
              <p:txBody>
                <a:bodyPr/>
                <a:lstStyle/>
                <a:p>
                  <a:endParaRPr lang="en-US"/>
                </a:p>
              </p:txBody>
            </p:sp>
            <p:sp>
              <p:nvSpPr>
                <p:cNvPr id="38958" name="Line 269"/>
                <p:cNvSpPr>
                  <a:spLocks noChangeShapeType="1"/>
                </p:cNvSpPr>
                <p:nvPr/>
              </p:nvSpPr>
              <p:spPr bwMode="auto">
                <a:xfrm>
                  <a:off x="2485" y="1852"/>
                  <a:ext cx="446" cy="43"/>
                </a:xfrm>
                <a:prstGeom prst="line">
                  <a:avLst/>
                </a:prstGeom>
                <a:noFill/>
                <a:ln w="12700">
                  <a:solidFill>
                    <a:srgbClr val="000000"/>
                  </a:solidFill>
                  <a:round/>
                  <a:headEnd/>
                  <a:tailEnd/>
                </a:ln>
              </p:spPr>
              <p:txBody>
                <a:bodyPr wrap="none" anchor="ctr"/>
                <a:lstStyle/>
                <a:p>
                  <a:endParaRPr lang="en-GB"/>
                </a:p>
              </p:txBody>
            </p:sp>
            <p:grpSp>
              <p:nvGrpSpPr>
                <p:cNvPr id="672797" name="Group 270"/>
                <p:cNvGrpSpPr>
                  <a:grpSpLocks/>
                </p:cNvGrpSpPr>
                <p:nvPr/>
              </p:nvGrpSpPr>
              <p:grpSpPr bwMode="auto">
                <a:xfrm>
                  <a:off x="2510" y="1792"/>
                  <a:ext cx="434" cy="95"/>
                  <a:chOff x="2510" y="1792"/>
                  <a:chExt cx="434" cy="95"/>
                </a:xfrm>
              </p:grpSpPr>
              <p:sp>
                <p:nvSpPr>
                  <p:cNvPr id="38963" name="Freeform 271"/>
                  <p:cNvSpPr>
                    <a:spLocks/>
                  </p:cNvSpPr>
                  <p:nvPr/>
                </p:nvSpPr>
                <p:spPr bwMode="auto">
                  <a:xfrm>
                    <a:off x="2510" y="1800"/>
                    <a:ext cx="330" cy="62"/>
                  </a:xfrm>
                  <a:custGeom>
                    <a:avLst/>
                    <a:gdLst>
                      <a:gd name="T0" fmla="*/ 57 w 330"/>
                      <a:gd name="T1" fmla="*/ 0 h 62"/>
                      <a:gd name="T2" fmla="*/ 18 w 330"/>
                      <a:gd name="T3" fmla="*/ 27 h 62"/>
                      <a:gd name="T4" fmla="*/ 0 w 330"/>
                      <a:gd name="T5" fmla="*/ 35 h 62"/>
                      <a:gd name="T6" fmla="*/ 279 w 330"/>
                      <a:gd name="T7" fmla="*/ 61 h 62"/>
                      <a:gd name="T8" fmla="*/ 299 w 330"/>
                      <a:gd name="T9" fmla="*/ 50 h 62"/>
                      <a:gd name="T10" fmla="*/ 329 w 330"/>
                      <a:gd name="T11" fmla="*/ 25 h 62"/>
                      <a:gd name="T12" fmla="*/ 57 w 330"/>
                      <a:gd name="T13" fmla="*/ 0 h 62"/>
                      <a:gd name="T14" fmla="*/ 0 60000 65536"/>
                      <a:gd name="T15" fmla="*/ 0 60000 65536"/>
                      <a:gd name="T16" fmla="*/ 0 60000 65536"/>
                      <a:gd name="T17" fmla="*/ 0 60000 65536"/>
                      <a:gd name="T18" fmla="*/ 0 60000 65536"/>
                      <a:gd name="T19" fmla="*/ 0 60000 65536"/>
                      <a:gd name="T20" fmla="*/ 0 60000 65536"/>
                      <a:gd name="T21" fmla="*/ 0 w 330"/>
                      <a:gd name="T22" fmla="*/ 0 h 62"/>
                      <a:gd name="T23" fmla="*/ 330 w 330"/>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62">
                        <a:moveTo>
                          <a:pt x="57" y="0"/>
                        </a:moveTo>
                        <a:lnTo>
                          <a:pt x="18" y="27"/>
                        </a:lnTo>
                        <a:lnTo>
                          <a:pt x="0" y="35"/>
                        </a:lnTo>
                        <a:lnTo>
                          <a:pt x="279" y="61"/>
                        </a:lnTo>
                        <a:lnTo>
                          <a:pt x="299" y="50"/>
                        </a:lnTo>
                        <a:lnTo>
                          <a:pt x="329" y="25"/>
                        </a:lnTo>
                        <a:lnTo>
                          <a:pt x="57" y="0"/>
                        </a:lnTo>
                      </a:path>
                    </a:pathLst>
                  </a:custGeom>
                  <a:solidFill>
                    <a:srgbClr val="808080"/>
                  </a:solidFill>
                  <a:ln w="12700" cap="rnd">
                    <a:solidFill>
                      <a:srgbClr val="000000"/>
                    </a:solidFill>
                    <a:round/>
                    <a:headEnd/>
                    <a:tailEnd/>
                  </a:ln>
                </p:spPr>
                <p:txBody>
                  <a:bodyPr/>
                  <a:lstStyle/>
                  <a:p>
                    <a:endParaRPr lang="en-US"/>
                  </a:p>
                </p:txBody>
              </p:sp>
              <p:grpSp>
                <p:nvGrpSpPr>
                  <p:cNvPr id="672798" name="Group 272"/>
                  <p:cNvGrpSpPr>
                    <a:grpSpLocks/>
                  </p:cNvGrpSpPr>
                  <p:nvPr/>
                </p:nvGrpSpPr>
                <p:grpSpPr bwMode="auto">
                  <a:xfrm>
                    <a:off x="2523" y="1792"/>
                    <a:ext cx="421" cy="95"/>
                    <a:chOff x="2523" y="1792"/>
                    <a:chExt cx="421" cy="95"/>
                  </a:xfrm>
                </p:grpSpPr>
                <p:grpSp>
                  <p:nvGrpSpPr>
                    <p:cNvPr id="672799" name="Group 273"/>
                    <p:cNvGrpSpPr>
                      <a:grpSpLocks/>
                    </p:cNvGrpSpPr>
                    <p:nvPr/>
                  </p:nvGrpSpPr>
                  <p:grpSpPr bwMode="auto">
                    <a:xfrm>
                      <a:off x="2530" y="1792"/>
                      <a:ext cx="305" cy="80"/>
                      <a:chOff x="2530" y="1792"/>
                      <a:chExt cx="305" cy="80"/>
                    </a:xfrm>
                  </p:grpSpPr>
                  <p:grpSp>
                    <p:nvGrpSpPr>
                      <p:cNvPr id="39083" name="Group 274"/>
                      <p:cNvGrpSpPr>
                        <a:grpSpLocks/>
                      </p:cNvGrpSpPr>
                      <p:nvPr/>
                    </p:nvGrpSpPr>
                    <p:grpSpPr bwMode="auto">
                      <a:xfrm>
                        <a:off x="2530" y="1792"/>
                        <a:ext cx="57" cy="56"/>
                        <a:chOff x="2530" y="1792"/>
                        <a:chExt cx="57" cy="56"/>
                      </a:xfrm>
                    </p:grpSpPr>
                    <p:sp>
                      <p:nvSpPr>
                        <p:cNvPr id="39010" name="Line 275"/>
                        <p:cNvSpPr>
                          <a:spLocks noChangeShapeType="1"/>
                        </p:cNvSpPr>
                        <p:nvPr/>
                      </p:nvSpPr>
                      <p:spPr bwMode="auto">
                        <a:xfrm flipV="1">
                          <a:off x="2530" y="1829"/>
                          <a:ext cx="13" cy="19"/>
                        </a:xfrm>
                        <a:prstGeom prst="line">
                          <a:avLst/>
                        </a:prstGeom>
                        <a:noFill/>
                        <a:ln w="12700">
                          <a:solidFill>
                            <a:srgbClr val="000000"/>
                          </a:solidFill>
                          <a:round/>
                          <a:headEnd/>
                          <a:tailEnd/>
                        </a:ln>
                      </p:spPr>
                      <p:txBody>
                        <a:bodyPr wrap="none" anchor="ctr"/>
                        <a:lstStyle/>
                        <a:p>
                          <a:endParaRPr lang="en-GB"/>
                        </a:p>
                      </p:txBody>
                    </p:sp>
                    <p:sp>
                      <p:nvSpPr>
                        <p:cNvPr id="39011" name="Line 276"/>
                        <p:cNvSpPr>
                          <a:spLocks noChangeShapeType="1"/>
                        </p:cNvSpPr>
                        <p:nvPr/>
                      </p:nvSpPr>
                      <p:spPr bwMode="auto">
                        <a:xfrm flipV="1">
                          <a:off x="2551" y="1792"/>
                          <a:ext cx="36" cy="45"/>
                        </a:xfrm>
                        <a:prstGeom prst="line">
                          <a:avLst/>
                        </a:prstGeom>
                        <a:noFill/>
                        <a:ln w="12700">
                          <a:solidFill>
                            <a:srgbClr val="000000"/>
                          </a:solidFill>
                          <a:round/>
                          <a:headEnd/>
                          <a:tailEnd/>
                        </a:ln>
                      </p:spPr>
                      <p:txBody>
                        <a:bodyPr wrap="none" anchor="ctr"/>
                        <a:lstStyle/>
                        <a:p>
                          <a:endParaRPr lang="en-GB"/>
                        </a:p>
                      </p:txBody>
                    </p:sp>
                  </p:grpSp>
                  <p:grpSp>
                    <p:nvGrpSpPr>
                      <p:cNvPr id="39095" name="Group 277"/>
                      <p:cNvGrpSpPr>
                        <a:grpSpLocks/>
                      </p:cNvGrpSpPr>
                      <p:nvPr/>
                    </p:nvGrpSpPr>
                    <p:grpSpPr bwMode="auto">
                      <a:xfrm>
                        <a:off x="2555" y="1795"/>
                        <a:ext cx="58" cy="55"/>
                        <a:chOff x="2555" y="1795"/>
                        <a:chExt cx="58" cy="55"/>
                      </a:xfrm>
                    </p:grpSpPr>
                    <p:sp>
                      <p:nvSpPr>
                        <p:cNvPr id="39008" name="Line 278"/>
                        <p:cNvSpPr>
                          <a:spLocks noChangeShapeType="1"/>
                        </p:cNvSpPr>
                        <p:nvPr/>
                      </p:nvSpPr>
                      <p:spPr bwMode="auto">
                        <a:xfrm flipV="1">
                          <a:off x="2555" y="1831"/>
                          <a:ext cx="13" cy="19"/>
                        </a:xfrm>
                        <a:prstGeom prst="line">
                          <a:avLst/>
                        </a:prstGeom>
                        <a:noFill/>
                        <a:ln w="12700">
                          <a:solidFill>
                            <a:srgbClr val="000000"/>
                          </a:solidFill>
                          <a:round/>
                          <a:headEnd/>
                          <a:tailEnd/>
                        </a:ln>
                      </p:spPr>
                      <p:txBody>
                        <a:bodyPr wrap="none" anchor="ctr"/>
                        <a:lstStyle/>
                        <a:p>
                          <a:endParaRPr lang="en-GB"/>
                        </a:p>
                      </p:txBody>
                    </p:sp>
                    <p:sp>
                      <p:nvSpPr>
                        <p:cNvPr id="39009" name="Line 279"/>
                        <p:cNvSpPr>
                          <a:spLocks noChangeShapeType="1"/>
                        </p:cNvSpPr>
                        <p:nvPr/>
                      </p:nvSpPr>
                      <p:spPr bwMode="auto">
                        <a:xfrm flipV="1">
                          <a:off x="2576" y="1795"/>
                          <a:ext cx="37" cy="44"/>
                        </a:xfrm>
                        <a:prstGeom prst="line">
                          <a:avLst/>
                        </a:prstGeom>
                        <a:noFill/>
                        <a:ln w="12700">
                          <a:solidFill>
                            <a:srgbClr val="000000"/>
                          </a:solidFill>
                          <a:round/>
                          <a:headEnd/>
                          <a:tailEnd/>
                        </a:ln>
                      </p:spPr>
                      <p:txBody>
                        <a:bodyPr wrap="none" anchor="ctr"/>
                        <a:lstStyle/>
                        <a:p>
                          <a:endParaRPr lang="en-GB"/>
                        </a:p>
                      </p:txBody>
                    </p:sp>
                  </p:grpSp>
                  <p:grpSp>
                    <p:nvGrpSpPr>
                      <p:cNvPr id="39096" name="Group 280"/>
                      <p:cNvGrpSpPr>
                        <a:grpSpLocks/>
                      </p:cNvGrpSpPr>
                      <p:nvPr/>
                    </p:nvGrpSpPr>
                    <p:grpSpPr bwMode="auto">
                      <a:xfrm>
                        <a:off x="2582" y="1796"/>
                        <a:ext cx="57" cy="56"/>
                        <a:chOff x="2582" y="1796"/>
                        <a:chExt cx="57" cy="56"/>
                      </a:xfrm>
                    </p:grpSpPr>
                    <p:sp>
                      <p:nvSpPr>
                        <p:cNvPr id="39006" name="Line 281"/>
                        <p:cNvSpPr>
                          <a:spLocks noChangeShapeType="1"/>
                        </p:cNvSpPr>
                        <p:nvPr/>
                      </p:nvSpPr>
                      <p:spPr bwMode="auto">
                        <a:xfrm flipV="1">
                          <a:off x="2582" y="1833"/>
                          <a:ext cx="13" cy="19"/>
                        </a:xfrm>
                        <a:prstGeom prst="line">
                          <a:avLst/>
                        </a:prstGeom>
                        <a:noFill/>
                        <a:ln w="12700">
                          <a:solidFill>
                            <a:srgbClr val="000000"/>
                          </a:solidFill>
                          <a:round/>
                          <a:headEnd/>
                          <a:tailEnd/>
                        </a:ln>
                      </p:spPr>
                      <p:txBody>
                        <a:bodyPr wrap="none" anchor="ctr"/>
                        <a:lstStyle/>
                        <a:p>
                          <a:endParaRPr lang="en-GB"/>
                        </a:p>
                      </p:txBody>
                    </p:sp>
                    <p:sp>
                      <p:nvSpPr>
                        <p:cNvPr id="39007" name="Line 282"/>
                        <p:cNvSpPr>
                          <a:spLocks noChangeShapeType="1"/>
                        </p:cNvSpPr>
                        <p:nvPr/>
                      </p:nvSpPr>
                      <p:spPr bwMode="auto">
                        <a:xfrm flipV="1">
                          <a:off x="2603" y="1796"/>
                          <a:ext cx="36" cy="45"/>
                        </a:xfrm>
                        <a:prstGeom prst="line">
                          <a:avLst/>
                        </a:prstGeom>
                        <a:noFill/>
                        <a:ln w="12700">
                          <a:solidFill>
                            <a:srgbClr val="000000"/>
                          </a:solidFill>
                          <a:round/>
                          <a:headEnd/>
                          <a:tailEnd/>
                        </a:ln>
                      </p:spPr>
                      <p:txBody>
                        <a:bodyPr wrap="none" anchor="ctr"/>
                        <a:lstStyle/>
                        <a:p>
                          <a:endParaRPr lang="en-GB"/>
                        </a:p>
                      </p:txBody>
                    </p:sp>
                  </p:grpSp>
                  <p:grpSp>
                    <p:nvGrpSpPr>
                      <p:cNvPr id="39097" name="Group 283"/>
                      <p:cNvGrpSpPr>
                        <a:grpSpLocks/>
                      </p:cNvGrpSpPr>
                      <p:nvPr/>
                    </p:nvGrpSpPr>
                    <p:grpSpPr bwMode="auto">
                      <a:xfrm>
                        <a:off x="2605" y="1800"/>
                        <a:ext cx="58" cy="56"/>
                        <a:chOff x="2605" y="1800"/>
                        <a:chExt cx="58" cy="56"/>
                      </a:xfrm>
                    </p:grpSpPr>
                    <p:sp>
                      <p:nvSpPr>
                        <p:cNvPr id="39004" name="Line 284"/>
                        <p:cNvSpPr>
                          <a:spLocks noChangeShapeType="1"/>
                        </p:cNvSpPr>
                        <p:nvPr/>
                      </p:nvSpPr>
                      <p:spPr bwMode="auto">
                        <a:xfrm flipV="1">
                          <a:off x="2605" y="1836"/>
                          <a:ext cx="14" cy="20"/>
                        </a:xfrm>
                        <a:prstGeom prst="line">
                          <a:avLst/>
                        </a:prstGeom>
                        <a:noFill/>
                        <a:ln w="12700">
                          <a:solidFill>
                            <a:srgbClr val="000000"/>
                          </a:solidFill>
                          <a:round/>
                          <a:headEnd/>
                          <a:tailEnd/>
                        </a:ln>
                      </p:spPr>
                      <p:txBody>
                        <a:bodyPr wrap="none" anchor="ctr"/>
                        <a:lstStyle/>
                        <a:p>
                          <a:endParaRPr lang="en-GB"/>
                        </a:p>
                      </p:txBody>
                    </p:sp>
                    <p:sp>
                      <p:nvSpPr>
                        <p:cNvPr id="39005" name="Line 285"/>
                        <p:cNvSpPr>
                          <a:spLocks noChangeShapeType="1"/>
                        </p:cNvSpPr>
                        <p:nvPr/>
                      </p:nvSpPr>
                      <p:spPr bwMode="auto">
                        <a:xfrm flipV="1">
                          <a:off x="2627" y="1800"/>
                          <a:ext cx="36" cy="44"/>
                        </a:xfrm>
                        <a:prstGeom prst="line">
                          <a:avLst/>
                        </a:prstGeom>
                        <a:noFill/>
                        <a:ln w="12700">
                          <a:solidFill>
                            <a:srgbClr val="000000"/>
                          </a:solidFill>
                          <a:round/>
                          <a:headEnd/>
                          <a:tailEnd/>
                        </a:ln>
                      </p:spPr>
                      <p:txBody>
                        <a:bodyPr wrap="none" anchor="ctr"/>
                        <a:lstStyle/>
                        <a:p>
                          <a:endParaRPr lang="en-GB"/>
                        </a:p>
                      </p:txBody>
                    </p:sp>
                  </p:grpSp>
                  <p:grpSp>
                    <p:nvGrpSpPr>
                      <p:cNvPr id="39098" name="Group 286"/>
                      <p:cNvGrpSpPr>
                        <a:grpSpLocks/>
                      </p:cNvGrpSpPr>
                      <p:nvPr/>
                    </p:nvGrpSpPr>
                    <p:grpSpPr bwMode="auto">
                      <a:xfrm>
                        <a:off x="2632" y="1802"/>
                        <a:ext cx="57" cy="55"/>
                        <a:chOff x="2632" y="1802"/>
                        <a:chExt cx="57" cy="55"/>
                      </a:xfrm>
                    </p:grpSpPr>
                    <p:sp>
                      <p:nvSpPr>
                        <p:cNvPr id="39002" name="Line 287"/>
                        <p:cNvSpPr>
                          <a:spLocks noChangeShapeType="1"/>
                        </p:cNvSpPr>
                        <p:nvPr/>
                      </p:nvSpPr>
                      <p:spPr bwMode="auto">
                        <a:xfrm flipV="1">
                          <a:off x="2632" y="1838"/>
                          <a:ext cx="13" cy="19"/>
                        </a:xfrm>
                        <a:prstGeom prst="line">
                          <a:avLst/>
                        </a:prstGeom>
                        <a:noFill/>
                        <a:ln w="12700">
                          <a:solidFill>
                            <a:srgbClr val="000000"/>
                          </a:solidFill>
                          <a:round/>
                          <a:headEnd/>
                          <a:tailEnd/>
                        </a:ln>
                      </p:spPr>
                      <p:txBody>
                        <a:bodyPr wrap="none" anchor="ctr"/>
                        <a:lstStyle/>
                        <a:p>
                          <a:endParaRPr lang="en-GB"/>
                        </a:p>
                      </p:txBody>
                    </p:sp>
                    <p:sp>
                      <p:nvSpPr>
                        <p:cNvPr id="39003" name="Line 288"/>
                        <p:cNvSpPr>
                          <a:spLocks noChangeShapeType="1"/>
                        </p:cNvSpPr>
                        <p:nvPr/>
                      </p:nvSpPr>
                      <p:spPr bwMode="auto">
                        <a:xfrm flipV="1">
                          <a:off x="2653" y="1802"/>
                          <a:ext cx="36" cy="44"/>
                        </a:xfrm>
                        <a:prstGeom prst="line">
                          <a:avLst/>
                        </a:prstGeom>
                        <a:noFill/>
                        <a:ln w="12700">
                          <a:solidFill>
                            <a:srgbClr val="000000"/>
                          </a:solidFill>
                          <a:round/>
                          <a:headEnd/>
                          <a:tailEnd/>
                        </a:ln>
                      </p:spPr>
                      <p:txBody>
                        <a:bodyPr wrap="none" anchor="ctr"/>
                        <a:lstStyle/>
                        <a:p>
                          <a:endParaRPr lang="en-GB"/>
                        </a:p>
                      </p:txBody>
                    </p:sp>
                  </p:grpSp>
                  <p:grpSp>
                    <p:nvGrpSpPr>
                      <p:cNvPr id="39103" name="Group 289"/>
                      <p:cNvGrpSpPr>
                        <a:grpSpLocks/>
                      </p:cNvGrpSpPr>
                      <p:nvPr/>
                    </p:nvGrpSpPr>
                    <p:grpSpPr bwMode="auto">
                      <a:xfrm>
                        <a:off x="2657" y="1803"/>
                        <a:ext cx="57" cy="56"/>
                        <a:chOff x="2657" y="1803"/>
                        <a:chExt cx="57" cy="56"/>
                      </a:xfrm>
                    </p:grpSpPr>
                    <p:sp>
                      <p:nvSpPr>
                        <p:cNvPr id="39000" name="Line 290"/>
                        <p:cNvSpPr>
                          <a:spLocks noChangeShapeType="1"/>
                        </p:cNvSpPr>
                        <p:nvPr/>
                      </p:nvSpPr>
                      <p:spPr bwMode="auto">
                        <a:xfrm flipV="1">
                          <a:off x="2657" y="1840"/>
                          <a:ext cx="13" cy="19"/>
                        </a:xfrm>
                        <a:prstGeom prst="line">
                          <a:avLst/>
                        </a:prstGeom>
                        <a:noFill/>
                        <a:ln w="12700">
                          <a:solidFill>
                            <a:srgbClr val="000000"/>
                          </a:solidFill>
                          <a:round/>
                          <a:headEnd/>
                          <a:tailEnd/>
                        </a:ln>
                      </p:spPr>
                      <p:txBody>
                        <a:bodyPr wrap="none" anchor="ctr"/>
                        <a:lstStyle/>
                        <a:p>
                          <a:endParaRPr lang="en-GB"/>
                        </a:p>
                      </p:txBody>
                    </p:sp>
                    <p:sp>
                      <p:nvSpPr>
                        <p:cNvPr id="39001" name="Line 291"/>
                        <p:cNvSpPr>
                          <a:spLocks noChangeShapeType="1"/>
                        </p:cNvSpPr>
                        <p:nvPr/>
                      </p:nvSpPr>
                      <p:spPr bwMode="auto">
                        <a:xfrm flipV="1">
                          <a:off x="2678" y="1803"/>
                          <a:ext cx="36" cy="45"/>
                        </a:xfrm>
                        <a:prstGeom prst="line">
                          <a:avLst/>
                        </a:prstGeom>
                        <a:noFill/>
                        <a:ln w="12700">
                          <a:solidFill>
                            <a:srgbClr val="000000"/>
                          </a:solidFill>
                          <a:round/>
                          <a:headEnd/>
                          <a:tailEnd/>
                        </a:ln>
                      </p:spPr>
                      <p:txBody>
                        <a:bodyPr wrap="none" anchor="ctr"/>
                        <a:lstStyle/>
                        <a:p>
                          <a:endParaRPr lang="en-GB"/>
                        </a:p>
                      </p:txBody>
                    </p:sp>
                  </p:grpSp>
                  <p:grpSp>
                    <p:nvGrpSpPr>
                      <p:cNvPr id="39104" name="Group 292"/>
                      <p:cNvGrpSpPr>
                        <a:grpSpLocks/>
                      </p:cNvGrpSpPr>
                      <p:nvPr/>
                    </p:nvGrpSpPr>
                    <p:grpSpPr bwMode="auto">
                      <a:xfrm>
                        <a:off x="2681" y="1806"/>
                        <a:ext cx="58" cy="55"/>
                        <a:chOff x="2681" y="1806"/>
                        <a:chExt cx="58" cy="55"/>
                      </a:xfrm>
                    </p:grpSpPr>
                    <p:sp>
                      <p:nvSpPr>
                        <p:cNvPr id="38998" name="Line 293"/>
                        <p:cNvSpPr>
                          <a:spLocks noChangeShapeType="1"/>
                        </p:cNvSpPr>
                        <p:nvPr/>
                      </p:nvSpPr>
                      <p:spPr bwMode="auto">
                        <a:xfrm flipV="1">
                          <a:off x="2681" y="1842"/>
                          <a:ext cx="14" cy="19"/>
                        </a:xfrm>
                        <a:prstGeom prst="line">
                          <a:avLst/>
                        </a:prstGeom>
                        <a:noFill/>
                        <a:ln w="12700">
                          <a:solidFill>
                            <a:srgbClr val="000000"/>
                          </a:solidFill>
                          <a:round/>
                          <a:headEnd/>
                          <a:tailEnd/>
                        </a:ln>
                      </p:spPr>
                      <p:txBody>
                        <a:bodyPr wrap="none" anchor="ctr"/>
                        <a:lstStyle/>
                        <a:p>
                          <a:endParaRPr lang="en-GB"/>
                        </a:p>
                      </p:txBody>
                    </p:sp>
                    <p:sp>
                      <p:nvSpPr>
                        <p:cNvPr id="38999" name="Line 294"/>
                        <p:cNvSpPr>
                          <a:spLocks noChangeShapeType="1"/>
                        </p:cNvSpPr>
                        <p:nvPr/>
                      </p:nvSpPr>
                      <p:spPr bwMode="auto">
                        <a:xfrm flipV="1">
                          <a:off x="2703" y="1806"/>
                          <a:ext cx="36" cy="44"/>
                        </a:xfrm>
                        <a:prstGeom prst="line">
                          <a:avLst/>
                        </a:prstGeom>
                        <a:noFill/>
                        <a:ln w="12700">
                          <a:solidFill>
                            <a:srgbClr val="000000"/>
                          </a:solidFill>
                          <a:round/>
                          <a:headEnd/>
                          <a:tailEnd/>
                        </a:ln>
                      </p:spPr>
                      <p:txBody>
                        <a:bodyPr wrap="none" anchor="ctr"/>
                        <a:lstStyle/>
                        <a:p>
                          <a:endParaRPr lang="en-GB"/>
                        </a:p>
                      </p:txBody>
                    </p:sp>
                  </p:grpSp>
                  <p:grpSp>
                    <p:nvGrpSpPr>
                      <p:cNvPr id="39105" name="Group 295"/>
                      <p:cNvGrpSpPr>
                        <a:grpSpLocks/>
                      </p:cNvGrpSpPr>
                      <p:nvPr/>
                    </p:nvGrpSpPr>
                    <p:grpSpPr bwMode="auto">
                      <a:xfrm>
                        <a:off x="2704" y="1809"/>
                        <a:ext cx="58" cy="56"/>
                        <a:chOff x="2704" y="1809"/>
                        <a:chExt cx="58" cy="56"/>
                      </a:xfrm>
                    </p:grpSpPr>
                    <p:sp>
                      <p:nvSpPr>
                        <p:cNvPr id="38996" name="Line 296"/>
                        <p:cNvSpPr>
                          <a:spLocks noChangeShapeType="1"/>
                        </p:cNvSpPr>
                        <p:nvPr/>
                      </p:nvSpPr>
                      <p:spPr bwMode="auto">
                        <a:xfrm flipV="1">
                          <a:off x="2704" y="1846"/>
                          <a:ext cx="14" cy="19"/>
                        </a:xfrm>
                        <a:prstGeom prst="line">
                          <a:avLst/>
                        </a:prstGeom>
                        <a:noFill/>
                        <a:ln w="12700">
                          <a:solidFill>
                            <a:srgbClr val="000000"/>
                          </a:solidFill>
                          <a:round/>
                          <a:headEnd/>
                          <a:tailEnd/>
                        </a:ln>
                      </p:spPr>
                      <p:txBody>
                        <a:bodyPr wrap="none" anchor="ctr"/>
                        <a:lstStyle/>
                        <a:p>
                          <a:endParaRPr lang="en-GB"/>
                        </a:p>
                      </p:txBody>
                    </p:sp>
                    <p:sp>
                      <p:nvSpPr>
                        <p:cNvPr id="38997" name="Line 297"/>
                        <p:cNvSpPr>
                          <a:spLocks noChangeShapeType="1"/>
                        </p:cNvSpPr>
                        <p:nvPr/>
                      </p:nvSpPr>
                      <p:spPr bwMode="auto">
                        <a:xfrm flipV="1">
                          <a:off x="2726" y="1809"/>
                          <a:ext cx="36" cy="45"/>
                        </a:xfrm>
                        <a:prstGeom prst="line">
                          <a:avLst/>
                        </a:prstGeom>
                        <a:noFill/>
                        <a:ln w="12700">
                          <a:solidFill>
                            <a:srgbClr val="000000"/>
                          </a:solidFill>
                          <a:round/>
                          <a:headEnd/>
                          <a:tailEnd/>
                        </a:ln>
                      </p:spPr>
                      <p:txBody>
                        <a:bodyPr wrap="none" anchor="ctr"/>
                        <a:lstStyle/>
                        <a:p>
                          <a:endParaRPr lang="en-GB"/>
                        </a:p>
                      </p:txBody>
                    </p:sp>
                  </p:grpSp>
                  <p:grpSp>
                    <p:nvGrpSpPr>
                      <p:cNvPr id="39107" name="Group 298"/>
                      <p:cNvGrpSpPr>
                        <a:grpSpLocks/>
                      </p:cNvGrpSpPr>
                      <p:nvPr/>
                    </p:nvGrpSpPr>
                    <p:grpSpPr bwMode="auto">
                      <a:xfrm>
                        <a:off x="2729" y="1813"/>
                        <a:ext cx="57" cy="55"/>
                        <a:chOff x="2729" y="1813"/>
                        <a:chExt cx="57" cy="55"/>
                      </a:xfrm>
                    </p:grpSpPr>
                    <p:sp>
                      <p:nvSpPr>
                        <p:cNvPr id="38994" name="Line 299"/>
                        <p:cNvSpPr>
                          <a:spLocks noChangeShapeType="1"/>
                        </p:cNvSpPr>
                        <p:nvPr/>
                      </p:nvSpPr>
                      <p:spPr bwMode="auto">
                        <a:xfrm flipV="1">
                          <a:off x="2729" y="1849"/>
                          <a:ext cx="13" cy="19"/>
                        </a:xfrm>
                        <a:prstGeom prst="line">
                          <a:avLst/>
                        </a:prstGeom>
                        <a:noFill/>
                        <a:ln w="12700">
                          <a:solidFill>
                            <a:srgbClr val="000000"/>
                          </a:solidFill>
                          <a:round/>
                          <a:headEnd/>
                          <a:tailEnd/>
                        </a:ln>
                      </p:spPr>
                      <p:txBody>
                        <a:bodyPr wrap="none" anchor="ctr"/>
                        <a:lstStyle/>
                        <a:p>
                          <a:endParaRPr lang="en-GB"/>
                        </a:p>
                      </p:txBody>
                    </p:sp>
                    <p:sp>
                      <p:nvSpPr>
                        <p:cNvPr id="38995" name="Line 300"/>
                        <p:cNvSpPr>
                          <a:spLocks noChangeShapeType="1"/>
                        </p:cNvSpPr>
                        <p:nvPr/>
                      </p:nvSpPr>
                      <p:spPr bwMode="auto">
                        <a:xfrm flipV="1">
                          <a:off x="2750" y="1813"/>
                          <a:ext cx="36" cy="44"/>
                        </a:xfrm>
                        <a:prstGeom prst="line">
                          <a:avLst/>
                        </a:prstGeom>
                        <a:noFill/>
                        <a:ln w="12700">
                          <a:solidFill>
                            <a:srgbClr val="000000"/>
                          </a:solidFill>
                          <a:round/>
                          <a:headEnd/>
                          <a:tailEnd/>
                        </a:ln>
                      </p:spPr>
                      <p:txBody>
                        <a:bodyPr wrap="none" anchor="ctr"/>
                        <a:lstStyle/>
                        <a:p>
                          <a:endParaRPr lang="en-GB"/>
                        </a:p>
                      </p:txBody>
                    </p:sp>
                  </p:grpSp>
                  <p:grpSp>
                    <p:nvGrpSpPr>
                      <p:cNvPr id="39111" name="Group 301"/>
                      <p:cNvGrpSpPr>
                        <a:grpSpLocks/>
                      </p:cNvGrpSpPr>
                      <p:nvPr/>
                    </p:nvGrpSpPr>
                    <p:grpSpPr bwMode="auto">
                      <a:xfrm>
                        <a:off x="2754" y="1814"/>
                        <a:ext cx="57" cy="56"/>
                        <a:chOff x="2754" y="1814"/>
                        <a:chExt cx="57" cy="56"/>
                      </a:xfrm>
                    </p:grpSpPr>
                    <p:sp>
                      <p:nvSpPr>
                        <p:cNvPr id="38992" name="Line 302"/>
                        <p:cNvSpPr>
                          <a:spLocks noChangeShapeType="1"/>
                        </p:cNvSpPr>
                        <p:nvPr/>
                      </p:nvSpPr>
                      <p:spPr bwMode="auto">
                        <a:xfrm flipV="1">
                          <a:off x="2754" y="1851"/>
                          <a:ext cx="13" cy="19"/>
                        </a:xfrm>
                        <a:prstGeom prst="line">
                          <a:avLst/>
                        </a:prstGeom>
                        <a:noFill/>
                        <a:ln w="12700">
                          <a:solidFill>
                            <a:srgbClr val="000000"/>
                          </a:solidFill>
                          <a:round/>
                          <a:headEnd/>
                          <a:tailEnd/>
                        </a:ln>
                      </p:spPr>
                      <p:txBody>
                        <a:bodyPr wrap="none" anchor="ctr"/>
                        <a:lstStyle/>
                        <a:p>
                          <a:endParaRPr lang="en-GB"/>
                        </a:p>
                      </p:txBody>
                    </p:sp>
                    <p:sp>
                      <p:nvSpPr>
                        <p:cNvPr id="38993" name="Line 303"/>
                        <p:cNvSpPr>
                          <a:spLocks noChangeShapeType="1"/>
                        </p:cNvSpPr>
                        <p:nvPr/>
                      </p:nvSpPr>
                      <p:spPr bwMode="auto">
                        <a:xfrm flipV="1">
                          <a:off x="2775" y="1814"/>
                          <a:ext cx="36" cy="45"/>
                        </a:xfrm>
                        <a:prstGeom prst="line">
                          <a:avLst/>
                        </a:prstGeom>
                        <a:noFill/>
                        <a:ln w="12700">
                          <a:solidFill>
                            <a:srgbClr val="000000"/>
                          </a:solidFill>
                          <a:round/>
                          <a:headEnd/>
                          <a:tailEnd/>
                        </a:ln>
                      </p:spPr>
                      <p:txBody>
                        <a:bodyPr wrap="none" anchor="ctr"/>
                        <a:lstStyle/>
                        <a:p>
                          <a:endParaRPr lang="en-GB"/>
                        </a:p>
                      </p:txBody>
                    </p:sp>
                  </p:grpSp>
                  <p:grpSp>
                    <p:nvGrpSpPr>
                      <p:cNvPr id="39112" name="Group 304"/>
                      <p:cNvGrpSpPr>
                        <a:grpSpLocks/>
                      </p:cNvGrpSpPr>
                      <p:nvPr/>
                    </p:nvGrpSpPr>
                    <p:grpSpPr bwMode="auto">
                      <a:xfrm>
                        <a:off x="2777" y="1816"/>
                        <a:ext cx="58" cy="56"/>
                        <a:chOff x="2777" y="1816"/>
                        <a:chExt cx="58" cy="56"/>
                      </a:xfrm>
                    </p:grpSpPr>
                    <p:sp>
                      <p:nvSpPr>
                        <p:cNvPr id="38990" name="Line 305"/>
                        <p:cNvSpPr>
                          <a:spLocks noChangeShapeType="1"/>
                        </p:cNvSpPr>
                        <p:nvPr/>
                      </p:nvSpPr>
                      <p:spPr bwMode="auto">
                        <a:xfrm flipV="1">
                          <a:off x="2777" y="1853"/>
                          <a:ext cx="14" cy="19"/>
                        </a:xfrm>
                        <a:prstGeom prst="line">
                          <a:avLst/>
                        </a:prstGeom>
                        <a:noFill/>
                        <a:ln w="12700">
                          <a:solidFill>
                            <a:srgbClr val="000000"/>
                          </a:solidFill>
                          <a:round/>
                          <a:headEnd/>
                          <a:tailEnd/>
                        </a:ln>
                      </p:spPr>
                      <p:txBody>
                        <a:bodyPr wrap="none" anchor="ctr"/>
                        <a:lstStyle/>
                        <a:p>
                          <a:endParaRPr lang="en-GB"/>
                        </a:p>
                      </p:txBody>
                    </p:sp>
                    <p:sp>
                      <p:nvSpPr>
                        <p:cNvPr id="38991" name="Line 306"/>
                        <p:cNvSpPr>
                          <a:spLocks noChangeShapeType="1"/>
                        </p:cNvSpPr>
                        <p:nvPr/>
                      </p:nvSpPr>
                      <p:spPr bwMode="auto">
                        <a:xfrm flipV="1">
                          <a:off x="2799" y="1816"/>
                          <a:ext cx="36" cy="45"/>
                        </a:xfrm>
                        <a:prstGeom prst="line">
                          <a:avLst/>
                        </a:prstGeom>
                        <a:noFill/>
                        <a:ln w="12700">
                          <a:solidFill>
                            <a:srgbClr val="000000"/>
                          </a:solidFill>
                          <a:round/>
                          <a:headEnd/>
                          <a:tailEnd/>
                        </a:ln>
                      </p:spPr>
                      <p:txBody>
                        <a:bodyPr wrap="none" anchor="ctr"/>
                        <a:lstStyle/>
                        <a:p>
                          <a:endParaRPr lang="en-GB"/>
                        </a:p>
                      </p:txBody>
                    </p:sp>
                  </p:grpSp>
                </p:grpSp>
                <p:grpSp>
                  <p:nvGrpSpPr>
                    <p:cNvPr id="39116" name="Group 307"/>
                    <p:cNvGrpSpPr>
                      <a:grpSpLocks/>
                    </p:cNvGrpSpPr>
                    <p:nvPr/>
                  </p:nvGrpSpPr>
                  <p:grpSpPr bwMode="auto">
                    <a:xfrm>
                      <a:off x="2854" y="1824"/>
                      <a:ext cx="86" cy="63"/>
                      <a:chOff x="2854" y="1824"/>
                      <a:chExt cx="86" cy="63"/>
                    </a:xfrm>
                  </p:grpSpPr>
                  <p:grpSp>
                    <p:nvGrpSpPr>
                      <p:cNvPr id="39117" name="Group 308"/>
                      <p:cNvGrpSpPr>
                        <a:grpSpLocks/>
                      </p:cNvGrpSpPr>
                      <p:nvPr/>
                    </p:nvGrpSpPr>
                    <p:grpSpPr bwMode="auto">
                      <a:xfrm>
                        <a:off x="2893" y="1827"/>
                        <a:ext cx="47" cy="60"/>
                        <a:chOff x="2893" y="1827"/>
                        <a:chExt cx="47" cy="60"/>
                      </a:xfrm>
                    </p:grpSpPr>
                    <p:sp>
                      <p:nvSpPr>
                        <p:cNvPr id="38977" name="Line 309"/>
                        <p:cNvSpPr>
                          <a:spLocks noChangeShapeType="1"/>
                        </p:cNvSpPr>
                        <p:nvPr/>
                      </p:nvSpPr>
                      <p:spPr bwMode="auto">
                        <a:xfrm flipV="1">
                          <a:off x="2893" y="1865"/>
                          <a:ext cx="11" cy="22"/>
                        </a:xfrm>
                        <a:prstGeom prst="line">
                          <a:avLst/>
                        </a:prstGeom>
                        <a:noFill/>
                        <a:ln w="12700">
                          <a:solidFill>
                            <a:srgbClr val="000000"/>
                          </a:solidFill>
                          <a:round/>
                          <a:headEnd/>
                          <a:tailEnd/>
                        </a:ln>
                      </p:spPr>
                      <p:txBody>
                        <a:bodyPr wrap="none" anchor="ctr"/>
                        <a:lstStyle/>
                        <a:p>
                          <a:endParaRPr lang="en-GB"/>
                        </a:p>
                      </p:txBody>
                    </p:sp>
                    <p:sp>
                      <p:nvSpPr>
                        <p:cNvPr id="38978" name="Line 310"/>
                        <p:cNvSpPr>
                          <a:spLocks noChangeShapeType="1"/>
                        </p:cNvSpPr>
                        <p:nvPr/>
                      </p:nvSpPr>
                      <p:spPr bwMode="auto">
                        <a:xfrm flipV="1">
                          <a:off x="2912" y="1827"/>
                          <a:ext cx="28" cy="46"/>
                        </a:xfrm>
                        <a:prstGeom prst="line">
                          <a:avLst/>
                        </a:prstGeom>
                        <a:noFill/>
                        <a:ln w="12700">
                          <a:solidFill>
                            <a:srgbClr val="000000"/>
                          </a:solidFill>
                          <a:round/>
                          <a:headEnd/>
                          <a:tailEnd/>
                        </a:ln>
                      </p:spPr>
                      <p:txBody>
                        <a:bodyPr wrap="none" anchor="ctr"/>
                        <a:lstStyle/>
                        <a:p>
                          <a:endParaRPr lang="en-GB"/>
                        </a:p>
                      </p:txBody>
                    </p:sp>
                  </p:grpSp>
                  <p:grpSp>
                    <p:nvGrpSpPr>
                      <p:cNvPr id="39118" name="Group 311"/>
                      <p:cNvGrpSpPr>
                        <a:grpSpLocks/>
                      </p:cNvGrpSpPr>
                      <p:nvPr/>
                    </p:nvGrpSpPr>
                    <p:grpSpPr bwMode="auto">
                      <a:xfrm>
                        <a:off x="2874" y="1825"/>
                        <a:ext cx="48" cy="60"/>
                        <a:chOff x="2874" y="1825"/>
                        <a:chExt cx="48" cy="60"/>
                      </a:xfrm>
                    </p:grpSpPr>
                    <p:sp>
                      <p:nvSpPr>
                        <p:cNvPr id="38975" name="Line 312"/>
                        <p:cNvSpPr>
                          <a:spLocks noChangeShapeType="1"/>
                        </p:cNvSpPr>
                        <p:nvPr/>
                      </p:nvSpPr>
                      <p:spPr bwMode="auto">
                        <a:xfrm flipV="1">
                          <a:off x="2874" y="1864"/>
                          <a:ext cx="10" cy="21"/>
                        </a:xfrm>
                        <a:prstGeom prst="line">
                          <a:avLst/>
                        </a:prstGeom>
                        <a:noFill/>
                        <a:ln w="12700">
                          <a:solidFill>
                            <a:srgbClr val="000000"/>
                          </a:solidFill>
                          <a:round/>
                          <a:headEnd/>
                          <a:tailEnd/>
                        </a:ln>
                      </p:spPr>
                      <p:txBody>
                        <a:bodyPr wrap="none" anchor="ctr"/>
                        <a:lstStyle/>
                        <a:p>
                          <a:endParaRPr lang="en-GB"/>
                        </a:p>
                      </p:txBody>
                    </p:sp>
                    <p:sp>
                      <p:nvSpPr>
                        <p:cNvPr id="38976" name="Line 313"/>
                        <p:cNvSpPr>
                          <a:spLocks noChangeShapeType="1"/>
                        </p:cNvSpPr>
                        <p:nvPr/>
                      </p:nvSpPr>
                      <p:spPr bwMode="auto">
                        <a:xfrm flipV="1">
                          <a:off x="2892" y="1825"/>
                          <a:ext cx="30" cy="47"/>
                        </a:xfrm>
                        <a:prstGeom prst="line">
                          <a:avLst/>
                        </a:prstGeom>
                        <a:noFill/>
                        <a:ln w="12700">
                          <a:solidFill>
                            <a:srgbClr val="000000"/>
                          </a:solidFill>
                          <a:round/>
                          <a:headEnd/>
                          <a:tailEnd/>
                        </a:ln>
                      </p:spPr>
                      <p:txBody>
                        <a:bodyPr wrap="none" anchor="ctr"/>
                        <a:lstStyle/>
                        <a:p>
                          <a:endParaRPr lang="en-GB"/>
                        </a:p>
                      </p:txBody>
                    </p:sp>
                  </p:grpSp>
                  <p:grpSp>
                    <p:nvGrpSpPr>
                      <p:cNvPr id="39122" name="Group 314"/>
                      <p:cNvGrpSpPr>
                        <a:grpSpLocks/>
                      </p:cNvGrpSpPr>
                      <p:nvPr/>
                    </p:nvGrpSpPr>
                    <p:grpSpPr bwMode="auto">
                      <a:xfrm>
                        <a:off x="2854" y="1824"/>
                        <a:ext cx="46" cy="59"/>
                        <a:chOff x="2854" y="1824"/>
                        <a:chExt cx="46" cy="59"/>
                      </a:xfrm>
                    </p:grpSpPr>
                    <p:sp>
                      <p:nvSpPr>
                        <p:cNvPr id="38973" name="Line 315"/>
                        <p:cNvSpPr>
                          <a:spLocks noChangeShapeType="1"/>
                        </p:cNvSpPr>
                        <p:nvPr/>
                      </p:nvSpPr>
                      <p:spPr bwMode="auto">
                        <a:xfrm flipV="1">
                          <a:off x="2854" y="1861"/>
                          <a:ext cx="11" cy="22"/>
                        </a:xfrm>
                        <a:prstGeom prst="line">
                          <a:avLst/>
                        </a:prstGeom>
                        <a:noFill/>
                        <a:ln w="12700">
                          <a:solidFill>
                            <a:srgbClr val="000000"/>
                          </a:solidFill>
                          <a:round/>
                          <a:headEnd/>
                          <a:tailEnd/>
                        </a:ln>
                      </p:spPr>
                      <p:txBody>
                        <a:bodyPr wrap="none" anchor="ctr"/>
                        <a:lstStyle/>
                        <a:p>
                          <a:endParaRPr lang="en-GB"/>
                        </a:p>
                      </p:txBody>
                    </p:sp>
                    <p:sp>
                      <p:nvSpPr>
                        <p:cNvPr id="38974" name="Line 316"/>
                        <p:cNvSpPr>
                          <a:spLocks noChangeShapeType="1"/>
                        </p:cNvSpPr>
                        <p:nvPr/>
                      </p:nvSpPr>
                      <p:spPr bwMode="auto">
                        <a:xfrm flipV="1">
                          <a:off x="2873" y="1824"/>
                          <a:ext cx="27" cy="45"/>
                        </a:xfrm>
                        <a:prstGeom prst="line">
                          <a:avLst/>
                        </a:prstGeom>
                        <a:noFill/>
                        <a:ln w="12700">
                          <a:solidFill>
                            <a:srgbClr val="000000"/>
                          </a:solidFill>
                          <a:round/>
                          <a:headEnd/>
                          <a:tailEnd/>
                        </a:ln>
                      </p:spPr>
                      <p:txBody>
                        <a:bodyPr wrap="none" anchor="ctr"/>
                        <a:lstStyle/>
                        <a:p>
                          <a:endParaRPr lang="en-GB"/>
                        </a:p>
                      </p:txBody>
                    </p:sp>
                  </p:grpSp>
                </p:grpSp>
                <p:sp>
                  <p:nvSpPr>
                    <p:cNvPr id="38967" name="Line 317"/>
                    <p:cNvSpPr>
                      <a:spLocks noChangeShapeType="1"/>
                    </p:cNvSpPr>
                    <p:nvPr/>
                  </p:nvSpPr>
                  <p:spPr bwMode="auto">
                    <a:xfrm>
                      <a:off x="2553" y="1815"/>
                      <a:ext cx="391" cy="30"/>
                    </a:xfrm>
                    <a:prstGeom prst="line">
                      <a:avLst/>
                    </a:prstGeom>
                    <a:noFill/>
                    <a:ln w="12700">
                      <a:solidFill>
                        <a:srgbClr val="000000"/>
                      </a:solidFill>
                      <a:round/>
                      <a:headEnd/>
                      <a:tailEnd/>
                    </a:ln>
                  </p:spPr>
                  <p:txBody>
                    <a:bodyPr wrap="none" anchor="ctr"/>
                    <a:lstStyle/>
                    <a:p>
                      <a:endParaRPr lang="en-GB"/>
                    </a:p>
                  </p:txBody>
                </p:sp>
                <p:sp>
                  <p:nvSpPr>
                    <p:cNvPr id="38968" name="Line 318"/>
                    <p:cNvSpPr>
                      <a:spLocks noChangeShapeType="1"/>
                    </p:cNvSpPr>
                    <p:nvPr/>
                  </p:nvSpPr>
                  <p:spPr bwMode="auto">
                    <a:xfrm>
                      <a:off x="2538" y="1825"/>
                      <a:ext cx="399" cy="31"/>
                    </a:xfrm>
                    <a:prstGeom prst="line">
                      <a:avLst/>
                    </a:prstGeom>
                    <a:noFill/>
                    <a:ln w="12700">
                      <a:solidFill>
                        <a:srgbClr val="000000"/>
                      </a:solidFill>
                      <a:round/>
                      <a:headEnd/>
                      <a:tailEnd/>
                    </a:ln>
                  </p:spPr>
                  <p:txBody>
                    <a:bodyPr wrap="none" anchor="ctr"/>
                    <a:lstStyle/>
                    <a:p>
                      <a:endParaRPr lang="en-GB"/>
                    </a:p>
                  </p:txBody>
                </p:sp>
                <p:sp>
                  <p:nvSpPr>
                    <p:cNvPr id="38969" name="Line 319"/>
                    <p:cNvSpPr>
                      <a:spLocks noChangeShapeType="1"/>
                    </p:cNvSpPr>
                    <p:nvPr/>
                  </p:nvSpPr>
                  <p:spPr bwMode="auto">
                    <a:xfrm>
                      <a:off x="2523" y="1835"/>
                      <a:ext cx="403" cy="35"/>
                    </a:xfrm>
                    <a:prstGeom prst="line">
                      <a:avLst/>
                    </a:prstGeom>
                    <a:noFill/>
                    <a:ln w="12700">
                      <a:solidFill>
                        <a:srgbClr val="000000"/>
                      </a:solidFill>
                      <a:round/>
                      <a:headEnd/>
                      <a:tailEnd/>
                    </a:ln>
                  </p:spPr>
                  <p:txBody>
                    <a:bodyPr wrap="none" anchor="ctr"/>
                    <a:lstStyle/>
                    <a:p>
                      <a:endParaRPr lang="en-GB"/>
                    </a:p>
                  </p:txBody>
                </p:sp>
              </p:grpSp>
            </p:grpSp>
            <p:grpSp>
              <p:nvGrpSpPr>
                <p:cNvPr id="39123" name="Group 320"/>
                <p:cNvGrpSpPr>
                  <a:grpSpLocks/>
                </p:cNvGrpSpPr>
                <p:nvPr/>
              </p:nvGrpSpPr>
              <p:grpSpPr bwMode="auto">
                <a:xfrm>
                  <a:off x="2939" y="1835"/>
                  <a:ext cx="51" cy="68"/>
                  <a:chOff x="2939" y="1835"/>
                  <a:chExt cx="51" cy="68"/>
                </a:xfrm>
              </p:grpSpPr>
              <p:sp>
                <p:nvSpPr>
                  <p:cNvPr id="38961" name="Line 321"/>
                  <p:cNvSpPr>
                    <a:spLocks noChangeShapeType="1"/>
                  </p:cNvSpPr>
                  <p:nvPr/>
                </p:nvSpPr>
                <p:spPr bwMode="auto">
                  <a:xfrm flipV="1">
                    <a:off x="2939" y="1870"/>
                    <a:ext cx="23" cy="33"/>
                  </a:xfrm>
                  <a:prstGeom prst="line">
                    <a:avLst/>
                  </a:prstGeom>
                  <a:noFill/>
                  <a:ln w="12700">
                    <a:solidFill>
                      <a:srgbClr val="000000"/>
                    </a:solidFill>
                    <a:round/>
                    <a:headEnd/>
                    <a:tailEnd/>
                  </a:ln>
                </p:spPr>
                <p:txBody>
                  <a:bodyPr wrap="none" anchor="ctr"/>
                  <a:lstStyle/>
                  <a:p>
                    <a:endParaRPr lang="en-GB"/>
                  </a:p>
                </p:txBody>
              </p:sp>
              <p:sp>
                <p:nvSpPr>
                  <p:cNvPr id="38962" name="Line 322"/>
                  <p:cNvSpPr>
                    <a:spLocks noChangeShapeType="1"/>
                  </p:cNvSpPr>
                  <p:nvPr/>
                </p:nvSpPr>
                <p:spPr bwMode="auto">
                  <a:xfrm flipV="1">
                    <a:off x="2970" y="1835"/>
                    <a:ext cx="20" cy="43"/>
                  </a:xfrm>
                  <a:prstGeom prst="line">
                    <a:avLst/>
                  </a:prstGeom>
                  <a:noFill/>
                  <a:ln w="12700">
                    <a:solidFill>
                      <a:srgbClr val="000000"/>
                    </a:solidFill>
                    <a:round/>
                    <a:headEnd/>
                    <a:tailEnd/>
                  </a:ln>
                </p:spPr>
                <p:txBody>
                  <a:bodyPr wrap="none" anchor="ctr"/>
                  <a:lstStyle/>
                  <a:p>
                    <a:endParaRPr lang="en-GB"/>
                  </a:p>
                </p:txBody>
              </p:sp>
            </p:grpSp>
          </p:grpSp>
        </p:grpSp>
      </p:grpSp>
      <p:sp>
        <p:nvSpPr>
          <p:cNvPr id="30744" name="Text Box 323"/>
          <p:cNvSpPr txBox="1">
            <a:spLocks noChangeArrowheads="1"/>
          </p:cNvSpPr>
          <p:nvPr/>
        </p:nvSpPr>
        <p:spPr bwMode="auto">
          <a:xfrm>
            <a:off x="2697163" y="541338"/>
            <a:ext cx="3802062" cy="1066800"/>
          </a:xfrm>
          <a:prstGeom prst="rect">
            <a:avLst/>
          </a:prstGeom>
          <a:noFill/>
          <a:ln w="38100" cap="sq">
            <a:noFill/>
            <a:miter lim="800000"/>
            <a:headEnd/>
            <a:tailEnd/>
          </a:ln>
        </p:spPr>
        <p:txBody>
          <a:bodyPr>
            <a:spAutoFit/>
          </a:bodyPr>
          <a:lstStyle/>
          <a:p>
            <a:pPr>
              <a:defRPr/>
            </a:pPr>
            <a:r>
              <a:rPr lang="en-GB" sz="3200" u="sng" dirty="0">
                <a:solidFill>
                  <a:schemeClr val="bg1">
                    <a:lumMod val="50000"/>
                  </a:schemeClr>
                </a:solidFill>
              </a:rPr>
              <a:t>OSI – TCP/IP</a:t>
            </a:r>
          </a:p>
          <a:p>
            <a:pPr>
              <a:defRPr/>
            </a:pPr>
            <a:r>
              <a:rPr lang="en-GB" sz="3200" u="sng" dirty="0">
                <a:solidFill>
                  <a:schemeClr val="bg1">
                    <a:lumMod val="50000"/>
                  </a:schemeClr>
                </a:solidFill>
              </a:rPr>
              <a:t>Comparison</a:t>
            </a:r>
            <a:endParaRPr lang="en-US" sz="3200" u="sng" dirty="0">
              <a:solidFill>
                <a:schemeClr val="bg1">
                  <a:lumMod val="50000"/>
                </a:schemeClr>
              </a:solidFill>
            </a:endParaRPr>
          </a:p>
        </p:txBody>
      </p:sp>
      <p:sp>
        <p:nvSpPr>
          <p:cNvPr id="30745" name="AutoShape 324"/>
          <p:cNvSpPr>
            <a:spLocks/>
          </p:cNvSpPr>
          <p:nvPr/>
        </p:nvSpPr>
        <p:spPr bwMode="auto">
          <a:xfrm>
            <a:off x="3403600" y="1866900"/>
            <a:ext cx="381000" cy="1562100"/>
          </a:xfrm>
          <a:prstGeom prst="rightBrace">
            <a:avLst>
              <a:gd name="adj1" fmla="val 34167"/>
              <a:gd name="adj2" fmla="val 50000"/>
            </a:avLst>
          </a:prstGeom>
          <a:solidFill>
            <a:schemeClr val="tx1"/>
          </a:solidFill>
          <a:ln w="38100" cap="sq">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30746" name="Line 325"/>
          <p:cNvSpPr>
            <a:spLocks noChangeShapeType="1"/>
          </p:cNvSpPr>
          <p:nvPr/>
        </p:nvSpPr>
        <p:spPr bwMode="auto">
          <a:xfrm>
            <a:off x="3797300" y="2654300"/>
            <a:ext cx="1816100" cy="0"/>
          </a:xfrm>
          <a:prstGeom prst="line">
            <a:avLst/>
          </a:prstGeom>
          <a:noFill/>
          <a:ln w="38100" cap="sq">
            <a:solidFill>
              <a:srgbClr val="000000"/>
            </a:solidFill>
            <a:round/>
            <a:headEnd/>
            <a:tailEnd type="triangle" w="med" len="med"/>
          </a:ln>
        </p:spPr>
        <p:txBody>
          <a:bodyPr wrap="none"/>
          <a:lstStyle/>
          <a:p>
            <a:pPr>
              <a:defRPr/>
            </a:pPr>
            <a:endParaRPr lang="en-US">
              <a:solidFill>
                <a:schemeClr val="bg1">
                  <a:lumMod val="50000"/>
                </a:schemeClr>
              </a:solidFill>
            </a:endParaRPr>
          </a:p>
        </p:txBody>
      </p:sp>
      <p:sp>
        <p:nvSpPr>
          <p:cNvPr id="30747" name="AutoShape 326"/>
          <p:cNvSpPr>
            <a:spLocks/>
          </p:cNvSpPr>
          <p:nvPr/>
        </p:nvSpPr>
        <p:spPr bwMode="auto">
          <a:xfrm>
            <a:off x="3327400" y="4546600"/>
            <a:ext cx="381000" cy="1041400"/>
          </a:xfrm>
          <a:prstGeom prst="rightBrace">
            <a:avLst>
              <a:gd name="adj1" fmla="val 22778"/>
              <a:gd name="adj2" fmla="val 50000"/>
            </a:avLst>
          </a:prstGeom>
          <a:solidFill>
            <a:schemeClr val="tx1"/>
          </a:solidFill>
          <a:ln w="38100" cap="sq">
            <a:solidFill>
              <a:srgbClr val="000000"/>
            </a:solidFill>
            <a:round/>
            <a:headEnd/>
            <a:tailEnd/>
          </a:ln>
        </p:spPr>
        <p:txBody>
          <a:bodyPr wrap="none" anchor="ctr"/>
          <a:lstStyle/>
          <a:p>
            <a:pPr>
              <a:defRPr/>
            </a:pPr>
            <a:endParaRPr lang="en-US">
              <a:solidFill>
                <a:schemeClr val="bg1">
                  <a:lumMod val="50000"/>
                </a:schemeClr>
              </a:solidFill>
            </a:endParaRPr>
          </a:p>
        </p:txBody>
      </p:sp>
      <p:sp>
        <p:nvSpPr>
          <p:cNvPr id="30748" name="Line 327"/>
          <p:cNvSpPr>
            <a:spLocks noChangeShapeType="1"/>
          </p:cNvSpPr>
          <p:nvPr/>
        </p:nvSpPr>
        <p:spPr bwMode="auto">
          <a:xfrm>
            <a:off x="3721100" y="5067300"/>
            <a:ext cx="1816100" cy="0"/>
          </a:xfrm>
          <a:prstGeom prst="line">
            <a:avLst/>
          </a:prstGeom>
          <a:noFill/>
          <a:ln w="38100" cap="sq">
            <a:solidFill>
              <a:srgbClr val="000000"/>
            </a:solidFill>
            <a:round/>
            <a:headEnd/>
            <a:tailEnd type="triangle" w="med" len="med"/>
          </a:ln>
        </p:spPr>
        <p:txBody>
          <a:bodyPr wrap="none"/>
          <a:lstStyle/>
          <a:p>
            <a:pPr>
              <a:defRPr/>
            </a:pPr>
            <a:endParaRPr lang="en-US">
              <a:solidFill>
                <a:schemeClr val="bg1">
                  <a:lumMod val="50000"/>
                </a:schemeClr>
              </a:solidFill>
            </a:endParaRPr>
          </a:p>
        </p:txBody>
      </p:sp>
      <p:sp>
        <p:nvSpPr>
          <p:cNvPr id="30749" name="Line 328"/>
          <p:cNvSpPr>
            <a:spLocks noChangeShapeType="1"/>
          </p:cNvSpPr>
          <p:nvPr/>
        </p:nvSpPr>
        <p:spPr bwMode="auto">
          <a:xfrm>
            <a:off x="3797300" y="3746500"/>
            <a:ext cx="1816100" cy="0"/>
          </a:xfrm>
          <a:prstGeom prst="line">
            <a:avLst/>
          </a:prstGeom>
          <a:noFill/>
          <a:ln w="38100" cap="sq">
            <a:solidFill>
              <a:srgbClr val="000000"/>
            </a:solidFill>
            <a:round/>
            <a:headEnd/>
            <a:tailEnd type="triangle" w="med" len="med"/>
          </a:ln>
        </p:spPr>
        <p:txBody>
          <a:bodyPr wrap="none"/>
          <a:lstStyle/>
          <a:p>
            <a:pPr>
              <a:defRPr/>
            </a:pPr>
            <a:endParaRPr lang="en-US">
              <a:solidFill>
                <a:schemeClr val="bg1">
                  <a:lumMod val="50000"/>
                </a:schemeClr>
              </a:solidFill>
            </a:endParaRPr>
          </a:p>
        </p:txBody>
      </p:sp>
      <p:sp>
        <p:nvSpPr>
          <p:cNvPr id="30750" name="Line 329"/>
          <p:cNvSpPr>
            <a:spLocks noChangeShapeType="1"/>
          </p:cNvSpPr>
          <p:nvPr/>
        </p:nvSpPr>
        <p:spPr bwMode="auto">
          <a:xfrm>
            <a:off x="3797300" y="4292600"/>
            <a:ext cx="1816100" cy="0"/>
          </a:xfrm>
          <a:prstGeom prst="line">
            <a:avLst/>
          </a:prstGeom>
          <a:noFill/>
          <a:ln w="38100" cap="sq">
            <a:solidFill>
              <a:srgbClr val="000000"/>
            </a:solidFill>
            <a:round/>
            <a:headEnd/>
            <a:tailEnd type="triangle" w="med" len="med"/>
          </a:ln>
        </p:spPr>
        <p:txBody>
          <a:bodyPr wrap="none"/>
          <a:lstStyle/>
          <a:p>
            <a:pPr>
              <a:defRPr/>
            </a:pPr>
            <a:endParaRPr lang="en-US">
              <a:solidFill>
                <a:schemeClr val="bg1">
                  <a:lumMod val="50000"/>
                </a:schemeClr>
              </a:solidFill>
            </a:endParaRP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672781"/>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72781"/>
                                        </p:tgtEl>
                                      </p:cBhvr>
                                    </p:cmd>
                                  </p:childTnLst>
                                </p:cTn>
                              </p:par>
                            </p:childTnLst>
                          </p:cTn>
                        </p:par>
                      </p:childTnLst>
                    </p:cTn>
                  </p:par>
                </p:childTnLst>
              </p:cTn>
              <p:nextCondLst>
                <p:cond evt="onClick" delay="0">
                  <p:tgtEl>
                    <p:spTgt spid="672781"/>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672781"/>
                </p:tgtEl>
              </p:cMediaNode>
            </p:audio>
            <p:seq concurrent="1" nextAc="seek">
              <p:cTn id="8" restart="whenNotActive" fill="hold" evtFilter="cancelBubble" nodeType="interactiveSeq">
                <p:stCondLst>
                  <p:cond evt="onClick" delay="0">
                    <p:tgtEl>
                      <p:spTgt spid="672940"/>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 fill="hold"/>
                                        <p:tgtEl>
                                          <p:spTgt spid="672940"/>
                                        </p:tgtEl>
                                      </p:cBhvr>
                                    </p:cmd>
                                  </p:childTnLst>
                                </p:cTn>
                              </p:par>
                            </p:childTnLst>
                          </p:cTn>
                        </p:par>
                      </p:childTnLst>
                    </p:cTn>
                  </p:par>
                </p:childTnLst>
              </p:cTn>
              <p:nextCondLst>
                <p:cond evt="onClick" delay="0">
                  <p:tgtEl>
                    <p:spTgt spid="672940"/>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672940"/>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55638" y="300038"/>
            <a:ext cx="8145462" cy="838200"/>
          </a:xfrm>
        </p:spPr>
        <p:txBody>
          <a:bodyPr>
            <a:noAutofit/>
          </a:bodyPr>
          <a:lstStyle/>
          <a:p>
            <a:pPr defTabSz="814388" eaLnBrk="1" hangingPunct="1">
              <a:defRPr/>
            </a:pPr>
            <a:r>
              <a:rPr lang="en-US" sz="5400" i="1" dirty="0" smtClean="0">
                <a:latin typeface="+mn-lt"/>
              </a:rPr>
              <a:t>Network Structure</a:t>
            </a:r>
          </a:p>
        </p:txBody>
      </p:sp>
      <p:sp>
        <p:nvSpPr>
          <p:cNvPr id="586755" name="Rectangle 3"/>
          <p:cNvSpPr>
            <a:spLocks noGrp="1" noChangeArrowheads="1"/>
          </p:cNvSpPr>
          <p:nvPr>
            <p:ph sz="quarter" idx="1"/>
          </p:nvPr>
        </p:nvSpPr>
        <p:spPr>
          <a:xfrm>
            <a:off x="463550" y="1219200"/>
            <a:ext cx="8115300" cy="1473200"/>
          </a:xfrm>
        </p:spPr>
        <p:txBody>
          <a:bodyPr/>
          <a:lstStyle/>
          <a:p>
            <a:pPr marL="236538" indent="-236538" defTabSz="814388" eaLnBrk="1" hangingPunct="1">
              <a:buFontTx/>
              <a:buNone/>
              <a:defRPr/>
            </a:pPr>
            <a:r>
              <a:rPr lang="en-US" sz="2400" smtClean="0"/>
              <a:t>3 common elements of communication:</a:t>
            </a:r>
          </a:p>
          <a:p>
            <a:pPr marL="914400" lvl="2" indent="0" defTabSz="814388" eaLnBrk="1" hangingPunct="1">
              <a:defRPr/>
            </a:pPr>
            <a:r>
              <a:rPr lang="en-US" sz="1800" smtClean="0"/>
              <a:t>	message source</a:t>
            </a:r>
          </a:p>
          <a:p>
            <a:pPr marL="914400" lvl="2" indent="0" defTabSz="814388" eaLnBrk="1" hangingPunct="1">
              <a:defRPr/>
            </a:pPr>
            <a:r>
              <a:rPr lang="en-US" sz="1800" smtClean="0"/>
              <a:t>	the channel</a:t>
            </a:r>
          </a:p>
          <a:p>
            <a:pPr marL="914400" lvl="2" indent="0" defTabSz="814388" eaLnBrk="1" hangingPunct="1">
              <a:defRPr/>
            </a:pPr>
            <a:r>
              <a:rPr lang="en-US" sz="1800" smtClean="0"/>
              <a:t>	message destination</a:t>
            </a:r>
          </a:p>
          <a:p>
            <a:pPr marL="914400" lvl="2" indent="0" defTabSz="814388" eaLnBrk="1" hangingPunct="1">
              <a:defRPr/>
            </a:pPr>
            <a:endParaRPr lang="en-US" sz="1800" smtClean="0"/>
          </a:p>
          <a:p>
            <a:pPr marL="914400" lvl="2" indent="0" defTabSz="814388" eaLnBrk="1" hangingPunct="1">
              <a:defRPr/>
            </a:pPr>
            <a:endParaRPr lang="en-US" sz="1800" smtClean="0"/>
          </a:p>
          <a:p>
            <a:pPr marL="914400" lvl="2" indent="0" defTabSz="814388" eaLnBrk="1" hangingPunct="1">
              <a:defRPr/>
            </a:pPr>
            <a:endParaRPr lang="en-US" sz="1800" smtClean="0"/>
          </a:p>
          <a:p>
            <a:pPr marL="914400" lvl="2" indent="0" defTabSz="814388" eaLnBrk="1" hangingPunct="1">
              <a:defRPr/>
            </a:pPr>
            <a:endParaRPr lang="en-GB" sz="1800" smtClean="0"/>
          </a:p>
          <a:p>
            <a:pPr marL="574675" lvl="1" indent="0" defTabSz="814388" eaLnBrk="1" hangingPunct="1">
              <a:defRPr/>
            </a:pPr>
            <a:endParaRPr lang="en-US" sz="1800" smtClean="0"/>
          </a:p>
          <a:p>
            <a:pPr marL="574675" lvl="1" indent="0" defTabSz="814388" eaLnBrk="1" hangingPunct="1">
              <a:defRPr/>
            </a:pPr>
            <a:endParaRPr lang="en-US" sz="1800" smtClean="0"/>
          </a:p>
          <a:p>
            <a:pPr marL="574675" lvl="1" indent="0" defTabSz="814388" eaLnBrk="1" hangingPunct="1">
              <a:defRPr/>
            </a:pPr>
            <a:endParaRPr lang="en-US" sz="1800" smtClean="0"/>
          </a:p>
          <a:p>
            <a:pPr marL="574675" lvl="1" indent="0" defTabSz="814388" eaLnBrk="1" hangingPunct="1">
              <a:defRPr/>
            </a:pPr>
            <a:endParaRPr lang="en-US" sz="2000" smtClean="0"/>
          </a:p>
          <a:p>
            <a:pPr marL="574675" lvl="1" indent="0" defTabSz="814388" eaLnBrk="1" hangingPunct="1">
              <a:defRPr/>
            </a:pPr>
            <a:endParaRPr lang="en-US" sz="2000" smtClean="0"/>
          </a:p>
        </p:txBody>
      </p:sp>
      <p:pic>
        <p:nvPicPr>
          <p:cNvPr id="12292" name="Picture 4"/>
          <p:cNvPicPr>
            <a:picLocks noChangeAspect="1" noChangeArrowheads="1"/>
          </p:cNvPicPr>
          <p:nvPr/>
        </p:nvPicPr>
        <p:blipFill>
          <a:blip r:embed="rId3"/>
          <a:srcRect/>
          <a:stretch>
            <a:fillRect/>
          </a:stretch>
        </p:blipFill>
        <p:spPr bwMode="auto">
          <a:xfrm>
            <a:off x="844908" y="2740480"/>
            <a:ext cx="6941802" cy="2474470"/>
          </a:xfrm>
          <a:prstGeom prst="rect">
            <a:avLst/>
          </a:prstGeom>
          <a:noFill/>
          <a:ln w="9525" algn="ctr">
            <a:noFill/>
            <a:miter lim="800000"/>
            <a:headEnd/>
            <a:tailEnd/>
          </a:ln>
        </p:spPr>
      </p:pic>
      <p:sp>
        <p:nvSpPr>
          <p:cNvPr id="586757" name="Rectangle 5"/>
          <p:cNvSpPr>
            <a:spLocks noChangeArrowheads="1"/>
          </p:cNvSpPr>
          <p:nvPr/>
        </p:nvSpPr>
        <p:spPr bwMode="auto">
          <a:xfrm>
            <a:off x="331788" y="5232400"/>
            <a:ext cx="8177212" cy="954107"/>
          </a:xfrm>
          <a:prstGeom prst="rect">
            <a:avLst/>
          </a:prstGeom>
          <a:noFill/>
          <a:ln w="38100" cap="sq">
            <a:noFill/>
            <a:miter lim="800000"/>
            <a:headEnd/>
            <a:tailEnd/>
          </a:ln>
        </p:spPr>
        <p:txBody>
          <a:bodyPr>
            <a:spAutoFit/>
          </a:bodyPr>
          <a:lstStyle/>
          <a:p>
            <a:pPr lvl="1" algn="l">
              <a:spcBef>
                <a:spcPct val="20000"/>
              </a:spcBef>
              <a:buClr>
                <a:srgbClr val="000000"/>
              </a:buClr>
              <a:buSzPct val="65000"/>
              <a:buFont typeface="Arial" pitchFamily="34" charset="0"/>
              <a:buChar char="•"/>
              <a:defRPr/>
            </a:pPr>
            <a:r>
              <a:rPr lang="en-US" sz="2800" dirty="0"/>
              <a:t>Data or information networks are capable of carrying many different types of communications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86755">
                                            <p:txEl>
                                              <p:pRg st="1" end="1"/>
                                            </p:txEl>
                                          </p:spTgt>
                                        </p:tgtEl>
                                        <p:attrNameLst>
                                          <p:attrName>style.visibility</p:attrName>
                                        </p:attrNameLst>
                                      </p:cBhvr>
                                      <p:to>
                                        <p:strVal val="visible"/>
                                      </p:to>
                                    </p:set>
                                    <p:animEffect transition="in" filter="dissolve">
                                      <p:cBhvr>
                                        <p:cTn id="7" dur="500"/>
                                        <p:tgtEl>
                                          <p:spTgt spid="5867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86755">
                                            <p:txEl>
                                              <p:pRg st="2" end="2"/>
                                            </p:txEl>
                                          </p:spTgt>
                                        </p:tgtEl>
                                        <p:attrNameLst>
                                          <p:attrName>style.visibility</p:attrName>
                                        </p:attrNameLst>
                                      </p:cBhvr>
                                      <p:to>
                                        <p:strVal val="visible"/>
                                      </p:to>
                                    </p:set>
                                    <p:animEffect transition="in" filter="dissolve">
                                      <p:cBhvr>
                                        <p:cTn id="12" dur="500"/>
                                        <p:tgtEl>
                                          <p:spTgt spid="5867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86755">
                                            <p:txEl>
                                              <p:pRg st="3" end="3"/>
                                            </p:txEl>
                                          </p:spTgt>
                                        </p:tgtEl>
                                        <p:attrNameLst>
                                          <p:attrName>style.visibility</p:attrName>
                                        </p:attrNameLst>
                                      </p:cBhvr>
                                      <p:to>
                                        <p:strVal val="visible"/>
                                      </p:to>
                                    </p:set>
                                    <p:animEffect transition="in" filter="dissolve">
                                      <p:cBhvr>
                                        <p:cTn id="17" dur="500"/>
                                        <p:tgtEl>
                                          <p:spTgt spid="5867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86757"/>
                                        </p:tgtEl>
                                        <p:attrNameLst>
                                          <p:attrName>style.visibility</p:attrName>
                                        </p:attrNameLst>
                                      </p:cBhvr>
                                      <p:to>
                                        <p:strVal val="visible"/>
                                      </p:to>
                                    </p:set>
                                    <p:animEffect transition="in" filter="dissolve">
                                      <p:cBhvr>
                                        <p:cTn id="22" dur="500"/>
                                        <p:tgtEl>
                                          <p:spTgt spid="586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4294967295"/>
          </p:nvPr>
        </p:nvSpPr>
        <p:spPr>
          <a:xfrm>
            <a:off x="0" y="1143000"/>
            <a:ext cx="8382000" cy="4724400"/>
          </a:xfrm>
        </p:spPr>
        <p:txBody>
          <a:bodyPr lIns="92075" tIns="46038" rIns="92075" bIns="46038"/>
          <a:lstStyle/>
          <a:p>
            <a:pPr eaLnBrk="1" hangingPunct="1">
              <a:spcBef>
                <a:spcPct val="0"/>
              </a:spcBef>
              <a:buClrTx/>
            </a:pPr>
            <a:r>
              <a:rPr lang="en-GB" sz="2800" smtClean="0">
                <a:solidFill>
                  <a:srgbClr val="000000"/>
                </a:solidFill>
              </a:rPr>
              <a:t>All data frames are broken up into segments allows them to share transmission channel resources:</a:t>
            </a:r>
          </a:p>
        </p:txBody>
      </p:sp>
      <p:grpSp>
        <p:nvGrpSpPr>
          <p:cNvPr id="2" name="Group 4"/>
          <p:cNvGrpSpPr>
            <a:grpSpLocks/>
          </p:cNvGrpSpPr>
          <p:nvPr/>
        </p:nvGrpSpPr>
        <p:grpSpPr bwMode="auto">
          <a:xfrm>
            <a:off x="557213" y="2670175"/>
            <a:ext cx="911225" cy="895350"/>
            <a:chOff x="1122" y="2504"/>
            <a:chExt cx="239" cy="336"/>
          </a:xfrm>
        </p:grpSpPr>
        <p:sp>
          <p:nvSpPr>
            <p:cNvPr id="13505" name="Freeform 5"/>
            <p:cNvSpPr>
              <a:spLocks/>
            </p:cNvSpPr>
            <p:nvPr/>
          </p:nvSpPr>
          <p:spPr bwMode="auto">
            <a:xfrm>
              <a:off x="1198" y="2731"/>
              <a:ext cx="28" cy="50"/>
            </a:xfrm>
            <a:custGeom>
              <a:avLst/>
              <a:gdLst>
                <a:gd name="T0" fmla="*/ 0 w 255"/>
                <a:gd name="T1" fmla="*/ 0 h 351"/>
                <a:gd name="T2" fmla="*/ 0 w 255"/>
                <a:gd name="T3" fmla="*/ 0 h 351"/>
                <a:gd name="T4" fmla="*/ 0 w 255"/>
                <a:gd name="T5" fmla="*/ 0 h 351"/>
                <a:gd name="T6" fmla="*/ 0 w 255"/>
                <a:gd name="T7" fmla="*/ 0 h 351"/>
                <a:gd name="T8" fmla="*/ 0 w 255"/>
                <a:gd name="T9" fmla="*/ 0 h 351"/>
                <a:gd name="T10" fmla="*/ 0 w 255"/>
                <a:gd name="T11" fmla="*/ 0 h 351"/>
                <a:gd name="T12" fmla="*/ 0 w 255"/>
                <a:gd name="T13" fmla="*/ 0 h 351"/>
                <a:gd name="T14" fmla="*/ 0 60000 65536"/>
                <a:gd name="T15" fmla="*/ 0 60000 65536"/>
                <a:gd name="T16" fmla="*/ 0 60000 65536"/>
                <a:gd name="T17" fmla="*/ 0 60000 65536"/>
                <a:gd name="T18" fmla="*/ 0 60000 65536"/>
                <a:gd name="T19" fmla="*/ 0 60000 65536"/>
                <a:gd name="T20" fmla="*/ 0 60000 65536"/>
                <a:gd name="T21" fmla="*/ 0 w 255"/>
                <a:gd name="T22" fmla="*/ 0 h 351"/>
                <a:gd name="T23" fmla="*/ 255 w 255"/>
                <a:gd name="T24" fmla="*/ 351 h 3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5" h="351">
                  <a:moveTo>
                    <a:pt x="0" y="241"/>
                  </a:moveTo>
                  <a:lnTo>
                    <a:pt x="170" y="0"/>
                  </a:lnTo>
                  <a:lnTo>
                    <a:pt x="244" y="37"/>
                  </a:lnTo>
                  <a:lnTo>
                    <a:pt x="255" y="79"/>
                  </a:lnTo>
                  <a:lnTo>
                    <a:pt x="81" y="351"/>
                  </a:lnTo>
                  <a:lnTo>
                    <a:pt x="0" y="241"/>
                  </a:lnTo>
                  <a:close/>
                </a:path>
              </a:pathLst>
            </a:custGeom>
            <a:solidFill>
              <a:srgbClr val="FFFFFF"/>
            </a:solidFill>
            <a:ln w="9525">
              <a:noFill/>
              <a:round/>
              <a:headEnd/>
              <a:tailEnd/>
            </a:ln>
          </p:spPr>
          <p:txBody>
            <a:bodyPr/>
            <a:lstStyle/>
            <a:p>
              <a:endParaRPr lang="en-US"/>
            </a:p>
          </p:txBody>
        </p:sp>
        <p:sp>
          <p:nvSpPr>
            <p:cNvPr id="13506" name="Freeform 6"/>
            <p:cNvSpPr>
              <a:spLocks/>
            </p:cNvSpPr>
            <p:nvPr/>
          </p:nvSpPr>
          <p:spPr bwMode="auto">
            <a:xfrm>
              <a:off x="1129" y="2505"/>
              <a:ext cx="80" cy="278"/>
            </a:xfrm>
            <a:custGeom>
              <a:avLst/>
              <a:gdLst>
                <a:gd name="T0" fmla="*/ 0 w 727"/>
                <a:gd name="T1" fmla="*/ 0 h 1944"/>
                <a:gd name="T2" fmla="*/ 0 w 727"/>
                <a:gd name="T3" fmla="*/ 0 h 1944"/>
                <a:gd name="T4" fmla="*/ 0 w 727"/>
                <a:gd name="T5" fmla="*/ 0 h 1944"/>
                <a:gd name="T6" fmla="*/ 0 w 727"/>
                <a:gd name="T7" fmla="*/ 0 h 1944"/>
                <a:gd name="T8" fmla="*/ 0 w 727"/>
                <a:gd name="T9" fmla="*/ 0 h 1944"/>
                <a:gd name="T10" fmla="*/ 0 w 727"/>
                <a:gd name="T11" fmla="*/ 0 h 1944"/>
                <a:gd name="T12" fmla="*/ 0 w 727"/>
                <a:gd name="T13" fmla="*/ 0 h 1944"/>
                <a:gd name="T14" fmla="*/ 0 w 727"/>
                <a:gd name="T15" fmla="*/ 0 h 1944"/>
                <a:gd name="T16" fmla="*/ 0 60000 65536"/>
                <a:gd name="T17" fmla="*/ 0 60000 65536"/>
                <a:gd name="T18" fmla="*/ 0 60000 65536"/>
                <a:gd name="T19" fmla="*/ 0 60000 65536"/>
                <a:gd name="T20" fmla="*/ 0 60000 65536"/>
                <a:gd name="T21" fmla="*/ 0 60000 65536"/>
                <a:gd name="T22" fmla="*/ 0 60000 65536"/>
                <a:gd name="T23" fmla="*/ 0 60000 65536"/>
                <a:gd name="T24" fmla="*/ 0 w 727"/>
                <a:gd name="T25" fmla="*/ 0 h 1944"/>
                <a:gd name="T26" fmla="*/ 727 w 727"/>
                <a:gd name="T27" fmla="*/ 1944 h 19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7" h="1944">
                  <a:moveTo>
                    <a:pt x="62" y="0"/>
                  </a:moveTo>
                  <a:lnTo>
                    <a:pt x="633" y="11"/>
                  </a:lnTo>
                  <a:lnTo>
                    <a:pt x="625" y="1802"/>
                  </a:lnTo>
                  <a:lnTo>
                    <a:pt x="727" y="1944"/>
                  </a:lnTo>
                  <a:lnTo>
                    <a:pt x="0" y="1881"/>
                  </a:lnTo>
                  <a:lnTo>
                    <a:pt x="62" y="1779"/>
                  </a:lnTo>
                  <a:lnTo>
                    <a:pt x="62" y="0"/>
                  </a:lnTo>
                  <a:close/>
                </a:path>
              </a:pathLst>
            </a:custGeom>
            <a:solidFill>
              <a:srgbClr val="E5E5E5"/>
            </a:solidFill>
            <a:ln w="9525">
              <a:noFill/>
              <a:round/>
              <a:headEnd/>
              <a:tailEnd/>
            </a:ln>
          </p:spPr>
          <p:txBody>
            <a:bodyPr/>
            <a:lstStyle/>
            <a:p>
              <a:endParaRPr lang="en-US"/>
            </a:p>
          </p:txBody>
        </p:sp>
        <p:sp>
          <p:nvSpPr>
            <p:cNvPr id="13507" name="Freeform 7"/>
            <p:cNvSpPr>
              <a:spLocks/>
            </p:cNvSpPr>
            <p:nvPr/>
          </p:nvSpPr>
          <p:spPr bwMode="auto">
            <a:xfrm>
              <a:off x="1128" y="2763"/>
              <a:ext cx="80" cy="19"/>
            </a:xfrm>
            <a:custGeom>
              <a:avLst/>
              <a:gdLst>
                <a:gd name="T0" fmla="*/ 0 w 719"/>
                <a:gd name="T1" fmla="*/ 0 h 130"/>
                <a:gd name="T2" fmla="*/ 0 w 719"/>
                <a:gd name="T3" fmla="*/ 0 h 130"/>
                <a:gd name="T4" fmla="*/ 0 w 719"/>
                <a:gd name="T5" fmla="*/ 0 h 130"/>
                <a:gd name="T6" fmla="*/ 0 w 719"/>
                <a:gd name="T7" fmla="*/ 0 h 130"/>
                <a:gd name="T8" fmla="*/ 0 w 719"/>
                <a:gd name="T9" fmla="*/ 0 h 130"/>
                <a:gd name="T10" fmla="*/ 0 w 719"/>
                <a:gd name="T11" fmla="*/ 0 h 130"/>
                <a:gd name="T12" fmla="*/ 0 w 719"/>
                <a:gd name="T13" fmla="*/ 0 h 130"/>
                <a:gd name="T14" fmla="*/ 0 w 719"/>
                <a:gd name="T15" fmla="*/ 0 h 130"/>
                <a:gd name="T16" fmla="*/ 0 w 719"/>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9"/>
                <a:gd name="T28" fmla="*/ 0 h 130"/>
                <a:gd name="T29" fmla="*/ 719 w 719"/>
                <a:gd name="T30" fmla="*/ 130 h 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9" h="130">
                  <a:moveTo>
                    <a:pt x="51" y="0"/>
                  </a:moveTo>
                  <a:lnTo>
                    <a:pt x="660" y="44"/>
                  </a:lnTo>
                  <a:lnTo>
                    <a:pt x="677" y="68"/>
                  </a:lnTo>
                  <a:lnTo>
                    <a:pt x="118" y="34"/>
                  </a:lnTo>
                  <a:lnTo>
                    <a:pt x="699" y="89"/>
                  </a:lnTo>
                  <a:lnTo>
                    <a:pt x="719" y="130"/>
                  </a:lnTo>
                  <a:lnTo>
                    <a:pt x="0" y="75"/>
                  </a:lnTo>
                  <a:lnTo>
                    <a:pt x="51" y="0"/>
                  </a:lnTo>
                  <a:close/>
                </a:path>
              </a:pathLst>
            </a:custGeom>
            <a:solidFill>
              <a:srgbClr val="B2B2B2"/>
            </a:solidFill>
            <a:ln w="9525">
              <a:noFill/>
              <a:round/>
              <a:headEnd/>
              <a:tailEnd/>
            </a:ln>
          </p:spPr>
          <p:txBody>
            <a:bodyPr/>
            <a:lstStyle/>
            <a:p>
              <a:endParaRPr lang="en-US"/>
            </a:p>
          </p:txBody>
        </p:sp>
        <p:sp>
          <p:nvSpPr>
            <p:cNvPr id="13508" name="Freeform 8"/>
            <p:cNvSpPr>
              <a:spLocks/>
            </p:cNvSpPr>
            <p:nvPr/>
          </p:nvSpPr>
          <p:spPr bwMode="auto">
            <a:xfrm>
              <a:off x="1136" y="2513"/>
              <a:ext cx="12" cy="246"/>
            </a:xfrm>
            <a:custGeom>
              <a:avLst/>
              <a:gdLst>
                <a:gd name="T0" fmla="*/ 0 w 116"/>
                <a:gd name="T1" fmla="*/ 0 h 1723"/>
                <a:gd name="T2" fmla="*/ 0 w 116"/>
                <a:gd name="T3" fmla="*/ 0 h 1723"/>
                <a:gd name="T4" fmla="*/ 0 w 116"/>
                <a:gd name="T5" fmla="*/ 0 h 1723"/>
                <a:gd name="T6" fmla="*/ 0 w 116"/>
                <a:gd name="T7" fmla="*/ 0 h 1723"/>
                <a:gd name="T8" fmla="*/ 0 w 116"/>
                <a:gd name="T9" fmla="*/ 0 h 1723"/>
                <a:gd name="T10" fmla="*/ 0 w 116"/>
                <a:gd name="T11" fmla="*/ 0 h 1723"/>
                <a:gd name="T12" fmla="*/ 0 w 116"/>
                <a:gd name="T13" fmla="*/ 0 h 1723"/>
                <a:gd name="T14" fmla="*/ 0 w 116"/>
                <a:gd name="T15" fmla="*/ 0 h 1723"/>
                <a:gd name="T16" fmla="*/ 0 w 116"/>
                <a:gd name="T17" fmla="*/ 0 h 1723"/>
                <a:gd name="T18" fmla="*/ 0 w 116"/>
                <a:gd name="T19" fmla="*/ 0 h 17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1723"/>
                <a:gd name="T32" fmla="*/ 116 w 116"/>
                <a:gd name="T33" fmla="*/ 1723 h 17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1723">
                  <a:moveTo>
                    <a:pt x="2" y="0"/>
                  </a:moveTo>
                  <a:lnTo>
                    <a:pt x="31" y="2"/>
                  </a:lnTo>
                  <a:lnTo>
                    <a:pt x="36" y="31"/>
                  </a:lnTo>
                  <a:lnTo>
                    <a:pt x="114" y="34"/>
                  </a:lnTo>
                  <a:lnTo>
                    <a:pt x="116" y="194"/>
                  </a:lnTo>
                  <a:lnTo>
                    <a:pt x="36" y="200"/>
                  </a:lnTo>
                  <a:lnTo>
                    <a:pt x="45" y="1723"/>
                  </a:lnTo>
                  <a:lnTo>
                    <a:pt x="0" y="1723"/>
                  </a:lnTo>
                  <a:lnTo>
                    <a:pt x="2" y="0"/>
                  </a:lnTo>
                  <a:close/>
                </a:path>
              </a:pathLst>
            </a:custGeom>
            <a:solidFill>
              <a:srgbClr val="B2B2B2"/>
            </a:solidFill>
            <a:ln w="9525">
              <a:noFill/>
              <a:round/>
              <a:headEnd/>
              <a:tailEnd/>
            </a:ln>
          </p:spPr>
          <p:txBody>
            <a:bodyPr/>
            <a:lstStyle/>
            <a:p>
              <a:endParaRPr lang="en-US"/>
            </a:p>
          </p:txBody>
        </p:sp>
        <p:sp>
          <p:nvSpPr>
            <p:cNvPr id="13509" name="Freeform 9"/>
            <p:cNvSpPr>
              <a:spLocks/>
            </p:cNvSpPr>
            <p:nvPr/>
          </p:nvSpPr>
          <p:spPr bwMode="auto">
            <a:xfrm>
              <a:off x="1136" y="2508"/>
              <a:ext cx="60" cy="257"/>
            </a:xfrm>
            <a:custGeom>
              <a:avLst/>
              <a:gdLst>
                <a:gd name="T0" fmla="*/ 0 w 537"/>
                <a:gd name="T1" fmla="*/ 0 h 1797"/>
                <a:gd name="T2" fmla="*/ 0 w 537"/>
                <a:gd name="T3" fmla="*/ 0 h 1797"/>
                <a:gd name="T4" fmla="*/ 0 w 537"/>
                <a:gd name="T5" fmla="*/ 0 h 1797"/>
                <a:gd name="T6" fmla="*/ 0 w 537"/>
                <a:gd name="T7" fmla="*/ 0 h 1797"/>
                <a:gd name="T8" fmla="*/ 0 w 537"/>
                <a:gd name="T9" fmla="*/ 0 h 1797"/>
                <a:gd name="T10" fmla="*/ 0 w 537"/>
                <a:gd name="T11" fmla="*/ 0 h 1797"/>
                <a:gd name="T12" fmla="*/ 0 w 537"/>
                <a:gd name="T13" fmla="*/ 0 h 1797"/>
                <a:gd name="T14" fmla="*/ 0 w 537"/>
                <a:gd name="T15" fmla="*/ 0 h 1797"/>
                <a:gd name="T16" fmla="*/ 0 w 537"/>
                <a:gd name="T17" fmla="*/ 0 h 1797"/>
                <a:gd name="T18" fmla="*/ 0 w 537"/>
                <a:gd name="T19" fmla="*/ 0 h 1797"/>
                <a:gd name="T20" fmla="*/ 0 w 537"/>
                <a:gd name="T21" fmla="*/ 0 h 1797"/>
                <a:gd name="T22" fmla="*/ 0 w 537"/>
                <a:gd name="T23" fmla="*/ 0 h 1797"/>
                <a:gd name="T24" fmla="*/ 0 w 537"/>
                <a:gd name="T25" fmla="*/ 0 h 1797"/>
                <a:gd name="T26" fmla="*/ 0 w 537"/>
                <a:gd name="T27" fmla="*/ 0 h 1797"/>
                <a:gd name="T28" fmla="*/ 0 w 537"/>
                <a:gd name="T29" fmla="*/ 0 h 1797"/>
                <a:gd name="T30" fmla="*/ 0 w 537"/>
                <a:gd name="T31" fmla="*/ 0 h 1797"/>
                <a:gd name="T32" fmla="*/ 0 w 537"/>
                <a:gd name="T33" fmla="*/ 0 h 1797"/>
                <a:gd name="T34" fmla="*/ 0 w 537"/>
                <a:gd name="T35" fmla="*/ 0 h 1797"/>
                <a:gd name="T36" fmla="*/ 0 w 537"/>
                <a:gd name="T37" fmla="*/ 0 h 1797"/>
                <a:gd name="T38" fmla="*/ 0 w 537"/>
                <a:gd name="T39" fmla="*/ 0 h 1797"/>
                <a:gd name="T40" fmla="*/ 0 w 537"/>
                <a:gd name="T41" fmla="*/ 0 h 17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7"/>
                <a:gd name="T64" fmla="*/ 0 h 1797"/>
                <a:gd name="T65" fmla="*/ 537 w 537"/>
                <a:gd name="T66" fmla="*/ 1797 h 17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7" h="1797">
                  <a:moveTo>
                    <a:pt x="26" y="0"/>
                  </a:moveTo>
                  <a:lnTo>
                    <a:pt x="29" y="23"/>
                  </a:lnTo>
                  <a:lnTo>
                    <a:pt x="61" y="23"/>
                  </a:lnTo>
                  <a:lnTo>
                    <a:pt x="61" y="53"/>
                  </a:lnTo>
                  <a:lnTo>
                    <a:pt x="125" y="57"/>
                  </a:lnTo>
                  <a:lnTo>
                    <a:pt x="127" y="222"/>
                  </a:lnTo>
                  <a:lnTo>
                    <a:pt x="57" y="241"/>
                  </a:lnTo>
                  <a:lnTo>
                    <a:pt x="82" y="1643"/>
                  </a:lnTo>
                  <a:lnTo>
                    <a:pt x="53" y="1656"/>
                  </a:lnTo>
                  <a:lnTo>
                    <a:pt x="6" y="1651"/>
                  </a:lnTo>
                  <a:lnTo>
                    <a:pt x="0" y="1752"/>
                  </a:lnTo>
                  <a:lnTo>
                    <a:pt x="535" y="1797"/>
                  </a:lnTo>
                  <a:lnTo>
                    <a:pt x="536" y="232"/>
                  </a:lnTo>
                  <a:lnTo>
                    <a:pt x="436" y="226"/>
                  </a:lnTo>
                  <a:lnTo>
                    <a:pt x="430" y="62"/>
                  </a:lnTo>
                  <a:lnTo>
                    <a:pt x="514" y="57"/>
                  </a:lnTo>
                  <a:lnTo>
                    <a:pt x="514" y="21"/>
                  </a:lnTo>
                  <a:lnTo>
                    <a:pt x="537" y="19"/>
                  </a:lnTo>
                  <a:lnTo>
                    <a:pt x="537" y="0"/>
                  </a:lnTo>
                  <a:lnTo>
                    <a:pt x="26" y="0"/>
                  </a:lnTo>
                  <a:close/>
                </a:path>
              </a:pathLst>
            </a:custGeom>
            <a:solidFill>
              <a:srgbClr val="B2B2B2"/>
            </a:solidFill>
            <a:ln w="9525">
              <a:noFill/>
              <a:round/>
              <a:headEnd/>
              <a:tailEnd/>
            </a:ln>
          </p:spPr>
          <p:txBody>
            <a:bodyPr/>
            <a:lstStyle/>
            <a:p>
              <a:endParaRPr lang="en-US"/>
            </a:p>
          </p:txBody>
        </p:sp>
        <p:sp>
          <p:nvSpPr>
            <p:cNvPr id="13510" name="Freeform 10"/>
            <p:cNvSpPr>
              <a:spLocks/>
            </p:cNvSpPr>
            <p:nvPr/>
          </p:nvSpPr>
          <p:spPr bwMode="auto">
            <a:xfrm>
              <a:off x="1198" y="2505"/>
              <a:ext cx="24" cy="260"/>
            </a:xfrm>
            <a:custGeom>
              <a:avLst/>
              <a:gdLst>
                <a:gd name="T0" fmla="*/ 0 w 211"/>
                <a:gd name="T1" fmla="*/ 0 h 1820"/>
                <a:gd name="T2" fmla="*/ 0 w 211"/>
                <a:gd name="T3" fmla="*/ 0 h 1820"/>
                <a:gd name="T4" fmla="*/ 0 w 211"/>
                <a:gd name="T5" fmla="*/ 0 h 1820"/>
                <a:gd name="T6" fmla="*/ 0 w 211"/>
                <a:gd name="T7" fmla="*/ 0 h 1820"/>
                <a:gd name="T8" fmla="*/ 0 w 211"/>
                <a:gd name="T9" fmla="*/ 0 h 1820"/>
                <a:gd name="T10" fmla="*/ 0 w 211"/>
                <a:gd name="T11" fmla="*/ 0 h 1820"/>
                <a:gd name="T12" fmla="*/ 0 60000 65536"/>
                <a:gd name="T13" fmla="*/ 0 60000 65536"/>
                <a:gd name="T14" fmla="*/ 0 60000 65536"/>
                <a:gd name="T15" fmla="*/ 0 60000 65536"/>
                <a:gd name="T16" fmla="*/ 0 60000 65536"/>
                <a:gd name="T17" fmla="*/ 0 60000 65536"/>
                <a:gd name="T18" fmla="*/ 0 w 211"/>
                <a:gd name="T19" fmla="*/ 0 h 1820"/>
                <a:gd name="T20" fmla="*/ 211 w 211"/>
                <a:gd name="T21" fmla="*/ 1820 h 1820"/>
              </a:gdLst>
              <a:ahLst/>
              <a:cxnLst>
                <a:cxn ang="T12">
                  <a:pos x="T0" y="T1"/>
                </a:cxn>
                <a:cxn ang="T13">
                  <a:pos x="T2" y="T3"/>
                </a:cxn>
                <a:cxn ang="T14">
                  <a:pos x="T4" y="T5"/>
                </a:cxn>
                <a:cxn ang="T15">
                  <a:pos x="T6" y="T7"/>
                </a:cxn>
                <a:cxn ang="T16">
                  <a:pos x="T8" y="T9"/>
                </a:cxn>
                <a:cxn ang="T17">
                  <a:pos x="T10" y="T11"/>
                </a:cxn>
              </a:cxnLst>
              <a:rect l="T18" t="T19" r="T20" b="T21"/>
              <a:pathLst>
                <a:path w="211" h="1820">
                  <a:moveTo>
                    <a:pt x="0" y="0"/>
                  </a:moveTo>
                  <a:lnTo>
                    <a:pt x="8" y="1820"/>
                  </a:lnTo>
                  <a:lnTo>
                    <a:pt x="211" y="1547"/>
                  </a:lnTo>
                  <a:lnTo>
                    <a:pt x="177" y="78"/>
                  </a:lnTo>
                  <a:lnTo>
                    <a:pt x="0" y="0"/>
                  </a:lnTo>
                  <a:close/>
                </a:path>
              </a:pathLst>
            </a:custGeom>
            <a:solidFill>
              <a:srgbClr val="E5E5E5"/>
            </a:solidFill>
            <a:ln w="9525">
              <a:noFill/>
              <a:round/>
              <a:headEnd/>
              <a:tailEnd/>
            </a:ln>
          </p:spPr>
          <p:txBody>
            <a:bodyPr/>
            <a:lstStyle/>
            <a:p>
              <a:endParaRPr lang="en-US"/>
            </a:p>
          </p:txBody>
        </p:sp>
        <p:sp>
          <p:nvSpPr>
            <p:cNvPr id="13511" name="Freeform 11"/>
            <p:cNvSpPr>
              <a:spLocks/>
            </p:cNvSpPr>
            <p:nvPr/>
          </p:nvSpPr>
          <p:spPr bwMode="auto">
            <a:xfrm>
              <a:off x="1233" y="2755"/>
              <a:ext cx="91" cy="20"/>
            </a:xfrm>
            <a:custGeom>
              <a:avLst/>
              <a:gdLst>
                <a:gd name="T0" fmla="*/ 0 w 817"/>
                <a:gd name="T1" fmla="*/ 0 h 142"/>
                <a:gd name="T2" fmla="*/ 0 w 817"/>
                <a:gd name="T3" fmla="*/ 0 h 142"/>
                <a:gd name="T4" fmla="*/ 0 w 817"/>
                <a:gd name="T5" fmla="*/ 0 h 142"/>
                <a:gd name="T6" fmla="*/ 0 w 817"/>
                <a:gd name="T7" fmla="*/ 0 h 142"/>
                <a:gd name="T8" fmla="*/ 0 w 817"/>
                <a:gd name="T9" fmla="*/ 0 h 142"/>
                <a:gd name="T10" fmla="*/ 0 w 817"/>
                <a:gd name="T11" fmla="*/ 0 h 142"/>
                <a:gd name="T12" fmla="*/ 0 w 817"/>
                <a:gd name="T13" fmla="*/ 0 h 142"/>
                <a:gd name="T14" fmla="*/ 0 w 817"/>
                <a:gd name="T15" fmla="*/ 0 h 142"/>
                <a:gd name="T16" fmla="*/ 0 60000 65536"/>
                <a:gd name="T17" fmla="*/ 0 60000 65536"/>
                <a:gd name="T18" fmla="*/ 0 60000 65536"/>
                <a:gd name="T19" fmla="*/ 0 60000 65536"/>
                <a:gd name="T20" fmla="*/ 0 60000 65536"/>
                <a:gd name="T21" fmla="*/ 0 60000 65536"/>
                <a:gd name="T22" fmla="*/ 0 60000 65536"/>
                <a:gd name="T23" fmla="*/ 0 60000 65536"/>
                <a:gd name="T24" fmla="*/ 0 w 817"/>
                <a:gd name="T25" fmla="*/ 0 h 142"/>
                <a:gd name="T26" fmla="*/ 817 w 817"/>
                <a:gd name="T27" fmla="*/ 142 h 1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 h="142">
                  <a:moveTo>
                    <a:pt x="57" y="4"/>
                  </a:moveTo>
                  <a:lnTo>
                    <a:pt x="0" y="100"/>
                  </a:lnTo>
                  <a:lnTo>
                    <a:pt x="2" y="138"/>
                  </a:lnTo>
                  <a:lnTo>
                    <a:pt x="817" y="142"/>
                  </a:lnTo>
                  <a:lnTo>
                    <a:pt x="817" y="81"/>
                  </a:lnTo>
                  <a:lnTo>
                    <a:pt x="708" y="0"/>
                  </a:lnTo>
                  <a:lnTo>
                    <a:pt x="57" y="4"/>
                  </a:lnTo>
                  <a:close/>
                </a:path>
              </a:pathLst>
            </a:custGeom>
            <a:solidFill>
              <a:srgbClr val="E5E5E5"/>
            </a:solidFill>
            <a:ln w="9525">
              <a:noFill/>
              <a:round/>
              <a:headEnd/>
              <a:tailEnd/>
            </a:ln>
          </p:spPr>
          <p:txBody>
            <a:bodyPr/>
            <a:lstStyle/>
            <a:p>
              <a:endParaRPr lang="en-US"/>
            </a:p>
          </p:txBody>
        </p:sp>
        <p:sp>
          <p:nvSpPr>
            <p:cNvPr id="13512" name="Freeform 12"/>
            <p:cNvSpPr>
              <a:spLocks/>
            </p:cNvSpPr>
            <p:nvPr/>
          </p:nvSpPr>
          <p:spPr bwMode="auto">
            <a:xfrm>
              <a:off x="1218" y="2607"/>
              <a:ext cx="127" cy="145"/>
            </a:xfrm>
            <a:custGeom>
              <a:avLst/>
              <a:gdLst>
                <a:gd name="T0" fmla="*/ 0 w 1143"/>
                <a:gd name="T1" fmla="*/ 0 h 1013"/>
                <a:gd name="T2" fmla="*/ 0 w 1143"/>
                <a:gd name="T3" fmla="*/ 0 h 1013"/>
                <a:gd name="T4" fmla="*/ 0 w 1143"/>
                <a:gd name="T5" fmla="*/ 0 h 1013"/>
                <a:gd name="T6" fmla="*/ 0 w 1143"/>
                <a:gd name="T7" fmla="*/ 0 h 1013"/>
                <a:gd name="T8" fmla="*/ 0 w 1143"/>
                <a:gd name="T9" fmla="*/ 0 h 1013"/>
                <a:gd name="T10" fmla="*/ 0 w 1143"/>
                <a:gd name="T11" fmla="*/ 0 h 1013"/>
                <a:gd name="T12" fmla="*/ 0 w 1143"/>
                <a:gd name="T13" fmla="*/ 0 h 1013"/>
                <a:gd name="T14" fmla="*/ 0 w 1143"/>
                <a:gd name="T15" fmla="*/ 0 h 1013"/>
                <a:gd name="T16" fmla="*/ 0 w 1143"/>
                <a:gd name="T17" fmla="*/ 0 h 1013"/>
                <a:gd name="T18" fmla="*/ 0 w 1143"/>
                <a:gd name="T19" fmla="*/ 0 h 1013"/>
                <a:gd name="T20" fmla="*/ 0 w 1143"/>
                <a:gd name="T21" fmla="*/ 0 h 1013"/>
                <a:gd name="T22" fmla="*/ 0 w 1143"/>
                <a:gd name="T23" fmla="*/ 0 h 1013"/>
                <a:gd name="T24" fmla="*/ 0 w 1143"/>
                <a:gd name="T25" fmla="*/ 0 h 1013"/>
                <a:gd name="T26" fmla="*/ 0 w 1143"/>
                <a:gd name="T27" fmla="*/ 0 h 1013"/>
                <a:gd name="T28" fmla="*/ 0 w 1143"/>
                <a:gd name="T29" fmla="*/ 0 h 10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43"/>
                <a:gd name="T46" fmla="*/ 0 h 1013"/>
                <a:gd name="T47" fmla="*/ 1143 w 1143"/>
                <a:gd name="T48" fmla="*/ 1013 h 10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43" h="1013">
                  <a:moveTo>
                    <a:pt x="5" y="22"/>
                  </a:moveTo>
                  <a:lnTo>
                    <a:pt x="41" y="5"/>
                  </a:lnTo>
                  <a:lnTo>
                    <a:pt x="1075" y="0"/>
                  </a:lnTo>
                  <a:lnTo>
                    <a:pt x="1114" y="22"/>
                  </a:lnTo>
                  <a:lnTo>
                    <a:pt x="1143" y="867"/>
                  </a:lnTo>
                  <a:lnTo>
                    <a:pt x="1055" y="906"/>
                  </a:lnTo>
                  <a:lnTo>
                    <a:pt x="1061" y="958"/>
                  </a:lnTo>
                  <a:lnTo>
                    <a:pt x="933" y="1013"/>
                  </a:lnTo>
                  <a:lnTo>
                    <a:pt x="156" y="992"/>
                  </a:lnTo>
                  <a:lnTo>
                    <a:pt x="90" y="980"/>
                  </a:lnTo>
                  <a:lnTo>
                    <a:pt x="63" y="908"/>
                  </a:lnTo>
                  <a:lnTo>
                    <a:pt x="10" y="897"/>
                  </a:lnTo>
                  <a:lnTo>
                    <a:pt x="0" y="855"/>
                  </a:lnTo>
                  <a:lnTo>
                    <a:pt x="5" y="22"/>
                  </a:lnTo>
                  <a:close/>
                </a:path>
              </a:pathLst>
            </a:custGeom>
            <a:solidFill>
              <a:srgbClr val="E5E5E5"/>
            </a:solidFill>
            <a:ln w="9525">
              <a:noFill/>
              <a:round/>
              <a:headEnd/>
              <a:tailEnd/>
            </a:ln>
          </p:spPr>
          <p:txBody>
            <a:bodyPr/>
            <a:lstStyle/>
            <a:p>
              <a:endParaRPr lang="en-US"/>
            </a:p>
          </p:txBody>
        </p:sp>
        <p:sp>
          <p:nvSpPr>
            <p:cNvPr id="13513" name="Freeform 13"/>
            <p:cNvSpPr>
              <a:spLocks/>
            </p:cNvSpPr>
            <p:nvPr/>
          </p:nvSpPr>
          <p:spPr bwMode="auto">
            <a:xfrm>
              <a:off x="1220" y="2610"/>
              <a:ext cx="71" cy="122"/>
            </a:xfrm>
            <a:custGeom>
              <a:avLst/>
              <a:gdLst>
                <a:gd name="T0" fmla="*/ 0 w 641"/>
                <a:gd name="T1" fmla="*/ 0 h 853"/>
                <a:gd name="T2" fmla="*/ 0 w 641"/>
                <a:gd name="T3" fmla="*/ 0 h 853"/>
                <a:gd name="T4" fmla="*/ 0 w 641"/>
                <a:gd name="T5" fmla="*/ 0 h 853"/>
                <a:gd name="T6" fmla="*/ 0 w 641"/>
                <a:gd name="T7" fmla="*/ 0 h 853"/>
                <a:gd name="T8" fmla="*/ 0 w 641"/>
                <a:gd name="T9" fmla="*/ 0 h 853"/>
                <a:gd name="T10" fmla="*/ 0 w 641"/>
                <a:gd name="T11" fmla="*/ 0 h 853"/>
                <a:gd name="T12" fmla="*/ 0 w 641"/>
                <a:gd name="T13" fmla="*/ 0 h 853"/>
                <a:gd name="T14" fmla="*/ 0 w 641"/>
                <a:gd name="T15" fmla="*/ 0 h 853"/>
                <a:gd name="T16" fmla="*/ 0 w 641"/>
                <a:gd name="T17" fmla="*/ 0 h 853"/>
                <a:gd name="T18" fmla="*/ 0 w 641"/>
                <a:gd name="T19" fmla="*/ 0 h 853"/>
                <a:gd name="T20" fmla="*/ 0 w 641"/>
                <a:gd name="T21" fmla="*/ 0 h 853"/>
                <a:gd name="T22" fmla="*/ 0 w 641"/>
                <a:gd name="T23" fmla="*/ 0 h 853"/>
                <a:gd name="T24" fmla="*/ 0 w 641"/>
                <a:gd name="T25" fmla="*/ 0 h 853"/>
                <a:gd name="T26" fmla="*/ 0 w 641"/>
                <a:gd name="T27" fmla="*/ 0 h 853"/>
                <a:gd name="T28" fmla="*/ 0 w 641"/>
                <a:gd name="T29" fmla="*/ 0 h 853"/>
                <a:gd name="T30" fmla="*/ 0 w 641"/>
                <a:gd name="T31" fmla="*/ 0 h 853"/>
                <a:gd name="T32" fmla="*/ 0 w 641"/>
                <a:gd name="T33" fmla="*/ 0 h 853"/>
                <a:gd name="T34" fmla="*/ 0 w 641"/>
                <a:gd name="T35" fmla="*/ 0 h 853"/>
                <a:gd name="T36" fmla="*/ 0 w 641"/>
                <a:gd name="T37" fmla="*/ 0 h 853"/>
                <a:gd name="T38" fmla="*/ 0 w 641"/>
                <a:gd name="T39" fmla="*/ 0 h 853"/>
                <a:gd name="T40" fmla="*/ 0 w 641"/>
                <a:gd name="T41" fmla="*/ 0 h 853"/>
                <a:gd name="T42" fmla="*/ 0 w 641"/>
                <a:gd name="T43" fmla="*/ 0 h 8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1"/>
                <a:gd name="T67" fmla="*/ 0 h 853"/>
                <a:gd name="T68" fmla="*/ 641 w 641"/>
                <a:gd name="T69" fmla="*/ 853 h 8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1" h="853">
                  <a:moveTo>
                    <a:pt x="27" y="0"/>
                  </a:moveTo>
                  <a:lnTo>
                    <a:pt x="586" y="0"/>
                  </a:lnTo>
                  <a:lnTo>
                    <a:pt x="322" y="15"/>
                  </a:lnTo>
                  <a:lnTo>
                    <a:pt x="586" y="24"/>
                  </a:lnTo>
                  <a:lnTo>
                    <a:pt x="321" y="40"/>
                  </a:lnTo>
                  <a:lnTo>
                    <a:pt x="584" y="52"/>
                  </a:lnTo>
                  <a:lnTo>
                    <a:pt x="324" y="68"/>
                  </a:lnTo>
                  <a:lnTo>
                    <a:pt x="590" y="91"/>
                  </a:lnTo>
                  <a:lnTo>
                    <a:pt x="83" y="94"/>
                  </a:lnTo>
                  <a:lnTo>
                    <a:pt x="97" y="774"/>
                  </a:lnTo>
                  <a:lnTo>
                    <a:pt x="634" y="776"/>
                  </a:lnTo>
                  <a:lnTo>
                    <a:pt x="412" y="793"/>
                  </a:lnTo>
                  <a:lnTo>
                    <a:pt x="639" y="799"/>
                  </a:lnTo>
                  <a:lnTo>
                    <a:pt x="405" y="816"/>
                  </a:lnTo>
                  <a:lnTo>
                    <a:pt x="641" y="823"/>
                  </a:lnTo>
                  <a:lnTo>
                    <a:pt x="426" y="834"/>
                  </a:lnTo>
                  <a:lnTo>
                    <a:pt x="534" y="853"/>
                  </a:lnTo>
                  <a:lnTo>
                    <a:pt x="19" y="850"/>
                  </a:lnTo>
                  <a:lnTo>
                    <a:pt x="9" y="836"/>
                  </a:lnTo>
                  <a:lnTo>
                    <a:pt x="0" y="21"/>
                  </a:lnTo>
                  <a:lnTo>
                    <a:pt x="27" y="0"/>
                  </a:lnTo>
                  <a:close/>
                </a:path>
              </a:pathLst>
            </a:custGeom>
            <a:solidFill>
              <a:srgbClr val="B2B2B2"/>
            </a:solidFill>
            <a:ln w="9525">
              <a:noFill/>
              <a:round/>
              <a:headEnd/>
              <a:tailEnd/>
            </a:ln>
          </p:spPr>
          <p:txBody>
            <a:bodyPr/>
            <a:lstStyle/>
            <a:p>
              <a:endParaRPr lang="en-US"/>
            </a:p>
          </p:txBody>
        </p:sp>
        <p:sp>
          <p:nvSpPr>
            <p:cNvPr id="13514" name="Freeform 14"/>
            <p:cNvSpPr>
              <a:spLocks/>
            </p:cNvSpPr>
            <p:nvPr/>
          </p:nvSpPr>
          <p:spPr bwMode="auto">
            <a:xfrm>
              <a:off x="1265" y="2623"/>
              <a:ext cx="68" cy="95"/>
            </a:xfrm>
            <a:custGeom>
              <a:avLst/>
              <a:gdLst>
                <a:gd name="T0" fmla="*/ 0 w 611"/>
                <a:gd name="T1" fmla="*/ 0 h 666"/>
                <a:gd name="T2" fmla="*/ 0 w 611"/>
                <a:gd name="T3" fmla="*/ 0 h 666"/>
                <a:gd name="T4" fmla="*/ 0 w 611"/>
                <a:gd name="T5" fmla="*/ 0 h 666"/>
                <a:gd name="T6" fmla="*/ 0 w 611"/>
                <a:gd name="T7" fmla="*/ 0 h 666"/>
                <a:gd name="T8" fmla="*/ 0 w 611"/>
                <a:gd name="T9" fmla="*/ 0 h 666"/>
                <a:gd name="T10" fmla="*/ 0 w 611"/>
                <a:gd name="T11" fmla="*/ 0 h 666"/>
                <a:gd name="T12" fmla="*/ 0 w 611"/>
                <a:gd name="T13" fmla="*/ 0 h 666"/>
                <a:gd name="T14" fmla="*/ 0 w 611"/>
                <a:gd name="T15" fmla="*/ 0 h 666"/>
                <a:gd name="T16" fmla="*/ 0 w 611"/>
                <a:gd name="T17" fmla="*/ 0 h 666"/>
                <a:gd name="T18" fmla="*/ 0 w 611"/>
                <a:gd name="T19" fmla="*/ 0 h 6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1"/>
                <a:gd name="T31" fmla="*/ 0 h 666"/>
                <a:gd name="T32" fmla="*/ 611 w 611"/>
                <a:gd name="T33" fmla="*/ 666 h 6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1" h="666">
                  <a:moveTo>
                    <a:pt x="0" y="0"/>
                  </a:moveTo>
                  <a:lnTo>
                    <a:pt x="242" y="0"/>
                  </a:lnTo>
                  <a:lnTo>
                    <a:pt x="592" y="6"/>
                  </a:lnTo>
                  <a:lnTo>
                    <a:pt x="611" y="666"/>
                  </a:lnTo>
                  <a:lnTo>
                    <a:pt x="576" y="645"/>
                  </a:lnTo>
                  <a:lnTo>
                    <a:pt x="556" y="38"/>
                  </a:lnTo>
                  <a:lnTo>
                    <a:pt x="354" y="27"/>
                  </a:lnTo>
                  <a:lnTo>
                    <a:pt x="236" y="14"/>
                  </a:lnTo>
                  <a:lnTo>
                    <a:pt x="0" y="0"/>
                  </a:lnTo>
                  <a:close/>
                </a:path>
              </a:pathLst>
            </a:custGeom>
            <a:solidFill>
              <a:srgbClr val="999999"/>
            </a:solidFill>
            <a:ln w="9525">
              <a:noFill/>
              <a:round/>
              <a:headEnd/>
              <a:tailEnd/>
            </a:ln>
          </p:spPr>
          <p:txBody>
            <a:bodyPr/>
            <a:lstStyle/>
            <a:p>
              <a:endParaRPr lang="en-US"/>
            </a:p>
          </p:txBody>
        </p:sp>
        <p:sp>
          <p:nvSpPr>
            <p:cNvPr id="13515" name="Freeform 15"/>
            <p:cNvSpPr>
              <a:spLocks/>
            </p:cNvSpPr>
            <p:nvPr/>
          </p:nvSpPr>
          <p:spPr bwMode="auto">
            <a:xfrm>
              <a:off x="1233" y="2768"/>
              <a:ext cx="91" cy="9"/>
            </a:xfrm>
            <a:custGeom>
              <a:avLst/>
              <a:gdLst>
                <a:gd name="T0" fmla="*/ 0 w 822"/>
                <a:gd name="T1" fmla="*/ 0 h 67"/>
                <a:gd name="T2" fmla="*/ 0 w 822"/>
                <a:gd name="T3" fmla="*/ 0 h 67"/>
                <a:gd name="T4" fmla="*/ 0 w 822"/>
                <a:gd name="T5" fmla="*/ 0 h 67"/>
                <a:gd name="T6" fmla="*/ 0 w 822"/>
                <a:gd name="T7" fmla="*/ 0 h 67"/>
                <a:gd name="T8" fmla="*/ 0 w 822"/>
                <a:gd name="T9" fmla="*/ 0 h 67"/>
                <a:gd name="T10" fmla="*/ 0 w 822"/>
                <a:gd name="T11" fmla="*/ 0 h 67"/>
                <a:gd name="T12" fmla="*/ 0 60000 65536"/>
                <a:gd name="T13" fmla="*/ 0 60000 65536"/>
                <a:gd name="T14" fmla="*/ 0 60000 65536"/>
                <a:gd name="T15" fmla="*/ 0 60000 65536"/>
                <a:gd name="T16" fmla="*/ 0 60000 65536"/>
                <a:gd name="T17" fmla="*/ 0 60000 65536"/>
                <a:gd name="T18" fmla="*/ 0 w 822"/>
                <a:gd name="T19" fmla="*/ 0 h 67"/>
                <a:gd name="T20" fmla="*/ 822 w 822"/>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822" h="67">
                  <a:moveTo>
                    <a:pt x="7" y="8"/>
                  </a:moveTo>
                  <a:lnTo>
                    <a:pt x="817" y="0"/>
                  </a:lnTo>
                  <a:lnTo>
                    <a:pt x="822" y="67"/>
                  </a:lnTo>
                  <a:lnTo>
                    <a:pt x="0" y="63"/>
                  </a:lnTo>
                  <a:lnTo>
                    <a:pt x="7" y="8"/>
                  </a:lnTo>
                  <a:close/>
                </a:path>
              </a:pathLst>
            </a:custGeom>
            <a:solidFill>
              <a:srgbClr val="999999"/>
            </a:solidFill>
            <a:ln w="9525">
              <a:noFill/>
              <a:round/>
              <a:headEnd/>
              <a:tailEnd/>
            </a:ln>
          </p:spPr>
          <p:txBody>
            <a:bodyPr/>
            <a:lstStyle/>
            <a:p>
              <a:endParaRPr lang="en-US"/>
            </a:p>
          </p:txBody>
        </p:sp>
        <p:sp>
          <p:nvSpPr>
            <p:cNvPr id="13516" name="Freeform 16"/>
            <p:cNvSpPr>
              <a:spLocks/>
            </p:cNvSpPr>
            <p:nvPr/>
          </p:nvSpPr>
          <p:spPr bwMode="auto">
            <a:xfrm>
              <a:off x="1235" y="2749"/>
              <a:ext cx="89" cy="16"/>
            </a:xfrm>
            <a:custGeom>
              <a:avLst/>
              <a:gdLst>
                <a:gd name="T0" fmla="*/ 0 w 805"/>
                <a:gd name="T1" fmla="*/ 0 h 116"/>
                <a:gd name="T2" fmla="*/ 0 w 805"/>
                <a:gd name="T3" fmla="*/ 0 h 116"/>
                <a:gd name="T4" fmla="*/ 0 w 805"/>
                <a:gd name="T5" fmla="*/ 0 h 116"/>
                <a:gd name="T6" fmla="*/ 0 w 805"/>
                <a:gd name="T7" fmla="*/ 0 h 116"/>
                <a:gd name="T8" fmla="*/ 0 w 805"/>
                <a:gd name="T9" fmla="*/ 0 h 116"/>
                <a:gd name="T10" fmla="*/ 0 w 805"/>
                <a:gd name="T11" fmla="*/ 0 h 116"/>
                <a:gd name="T12" fmla="*/ 0 w 805"/>
                <a:gd name="T13" fmla="*/ 0 h 116"/>
                <a:gd name="T14" fmla="*/ 0 w 805"/>
                <a:gd name="T15" fmla="*/ 0 h 116"/>
                <a:gd name="T16" fmla="*/ 0 w 805"/>
                <a:gd name="T17" fmla="*/ 0 h 116"/>
                <a:gd name="T18" fmla="*/ 0 w 805"/>
                <a:gd name="T19" fmla="*/ 0 h 116"/>
                <a:gd name="T20" fmla="*/ 0 w 805"/>
                <a:gd name="T21" fmla="*/ 0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5"/>
                <a:gd name="T34" fmla="*/ 0 h 116"/>
                <a:gd name="T35" fmla="*/ 805 w 805"/>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5" h="116">
                  <a:moveTo>
                    <a:pt x="0" y="0"/>
                  </a:moveTo>
                  <a:lnTo>
                    <a:pt x="803" y="1"/>
                  </a:lnTo>
                  <a:lnTo>
                    <a:pt x="805" y="37"/>
                  </a:lnTo>
                  <a:lnTo>
                    <a:pt x="700" y="39"/>
                  </a:lnTo>
                  <a:lnTo>
                    <a:pt x="782" y="116"/>
                  </a:lnTo>
                  <a:lnTo>
                    <a:pt x="65" y="109"/>
                  </a:lnTo>
                  <a:lnTo>
                    <a:pt x="20" y="81"/>
                  </a:lnTo>
                  <a:lnTo>
                    <a:pt x="35" y="49"/>
                  </a:lnTo>
                  <a:lnTo>
                    <a:pt x="12" y="41"/>
                  </a:lnTo>
                  <a:lnTo>
                    <a:pt x="0" y="0"/>
                  </a:lnTo>
                  <a:close/>
                </a:path>
              </a:pathLst>
            </a:custGeom>
            <a:solidFill>
              <a:srgbClr val="999999"/>
            </a:solidFill>
            <a:ln w="9525">
              <a:noFill/>
              <a:round/>
              <a:headEnd/>
              <a:tailEnd/>
            </a:ln>
          </p:spPr>
          <p:txBody>
            <a:bodyPr/>
            <a:lstStyle/>
            <a:p>
              <a:endParaRPr lang="en-US"/>
            </a:p>
          </p:txBody>
        </p:sp>
        <p:sp>
          <p:nvSpPr>
            <p:cNvPr id="13517" name="Freeform 17"/>
            <p:cNvSpPr>
              <a:spLocks/>
            </p:cNvSpPr>
            <p:nvPr/>
          </p:nvSpPr>
          <p:spPr bwMode="auto">
            <a:xfrm>
              <a:off x="1225" y="2736"/>
              <a:ext cx="111" cy="12"/>
            </a:xfrm>
            <a:custGeom>
              <a:avLst/>
              <a:gdLst>
                <a:gd name="T0" fmla="*/ 0 w 999"/>
                <a:gd name="T1" fmla="*/ 0 h 87"/>
                <a:gd name="T2" fmla="*/ 0 w 999"/>
                <a:gd name="T3" fmla="*/ 0 h 87"/>
                <a:gd name="T4" fmla="*/ 0 w 999"/>
                <a:gd name="T5" fmla="*/ 0 h 87"/>
                <a:gd name="T6" fmla="*/ 0 w 999"/>
                <a:gd name="T7" fmla="*/ 0 h 87"/>
                <a:gd name="T8" fmla="*/ 0 w 999"/>
                <a:gd name="T9" fmla="*/ 0 h 87"/>
                <a:gd name="T10" fmla="*/ 0 w 999"/>
                <a:gd name="T11" fmla="*/ 0 h 87"/>
                <a:gd name="T12" fmla="*/ 0 w 999"/>
                <a:gd name="T13" fmla="*/ 0 h 87"/>
                <a:gd name="T14" fmla="*/ 0 w 999"/>
                <a:gd name="T15" fmla="*/ 0 h 87"/>
                <a:gd name="T16" fmla="*/ 0 60000 65536"/>
                <a:gd name="T17" fmla="*/ 0 60000 65536"/>
                <a:gd name="T18" fmla="*/ 0 60000 65536"/>
                <a:gd name="T19" fmla="*/ 0 60000 65536"/>
                <a:gd name="T20" fmla="*/ 0 60000 65536"/>
                <a:gd name="T21" fmla="*/ 0 60000 65536"/>
                <a:gd name="T22" fmla="*/ 0 60000 65536"/>
                <a:gd name="T23" fmla="*/ 0 60000 65536"/>
                <a:gd name="T24" fmla="*/ 0 w 999"/>
                <a:gd name="T25" fmla="*/ 0 h 87"/>
                <a:gd name="T26" fmla="*/ 999 w 999"/>
                <a:gd name="T27" fmla="*/ 87 h 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9" h="87">
                  <a:moveTo>
                    <a:pt x="0" y="3"/>
                  </a:moveTo>
                  <a:lnTo>
                    <a:pt x="999" y="0"/>
                  </a:lnTo>
                  <a:lnTo>
                    <a:pt x="997" y="43"/>
                  </a:lnTo>
                  <a:lnTo>
                    <a:pt x="34" y="33"/>
                  </a:lnTo>
                  <a:lnTo>
                    <a:pt x="47" y="87"/>
                  </a:lnTo>
                  <a:lnTo>
                    <a:pt x="14" y="70"/>
                  </a:lnTo>
                  <a:lnTo>
                    <a:pt x="0" y="3"/>
                  </a:lnTo>
                  <a:close/>
                </a:path>
              </a:pathLst>
            </a:custGeom>
            <a:solidFill>
              <a:srgbClr val="999999"/>
            </a:solidFill>
            <a:ln w="9525">
              <a:noFill/>
              <a:round/>
              <a:headEnd/>
              <a:tailEnd/>
            </a:ln>
          </p:spPr>
          <p:txBody>
            <a:bodyPr/>
            <a:lstStyle/>
            <a:p>
              <a:endParaRPr lang="en-US"/>
            </a:p>
          </p:txBody>
        </p:sp>
        <p:sp>
          <p:nvSpPr>
            <p:cNvPr id="13518" name="Freeform 18"/>
            <p:cNvSpPr>
              <a:spLocks/>
            </p:cNvSpPr>
            <p:nvPr/>
          </p:nvSpPr>
          <p:spPr bwMode="auto">
            <a:xfrm>
              <a:off x="1256" y="2628"/>
              <a:ext cx="72" cy="87"/>
            </a:xfrm>
            <a:custGeom>
              <a:avLst/>
              <a:gdLst>
                <a:gd name="T0" fmla="*/ 0 w 652"/>
                <a:gd name="T1" fmla="*/ 0 h 611"/>
                <a:gd name="T2" fmla="*/ 0 w 652"/>
                <a:gd name="T3" fmla="*/ 0 h 611"/>
                <a:gd name="T4" fmla="*/ 0 w 652"/>
                <a:gd name="T5" fmla="*/ 0 h 611"/>
                <a:gd name="T6" fmla="*/ 0 w 652"/>
                <a:gd name="T7" fmla="*/ 0 h 611"/>
                <a:gd name="T8" fmla="*/ 0 w 652"/>
                <a:gd name="T9" fmla="*/ 0 h 611"/>
                <a:gd name="T10" fmla="*/ 0 w 652"/>
                <a:gd name="T11" fmla="*/ 0 h 611"/>
                <a:gd name="T12" fmla="*/ 0 60000 65536"/>
                <a:gd name="T13" fmla="*/ 0 60000 65536"/>
                <a:gd name="T14" fmla="*/ 0 60000 65536"/>
                <a:gd name="T15" fmla="*/ 0 60000 65536"/>
                <a:gd name="T16" fmla="*/ 0 60000 65536"/>
                <a:gd name="T17" fmla="*/ 0 60000 65536"/>
                <a:gd name="T18" fmla="*/ 0 w 652"/>
                <a:gd name="T19" fmla="*/ 0 h 611"/>
                <a:gd name="T20" fmla="*/ 652 w 652"/>
                <a:gd name="T21" fmla="*/ 611 h 611"/>
              </a:gdLst>
              <a:ahLst/>
              <a:cxnLst>
                <a:cxn ang="T12">
                  <a:pos x="T0" y="T1"/>
                </a:cxn>
                <a:cxn ang="T13">
                  <a:pos x="T2" y="T3"/>
                </a:cxn>
                <a:cxn ang="T14">
                  <a:pos x="T4" y="T5"/>
                </a:cxn>
                <a:cxn ang="T15">
                  <a:pos x="T6" y="T7"/>
                </a:cxn>
                <a:cxn ang="T16">
                  <a:pos x="T8" y="T9"/>
                </a:cxn>
                <a:cxn ang="T17">
                  <a:pos x="T10" y="T11"/>
                </a:cxn>
              </a:cxnLst>
              <a:rect l="T18" t="T19" r="T20" b="T21"/>
              <a:pathLst>
                <a:path w="652" h="611">
                  <a:moveTo>
                    <a:pt x="0" y="0"/>
                  </a:moveTo>
                  <a:lnTo>
                    <a:pt x="647" y="7"/>
                  </a:lnTo>
                  <a:lnTo>
                    <a:pt x="652" y="611"/>
                  </a:lnTo>
                  <a:lnTo>
                    <a:pt x="19" y="605"/>
                  </a:lnTo>
                  <a:lnTo>
                    <a:pt x="0" y="0"/>
                  </a:lnTo>
                  <a:close/>
                </a:path>
              </a:pathLst>
            </a:custGeom>
            <a:solidFill>
              <a:srgbClr val="5C5C73"/>
            </a:solidFill>
            <a:ln w="9525">
              <a:noFill/>
              <a:round/>
              <a:headEnd/>
              <a:tailEnd/>
            </a:ln>
          </p:spPr>
          <p:txBody>
            <a:bodyPr/>
            <a:lstStyle/>
            <a:p>
              <a:endParaRPr lang="en-US"/>
            </a:p>
          </p:txBody>
        </p:sp>
        <p:sp>
          <p:nvSpPr>
            <p:cNvPr id="13519" name="Freeform 19"/>
            <p:cNvSpPr>
              <a:spLocks/>
            </p:cNvSpPr>
            <p:nvPr/>
          </p:nvSpPr>
          <p:spPr bwMode="auto">
            <a:xfrm>
              <a:off x="1257" y="2628"/>
              <a:ext cx="72" cy="86"/>
            </a:xfrm>
            <a:custGeom>
              <a:avLst/>
              <a:gdLst>
                <a:gd name="T0" fmla="*/ 0 w 645"/>
                <a:gd name="T1" fmla="*/ 0 h 603"/>
                <a:gd name="T2" fmla="*/ 0 w 645"/>
                <a:gd name="T3" fmla="*/ 0 h 603"/>
                <a:gd name="T4" fmla="*/ 0 w 645"/>
                <a:gd name="T5" fmla="*/ 0 h 603"/>
                <a:gd name="T6" fmla="*/ 0 w 645"/>
                <a:gd name="T7" fmla="*/ 0 h 603"/>
                <a:gd name="T8" fmla="*/ 0 w 645"/>
                <a:gd name="T9" fmla="*/ 0 h 603"/>
                <a:gd name="T10" fmla="*/ 0 w 645"/>
                <a:gd name="T11" fmla="*/ 0 h 603"/>
                <a:gd name="T12" fmla="*/ 0 w 645"/>
                <a:gd name="T13" fmla="*/ 0 h 603"/>
                <a:gd name="T14" fmla="*/ 0 w 645"/>
                <a:gd name="T15" fmla="*/ 0 h 603"/>
                <a:gd name="T16" fmla="*/ 0 w 645"/>
                <a:gd name="T17" fmla="*/ 0 h 603"/>
                <a:gd name="T18" fmla="*/ 0 w 645"/>
                <a:gd name="T19" fmla="*/ 0 h 603"/>
                <a:gd name="T20" fmla="*/ 0 w 645"/>
                <a:gd name="T21" fmla="*/ 0 h 603"/>
                <a:gd name="T22" fmla="*/ 0 w 645"/>
                <a:gd name="T23" fmla="*/ 0 h 603"/>
                <a:gd name="T24" fmla="*/ 0 w 645"/>
                <a:gd name="T25" fmla="*/ 0 h 603"/>
                <a:gd name="T26" fmla="*/ 0 w 645"/>
                <a:gd name="T27" fmla="*/ 0 h 603"/>
                <a:gd name="T28" fmla="*/ 0 w 645"/>
                <a:gd name="T29" fmla="*/ 0 h 603"/>
                <a:gd name="T30" fmla="*/ 0 w 645"/>
                <a:gd name="T31" fmla="*/ 0 h 603"/>
                <a:gd name="T32" fmla="*/ 0 w 645"/>
                <a:gd name="T33" fmla="*/ 0 h 603"/>
                <a:gd name="T34" fmla="*/ 0 w 645"/>
                <a:gd name="T35" fmla="*/ 0 h 603"/>
                <a:gd name="T36" fmla="*/ 0 w 645"/>
                <a:gd name="T37" fmla="*/ 0 h 603"/>
                <a:gd name="T38" fmla="*/ 0 w 645"/>
                <a:gd name="T39" fmla="*/ 0 h 603"/>
                <a:gd name="T40" fmla="*/ 0 w 645"/>
                <a:gd name="T41" fmla="*/ 0 h 603"/>
                <a:gd name="T42" fmla="*/ 0 w 645"/>
                <a:gd name="T43" fmla="*/ 0 h 603"/>
                <a:gd name="T44" fmla="*/ 0 w 645"/>
                <a:gd name="T45" fmla="*/ 0 h 603"/>
                <a:gd name="T46" fmla="*/ 0 w 645"/>
                <a:gd name="T47" fmla="*/ 0 h 603"/>
                <a:gd name="T48" fmla="*/ 0 w 645"/>
                <a:gd name="T49" fmla="*/ 0 h 603"/>
                <a:gd name="T50" fmla="*/ 0 w 645"/>
                <a:gd name="T51" fmla="*/ 0 h 603"/>
                <a:gd name="T52" fmla="*/ 0 w 645"/>
                <a:gd name="T53" fmla="*/ 0 h 603"/>
                <a:gd name="T54" fmla="*/ 0 w 645"/>
                <a:gd name="T55" fmla="*/ 0 h 6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45"/>
                <a:gd name="T85" fmla="*/ 0 h 603"/>
                <a:gd name="T86" fmla="*/ 645 w 645"/>
                <a:gd name="T87" fmla="*/ 603 h 6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45" h="603">
                  <a:moveTo>
                    <a:pt x="594" y="17"/>
                  </a:moveTo>
                  <a:lnTo>
                    <a:pt x="462" y="18"/>
                  </a:lnTo>
                  <a:lnTo>
                    <a:pt x="384" y="22"/>
                  </a:lnTo>
                  <a:lnTo>
                    <a:pt x="312" y="32"/>
                  </a:lnTo>
                  <a:lnTo>
                    <a:pt x="249" y="50"/>
                  </a:lnTo>
                  <a:lnTo>
                    <a:pt x="203" y="77"/>
                  </a:lnTo>
                  <a:lnTo>
                    <a:pt x="157" y="113"/>
                  </a:lnTo>
                  <a:lnTo>
                    <a:pt x="118" y="151"/>
                  </a:lnTo>
                  <a:lnTo>
                    <a:pt x="92" y="208"/>
                  </a:lnTo>
                  <a:lnTo>
                    <a:pt x="74" y="265"/>
                  </a:lnTo>
                  <a:lnTo>
                    <a:pt x="66" y="324"/>
                  </a:lnTo>
                  <a:lnTo>
                    <a:pt x="72" y="385"/>
                  </a:lnTo>
                  <a:lnTo>
                    <a:pt x="89" y="452"/>
                  </a:lnTo>
                  <a:lnTo>
                    <a:pt x="121" y="494"/>
                  </a:lnTo>
                  <a:lnTo>
                    <a:pt x="166" y="523"/>
                  </a:lnTo>
                  <a:lnTo>
                    <a:pt x="235" y="551"/>
                  </a:lnTo>
                  <a:lnTo>
                    <a:pt x="315" y="566"/>
                  </a:lnTo>
                  <a:lnTo>
                    <a:pt x="399" y="571"/>
                  </a:lnTo>
                  <a:lnTo>
                    <a:pt x="491" y="571"/>
                  </a:lnTo>
                  <a:lnTo>
                    <a:pt x="550" y="558"/>
                  </a:lnTo>
                  <a:lnTo>
                    <a:pt x="606" y="538"/>
                  </a:lnTo>
                  <a:lnTo>
                    <a:pt x="645" y="500"/>
                  </a:lnTo>
                  <a:lnTo>
                    <a:pt x="642" y="603"/>
                  </a:lnTo>
                  <a:lnTo>
                    <a:pt x="0" y="600"/>
                  </a:lnTo>
                  <a:lnTo>
                    <a:pt x="3" y="3"/>
                  </a:lnTo>
                  <a:lnTo>
                    <a:pt x="585" y="0"/>
                  </a:lnTo>
                  <a:lnTo>
                    <a:pt x="594" y="17"/>
                  </a:lnTo>
                  <a:close/>
                </a:path>
              </a:pathLst>
            </a:custGeom>
            <a:solidFill>
              <a:srgbClr val="2E2E3B"/>
            </a:solidFill>
            <a:ln w="9525">
              <a:noFill/>
              <a:round/>
              <a:headEnd/>
              <a:tailEnd/>
            </a:ln>
          </p:spPr>
          <p:txBody>
            <a:bodyPr/>
            <a:lstStyle/>
            <a:p>
              <a:endParaRPr lang="en-US"/>
            </a:p>
          </p:txBody>
        </p:sp>
        <p:sp>
          <p:nvSpPr>
            <p:cNvPr id="13520" name="Freeform 20"/>
            <p:cNvSpPr>
              <a:spLocks/>
            </p:cNvSpPr>
            <p:nvPr/>
          </p:nvSpPr>
          <p:spPr bwMode="auto">
            <a:xfrm>
              <a:off x="1122" y="2784"/>
              <a:ext cx="196" cy="56"/>
            </a:xfrm>
            <a:custGeom>
              <a:avLst/>
              <a:gdLst>
                <a:gd name="T0" fmla="*/ 0 w 1766"/>
                <a:gd name="T1" fmla="*/ 0 h 390"/>
                <a:gd name="T2" fmla="*/ 0 w 1766"/>
                <a:gd name="T3" fmla="*/ 0 h 390"/>
                <a:gd name="T4" fmla="*/ 0 w 1766"/>
                <a:gd name="T5" fmla="*/ 0 h 390"/>
                <a:gd name="T6" fmla="*/ 0 w 1766"/>
                <a:gd name="T7" fmla="*/ 0 h 390"/>
                <a:gd name="T8" fmla="*/ 0 w 1766"/>
                <a:gd name="T9" fmla="*/ 0 h 390"/>
                <a:gd name="T10" fmla="*/ 0 w 1766"/>
                <a:gd name="T11" fmla="*/ 0 h 390"/>
                <a:gd name="T12" fmla="*/ 0 w 1766"/>
                <a:gd name="T13" fmla="*/ 0 h 390"/>
                <a:gd name="T14" fmla="*/ 0 w 1766"/>
                <a:gd name="T15" fmla="*/ 0 h 390"/>
                <a:gd name="T16" fmla="*/ 0 60000 65536"/>
                <a:gd name="T17" fmla="*/ 0 60000 65536"/>
                <a:gd name="T18" fmla="*/ 0 60000 65536"/>
                <a:gd name="T19" fmla="*/ 0 60000 65536"/>
                <a:gd name="T20" fmla="*/ 0 60000 65536"/>
                <a:gd name="T21" fmla="*/ 0 60000 65536"/>
                <a:gd name="T22" fmla="*/ 0 60000 65536"/>
                <a:gd name="T23" fmla="*/ 0 60000 65536"/>
                <a:gd name="T24" fmla="*/ 0 w 1766"/>
                <a:gd name="T25" fmla="*/ 0 h 390"/>
                <a:gd name="T26" fmla="*/ 1766 w 1766"/>
                <a:gd name="T27" fmla="*/ 390 h 3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66" h="390">
                  <a:moveTo>
                    <a:pt x="72" y="0"/>
                  </a:moveTo>
                  <a:lnTo>
                    <a:pt x="0" y="344"/>
                  </a:lnTo>
                  <a:lnTo>
                    <a:pt x="25" y="390"/>
                  </a:lnTo>
                  <a:lnTo>
                    <a:pt x="1753" y="384"/>
                  </a:lnTo>
                  <a:lnTo>
                    <a:pt x="1766" y="347"/>
                  </a:lnTo>
                  <a:lnTo>
                    <a:pt x="1691" y="12"/>
                  </a:lnTo>
                  <a:lnTo>
                    <a:pt x="72" y="0"/>
                  </a:lnTo>
                  <a:close/>
                </a:path>
              </a:pathLst>
            </a:custGeom>
            <a:solidFill>
              <a:srgbClr val="E5E5E5"/>
            </a:solidFill>
            <a:ln w="9525">
              <a:noFill/>
              <a:round/>
              <a:headEnd/>
              <a:tailEnd/>
            </a:ln>
          </p:spPr>
          <p:txBody>
            <a:bodyPr/>
            <a:lstStyle/>
            <a:p>
              <a:endParaRPr lang="en-US"/>
            </a:p>
          </p:txBody>
        </p:sp>
        <p:sp>
          <p:nvSpPr>
            <p:cNvPr id="13521" name="Freeform 21"/>
            <p:cNvSpPr>
              <a:spLocks/>
            </p:cNvSpPr>
            <p:nvPr/>
          </p:nvSpPr>
          <p:spPr bwMode="auto">
            <a:xfrm>
              <a:off x="1123" y="2835"/>
              <a:ext cx="195" cy="5"/>
            </a:xfrm>
            <a:custGeom>
              <a:avLst/>
              <a:gdLst>
                <a:gd name="T0" fmla="*/ 0 w 1758"/>
                <a:gd name="T1" fmla="*/ 0 h 35"/>
                <a:gd name="T2" fmla="*/ 0 w 1758"/>
                <a:gd name="T3" fmla="*/ 0 h 35"/>
                <a:gd name="T4" fmla="*/ 0 w 1758"/>
                <a:gd name="T5" fmla="*/ 0 h 35"/>
                <a:gd name="T6" fmla="*/ 0 w 1758"/>
                <a:gd name="T7" fmla="*/ 0 h 35"/>
                <a:gd name="T8" fmla="*/ 0 w 1758"/>
                <a:gd name="T9" fmla="*/ 0 h 35"/>
                <a:gd name="T10" fmla="*/ 0 w 1758"/>
                <a:gd name="T11" fmla="*/ 0 h 35"/>
                <a:gd name="T12" fmla="*/ 0 60000 65536"/>
                <a:gd name="T13" fmla="*/ 0 60000 65536"/>
                <a:gd name="T14" fmla="*/ 0 60000 65536"/>
                <a:gd name="T15" fmla="*/ 0 60000 65536"/>
                <a:gd name="T16" fmla="*/ 0 60000 65536"/>
                <a:gd name="T17" fmla="*/ 0 60000 65536"/>
                <a:gd name="T18" fmla="*/ 0 w 1758"/>
                <a:gd name="T19" fmla="*/ 0 h 35"/>
                <a:gd name="T20" fmla="*/ 1758 w 1758"/>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758" h="35">
                  <a:moveTo>
                    <a:pt x="0" y="3"/>
                  </a:moveTo>
                  <a:lnTo>
                    <a:pt x="1758" y="0"/>
                  </a:lnTo>
                  <a:lnTo>
                    <a:pt x="1743" y="26"/>
                  </a:lnTo>
                  <a:lnTo>
                    <a:pt x="21" y="35"/>
                  </a:lnTo>
                  <a:lnTo>
                    <a:pt x="0" y="3"/>
                  </a:lnTo>
                  <a:close/>
                </a:path>
              </a:pathLst>
            </a:custGeom>
            <a:solidFill>
              <a:srgbClr val="B2B2B2"/>
            </a:solidFill>
            <a:ln w="9525">
              <a:noFill/>
              <a:round/>
              <a:headEnd/>
              <a:tailEnd/>
            </a:ln>
          </p:spPr>
          <p:txBody>
            <a:bodyPr/>
            <a:lstStyle/>
            <a:p>
              <a:endParaRPr lang="en-US"/>
            </a:p>
          </p:txBody>
        </p:sp>
        <p:sp>
          <p:nvSpPr>
            <p:cNvPr id="13522" name="Freeform 22"/>
            <p:cNvSpPr>
              <a:spLocks/>
            </p:cNvSpPr>
            <p:nvPr/>
          </p:nvSpPr>
          <p:spPr bwMode="auto">
            <a:xfrm>
              <a:off x="1277" y="2798"/>
              <a:ext cx="5" cy="26"/>
            </a:xfrm>
            <a:custGeom>
              <a:avLst/>
              <a:gdLst>
                <a:gd name="T0" fmla="*/ 0 w 37"/>
                <a:gd name="T1" fmla="*/ 0 h 180"/>
                <a:gd name="T2" fmla="*/ 0 w 37"/>
                <a:gd name="T3" fmla="*/ 0 h 180"/>
                <a:gd name="T4" fmla="*/ 0 w 37"/>
                <a:gd name="T5" fmla="*/ 0 h 180"/>
                <a:gd name="T6" fmla="*/ 0 w 37"/>
                <a:gd name="T7" fmla="*/ 0 h 180"/>
                <a:gd name="T8" fmla="*/ 0 w 37"/>
                <a:gd name="T9" fmla="*/ 0 h 180"/>
                <a:gd name="T10" fmla="*/ 0 w 37"/>
                <a:gd name="T11" fmla="*/ 0 h 180"/>
                <a:gd name="T12" fmla="*/ 0 w 37"/>
                <a:gd name="T13" fmla="*/ 0 h 180"/>
                <a:gd name="T14" fmla="*/ 0 60000 65536"/>
                <a:gd name="T15" fmla="*/ 0 60000 65536"/>
                <a:gd name="T16" fmla="*/ 0 60000 65536"/>
                <a:gd name="T17" fmla="*/ 0 60000 65536"/>
                <a:gd name="T18" fmla="*/ 0 60000 65536"/>
                <a:gd name="T19" fmla="*/ 0 60000 65536"/>
                <a:gd name="T20" fmla="*/ 0 60000 65536"/>
                <a:gd name="T21" fmla="*/ 0 w 37"/>
                <a:gd name="T22" fmla="*/ 0 h 180"/>
                <a:gd name="T23" fmla="*/ 37 w 37"/>
                <a:gd name="T24" fmla="*/ 180 h 1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180">
                  <a:moveTo>
                    <a:pt x="14" y="0"/>
                  </a:moveTo>
                  <a:lnTo>
                    <a:pt x="0" y="13"/>
                  </a:lnTo>
                  <a:lnTo>
                    <a:pt x="19" y="180"/>
                  </a:lnTo>
                  <a:lnTo>
                    <a:pt x="31" y="180"/>
                  </a:lnTo>
                  <a:lnTo>
                    <a:pt x="37" y="163"/>
                  </a:lnTo>
                  <a:lnTo>
                    <a:pt x="14" y="0"/>
                  </a:lnTo>
                  <a:close/>
                </a:path>
              </a:pathLst>
            </a:custGeom>
            <a:solidFill>
              <a:srgbClr val="A39494"/>
            </a:solidFill>
            <a:ln w="9525">
              <a:noFill/>
              <a:round/>
              <a:headEnd/>
              <a:tailEnd/>
            </a:ln>
          </p:spPr>
          <p:txBody>
            <a:bodyPr/>
            <a:lstStyle/>
            <a:p>
              <a:endParaRPr lang="en-US"/>
            </a:p>
          </p:txBody>
        </p:sp>
        <p:sp>
          <p:nvSpPr>
            <p:cNvPr id="13523" name="Freeform 23"/>
            <p:cNvSpPr>
              <a:spLocks/>
            </p:cNvSpPr>
            <p:nvPr/>
          </p:nvSpPr>
          <p:spPr bwMode="auto">
            <a:xfrm>
              <a:off x="1285" y="2799"/>
              <a:ext cx="3" cy="19"/>
            </a:xfrm>
            <a:custGeom>
              <a:avLst/>
              <a:gdLst>
                <a:gd name="T0" fmla="*/ 0 w 31"/>
                <a:gd name="T1" fmla="*/ 0 h 132"/>
                <a:gd name="T2" fmla="*/ 0 w 31"/>
                <a:gd name="T3" fmla="*/ 0 h 132"/>
                <a:gd name="T4" fmla="*/ 0 w 31"/>
                <a:gd name="T5" fmla="*/ 0 h 132"/>
                <a:gd name="T6" fmla="*/ 0 w 31"/>
                <a:gd name="T7" fmla="*/ 0 h 132"/>
                <a:gd name="T8" fmla="*/ 0 w 31"/>
                <a:gd name="T9" fmla="*/ 0 h 132"/>
                <a:gd name="T10" fmla="*/ 0 w 31"/>
                <a:gd name="T11" fmla="*/ 0 h 132"/>
                <a:gd name="T12" fmla="*/ 0 w 31"/>
                <a:gd name="T13" fmla="*/ 0 h 132"/>
                <a:gd name="T14" fmla="*/ 0 w 31"/>
                <a:gd name="T15" fmla="*/ 0 h 132"/>
                <a:gd name="T16" fmla="*/ 0 w 31"/>
                <a:gd name="T17" fmla="*/ 0 h 132"/>
                <a:gd name="T18" fmla="*/ 0 w 31"/>
                <a:gd name="T19" fmla="*/ 0 h 132"/>
                <a:gd name="T20" fmla="*/ 0 w 31"/>
                <a:gd name="T21" fmla="*/ 0 h 132"/>
                <a:gd name="T22" fmla="*/ 0 w 31"/>
                <a:gd name="T23" fmla="*/ 0 h 132"/>
                <a:gd name="T24" fmla="*/ 0 w 31"/>
                <a:gd name="T25" fmla="*/ 0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132"/>
                <a:gd name="T41" fmla="*/ 31 w 31"/>
                <a:gd name="T42" fmla="*/ 132 h 1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132">
                  <a:moveTo>
                    <a:pt x="0" y="8"/>
                  </a:moveTo>
                  <a:lnTo>
                    <a:pt x="15" y="0"/>
                  </a:lnTo>
                  <a:lnTo>
                    <a:pt x="20" y="18"/>
                  </a:lnTo>
                  <a:lnTo>
                    <a:pt x="15" y="27"/>
                  </a:lnTo>
                  <a:lnTo>
                    <a:pt x="21" y="51"/>
                  </a:lnTo>
                  <a:lnTo>
                    <a:pt x="15" y="59"/>
                  </a:lnTo>
                  <a:lnTo>
                    <a:pt x="27" y="87"/>
                  </a:lnTo>
                  <a:lnTo>
                    <a:pt x="20" y="97"/>
                  </a:lnTo>
                  <a:lnTo>
                    <a:pt x="31" y="121"/>
                  </a:lnTo>
                  <a:lnTo>
                    <a:pt x="24" y="132"/>
                  </a:lnTo>
                  <a:lnTo>
                    <a:pt x="12" y="132"/>
                  </a:lnTo>
                  <a:lnTo>
                    <a:pt x="0" y="8"/>
                  </a:lnTo>
                  <a:close/>
                </a:path>
              </a:pathLst>
            </a:custGeom>
            <a:solidFill>
              <a:srgbClr val="A39494"/>
            </a:solidFill>
            <a:ln w="9525">
              <a:noFill/>
              <a:round/>
              <a:headEnd/>
              <a:tailEnd/>
            </a:ln>
          </p:spPr>
          <p:txBody>
            <a:bodyPr/>
            <a:lstStyle/>
            <a:p>
              <a:endParaRPr lang="en-US"/>
            </a:p>
          </p:txBody>
        </p:sp>
        <p:sp>
          <p:nvSpPr>
            <p:cNvPr id="13524" name="Freeform 24"/>
            <p:cNvSpPr>
              <a:spLocks/>
            </p:cNvSpPr>
            <p:nvPr/>
          </p:nvSpPr>
          <p:spPr bwMode="auto">
            <a:xfrm>
              <a:off x="1293" y="2799"/>
              <a:ext cx="5" cy="25"/>
            </a:xfrm>
            <a:custGeom>
              <a:avLst/>
              <a:gdLst>
                <a:gd name="T0" fmla="*/ 0 w 44"/>
                <a:gd name="T1" fmla="*/ 0 h 176"/>
                <a:gd name="T2" fmla="*/ 0 w 44"/>
                <a:gd name="T3" fmla="*/ 0 h 176"/>
                <a:gd name="T4" fmla="*/ 0 w 44"/>
                <a:gd name="T5" fmla="*/ 0 h 176"/>
                <a:gd name="T6" fmla="*/ 0 w 44"/>
                <a:gd name="T7" fmla="*/ 0 h 176"/>
                <a:gd name="T8" fmla="*/ 0 w 44"/>
                <a:gd name="T9" fmla="*/ 0 h 176"/>
                <a:gd name="T10" fmla="*/ 0 w 44"/>
                <a:gd name="T11" fmla="*/ 0 h 176"/>
                <a:gd name="T12" fmla="*/ 0 w 44"/>
                <a:gd name="T13" fmla="*/ 0 h 176"/>
                <a:gd name="T14" fmla="*/ 0 60000 65536"/>
                <a:gd name="T15" fmla="*/ 0 60000 65536"/>
                <a:gd name="T16" fmla="*/ 0 60000 65536"/>
                <a:gd name="T17" fmla="*/ 0 60000 65536"/>
                <a:gd name="T18" fmla="*/ 0 60000 65536"/>
                <a:gd name="T19" fmla="*/ 0 60000 65536"/>
                <a:gd name="T20" fmla="*/ 0 60000 65536"/>
                <a:gd name="T21" fmla="*/ 0 w 44"/>
                <a:gd name="T22" fmla="*/ 0 h 176"/>
                <a:gd name="T23" fmla="*/ 44 w 44"/>
                <a:gd name="T24" fmla="*/ 176 h 1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176">
                  <a:moveTo>
                    <a:pt x="14" y="0"/>
                  </a:moveTo>
                  <a:lnTo>
                    <a:pt x="0" y="7"/>
                  </a:lnTo>
                  <a:lnTo>
                    <a:pt x="26" y="176"/>
                  </a:lnTo>
                  <a:lnTo>
                    <a:pt x="39" y="176"/>
                  </a:lnTo>
                  <a:lnTo>
                    <a:pt x="44" y="158"/>
                  </a:lnTo>
                  <a:lnTo>
                    <a:pt x="14" y="0"/>
                  </a:lnTo>
                  <a:close/>
                </a:path>
              </a:pathLst>
            </a:custGeom>
            <a:solidFill>
              <a:srgbClr val="A39494"/>
            </a:solidFill>
            <a:ln w="9525">
              <a:noFill/>
              <a:round/>
              <a:headEnd/>
              <a:tailEnd/>
            </a:ln>
          </p:spPr>
          <p:txBody>
            <a:bodyPr/>
            <a:lstStyle/>
            <a:p>
              <a:endParaRPr lang="en-US"/>
            </a:p>
          </p:txBody>
        </p:sp>
        <p:sp>
          <p:nvSpPr>
            <p:cNvPr id="13525" name="Freeform 25"/>
            <p:cNvSpPr>
              <a:spLocks/>
            </p:cNvSpPr>
            <p:nvPr/>
          </p:nvSpPr>
          <p:spPr bwMode="auto">
            <a:xfrm>
              <a:off x="1301" y="2799"/>
              <a:ext cx="5" cy="25"/>
            </a:xfrm>
            <a:custGeom>
              <a:avLst/>
              <a:gdLst>
                <a:gd name="T0" fmla="*/ 0 w 43"/>
                <a:gd name="T1" fmla="*/ 0 h 179"/>
                <a:gd name="T2" fmla="*/ 0 w 43"/>
                <a:gd name="T3" fmla="*/ 0 h 179"/>
                <a:gd name="T4" fmla="*/ 0 w 43"/>
                <a:gd name="T5" fmla="*/ 0 h 179"/>
                <a:gd name="T6" fmla="*/ 0 w 43"/>
                <a:gd name="T7" fmla="*/ 0 h 179"/>
                <a:gd name="T8" fmla="*/ 0 w 43"/>
                <a:gd name="T9" fmla="*/ 0 h 179"/>
                <a:gd name="T10" fmla="*/ 0 w 43"/>
                <a:gd name="T11" fmla="*/ 0 h 179"/>
                <a:gd name="T12" fmla="*/ 0 w 43"/>
                <a:gd name="T13" fmla="*/ 0 h 179"/>
                <a:gd name="T14" fmla="*/ 0 60000 65536"/>
                <a:gd name="T15" fmla="*/ 0 60000 65536"/>
                <a:gd name="T16" fmla="*/ 0 60000 65536"/>
                <a:gd name="T17" fmla="*/ 0 60000 65536"/>
                <a:gd name="T18" fmla="*/ 0 60000 65536"/>
                <a:gd name="T19" fmla="*/ 0 60000 65536"/>
                <a:gd name="T20" fmla="*/ 0 60000 65536"/>
                <a:gd name="T21" fmla="*/ 0 w 43"/>
                <a:gd name="T22" fmla="*/ 0 h 179"/>
                <a:gd name="T23" fmla="*/ 43 w 43"/>
                <a:gd name="T24" fmla="*/ 179 h 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179">
                  <a:moveTo>
                    <a:pt x="15" y="0"/>
                  </a:moveTo>
                  <a:lnTo>
                    <a:pt x="0" y="10"/>
                  </a:lnTo>
                  <a:lnTo>
                    <a:pt x="27" y="179"/>
                  </a:lnTo>
                  <a:lnTo>
                    <a:pt x="39" y="179"/>
                  </a:lnTo>
                  <a:lnTo>
                    <a:pt x="43" y="154"/>
                  </a:lnTo>
                  <a:lnTo>
                    <a:pt x="15" y="0"/>
                  </a:lnTo>
                  <a:close/>
                </a:path>
              </a:pathLst>
            </a:custGeom>
            <a:solidFill>
              <a:srgbClr val="A39494"/>
            </a:solidFill>
            <a:ln w="9525">
              <a:noFill/>
              <a:round/>
              <a:headEnd/>
              <a:tailEnd/>
            </a:ln>
          </p:spPr>
          <p:txBody>
            <a:bodyPr/>
            <a:lstStyle/>
            <a:p>
              <a:endParaRPr lang="en-US"/>
            </a:p>
          </p:txBody>
        </p:sp>
        <p:sp>
          <p:nvSpPr>
            <p:cNvPr id="13526" name="Freeform 26"/>
            <p:cNvSpPr>
              <a:spLocks/>
            </p:cNvSpPr>
            <p:nvPr/>
          </p:nvSpPr>
          <p:spPr bwMode="auto">
            <a:xfrm>
              <a:off x="1238" y="2820"/>
              <a:ext cx="10" cy="4"/>
            </a:xfrm>
            <a:custGeom>
              <a:avLst/>
              <a:gdLst>
                <a:gd name="T0" fmla="*/ 0 w 96"/>
                <a:gd name="T1" fmla="*/ 0 h 29"/>
                <a:gd name="T2" fmla="*/ 0 w 96"/>
                <a:gd name="T3" fmla="*/ 0 h 29"/>
                <a:gd name="T4" fmla="*/ 0 w 96"/>
                <a:gd name="T5" fmla="*/ 0 h 29"/>
                <a:gd name="T6" fmla="*/ 0 w 96"/>
                <a:gd name="T7" fmla="*/ 0 h 29"/>
                <a:gd name="T8" fmla="*/ 0 w 96"/>
                <a:gd name="T9" fmla="*/ 0 h 29"/>
                <a:gd name="T10" fmla="*/ 0 w 96"/>
                <a:gd name="T11" fmla="*/ 0 h 29"/>
                <a:gd name="T12" fmla="*/ 0 60000 65536"/>
                <a:gd name="T13" fmla="*/ 0 60000 65536"/>
                <a:gd name="T14" fmla="*/ 0 60000 65536"/>
                <a:gd name="T15" fmla="*/ 0 60000 65536"/>
                <a:gd name="T16" fmla="*/ 0 60000 65536"/>
                <a:gd name="T17" fmla="*/ 0 60000 65536"/>
                <a:gd name="T18" fmla="*/ 0 w 96"/>
                <a:gd name="T19" fmla="*/ 0 h 29"/>
                <a:gd name="T20" fmla="*/ 96 w 96"/>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96" h="29">
                  <a:moveTo>
                    <a:pt x="0" y="29"/>
                  </a:moveTo>
                  <a:lnTo>
                    <a:pt x="12" y="1"/>
                  </a:lnTo>
                  <a:lnTo>
                    <a:pt x="84" y="0"/>
                  </a:lnTo>
                  <a:lnTo>
                    <a:pt x="96" y="27"/>
                  </a:lnTo>
                  <a:lnTo>
                    <a:pt x="0" y="29"/>
                  </a:lnTo>
                  <a:close/>
                </a:path>
              </a:pathLst>
            </a:custGeom>
            <a:solidFill>
              <a:srgbClr val="000000"/>
            </a:solidFill>
            <a:ln w="9525">
              <a:noFill/>
              <a:round/>
              <a:headEnd/>
              <a:tailEnd/>
            </a:ln>
          </p:spPr>
          <p:txBody>
            <a:bodyPr/>
            <a:lstStyle/>
            <a:p>
              <a:endParaRPr lang="en-US"/>
            </a:p>
          </p:txBody>
        </p:sp>
        <p:sp>
          <p:nvSpPr>
            <p:cNvPr id="13527" name="Freeform 27"/>
            <p:cNvSpPr>
              <a:spLocks/>
            </p:cNvSpPr>
            <p:nvPr/>
          </p:nvSpPr>
          <p:spPr bwMode="auto">
            <a:xfrm>
              <a:off x="1233" y="2799"/>
              <a:ext cx="17" cy="25"/>
            </a:xfrm>
            <a:custGeom>
              <a:avLst/>
              <a:gdLst>
                <a:gd name="T0" fmla="*/ 0 w 156"/>
                <a:gd name="T1" fmla="*/ 0 h 178"/>
                <a:gd name="T2" fmla="*/ 0 w 156"/>
                <a:gd name="T3" fmla="*/ 0 h 178"/>
                <a:gd name="T4" fmla="*/ 0 w 156"/>
                <a:gd name="T5" fmla="*/ 0 h 178"/>
                <a:gd name="T6" fmla="*/ 0 w 156"/>
                <a:gd name="T7" fmla="*/ 0 h 178"/>
                <a:gd name="T8" fmla="*/ 0 w 156"/>
                <a:gd name="T9" fmla="*/ 0 h 178"/>
                <a:gd name="T10" fmla="*/ 0 w 156"/>
                <a:gd name="T11" fmla="*/ 0 h 178"/>
                <a:gd name="T12" fmla="*/ 0 w 156"/>
                <a:gd name="T13" fmla="*/ 0 h 178"/>
                <a:gd name="T14" fmla="*/ 0 w 156"/>
                <a:gd name="T15" fmla="*/ 0 h 178"/>
                <a:gd name="T16" fmla="*/ 0 w 156"/>
                <a:gd name="T17" fmla="*/ 0 h 178"/>
                <a:gd name="T18" fmla="*/ 0 w 156"/>
                <a:gd name="T19" fmla="*/ 0 h 178"/>
                <a:gd name="T20" fmla="*/ 0 w 156"/>
                <a:gd name="T21" fmla="*/ 0 h 178"/>
                <a:gd name="T22" fmla="*/ 0 w 156"/>
                <a:gd name="T23" fmla="*/ 0 h 178"/>
                <a:gd name="T24" fmla="*/ 0 w 156"/>
                <a:gd name="T25" fmla="*/ 0 h 178"/>
                <a:gd name="T26" fmla="*/ 0 w 156"/>
                <a:gd name="T27" fmla="*/ 0 h 178"/>
                <a:gd name="T28" fmla="*/ 0 w 156"/>
                <a:gd name="T29" fmla="*/ 0 h 1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6"/>
                <a:gd name="T46" fmla="*/ 0 h 178"/>
                <a:gd name="T47" fmla="*/ 156 w 156"/>
                <a:gd name="T48" fmla="*/ 178 h 1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6" h="178">
                  <a:moveTo>
                    <a:pt x="130" y="0"/>
                  </a:moveTo>
                  <a:lnTo>
                    <a:pt x="145" y="10"/>
                  </a:lnTo>
                  <a:lnTo>
                    <a:pt x="156" y="178"/>
                  </a:lnTo>
                  <a:lnTo>
                    <a:pt x="143" y="177"/>
                  </a:lnTo>
                  <a:lnTo>
                    <a:pt x="137" y="36"/>
                  </a:lnTo>
                  <a:lnTo>
                    <a:pt x="127" y="26"/>
                  </a:lnTo>
                  <a:lnTo>
                    <a:pt x="48" y="25"/>
                  </a:lnTo>
                  <a:lnTo>
                    <a:pt x="41" y="61"/>
                  </a:lnTo>
                  <a:lnTo>
                    <a:pt x="33" y="61"/>
                  </a:lnTo>
                  <a:lnTo>
                    <a:pt x="26" y="27"/>
                  </a:lnTo>
                  <a:lnTo>
                    <a:pt x="0" y="27"/>
                  </a:lnTo>
                  <a:lnTo>
                    <a:pt x="15" y="11"/>
                  </a:lnTo>
                  <a:lnTo>
                    <a:pt x="126" y="12"/>
                  </a:lnTo>
                  <a:lnTo>
                    <a:pt x="130" y="0"/>
                  </a:lnTo>
                  <a:close/>
                </a:path>
              </a:pathLst>
            </a:custGeom>
            <a:solidFill>
              <a:srgbClr val="000000"/>
            </a:solidFill>
            <a:ln w="9525">
              <a:noFill/>
              <a:round/>
              <a:headEnd/>
              <a:tailEnd/>
            </a:ln>
          </p:spPr>
          <p:txBody>
            <a:bodyPr/>
            <a:lstStyle/>
            <a:p>
              <a:endParaRPr lang="en-US"/>
            </a:p>
          </p:txBody>
        </p:sp>
        <p:sp>
          <p:nvSpPr>
            <p:cNvPr id="13528" name="Freeform 28"/>
            <p:cNvSpPr>
              <a:spLocks/>
            </p:cNvSpPr>
            <p:nvPr/>
          </p:nvSpPr>
          <p:spPr bwMode="auto">
            <a:xfrm>
              <a:off x="1252" y="2820"/>
              <a:ext cx="7" cy="5"/>
            </a:xfrm>
            <a:custGeom>
              <a:avLst/>
              <a:gdLst>
                <a:gd name="T0" fmla="*/ 0 w 70"/>
                <a:gd name="T1" fmla="*/ 0 h 31"/>
                <a:gd name="T2" fmla="*/ 0 w 70"/>
                <a:gd name="T3" fmla="*/ 0 h 31"/>
                <a:gd name="T4" fmla="*/ 0 w 70"/>
                <a:gd name="T5" fmla="*/ 0 h 31"/>
                <a:gd name="T6" fmla="*/ 0 w 70"/>
                <a:gd name="T7" fmla="*/ 0 h 31"/>
                <a:gd name="T8" fmla="*/ 0 w 70"/>
                <a:gd name="T9" fmla="*/ 0 h 31"/>
                <a:gd name="T10" fmla="*/ 0 w 70"/>
                <a:gd name="T11" fmla="*/ 0 h 31"/>
                <a:gd name="T12" fmla="*/ 0 w 70"/>
                <a:gd name="T13" fmla="*/ 0 h 31"/>
                <a:gd name="T14" fmla="*/ 0 w 70"/>
                <a:gd name="T15" fmla="*/ 0 h 31"/>
                <a:gd name="T16" fmla="*/ 0 w 70"/>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1"/>
                <a:gd name="T29" fmla="*/ 70 w 7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1">
                  <a:moveTo>
                    <a:pt x="1" y="0"/>
                  </a:moveTo>
                  <a:lnTo>
                    <a:pt x="0" y="30"/>
                  </a:lnTo>
                  <a:lnTo>
                    <a:pt x="70" y="31"/>
                  </a:lnTo>
                  <a:lnTo>
                    <a:pt x="58" y="2"/>
                  </a:lnTo>
                  <a:lnTo>
                    <a:pt x="16" y="3"/>
                  </a:lnTo>
                  <a:lnTo>
                    <a:pt x="9" y="23"/>
                  </a:lnTo>
                  <a:lnTo>
                    <a:pt x="7" y="1"/>
                  </a:lnTo>
                  <a:lnTo>
                    <a:pt x="1" y="0"/>
                  </a:lnTo>
                  <a:close/>
                </a:path>
              </a:pathLst>
            </a:custGeom>
            <a:solidFill>
              <a:srgbClr val="000000"/>
            </a:solidFill>
            <a:ln w="9525">
              <a:noFill/>
              <a:round/>
              <a:headEnd/>
              <a:tailEnd/>
            </a:ln>
          </p:spPr>
          <p:txBody>
            <a:bodyPr/>
            <a:lstStyle/>
            <a:p>
              <a:endParaRPr lang="en-US"/>
            </a:p>
          </p:txBody>
        </p:sp>
        <p:sp>
          <p:nvSpPr>
            <p:cNvPr id="13529" name="Freeform 29"/>
            <p:cNvSpPr>
              <a:spLocks/>
            </p:cNvSpPr>
            <p:nvPr/>
          </p:nvSpPr>
          <p:spPr bwMode="auto">
            <a:xfrm>
              <a:off x="1259" y="2815"/>
              <a:ext cx="1" cy="9"/>
            </a:xfrm>
            <a:custGeom>
              <a:avLst/>
              <a:gdLst>
                <a:gd name="T0" fmla="*/ 0 w 7"/>
                <a:gd name="T1" fmla="*/ 0 h 63"/>
                <a:gd name="T2" fmla="*/ 0 w 7"/>
                <a:gd name="T3" fmla="*/ 0 h 63"/>
                <a:gd name="T4" fmla="*/ 0 w 7"/>
                <a:gd name="T5" fmla="*/ 0 h 63"/>
                <a:gd name="T6" fmla="*/ 0 w 7"/>
                <a:gd name="T7" fmla="*/ 0 h 63"/>
                <a:gd name="T8" fmla="*/ 0 w 7"/>
                <a:gd name="T9" fmla="*/ 0 h 63"/>
                <a:gd name="T10" fmla="*/ 0 w 7"/>
                <a:gd name="T11" fmla="*/ 0 h 63"/>
                <a:gd name="T12" fmla="*/ 0 60000 65536"/>
                <a:gd name="T13" fmla="*/ 0 60000 65536"/>
                <a:gd name="T14" fmla="*/ 0 60000 65536"/>
                <a:gd name="T15" fmla="*/ 0 60000 65536"/>
                <a:gd name="T16" fmla="*/ 0 60000 65536"/>
                <a:gd name="T17" fmla="*/ 0 60000 65536"/>
                <a:gd name="T18" fmla="*/ 0 w 7"/>
                <a:gd name="T19" fmla="*/ 0 h 63"/>
                <a:gd name="T20" fmla="*/ 7 w 7"/>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 h="63">
                  <a:moveTo>
                    <a:pt x="0" y="1"/>
                  </a:moveTo>
                  <a:lnTo>
                    <a:pt x="0" y="63"/>
                  </a:lnTo>
                  <a:lnTo>
                    <a:pt x="7" y="63"/>
                  </a:lnTo>
                  <a:lnTo>
                    <a:pt x="7" y="0"/>
                  </a:lnTo>
                  <a:lnTo>
                    <a:pt x="0" y="1"/>
                  </a:lnTo>
                  <a:close/>
                </a:path>
              </a:pathLst>
            </a:custGeom>
            <a:solidFill>
              <a:srgbClr val="000000"/>
            </a:solidFill>
            <a:ln w="9525">
              <a:noFill/>
              <a:round/>
              <a:headEnd/>
              <a:tailEnd/>
            </a:ln>
          </p:spPr>
          <p:txBody>
            <a:bodyPr/>
            <a:lstStyle/>
            <a:p>
              <a:endParaRPr lang="en-US"/>
            </a:p>
          </p:txBody>
        </p:sp>
        <p:sp>
          <p:nvSpPr>
            <p:cNvPr id="13530" name="Freeform 30"/>
            <p:cNvSpPr>
              <a:spLocks/>
            </p:cNvSpPr>
            <p:nvPr/>
          </p:nvSpPr>
          <p:spPr bwMode="auto">
            <a:xfrm>
              <a:off x="1261" y="2815"/>
              <a:ext cx="8" cy="9"/>
            </a:xfrm>
            <a:custGeom>
              <a:avLst/>
              <a:gdLst>
                <a:gd name="T0" fmla="*/ 0 w 67"/>
                <a:gd name="T1" fmla="*/ 0 h 67"/>
                <a:gd name="T2" fmla="*/ 0 w 67"/>
                <a:gd name="T3" fmla="*/ 0 h 67"/>
                <a:gd name="T4" fmla="*/ 0 w 67"/>
                <a:gd name="T5" fmla="*/ 0 h 67"/>
                <a:gd name="T6" fmla="*/ 0 w 67"/>
                <a:gd name="T7" fmla="*/ 0 h 67"/>
                <a:gd name="T8" fmla="*/ 0 w 67"/>
                <a:gd name="T9" fmla="*/ 0 h 67"/>
                <a:gd name="T10" fmla="*/ 0 w 67"/>
                <a:gd name="T11" fmla="*/ 0 h 67"/>
                <a:gd name="T12" fmla="*/ 0 w 67"/>
                <a:gd name="T13" fmla="*/ 0 h 67"/>
                <a:gd name="T14" fmla="*/ 0 w 67"/>
                <a:gd name="T15" fmla="*/ 0 h 67"/>
                <a:gd name="T16" fmla="*/ 0 w 67"/>
                <a:gd name="T17" fmla="*/ 0 h 67"/>
                <a:gd name="T18" fmla="*/ 0 w 67"/>
                <a:gd name="T19" fmla="*/ 0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67"/>
                <a:gd name="T32" fmla="*/ 67 w 67"/>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67">
                  <a:moveTo>
                    <a:pt x="0" y="0"/>
                  </a:moveTo>
                  <a:lnTo>
                    <a:pt x="0" y="17"/>
                  </a:lnTo>
                  <a:lnTo>
                    <a:pt x="52" y="17"/>
                  </a:lnTo>
                  <a:lnTo>
                    <a:pt x="62" y="67"/>
                  </a:lnTo>
                  <a:lnTo>
                    <a:pt x="67" y="66"/>
                  </a:lnTo>
                  <a:lnTo>
                    <a:pt x="61" y="1"/>
                  </a:lnTo>
                  <a:lnTo>
                    <a:pt x="50" y="5"/>
                  </a:lnTo>
                  <a:lnTo>
                    <a:pt x="43" y="1"/>
                  </a:lnTo>
                  <a:lnTo>
                    <a:pt x="0" y="0"/>
                  </a:lnTo>
                  <a:close/>
                </a:path>
              </a:pathLst>
            </a:custGeom>
            <a:solidFill>
              <a:srgbClr val="000000"/>
            </a:solidFill>
            <a:ln w="9525">
              <a:noFill/>
              <a:round/>
              <a:headEnd/>
              <a:tailEnd/>
            </a:ln>
          </p:spPr>
          <p:txBody>
            <a:bodyPr/>
            <a:lstStyle/>
            <a:p>
              <a:endParaRPr lang="en-US"/>
            </a:p>
          </p:txBody>
        </p:sp>
        <p:sp>
          <p:nvSpPr>
            <p:cNvPr id="13531" name="Freeform 31"/>
            <p:cNvSpPr>
              <a:spLocks/>
            </p:cNvSpPr>
            <p:nvPr/>
          </p:nvSpPr>
          <p:spPr bwMode="auto">
            <a:xfrm>
              <a:off x="1261" y="2820"/>
              <a:ext cx="6" cy="4"/>
            </a:xfrm>
            <a:custGeom>
              <a:avLst/>
              <a:gdLst>
                <a:gd name="T0" fmla="*/ 0 w 57"/>
                <a:gd name="T1" fmla="*/ 0 h 28"/>
                <a:gd name="T2" fmla="*/ 0 w 57"/>
                <a:gd name="T3" fmla="*/ 0 h 28"/>
                <a:gd name="T4" fmla="*/ 0 w 57"/>
                <a:gd name="T5" fmla="*/ 0 h 28"/>
                <a:gd name="T6" fmla="*/ 0 w 57"/>
                <a:gd name="T7" fmla="*/ 0 h 28"/>
                <a:gd name="T8" fmla="*/ 0 w 57"/>
                <a:gd name="T9" fmla="*/ 0 h 28"/>
                <a:gd name="T10" fmla="*/ 0 w 57"/>
                <a:gd name="T11" fmla="*/ 0 h 28"/>
                <a:gd name="T12" fmla="*/ 0 60000 65536"/>
                <a:gd name="T13" fmla="*/ 0 60000 65536"/>
                <a:gd name="T14" fmla="*/ 0 60000 65536"/>
                <a:gd name="T15" fmla="*/ 0 60000 65536"/>
                <a:gd name="T16" fmla="*/ 0 60000 65536"/>
                <a:gd name="T17" fmla="*/ 0 60000 65536"/>
                <a:gd name="T18" fmla="*/ 0 w 57"/>
                <a:gd name="T19" fmla="*/ 0 h 28"/>
                <a:gd name="T20" fmla="*/ 57 w 57"/>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57" h="28">
                  <a:moveTo>
                    <a:pt x="6" y="0"/>
                  </a:moveTo>
                  <a:lnTo>
                    <a:pt x="0" y="27"/>
                  </a:lnTo>
                  <a:lnTo>
                    <a:pt x="57" y="28"/>
                  </a:lnTo>
                  <a:lnTo>
                    <a:pt x="51" y="0"/>
                  </a:lnTo>
                  <a:lnTo>
                    <a:pt x="6" y="0"/>
                  </a:lnTo>
                  <a:close/>
                </a:path>
              </a:pathLst>
            </a:custGeom>
            <a:solidFill>
              <a:srgbClr val="000000"/>
            </a:solidFill>
            <a:ln w="9525">
              <a:noFill/>
              <a:round/>
              <a:headEnd/>
              <a:tailEnd/>
            </a:ln>
          </p:spPr>
          <p:txBody>
            <a:bodyPr/>
            <a:lstStyle/>
            <a:p>
              <a:endParaRPr lang="en-US"/>
            </a:p>
          </p:txBody>
        </p:sp>
        <p:sp>
          <p:nvSpPr>
            <p:cNvPr id="13532" name="Freeform 32"/>
            <p:cNvSpPr>
              <a:spLocks/>
            </p:cNvSpPr>
            <p:nvPr/>
          </p:nvSpPr>
          <p:spPr bwMode="auto">
            <a:xfrm>
              <a:off x="1269" y="2820"/>
              <a:ext cx="8" cy="5"/>
            </a:xfrm>
            <a:custGeom>
              <a:avLst/>
              <a:gdLst>
                <a:gd name="T0" fmla="*/ 0 w 68"/>
                <a:gd name="T1" fmla="*/ 0 h 34"/>
                <a:gd name="T2" fmla="*/ 0 w 68"/>
                <a:gd name="T3" fmla="*/ 0 h 34"/>
                <a:gd name="T4" fmla="*/ 0 w 68"/>
                <a:gd name="T5" fmla="*/ 0 h 34"/>
                <a:gd name="T6" fmla="*/ 0 w 68"/>
                <a:gd name="T7" fmla="*/ 0 h 34"/>
                <a:gd name="T8" fmla="*/ 0 w 68"/>
                <a:gd name="T9" fmla="*/ 0 h 34"/>
                <a:gd name="T10" fmla="*/ 0 w 68"/>
                <a:gd name="T11" fmla="*/ 0 h 34"/>
                <a:gd name="T12" fmla="*/ 0 w 68"/>
                <a:gd name="T13" fmla="*/ 0 h 34"/>
                <a:gd name="T14" fmla="*/ 0 w 68"/>
                <a:gd name="T15" fmla="*/ 0 h 34"/>
                <a:gd name="T16" fmla="*/ 0 w 68"/>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
                <a:gd name="T28" fmla="*/ 0 h 34"/>
                <a:gd name="T29" fmla="*/ 68 w 68"/>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 h="34">
                  <a:moveTo>
                    <a:pt x="8" y="5"/>
                  </a:moveTo>
                  <a:lnTo>
                    <a:pt x="0" y="33"/>
                  </a:lnTo>
                  <a:lnTo>
                    <a:pt x="68" y="34"/>
                  </a:lnTo>
                  <a:lnTo>
                    <a:pt x="63" y="4"/>
                  </a:lnTo>
                  <a:lnTo>
                    <a:pt x="55" y="0"/>
                  </a:lnTo>
                  <a:lnTo>
                    <a:pt x="56" y="26"/>
                  </a:lnTo>
                  <a:lnTo>
                    <a:pt x="43" y="5"/>
                  </a:lnTo>
                  <a:lnTo>
                    <a:pt x="8" y="5"/>
                  </a:lnTo>
                  <a:close/>
                </a:path>
              </a:pathLst>
            </a:custGeom>
            <a:solidFill>
              <a:srgbClr val="000000"/>
            </a:solidFill>
            <a:ln w="9525">
              <a:noFill/>
              <a:round/>
              <a:headEnd/>
              <a:tailEnd/>
            </a:ln>
          </p:spPr>
          <p:txBody>
            <a:bodyPr/>
            <a:lstStyle/>
            <a:p>
              <a:endParaRPr lang="en-US"/>
            </a:p>
          </p:txBody>
        </p:sp>
        <p:sp>
          <p:nvSpPr>
            <p:cNvPr id="13533" name="Freeform 33"/>
            <p:cNvSpPr>
              <a:spLocks/>
            </p:cNvSpPr>
            <p:nvPr/>
          </p:nvSpPr>
          <p:spPr bwMode="auto">
            <a:xfrm>
              <a:off x="1232" y="2811"/>
              <a:ext cx="15" cy="2"/>
            </a:xfrm>
            <a:custGeom>
              <a:avLst/>
              <a:gdLst>
                <a:gd name="T0" fmla="*/ 0 w 139"/>
                <a:gd name="T1" fmla="*/ 0 h 15"/>
                <a:gd name="T2" fmla="*/ 0 w 139"/>
                <a:gd name="T3" fmla="*/ 0 h 15"/>
                <a:gd name="T4" fmla="*/ 0 w 139"/>
                <a:gd name="T5" fmla="*/ 0 h 15"/>
                <a:gd name="T6" fmla="*/ 0 w 139"/>
                <a:gd name="T7" fmla="*/ 0 h 15"/>
                <a:gd name="T8" fmla="*/ 0 w 139"/>
                <a:gd name="T9" fmla="*/ 0 h 15"/>
                <a:gd name="T10" fmla="*/ 0 w 139"/>
                <a:gd name="T11" fmla="*/ 0 h 15"/>
                <a:gd name="T12" fmla="*/ 0 w 139"/>
                <a:gd name="T13" fmla="*/ 0 h 15"/>
                <a:gd name="T14" fmla="*/ 0 w 139"/>
                <a:gd name="T15" fmla="*/ 0 h 15"/>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15"/>
                <a:gd name="T26" fmla="*/ 139 w 139"/>
                <a:gd name="T27" fmla="*/ 15 h 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15">
                  <a:moveTo>
                    <a:pt x="5" y="0"/>
                  </a:moveTo>
                  <a:lnTo>
                    <a:pt x="68" y="2"/>
                  </a:lnTo>
                  <a:lnTo>
                    <a:pt x="137" y="1"/>
                  </a:lnTo>
                  <a:lnTo>
                    <a:pt x="139" y="14"/>
                  </a:lnTo>
                  <a:lnTo>
                    <a:pt x="64" y="15"/>
                  </a:lnTo>
                  <a:lnTo>
                    <a:pt x="0" y="14"/>
                  </a:lnTo>
                  <a:lnTo>
                    <a:pt x="5" y="0"/>
                  </a:lnTo>
                  <a:close/>
                </a:path>
              </a:pathLst>
            </a:custGeom>
            <a:solidFill>
              <a:srgbClr val="000000"/>
            </a:solidFill>
            <a:ln w="9525">
              <a:noFill/>
              <a:round/>
              <a:headEnd/>
              <a:tailEnd/>
            </a:ln>
          </p:spPr>
          <p:txBody>
            <a:bodyPr/>
            <a:lstStyle/>
            <a:p>
              <a:endParaRPr lang="en-US"/>
            </a:p>
          </p:txBody>
        </p:sp>
        <p:sp>
          <p:nvSpPr>
            <p:cNvPr id="13534" name="Freeform 34"/>
            <p:cNvSpPr>
              <a:spLocks/>
            </p:cNvSpPr>
            <p:nvPr/>
          </p:nvSpPr>
          <p:spPr bwMode="auto">
            <a:xfrm>
              <a:off x="1251" y="2800"/>
              <a:ext cx="1" cy="11"/>
            </a:xfrm>
            <a:custGeom>
              <a:avLst/>
              <a:gdLst>
                <a:gd name="T0" fmla="*/ 0 w 12"/>
                <a:gd name="T1" fmla="*/ 0 h 81"/>
                <a:gd name="T2" fmla="*/ 0 w 12"/>
                <a:gd name="T3" fmla="*/ 0 h 81"/>
                <a:gd name="T4" fmla="*/ 0 w 12"/>
                <a:gd name="T5" fmla="*/ 0 h 81"/>
                <a:gd name="T6" fmla="*/ 0 w 12"/>
                <a:gd name="T7" fmla="*/ 0 h 81"/>
                <a:gd name="T8" fmla="*/ 0 w 12"/>
                <a:gd name="T9" fmla="*/ 0 h 81"/>
                <a:gd name="T10" fmla="*/ 0 w 12"/>
                <a:gd name="T11" fmla="*/ 0 h 81"/>
                <a:gd name="T12" fmla="*/ 0 60000 65536"/>
                <a:gd name="T13" fmla="*/ 0 60000 65536"/>
                <a:gd name="T14" fmla="*/ 0 60000 65536"/>
                <a:gd name="T15" fmla="*/ 0 60000 65536"/>
                <a:gd name="T16" fmla="*/ 0 60000 65536"/>
                <a:gd name="T17" fmla="*/ 0 60000 65536"/>
                <a:gd name="T18" fmla="*/ 0 w 12"/>
                <a:gd name="T19" fmla="*/ 0 h 81"/>
                <a:gd name="T20" fmla="*/ 12 w 12"/>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2" h="81">
                  <a:moveTo>
                    <a:pt x="0" y="1"/>
                  </a:moveTo>
                  <a:lnTo>
                    <a:pt x="3" y="78"/>
                  </a:lnTo>
                  <a:lnTo>
                    <a:pt x="12" y="81"/>
                  </a:lnTo>
                  <a:lnTo>
                    <a:pt x="11" y="0"/>
                  </a:lnTo>
                  <a:lnTo>
                    <a:pt x="0" y="1"/>
                  </a:lnTo>
                  <a:close/>
                </a:path>
              </a:pathLst>
            </a:custGeom>
            <a:solidFill>
              <a:srgbClr val="000000"/>
            </a:solidFill>
            <a:ln w="9525">
              <a:noFill/>
              <a:round/>
              <a:headEnd/>
              <a:tailEnd/>
            </a:ln>
          </p:spPr>
          <p:txBody>
            <a:bodyPr/>
            <a:lstStyle/>
            <a:p>
              <a:endParaRPr lang="en-US"/>
            </a:p>
          </p:txBody>
        </p:sp>
        <p:sp>
          <p:nvSpPr>
            <p:cNvPr id="13535" name="Freeform 35"/>
            <p:cNvSpPr>
              <a:spLocks/>
            </p:cNvSpPr>
            <p:nvPr/>
          </p:nvSpPr>
          <p:spPr bwMode="auto">
            <a:xfrm>
              <a:off x="1252" y="2801"/>
              <a:ext cx="6" cy="2"/>
            </a:xfrm>
            <a:custGeom>
              <a:avLst/>
              <a:gdLst>
                <a:gd name="T0" fmla="*/ 0 w 47"/>
                <a:gd name="T1" fmla="*/ 0 h 13"/>
                <a:gd name="T2" fmla="*/ 0 w 47"/>
                <a:gd name="T3" fmla="*/ 0 h 13"/>
                <a:gd name="T4" fmla="*/ 0 w 47"/>
                <a:gd name="T5" fmla="*/ 0 h 13"/>
                <a:gd name="T6" fmla="*/ 0 w 47"/>
                <a:gd name="T7" fmla="*/ 0 h 13"/>
                <a:gd name="T8" fmla="*/ 0 w 47"/>
                <a:gd name="T9" fmla="*/ 0 h 13"/>
                <a:gd name="T10" fmla="*/ 0 w 47"/>
                <a:gd name="T11" fmla="*/ 0 h 13"/>
                <a:gd name="T12" fmla="*/ 0 60000 65536"/>
                <a:gd name="T13" fmla="*/ 0 60000 65536"/>
                <a:gd name="T14" fmla="*/ 0 60000 65536"/>
                <a:gd name="T15" fmla="*/ 0 60000 65536"/>
                <a:gd name="T16" fmla="*/ 0 60000 65536"/>
                <a:gd name="T17" fmla="*/ 0 60000 65536"/>
                <a:gd name="T18" fmla="*/ 0 w 47"/>
                <a:gd name="T19" fmla="*/ 0 h 13"/>
                <a:gd name="T20" fmla="*/ 47 w 47"/>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7" h="13">
                  <a:moveTo>
                    <a:pt x="2" y="0"/>
                  </a:moveTo>
                  <a:lnTo>
                    <a:pt x="0" y="13"/>
                  </a:lnTo>
                  <a:lnTo>
                    <a:pt x="47" y="12"/>
                  </a:lnTo>
                  <a:lnTo>
                    <a:pt x="47" y="0"/>
                  </a:lnTo>
                  <a:lnTo>
                    <a:pt x="2" y="0"/>
                  </a:lnTo>
                  <a:close/>
                </a:path>
              </a:pathLst>
            </a:custGeom>
            <a:solidFill>
              <a:srgbClr val="000000"/>
            </a:solidFill>
            <a:ln w="9525">
              <a:noFill/>
              <a:round/>
              <a:headEnd/>
              <a:tailEnd/>
            </a:ln>
          </p:spPr>
          <p:txBody>
            <a:bodyPr/>
            <a:lstStyle/>
            <a:p>
              <a:endParaRPr lang="en-US"/>
            </a:p>
          </p:txBody>
        </p:sp>
        <p:sp>
          <p:nvSpPr>
            <p:cNvPr id="13536" name="Freeform 36"/>
            <p:cNvSpPr>
              <a:spLocks/>
            </p:cNvSpPr>
            <p:nvPr/>
          </p:nvSpPr>
          <p:spPr bwMode="auto">
            <a:xfrm>
              <a:off x="1253" y="2800"/>
              <a:ext cx="7" cy="11"/>
            </a:xfrm>
            <a:custGeom>
              <a:avLst/>
              <a:gdLst>
                <a:gd name="T0" fmla="*/ 0 w 65"/>
                <a:gd name="T1" fmla="*/ 0 h 80"/>
                <a:gd name="T2" fmla="*/ 0 w 65"/>
                <a:gd name="T3" fmla="*/ 0 h 80"/>
                <a:gd name="T4" fmla="*/ 0 w 65"/>
                <a:gd name="T5" fmla="*/ 0 h 80"/>
                <a:gd name="T6" fmla="*/ 0 w 65"/>
                <a:gd name="T7" fmla="*/ 0 h 80"/>
                <a:gd name="T8" fmla="*/ 0 w 65"/>
                <a:gd name="T9" fmla="*/ 0 h 80"/>
                <a:gd name="T10" fmla="*/ 0 w 65"/>
                <a:gd name="T11" fmla="*/ 0 h 80"/>
                <a:gd name="T12" fmla="*/ 0 w 65"/>
                <a:gd name="T13" fmla="*/ 0 h 80"/>
                <a:gd name="T14" fmla="*/ 0 w 65"/>
                <a:gd name="T15" fmla="*/ 0 h 80"/>
                <a:gd name="T16" fmla="*/ 0 w 65"/>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
                <a:gd name="T28" fmla="*/ 0 h 80"/>
                <a:gd name="T29" fmla="*/ 65 w 65"/>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 h="80">
                  <a:moveTo>
                    <a:pt x="52" y="0"/>
                  </a:moveTo>
                  <a:lnTo>
                    <a:pt x="62" y="0"/>
                  </a:lnTo>
                  <a:lnTo>
                    <a:pt x="65" y="80"/>
                  </a:lnTo>
                  <a:lnTo>
                    <a:pt x="0" y="79"/>
                  </a:lnTo>
                  <a:lnTo>
                    <a:pt x="2" y="49"/>
                  </a:lnTo>
                  <a:lnTo>
                    <a:pt x="42" y="49"/>
                  </a:lnTo>
                  <a:lnTo>
                    <a:pt x="55" y="75"/>
                  </a:lnTo>
                  <a:lnTo>
                    <a:pt x="52" y="0"/>
                  </a:lnTo>
                  <a:close/>
                </a:path>
              </a:pathLst>
            </a:custGeom>
            <a:solidFill>
              <a:srgbClr val="000000"/>
            </a:solidFill>
            <a:ln w="9525">
              <a:noFill/>
              <a:round/>
              <a:headEnd/>
              <a:tailEnd/>
            </a:ln>
          </p:spPr>
          <p:txBody>
            <a:bodyPr/>
            <a:lstStyle/>
            <a:p>
              <a:endParaRPr lang="en-US"/>
            </a:p>
          </p:txBody>
        </p:sp>
        <p:sp>
          <p:nvSpPr>
            <p:cNvPr id="13537" name="Freeform 37"/>
            <p:cNvSpPr>
              <a:spLocks/>
            </p:cNvSpPr>
            <p:nvPr/>
          </p:nvSpPr>
          <p:spPr bwMode="auto">
            <a:xfrm>
              <a:off x="1261" y="2801"/>
              <a:ext cx="5" cy="2"/>
            </a:xfrm>
            <a:custGeom>
              <a:avLst/>
              <a:gdLst>
                <a:gd name="T0" fmla="*/ 0 w 46"/>
                <a:gd name="T1" fmla="*/ 0 h 13"/>
                <a:gd name="T2" fmla="*/ 0 w 46"/>
                <a:gd name="T3" fmla="*/ 0 h 13"/>
                <a:gd name="T4" fmla="*/ 0 w 46"/>
                <a:gd name="T5" fmla="*/ 0 h 13"/>
                <a:gd name="T6" fmla="*/ 0 w 46"/>
                <a:gd name="T7" fmla="*/ 0 h 13"/>
                <a:gd name="T8" fmla="*/ 0 w 46"/>
                <a:gd name="T9" fmla="*/ 0 h 13"/>
                <a:gd name="T10" fmla="*/ 0 w 46"/>
                <a:gd name="T11" fmla="*/ 0 h 13"/>
                <a:gd name="T12" fmla="*/ 0 60000 65536"/>
                <a:gd name="T13" fmla="*/ 0 60000 65536"/>
                <a:gd name="T14" fmla="*/ 0 60000 65536"/>
                <a:gd name="T15" fmla="*/ 0 60000 65536"/>
                <a:gd name="T16" fmla="*/ 0 60000 65536"/>
                <a:gd name="T17" fmla="*/ 0 60000 65536"/>
                <a:gd name="T18" fmla="*/ 0 w 46"/>
                <a:gd name="T19" fmla="*/ 0 h 13"/>
                <a:gd name="T20" fmla="*/ 46 w 46"/>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6" h="13">
                  <a:moveTo>
                    <a:pt x="1" y="3"/>
                  </a:moveTo>
                  <a:lnTo>
                    <a:pt x="40" y="0"/>
                  </a:lnTo>
                  <a:lnTo>
                    <a:pt x="46" y="13"/>
                  </a:lnTo>
                  <a:lnTo>
                    <a:pt x="0" y="13"/>
                  </a:lnTo>
                  <a:lnTo>
                    <a:pt x="1" y="3"/>
                  </a:lnTo>
                  <a:close/>
                </a:path>
              </a:pathLst>
            </a:custGeom>
            <a:solidFill>
              <a:srgbClr val="000000"/>
            </a:solidFill>
            <a:ln w="9525">
              <a:noFill/>
              <a:round/>
              <a:headEnd/>
              <a:tailEnd/>
            </a:ln>
          </p:spPr>
          <p:txBody>
            <a:bodyPr/>
            <a:lstStyle/>
            <a:p>
              <a:endParaRPr lang="en-US"/>
            </a:p>
          </p:txBody>
        </p:sp>
        <p:sp>
          <p:nvSpPr>
            <p:cNvPr id="13538" name="Freeform 38"/>
            <p:cNvSpPr>
              <a:spLocks/>
            </p:cNvSpPr>
            <p:nvPr/>
          </p:nvSpPr>
          <p:spPr bwMode="auto">
            <a:xfrm>
              <a:off x="1260" y="2800"/>
              <a:ext cx="8" cy="11"/>
            </a:xfrm>
            <a:custGeom>
              <a:avLst/>
              <a:gdLst>
                <a:gd name="T0" fmla="*/ 0 w 70"/>
                <a:gd name="T1" fmla="*/ 0 h 79"/>
                <a:gd name="T2" fmla="*/ 0 w 70"/>
                <a:gd name="T3" fmla="*/ 0 h 79"/>
                <a:gd name="T4" fmla="*/ 0 w 70"/>
                <a:gd name="T5" fmla="*/ 0 h 79"/>
                <a:gd name="T6" fmla="*/ 0 w 70"/>
                <a:gd name="T7" fmla="*/ 0 h 79"/>
                <a:gd name="T8" fmla="*/ 0 w 70"/>
                <a:gd name="T9" fmla="*/ 0 h 79"/>
                <a:gd name="T10" fmla="*/ 0 w 70"/>
                <a:gd name="T11" fmla="*/ 0 h 79"/>
                <a:gd name="T12" fmla="*/ 0 w 70"/>
                <a:gd name="T13" fmla="*/ 0 h 79"/>
                <a:gd name="T14" fmla="*/ 0 w 70"/>
                <a:gd name="T15" fmla="*/ 0 h 79"/>
                <a:gd name="T16" fmla="*/ 0 w 70"/>
                <a:gd name="T17" fmla="*/ 0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79"/>
                <a:gd name="T29" fmla="*/ 70 w 70"/>
                <a:gd name="T30" fmla="*/ 79 h 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79">
                  <a:moveTo>
                    <a:pt x="55" y="0"/>
                  </a:moveTo>
                  <a:lnTo>
                    <a:pt x="60" y="71"/>
                  </a:lnTo>
                  <a:lnTo>
                    <a:pt x="47" y="50"/>
                  </a:lnTo>
                  <a:lnTo>
                    <a:pt x="9" y="48"/>
                  </a:lnTo>
                  <a:lnTo>
                    <a:pt x="0" y="79"/>
                  </a:lnTo>
                  <a:lnTo>
                    <a:pt x="70" y="79"/>
                  </a:lnTo>
                  <a:lnTo>
                    <a:pt x="64" y="0"/>
                  </a:lnTo>
                  <a:lnTo>
                    <a:pt x="55" y="0"/>
                  </a:lnTo>
                  <a:close/>
                </a:path>
              </a:pathLst>
            </a:custGeom>
            <a:solidFill>
              <a:srgbClr val="000000"/>
            </a:solidFill>
            <a:ln w="9525">
              <a:noFill/>
              <a:round/>
              <a:headEnd/>
              <a:tailEnd/>
            </a:ln>
          </p:spPr>
          <p:txBody>
            <a:bodyPr/>
            <a:lstStyle/>
            <a:p>
              <a:endParaRPr lang="en-US"/>
            </a:p>
          </p:txBody>
        </p:sp>
        <p:sp>
          <p:nvSpPr>
            <p:cNvPr id="13539" name="Freeform 39"/>
            <p:cNvSpPr>
              <a:spLocks/>
            </p:cNvSpPr>
            <p:nvPr/>
          </p:nvSpPr>
          <p:spPr bwMode="auto">
            <a:xfrm>
              <a:off x="1268" y="2801"/>
              <a:ext cx="5" cy="2"/>
            </a:xfrm>
            <a:custGeom>
              <a:avLst/>
              <a:gdLst>
                <a:gd name="T0" fmla="*/ 0 w 45"/>
                <a:gd name="T1" fmla="*/ 0 h 12"/>
                <a:gd name="T2" fmla="*/ 0 w 45"/>
                <a:gd name="T3" fmla="*/ 0 h 12"/>
                <a:gd name="T4" fmla="*/ 0 w 45"/>
                <a:gd name="T5" fmla="*/ 0 h 12"/>
                <a:gd name="T6" fmla="*/ 0 w 45"/>
                <a:gd name="T7" fmla="*/ 0 h 12"/>
                <a:gd name="T8" fmla="*/ 0 w 45"/>
                <a:gd name="T9" fmla="*/ 0 h 12"/>
                <a:gd name="T10" fmla="*/ 0 w 45"/>
                <a:gd name="T11" fmla="*/ 0 h 12"/>
                <a:gd name="T12" fmla="*/ 0 60000 65536"/>
                <a:gd name="T13" fmla="*/ 0 60000 65536"/>
                <a:gd name="T14" fmla="*/ 0 60000 65536"/>
                <a:gd name="T15" fmla="*/ 0 60000 65536"/>
                <a:gd name="T16" fmla="*/ 0 60000 65536"/>
                <a:gd name="T17" fmla="*/ 0 60000 65536"/>
                <a:gd name="T18" fmla="*/ 0 w 45"/>
                <a:gd name="T19" fmla="*/ 0 h 12"/>
                <a:gd name="T20" fmla="*/ 45 w 45"/>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45" h="12">
                  <a:moveTo>
                    <a:pt x="0" y="0"/>
                  </a:moveTo>
                  <a:lnTo>
                    <a:pt x="39" y="2"/>
                  </a:lnTo>
                  <a:lnTo>
                    <a:pt x="45" y="12"/>
                  </a:lnTo>
                  <a:lnTo>
                    <a:pt x="0" y="11"/>
                  </a:lnTo>
                  <a:lnTo>
                    <a:pt x="0" y="0"/>
                  </a:lnTo>
                  <a:close/>
                </a:path>
              </a:pathLst>
            </a:custGeom>
            <a:solidFill>
              <a:srgbClr val="000000"/>
            </a:solidFill>
            <a:ln w="9525">
              <a:noFill/>
              <a:round/>
              <a:headEnd/>
              <a:tailEnd/>
            </a:ln>
          </p:spPr>
          <p:txBody>
            <a:bodyPr/>
            <a:lstStyle/>
            <a:p>
              <a:endParaRPr lang="en-US"/>
            </a:p>
          </p:txBody>
        </p:sp>
        <p:sp>
          <p:nvSpPr>
            <p:cNvPr id="13540" name="Freeform 40"/>
            <p:cNvSpPr>
              <a:spLocks/>
            </p:cNvSpPr>
            <p:nvPr/>
          </p:nvSpPr>
          <p:spPr bwMode="auto">
            <a:xfrm>
              <a:off x="1268" y="2800"/>
              <a:ext cx="7" cy="11"/>
            </a:xfrm>
            <a:custGeom>
              <a:avLst/>
              <a:gdLst>
                <a:gd name="T0" fmla="*/ 0 w 69"/>
                <a:gd name="T1" fmla="*/ 0 h 78"/>
                <a:gd name="T2" fmla="*/ 0 w 69"/>
                <a:gd name="T3" fmla="*/ 0 h 78"/>
                <a:gd name="T4" fmla="*/ 0 w 69"/>
                <a:gd name="T5" fmla="*/ 0 h 78"/>
                <a:gd name="T6" fmla="*/ 0 w 69"/>
                <a:gd name="T7" fmla="*/ 0 h 78"/>
                <a:gd name="T8" fmla="*/ 0 w 69"/>
                <a:gd name="T9" fmla="*/ 0 h 78"/>
                <a:gd name="T10" fmla="*/ 0 w 69"/>
                <a:gd name="T11" fmla="*/ 0 h 78"/>
                <a:gd name="T12" fmla="*/ 0 w 69"/>
                <a:gd name="T13" fmla="*/ 0 h 78"/>
                <a:gd name="T14" fmla="*/ 0 w 69"/>
                <a:gd name="T15" fmla="*/ 0 h 78"/>
                <a:gd name="T16" fmla="*/ 0 w 69"/>
                <a:gd name="T17" fmla="*/ 0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78"/>
                <a:gd name="T29" fmla="*/ 69 w 69"/>
                <a:gd name="T30" fmla="*/ 78 h 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78">
                  <a:moveTo>
                    <a:pt x="10" y="49"/>
                  </a:moveTo>
                  <a:lnTo>
                    <a:pt x="47" y="49"/>
                  </a:lnTo>
                  <a:lnTo>
                    <a:pt x="60" y="70"/>
                  </a:lnTo>
                  <a:lnTo>
                    <a:pt x="54" y="0"/>
                  </a:lnTo>
                  <a:lnTo>
                    <a:pt x="62" y="1"/>
                  </a:lnTo>
                  <a:lnTo>
                    <a:pt x="69" y="77"/>
                  </a:lnTo>
                  <a:lnTo>
                    <a:pt x="0" y="78"/>
                  </a:lnTo>
                  <a:lnTo>
                    <a:pt x="10" y="49"/>
                  </a:lnTo>
                  <a:close/>
                </a:path>
              </a:pathLst>
            </a:custGeom>
            <a:solidFill>
              <a:srgbClr val="000000"/>
            </a:solidFill>
            <a:ln w="9525">
              <a:noFill/>
              <a:round/>
              <a:headEnd/>
              <a:tailEnd/>
            </a:ln>
          </p:spPr>
          <p:txBody>
            <a:bodyPr/>
            <a:lstStyle/>
            <a:p>
              <a:endParaRPr lang="en-US"/>
            </a:p>
          </p:txBody>
        </p:sp>
        <p:sp>
          <p:nvSpPr>
            <p:cNvPr id="13541" name="Freeform 41"/>
            <p:cNvSpPr>
              <a:spLocks/>
            </p:cNvSpPr>
            <p:nvPr/>
          </p:nvSpPr>
          <p:spPr bwMode="auto">
            <a:xfrm>
              <a:off x="1250" y="2793"/>
              <a:ext cx="2" cy="5"/>
            </a:xfrm>
            <a:custGeom>
              <a:avLst/>
              <a:gdLst>
                <a:gd name="T0" fmla="*/ 0 w 11"/>
                <a:gd name="T1" fmla="*/ 0 h 34"/>
                <a:gd name="T2" fmla="*/ 0 w 11"/>
                <a:gd name="T3" fmla="*/ 0 h 34"/>
                <a:gd name="T4" fmla="*/ 0 w 11"/>
                <a:gd name="T5" fmla="*/ 0 h 34"/>
                <a:gd name="T6" fmla="*/ 0 w 11"/>
                <a:gd name="T7" fmla="*/ 0 h 34"/>
                <a:gd name="T8" fmla="*/ 0 w 11"/>
                <a:gd name="T9" fmla="*/ 0 h 34"/>
                <a:gd name="T10" fmla="*/ 0 w 11"/>
                <a:gd name="T11" fmla="*/ 0 h 34"/>
                <a:gd name="T12" fmla="*/ 0 60000 65536"/>
                <a:gd name="T13" fmla="*/ 0 60000 65536"/>
                <a:gd name="T14" fmla="*/ 0 60000 65536"/>
                <a:gd name="T15" fmla="*/ 0 60000 65536"/>
                <a:gd name="T16" fmla="*/ 0 60000 65536"/>
                <a:gd name="T17" fmla="*/ 0 60000 65536"/>
                <a:gd name="T18" fmla="*/ 0 w 11"/>
                <a:gd name="T19" fmla="*/ 0 h 34"/>
                <a:gd name="T20" fmla="*/ 11 w 11"/>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1" h="34">
                  <a:moveTo>
                    <a:pt x="0" y="0"/>
                  </a:moveTo>
                  <a:lnTo>
                    <a:pt x="2" y="33"/>
                  </a:lnTo>
                  <a:lnTo>
                    <a:pt x="10" y="34"/>
                  </a:lnTo>
                  <a:lnTo>
                    <a:pt x="11" y="0"/>
                  </a:lnTo>
                  <a:lnTo>
                    <a:pt x="0" y="0"/>
                  </a:lnTo>
                  <a:close/>
                </a:path>
              </a:pathLst>
            </a:custGeom>
            <a:solidFill>
              <a:srgbClr val="000000"/>
            </a:solidFill>
            <a:ln w="9525">
              <a:noFill/>
              <a:round/>
              <a:headEnd/>
              <a:tailEnd/>
            </a:ln>
          </p:spPr>
          <p:txBody>
            <a:bodyPr/>
            <a:lstStyle/>
            <a:p>
              <a:endParaRPr lang="en-US"/>
            </a:p>
          </p:txBody>
        </p:sp>
        <p:sp>
          <p:nvSpPr>
            <p:cNvPr id="13542" name="Freeform 42"/>
            <p:cNvSpPr>
              <a:spLocks/>
            </p:cNvSpPr>
            <p:nvPr/>
          </p:nvSpPr>
          <p:spPr bwMode="auto">
            <a:xfrm>
              <a:off x="1258" y="2793"/>
              <a:ext cx="1" cy="4"/>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60000 65536"/>
                <a:gd name="T13" fmla="*/ 0 60000 65536"/>
                <a:gd name="T14" fmla="*/ 0 60000 65536"/>
                <a:gd name="T15" fmla="*/ 0 60000 65536"/>
                <a:gd name="T16" fmla="*/ 0 60000 65536"/>
                <a:gd name="T17" fmla="*/ 0 60000 65536"/>
                <a:gd name="T18" fmla="*/ 0 w 16"/>
                <a:gd name="T19" fmla="*/ 0 h 30"/>
                <a:gd name="T20" fmla="*/ 16 w 16"/>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6" h="30">
                  <a:moveTo>
                    <a:pt x="0" y="0"/>
                  </a:moveTo>
                  <a:lnTo>
                    <a:pt x="2" y="30"/>
                  </a:lnTo>
                  <a:lnTo>
                    <a:pt x="16" y="30"/>
                  </a:lnTo>
                  <a:lnTo>
                    <a:pt x="14" y="0"/>
                  </a:lnTo>
                  <a:lnTo>
                    <a:pt x="0" y="0"/>
                  </a:lnTo>
                  <a:close/>
                </a:path>
              </a:pathLst>
            </a:custGeom>
            <a:solidFill>
              <a:srgbClr val="000000"/>
            </a:solidFill>
            <a:ln w="9525">
              <a:noFill/>
              <a:round/>
              <a:headEnd/>
              <a:tailEnd/>
            </a:ln>
          </p:spPr>
          <p:txBody>
            <a:bodyPr/>
            <a:lstStyle/>
            <a:p>
              <a:endParaRPr lang="en-US"/>
            </a:p>
          </p:txBody>
        </p:sp>
        <p:sp>
          <p:nvSpPr>
            <p:cNvPr id="13543" name="Freeform 43"/>
            <p:cNvSpPr>
              <a:spLocks/>
            </p:cNvSpPr>
            <p:nvPr/>
          </p:nvSpPr>
          <p:spPr bwMode="auto">
            <a:xfrm>
              <a:off x="1266" y="2793"/>
              <a:ext cx="1" cy="5"/>
            </a:xfrm>
            <a:custGeom>
              <a:avLst/>
              <a:gdLst>
                <a:gd name="T0" fmla="*/ 0 w 11"/>
                <a:gd name="T1" fmla="*/ 0 h 33"/>
                <a:gd name="T2" fmla="*/ 0 w 11"/>
                <a:gd name="T3" fmla="*/ 0 h 33"/>
                <a:gd name="T4" fmla="*/ 0 w 11"/>
                <a:gd name="T5" fmla="*/ 0 h 33"/>
                <a:gd name="T6" fmla="*/ 0 w 11"/>
                <a:gd name="T7" fmla="*/ 0 h 33"/>
                <a:gd name="T8" fmla="*/ 0 w 11"/>
                <a:gd name="T9" fmla="*/ 0 h 33"/>
                <a:gd name="T10" fmla="*/ 0 w 11"/>
                <a:gd name="T11" fmla="*/ 0 h 33"/>
                <a:gd name="T12" fmla="*/ 0 60000 65536"/>
                <a:gd name="T13" fmla="*/ 0 60000 65536"/>
                <a:gd name="T14" fmla="*/ 0 60000 65536"/>
                <a:gd name="T15" fmla="*/ 0 60000 65536"/>
                <a:gd name="T16" fmla="*/ 0 60000 65536"/>
                <a:gd name="T17" fmla="*/ 0 60000 65536"/>
                <a:gd name="T18" fmla="*/ 0 w 11"/>
                <a:gd name="T19" fmla="*/ 0 h 33"/>
                <a:gd name="T20" fmla="*/ 11 w 1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11" h="33">
                  <a:moveTo>
                    <a:pt x="0" y="0"/>
                  </a:moveTo>
                  <a:lnTo>
                    <a:pt x="2" y="33"/>
                  </a:lnTo>
                  <a:lnTo>
                    <a:pt x="11" y="33"/>
                  </a:lnTo>
                  <a:lnTo>
                    <a:pt x="10" y="0"/>
                  </a:lnTo>
                  <a:lnTo>
                    <a:pt x="0" y="0"/>
                  </a:lnTo>
                  <a:close/>
                </a:path>
              </a:pathLst>
            </a:custGeom>
            <a:solidFill>
              <a:srgbClr val="000000"/>
            </a:solidFill>
            <a:ln w="9525">
              <a:noFill/>
              <a:round/>
              <a:headEnd/>
              <a:tailEnd/>
            </a:ln>
          </p:spPr>
          <p:txBody>
            <a:bodyPr/>
            <a:lstStyle/>
            <a:p>
              <a:endParaRPr lang="en-US"/>
            </a:p>
          </p:txBody>
        </p:sp>
        <p:sp>
          <p:nvSpPr>
            <p:cNvPr id="13544" name="Freeform 44"/>
            <p:cNvSpPr>
              <a:spLocks/>
            </p:cNvSpPr>
            <p:nvPr/>
          </p:nvSpPr>
          <p:spPr bwMode="auto">
            <a:xfrm>
              <a:off x="1273" y="2793"/>
              <a:ext cx="1" cy="4"/>
            </a:xfrm>
            <a:custGeom>
              <a:avLst/>
              <a:gdLst>
                <a:gd name="T0" fmla="*/ 0 w 11"/>
                <a:gd name="T1" fmla="*/ 0 h 31"/>
                <a:gd name="T2" fmla="*/ 0 w 11"/>
                <a:gd name="T3" fmla="*/ 0 h 31"/>
                <a:gd name="T4" fmla="*/ 0 w 11"/>
                <a:gd name="T5" fmla="*/ 0 h 31"/>
                <a:gd name="T6" fmla="*/ 0 w 11"/>
                <a:gd name="T7" fmla="*/ 0 h 31"/>
                <a:gd name="T8" fmla="*/ 0 w 11"/>
                <a:gd name="T9" fmla="*/ 0 h 31"/>
                <a:gd name="T10" fmla="*/ 0 w 11"/>
                <a:gd name="T11" fmla="*/ 0 h 31"/>
                <a:gd name="T12" fmla="*/ 0 60000 65536"/>
                <a:gd name="T13" fmla="*/ 0 60000 65536"/>
                <a:gd name="T14" fmla="*/ 0 60000 65536"/>
                <a:gd name="T15" fmla="*/ 0 60000 65536"/>
                <a:gd name="T16" fmla="*/ 0 60000 65536"/>
                <a:gd name="T17" fmla="*/ 0 60000 65536"/>
                <a:gd name="T18" fmla="*/ 0 w 11"/>
                <a:gd name="T19" fmla="*/ 0 h 31"/>
                <a:gd name="T20" fmla="*/ 11 w 1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11" h="31">
                  <a:moveTo>
                    <a:pt x="0" y="1"/>
                  </a:moveTo>
                  <a:lnTo>
                    <a:pt x="1" y="31"/>
                  </a:lnTo>
                  <a:lnTo>
                    <a:pt x="11" y="31"/>
                  </a:lnTo>
                  <a:lnTo>
                    <a:pt x="10" y="0"/>
                  </a:lnTo>
                  <a:lnTo>
                    <a:pt x="0" y="1"/>
                  </a:lnTo>
                  <a:close/>
                </a:path>
              </a:pathLst>
            </a:custGeom>
            <a:solidFill>
              <a:srgbClr val="000000"/>
            </a:solidFill>
            <a:ln w="9525">
              <a:noFill/>
              <a:round/>
              <a:headEnd/>
              <a:tailEnd/>
            </a:ln>
          </p:spPr>
          <p:txBody>
            <a:bodyPr/>
            <a:lstStyle/>
            <a:p>
              <a:endParaRPr lang="en-US"/>
            </a:p>
          </p:txBody>
        </p:sp>
        <p:sp>
          <p:nvSpPr>
            <p:cNvPr id="13545" name="Freeform 45"/>
            <p:cNvSpPr>
              <a:spLocks/>
            </p:cNvSpPr>
            <p:nvPr/>
          </p:nvSpPr>
          <p:spPr bwMode="auto">
            <a:xfrm>
              <a:off x="1252" y="2795"/>
              <a:ext cx="6" cy="3"/>
            </a:xfrm>
            <a:custGeom>
              <a:avLst/>
              <a:gdLst>
                <a:gd name="T0" fmla="*/ 0 w 51"/>
                <a:gd name="T1" fmla="*/ 0 h 19"/>
                <a:gd name="T2" fmla="*/ 0 w 51"/>
                <a:gd name="T3" fmla="*/ 0 h 19"/>
                <a:gd name="T4" fmla="*/ 0 w 51"/>
                <a:gd name="T5" fmla="*/ 0 h 19"/>
                <a:gd name="T6" fmla="*/ 0 w 51"/>
                <a:gd name="T7" fmla="*/ 0 h 19"/>
                <a:gd name="T8" fmla="*/ 0 w 51"/>
                <a:gd name="T9" fmla="*/ 0 h 19"/>
                <a:gd name="T10" fmla="*/ 0 w 51"/>
                <a:gd name="T11" fmla="*/ 0 h 19"/>
                <a:gd name="T12" fmla="*/ 0 60000 65536"/>
                <a:gd name="T13" fmla="*/ 0 60000 65536"/>
                <a:gd name="T14" fmla="*/ 0 60000 65536"/>
                <a:gd name="T15" fmla="*/ 0 60000 65536"/>
                <a:gd name="T16" fmla="*/ 0 60000 65536"/>
                <a:gd name="T17" fmla="*/ 0 60000 65536"/>
                <a:gd name="T18" fmla="*/ 0 w 51"/>
                <a:gd name="T19" fmla="*/ 0 h 19"/>
                <a:gd name="T20" fmla="*/ 51 w 5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51" h="19">
                  <a:moveTo>
                    <a:pt x="7" y="0"/>
                  </a:moveTo>
                  <a:lnTo>
                    <a:pt x="0" y="19"/>
                  </a:lnTo>
                  <a:lnTo>
                    <a:pt x="51" y="19"/>
                  </a:lnTo>
                  <a:lnTo>
                    <a:pt x="46" y="2"/>
                  </a:lnTo>
                  <a:lnTo>
                    <a:pt x="7" y="0"/>
                  </a:lnTo>
                  <a:close/>
                </a:path>
              </a:pathLst>
            </a:custGeom>
            <a:solidFill>
              <a:srgbClr val="000000"/>
            </a:solidFill>
            <a:ln w="9525">
              <a:noFill/>
              <a:round/>
              <a:headEnd/>
              <a:tailEnd/>
            </a:ln>
          </p:spPr>
          <p:txBody>
            <a:bodyPr/>
            <a:lstStyle/>
            <a:p>
              <a:endParaRPr lang="en-US"/>
            </a:p>
          </p:txBody>
        </p:sp>
        <p:sp>
          <p:nvSpPr>
            <p:cNvPr id="13546" name="Freeform 46"/>
            <p:cNvSpPr>
              <a:spLocks/>
            </p:cNvSpPr>
            <p:nvPr/>
          </p:nvSpPr>
          <p:spPr bwMode="auto">
            <a:xfrm>
              <a:off x="1260" y="2795"/>
              <a:ext cx="6" cy="3"/>
            </a:xfrm>
            <a:custGeom>
              <a:avLst/>
              <a:gdLst>
                <a:gd name="T0" fmla="*/ 0 w 53"/>
                <a:gd name="T1" fmla="*/ 0 h 18"/>
                <a:gd name="T2" fmla="*/ 0 w 53"/>
                <a:gd name="T3" fmla="*/ 0 h 18"/>
                <a:gd name="T4" fmla="*/ 0 w 53"/>
                <a:gd name="T5" fmla="*/ 0 h 18"/>
                <a:gd name="T6" fmla="*/ 0 w 53"/>
                <a:gd name="T7" fmla="*/ 0 h 18"/>
                <a:gd name="T8" fmla="*/ 0 w 53"/>
                <a:gd name="T9" fmla="*/ 0 h 18"/>
                <a:gd name="T10" fmla="*/ 0 w 53"/>
                <a:gd name="T11" fmla="*/ 0 h 18"/>
                <a:gd name="T12" fmla="*/ 0 60000 65536"/>
                <a:gd name="T13" fmla="*/ 0 60000 65536"/>
                <a:gd name="T14" fmla="*/ 0 60000 65536"/>
                <a:gd name="T15" fmla="*/ 0 60000 65536"/>
                <a:gd name="T16" fmla="*/ 0 60000 65536"/>
                <a:gd name="T17" fmla="*/ 0 60000 65536"/>
                <a:gd name="T18" fmla="*/ 0 w 53"/>
                <a:gd name="T19" fmla="*/ 0 h 18"/>
                <a:gd name="T20" fmla="*/ 53 w 53"/>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53" h="18">
                  <a:moveTo>
                    <a:pt x="8" y="0"/>
                  </a:moveTo>
                  <a:lnTo>
                    <a:pt x="0" y="17"/>
                  </a:lnTo>
                  <a:lnTo>
                    <a:pt x="53" y="18"/>
                  </a:lnTo>
                  <a:lnTo>
                    <a:pt x="44" y="1"/>
                  </a:lnTo>
                  <a:lnTo>
                    <a:pt x="8" y="0"/>
                  </a:lnTo>
                  <a:close/>
                </a:path>
              </a:pathLst>
            </a:custGeom>
            <a:solidFill>
              <a:srgbClr val="000000"/>
            </a:solidFill>
            <a:ln w="9525">
              <a:noFill/>
              <a:round/>
              <a:headEnd/>
              <a:tailEnd/>
            </a:ln>
          </p:spPr>
          <p:txBody>
            <a:bodyPr/>
            <a:lstStyle/>
            <a:p>
              <a:endParaRPr lang="en-US"/>
            </a:p>
          </p:txBody>
        </p:sp>
        <p:sp>
          <p:nvSpPr>
            <p:cNvPr id="13547" name="Freeform 47"/>
            <p:cNvSpPr>
              <a:spLocks/>
            </p:cNvSpPr>
            <p:nvPr/>
          </p:nvSpPr>
          <p:spPr bwMode="auto">
            <a:xfrm>
              <a:off x="1268" y="2795"/>
              <a:ext cx="5" cy="2"/>
            </a:xfrm>
            <a:custGeom>
              <a:avLst/>
              <a:gdLst>
                <a:gd name="T0" fmla="*/ 0 w 43"/>
                <a:gd name="T1" fmla="*/ 0 h 14"/>
                <a:gd name="T2" fmla="*/ 0 w 43"/>
                <a:gd name="T3" fmla="*/ 0 h 14"/>
                <a:gd name="T4" fmla="*/ 0 w 43"/>
                <a:gd name="T5" fmla="*/ 0 h 14"/>
                <a:gd name="T6" fmla="*/ 0 w 43"/>
                <a:gd name="T7" fmla="*/ 0 h 14"/>
                <a:gd name="T8" fmla="*/ 0 w 43"/>
                <a:gd name="T9" fmla="*/ 0 h 14"/>
                <a:gd name="T10" fmla="*/ 0 w 43"/>
                <a:gd name="T11" fmla="*/ 0 h 14"/>
                <a:gd name="T12" fmla="*/ 0 60000 65536"/>
                <a:gd name="T13" fmla="*/ 0 60000 65536"/>
                <a:gd name="T14" fmla="*/ 0 60000 65536"/>
                <a:gd name="T15" fmla="*/ 0 60000 65536"/>
                <a:gd name="T16" fmla="*/ 0 60000 65536"/>
                <a:gd name="T17" fmla="*/ 0 60000 65536"/>
                <a:gd name="T18" fmla="*/ 0 w 43"/>
                <a:gd name="T19" fmla="*/ 0 h 14"/>
                <a:gd name="T20" fmla="*/ 43 w 4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3" h="14">
                  <a:moveTo>
                    <a:pt x="5" y="0"/>
                  </a:moveTo>
                  <a:lnTo>
                    <a:pt x="0" y="13"/>
                  </a:lnTo>
                  <a:lnTo>
                    <a:pt x="43" y="14"/>
                  </a:lnTo>
                  <a:lnTo>
                    <a:pt x="37" y="0"/>
                  </a:lnTo>
                  <a:lnTo>
                    <a:pt x="5" y="0"/>
                  </a:lnTo>
                  <a:close/>
                </a:path>
              </a:pathLst>
            </a:custGeom>
            <a:solidFill>
              <a:srgbClr val="000000"/>
            </a:solidFill>
            <a:ln w="9525">
              <a:noFill/>
              <a:round/>
              <a:headEnd/>
              <a:tailEnd/>
            </a:ln>
          </p:spPr>
          <p:txBody>
            <a:bodyPr/>
            <a:lstStyle/>
            <a:p>
              <a:endParaRPr lang="en-US"/>
            </a:p>
          </p:txBody>
        </p:sp>
        <p:sp>
          <p:nvSpPr>
            <p:cNvPr id="13548" name="Freeform 48"/>
            <p:cNvSpPr>
              <a:spLocks/>
            </p:cNvSpPr>
            <p:nvPr/>
          </p:nvSpPr>
          <p:spPr bwMode="auto">
            <a:xfrm>
              <a:off x="1277" y="2800"/>
              <a:ext cx="3" cy="24"/>
            </a:xfrm>
            <a:custGeom>
              <a:avLst/>
              <a:gdLst>
                <a:gd name="T0" fmla="*/ 0 w 28"/>
                <a:gd name="T1" fmla="*/ 0 h 170"/>
                <a:gd name="T2" fmla="*/ 0 w 28"/>
                <a:gd name="T3" fmla="*/ 0 h 170"/>
                <a:gd name="T4" fmla="*/ 0 w 28"/>
                <a:gd name="T5" fmla="*/ 0 h 170"/>
                <a:gd name="T6" fmla="*/ 0 w 28"/>
                <a:gd name="T7" fmla="*/ 0 h 170"/>
                <a:gd name="T8" fmla="*/ 0 w 28"/>
                <a:gd name="T9" fmla="*/ 0 h 170"/>
                <a:gd name="T10" fmla="*/ 0 w 28"/>
                <a:gd name="T11" fmla="*/ 0 h 170"/>
                <a:gd name="T12" fmla="*/ 0 60000 65536"/>
                <a:gd name="T13" fmla="*/ 0 60000 65536"/>
                <a:gd name="T14" fmla="*/ 0 60000 65536"/>
                <a:gd name="T15" fmla="*/ 0 60000 65536"/>
                <a:gd name="T16" fmla="*/ 0 60000 65536"/>
                <a:gd name="T17" fmla="*/ 0 60000 65536"/>
                <a:gd name="T18" fmla="*/ 0 w 28"/>
                <a:gd name="T19" fmla="*/ 0 h 170"/>
                <a:gd name="T20" fmla="*/ 28 w 28"/>
                <a:gd name="T21" fmla="*/ 170 h 170"/>
              </a:gdLst>
              <a:ahLst/>
              <a:cxnLst>
                <a:cxn ang="T12">
                  <a:pos x="T0" y="T1"/>
                </a:cxn>
                <a:cxn ang="T13">
                  <a:pos x="T2" y="T3"/>
                </a:cxn>
                <a:cxn ang="T14">
                  <a:pos x="T4" y="T5"/>
                </a:cxn>
                <a:cxn ang="T15">
                  <a:pos x="T6" y="T7"/>
                </a:cxn>
                <a:cxn ang="T16">
                  <a:pos x="T8" y="T9"/>
                </a:cxn>
                <a:cxn ang="T17">
                  <a:pos x="T10" y="T11"/>
                </a:cxn>
              </a:cxnLst>
              <a:rect l="T18" t="T19" r="T20" b="T21"/>
              <a:pathLst>
                <a:path w="28" h="170">
                  <a:moveTo>
                    <a:pt x="0" y="0"/>
                  </a:moveTo>
                  <a:lnTo>
                    <a:pt x="7" y="0"/>
                  </a:lnTo>
                  <a:lnTo>
                    <a:pt x="28" y="170"/>
                  </a:lnTo>
                  <a:lnTo>
                    <a:pt x="18" y="170"/>
                  </a:lnTo>
                  <a:lnTo>
                    <a:pt x="0" y="0"/>
                  </a:lnTo>
                  <a:close/>
                </a:path>
              </a:pathLst>
            </a:custGeom>
            <a:solidFill>
              <a:srgbClr val="000000"/>
            </a:solidFill>
            <a:ln w="9525">
              <a:noFill/>
              <a:round/>
              <a:headEnd/>
              <a:tailEnd/>
            </a:ln>
          </p:spPr>
          <p:txBody>
            <a:bodyPr/>
            <a:lstStyle/>
            <a:p>
              <a:endParaRPr lang="en-US"/>
            </a:p>
          </p:txBody>
        </p:sp>
        <p:sp>
          <p:nvSpPr>
            <p:cNvPr id="13549" name="Freeform 49"/>
            <p:cNvSpPr>
              <a:spLocks/>
            </p:cNvSpPr>
            <p:nvPr/>
          </p:nvSpPr>
          <p:spPr bwMode="auto">
            <a:xfrm>
              <a:off x="1279" y="2800"/>
              <a:ext cx="8" cy="18"/>
            </a:xfrm>
            <a:custGeom>
              <a:avLst/>
              <a:gdLst>
                <a:gd name="T0" fmla="*/ 0 w 74"/>
                <a:gd name="T1" fmla="*/ 0 h 127"/>
                <a:gd name="T2" fmla="*/ 0 w 74"/>
                <a:gd name="T3" fmla="*/ 0 h 127"/>
                <a:gd name="T4" fmla="*/ 0 w 74"/>
                <a:gd name="T5" fmla="*/ 0 h 127"/>
                <a:gd name="T6" fmla="*/ 0 w 74"/>
                <a:gd name="T7" fmla="*/ 0 h 127"/>
                <a:gd name="T8" fmla="*/ 0 w 74"/>
                <a:gd name="T9" fmla="*/ 0 h 127"/>
                <a:gd name="T10" fmla="*/ 0 w 74"/>
                <a:gd name="T11" fmla="*/ 0 h 127"/>
                <a:gd name="T12" fmla="*/ 0 w 74"/>
                <a:gd name="T13" fmla="*/ 0 h 127"/>
                <a:gd name="T14" fmla="*/ 0 w 74"/>
                <a:gd name="T15" fmla="*/ 0 h 127"/>
                <a:gd name="T16" fmla="*/ 0 w 74"/>
                <a:gd name="T17" fmla="*/ 0 h 127"/>
                <a:gd name="T18" fmla="*/ 0 w 74"/>
                <a:gd name="T19" fmla="*/ 0 h 127"/>
                <a:gd name="T20" fmla="*/ 0 w 74"/>
                <a:gd name="T21" fmla="*/ 0 h 127"/>
                <a:gd name="T22" fmla="*/ 0 w 74"/>
                <a:gd name="T23" fmla="*/ 0 h 127"/>
                <a:gd name="T24" fmla="*/ 0 w 74"/>
                <a:gd name="T25" fmla="*/ 0 h 127"/>
                <a:gd name="T26" fmla="*/ 0 w 74"/>
                <a:gd name="T27" fmla="*/ 0 h 127"/>
                <a:gd name="T28" fmla="*/ 0 w 74"/>
                <a:gd name="T29" fmla="*/ 0 h 127"/>
                <a:gd name="T30" fmla="*/ 0 w 74"/>
                <a:gd name="T31" fmla="*/ 0 h 127"/>
                <a:gd name="T32" fmla="*/ 0 w 74"/>
                <a:gd name="T33" fmla="*/ 0 h 127"/>
                <a:gd name="T34" fmla="*/ 0 w 74"/>
                <a:gd name="T35" fmla="*/ 0 h 127"/>
                <a:gd name="T36" fmla="*/ 0 w 74"/>
                <a:gd name="T37" fmla="*/ 0 h 127"/>
                <a:gd name="T38" fmla="*/ 0 w 74"/>
                <a:gd name="T39" fmla="*/ 0 h 127"/>
                <a:gd name="T40" fmla="*/ 0 w 74"/>
                <a:gd name="T41" fmla="*/ 0 h 1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
                <a:gd name="T64" fmla="*/ 0 h 127"/>
                <a:gd name="T65" fmla="*/ 74 w 74"/>
                <a:gd name="T66" fmla="*/ 127 h 1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 h="127">
                  <a:moveTo>
                    <a:pt x="2" y="12"/>
                  </a:moveTo>
                  <a:lnTo>
                    <a:pt x="45" y="12"/>
                  </a:lnTo>
                  <a:lnTo>
                    <a:pt x="45" y="0"/>
                  </a:lnTo>
                  <a:lnTo>
                    <a:pt x="56" y="0"/>
                  </a:lnTo>
                  <a:lnTo>
                    <a:pt x="74" y="127"/>
                  </a:lnTo>
                  <a:lnTo>
                    <a:pt x="10" y="125"/>
                  </a:lnTo>
                  <a:lnTo>
                    <a:pt x="16" y="115"/>
                  </a:lnTo>
                  <a:lnTo>
                    <a:pt x="61" y="111"/>
                  </a:lnTo>
                  <a:lnTo>
                    <a:pt x="56" y="93"/>
                  </a:lnTo>
                  <a:lnTo>
                    <a:pt x="7" y="94"/>
                  </a:lnTo>
                  <a:lnTo>
                    <a:pt x="16" y="82"/>
                  </a:lnTo>
                  <a:lnTo>
                    <a:pt x="56" y="79"/>
                  </a:lnTo>
                  <a:lnTo>
                    <a:pt x="52" y="56"/>
                  </a:lnTo>
                  <a:lnTo>
                    <a:pt x="4" y="55"/>
                  </a:lnTo>
                  <a:lnTo>
                    <a:pt x="9" y="45"/>
                  </a:lnTo>
                  <a:lnTo>
                    <a:pt x="51" y="45"/>
                  </a:lnTo>
                  <a:lnTo>
                    <a:pt x="45" y="23"/>
                  </a:lnTo>
                  <a:lnTo>
                    <a:pt x="7" y="23"/>
                  </a:lnTo>
                  <a:lnTo>
                    <a:pt x="0" y="27"/>
                  </a:lnTo>
                  <a:lnTo>
                    <a:pt x="2" y="12"/>
                  </a:lnTo>
                  <a:close/>
                </a:path>
              </a:pathLst>
            </a:custGeom>
            <a:solidFill>
              <a:srgbClr val="000000"/>
            </a:solidFill>
            <a:ln w="9525">
              <a:noFill/>
              <a:round/>
              <a:headEnd/>
              <a:tailEnd/>
            </a:ln>
          </p:spPr>
          <p:txBody>
            <a:bodyPr/>
            <a:lstStyle/>
            <a:p>
              <a:endParaRPr lang="en-US"/>
            </a:p>
          </p:txBody>
        </p:sp>
        <p:sp>
          <p:nvSpPr>
            <p:cNvPr id="13550" name="Freeform 50"/>
            <p:cNvSpPr>
              <a:spLocks/>
            </p:cNvSpPr>
            <p:nvPr/>
          </p:nvSpPr>
          <p:spPr bwMode="auto">
            <a:xfrm>
              <a:off x="1281" y="2800"/>
              <a:ext cx="15" cy="24"/>
            </a:xfrm>
            <a:custGeom>
              <a:avLst/>
              <a:gdLst>
                <a:gd name="T0" fmla="*/ 0 w 139"/>
                <a:gd name="T1" fmla="*/ 0 h 169"/>
                <a:gd name="T2" fmla="*/ 0 w 139"/>
                <a:gd name="T3" fmla="*/ 0 h 169"/>
                <a:gd name="T4" fmla="*/ 0 w 139"/>
                <a:gd name="T5" fmla="*/ 0 h 169"/>
                <a:gd name="T6" fmla="*/ 0 w 139"/>
                <a:gd name="T7" fmla="*/ 0 h 169"/>
                <a:gd name="T8" fmla="*/ 0 w 139"/>
                <a:gd name="T9" fmla="*/ 0 h 169"/>
                <a:gd name="T10" fmla="*/ 0 w 139"/>
                <a:gd name="T11" fmla="*/ 0 h 169"/>
                <a:gd name="T12" fmla="*/ 0 w 139"/>
                <a:gd name="T13" fmla="*/ 0 h 169"/>
                <a:gd name="T14" fmla="*/ 0 w 139"/>
                <a:gd name="T15" fmla="*/ 0 h 169"/>
                <a:gd name="T16" fmla="*/ 0 w 139"/>
                <a:gd name="T17" fmla="*/ 0 h 169"/>
                <a:gd name="T18" fmla="*/ 0 w 139"/>
                <a:gd name="T19" fmla="*/ 0 h 169"/>
                <a:gd name="T20" fmla="*/ 0 w 139"/>
                <a:gd name="T21" fmla="*/ 0 h 169"/>
                <a:gd name="T22" fmla="*/ 0 w 139"/>
                <a:gd name="T23" fmla="*/ 0 h 169"/>
                <a:gd name="T24" fmla="*/ 0 w 139"/>
                <a:gd name="T25" fmla="*/ 0 h 169"/>
                <a:gd name="T26" fmla="*/ 0 w 139"/>
                <a:gd name="T27" fmla="*/ 0 h 169"/>
                <a:gd name="T28" fmla="*/ 0 w 139"/>
                <a:gd name="T29" fmla="*/ 0 h 169"/>
                <a:gd name="T30" fmla="*/ 0 w 139"/>
                <a:gd name="T31" fmla="*/ 0 h 169"/>
                <a:gd name="T32" fmla="*/ 0 w 139"/>
                <a:gd name="T33" fmla="*/ 0 h 169"/>
                <a:gd name="T34" fmla="*/ 0 w 139"/>
                <a:gd name="T35" fmla="*/ 0 h 169"/>
                <a:gd name="T36" fmla="*/ 0 w 139"/>
                <a:gd name="T37" fmla="*/ 0 h 169"/>
                <a:gd name="T38" fmla="*/ 0 w 139"/>
                <a:gd name="T39" fmla="*/ 0 h 169"/>
                <a:gd name="T40" fmla="*/ 0 w 139"/>
                <a:gd name="T41" fmla="*/ 0 h 169"/>
                <a:gd name="T42" fmla="*/ 0 w 139"/>
                <a:gd name="T43" fmla="*/ 0 h 169"/>
                <a:gd name="T44" fmla="*/ 0 w 139"/>
                <a:gd name="T45" fmla="*/ 0 h 169"/>
                <a:gd name="T46" fmla="*/ 0 w 139"/>
                <a:gd name="T47" fmla="*/ 0 h 1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9"/>
                <a:gd name="T73" fmla="*/ 0 h 169"/>
                <a:gd name="T74" fmla="*/ 139 w 139"/>
                <a:gd name="T75" fmla="*/ 169 h 1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9" h="169">
                  <a:moveTo>
                    <a:pt x="9" y="146"/>
                  </a:moveTo>
                  <a:lnTo>
                    <a:pt x="0" y="169"/>
                  </a:lnTo>
                  <a:lnTo>
                    <a:pt x="139" y="169"/>
                  </a:lnTo>
                  <a:lnTo>
                    <a:pt x="113" y="0"/>
                  </a:lnTo>
                  <a:lnTo>
                    <a:pt x="102" y="0"/>
                  </a:lnTo>
                  <a:lnTo>
                    <a:pt x="104" y="8"/>
                  </a:lnTo>
                  <a:lnTo>
                    <a:pt x="59" y="9"/>
                  </a:lnTo>
                  <a:lnTo>
                    <a:pt x="55" y="19"/>
                  </a:lnTo>
                  <a:lnTo>
                    <a:pt x="101" y="21"/>
                  </a:lnTo>
                  <a:lnTo>
                    <a:pt x="107" y="42"/>
                  </a:lnTo>
                  <a:lnTo>
                    <a:pt x="60" y="43"/>
                  </a:lnTo>
                  <a:lnTo>
                    <a:pt x="56" y="51"/>
                  </a:lnTo>
                  <a:lnTo>
                    <a:pt x="104" y="53"/>
                  </a:lnTo>
                  <a:lnTo>
                    <a:pt x="114" y="79"/>
                  </a:lnTo>
                  <a:lnTo>
                    <a:pt x="66" y="80"/>
                  </a:lnTo>
                  <a:lnTo>
                    <a:pt x="59" y="90"/>
                  </a:lnTo>
                  <a:lnTo>
                    <a:pt x="112" y="89"/>
                  </a:lnTo>
                  <a:lnTo>
                    <a:pt x="118" y="110"/>
                  </a:lnTo>
                  <a:lnTo>
                    <a:pt x="70" y="110"/>
                  </a:lnTo>
                  <a:lnTo>
                    <a:pt x="64" y="124"/>
                  </a:lnTo>
                  <a:lnTo>
                    <a:pt x="120" y="126"/>
                  </a:lnTo>
                  <a:lnTo>
                    <a:pt x="123" y="147"/>
                  </a:lnTo>
                  <a:lnTo>
                    <a:pt x="9" y="146"/>
                  </a:lnTo>
                  <a:close/>
                </a:path>
              </a:pathLst>
            </a:custGeom>
            <a:solidFill>
              <a:srgbClr val="000000"/>
            </a:solidFill>
            <a:ln w="9525">
              <a:noFill/>
              <a:round/>
              <a:headEnd/>
              <a:tailEnd/>
            </a:ln>
          </p:spPr>
          <p:txBody>
            <a:bodyPr/>
            <a:lstStyle/>
            <a:p>
              <a:endParaRPr lang="en-US"/>
            </a:p>
          </p:txBody>
        </p:sp>
        <p:sp>
          <p:nvSpPr>
            <p:cNvPr id="13551" name="Freeform 51"/>
            <p:cNvSpPr>
              <a:spLocks/>
            </p:cNvSpPr>
            <p:nvPr/>
          </p:nvSpPr>
          <p:spPr bwMode="auto">
            <a:xfrm>
              <a:off x="1294" y="2799"/>
              <a:ext cx="10" cy="25"/>
            </a:xfrm>
            <a:custGeom>
              <a:avLst/>
              <a:gdLst>
                <a:gd name="T0" fmla="*/ 0 w 94"/>
                <a:gd name="T1" fmla="*/ 0 h 175"/>
                <a:gd name="T2" fmla="*/ 0 w 94"/>
                <a:gd name="T3" fmla="*/ 0 h 175"/>
                <a:gd name="T4" fmla="*/ 0 w 94"/>
                <a:gd name="T5" fmla="*/ 0 h 175"/>
                <a:gd name="T6" fmla="*/ 0 w 94"/>
                <a:gd name="T7" fmla="*/ 0 h 175"/>
                <a:gd name="T8" fmla="*/ 0 w 94"/>
                <a:gd name="T9" fmla="*/ 0 h 175"/>
                <a:gd name="T10" fmla="*/ 0 w 94"/>
                <a:gd name="T11" fmla="*/ 0 h 175"/>
                <a:gd name="T12" fmla="*/ 0 w 94"/>
                <a:gd name="T13" fmla="*/ 0 h 175"/>
                <a:gd name="T14" fmla="*/ 0 w 94"/>
                <a:gd name="T15" fmla="*/ 0 h 175"/>
                <a:gd name="T16" fmla="*/ 0 w 94"/>
                <a:gd name="T17" fmla="*/ 0 h 175"/>
                <a:gd name="T18" fmla="*/ 0 w 94"/>
                <a:gd name="T19" fmla="*/ 0 h 175"/>
                <a:gd name="T20" fmla="*/ 0 w 94"/>
                <a:gd name="T21" fmla="*/ 0 h 175"/>
                <a:gd name="T22" fmla="*/ 0 w 94"/>
                <a:gd name="T23" fmla="*/ 0 h 175"/>
                <a:gd name="T24" fmla="*/ 0 w 94"/>
                <a:gd name="T25" fmla="*/ 0 h 175"/>
                <a:gd name="T26" fmla="*/ 0 w 94"/>
                <a:gd name="T27" fmla="*/ 0 h 175"/>
                <a:gd name="T28" fmla="*/ 0 w 94"/>
                <a:gd name="T29" fmla="*/ 0 h 175"/>
                <a:gd name="T30" fmla="*/ 0 w 94"/>
                <a:gd name="T31" fmla="*/ 0 h 175"/>
                <a:gd name="T32" fmla="*/ 0 w 94"/>
                <a:gd name="T33" fmla="*/ 0 h 175"/>
                <a:gd name="T34" fmla="*/ 0 w 94"/>
                <a:gd name="T35" fmla="*/ 0 h 175"/>
                <a:gd name="T36" fmla="*/ 0 w 94"/>
                <a:gd name="T37" fmla="*/ 0 h 175"/>
                <a:gd name="T38" fmla="*/ 0 w 94"/>
                <a:gd name="T39" fmla="*/ 0 h 175"/>
                <a:gd name="T40" fmla="*/ 0 w 94"/>
                <a:gd name="T41" fmla="*/ 0 h 175"/>
                <a:gd name="T42" fmla="*/ 0 w 94"/>
                <a:gd name="T43" fmla="*/ 0 h 175"/>
                <a:gd name="T44" fmla="*/ 0 w 94"/>
                <a:gd name="T45" fmla="*/ 0 h 175"/>
                <a:gd name="T46" fmla="*/ 0 w 94"/>
                <a:gd name="T47" fmla="*/ 0 h 1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175"/>
                <a:gd name="T74" fmla="*/ 94 w 94"/>
                <a:gd name="T75" fmla="*/ 175 h 1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175">
                  <a:moveTo>
                    <a:pt x="7" y="12"/>
                  </a:moveTo>
                  <a:lnTo>
                    <a:pt x="52" y="12"/>
                  </a:lnTo>
                  <a:lnTo>
                    <a:pt x="56" y="0"/>
                  </a:lnTo>
                  <a:lnTo>
                    <a:pt x="66" y="1"/>
                  </a:lnTo>
                  <a:lnTo>
                    <a:pt x="94" y="175"/>
                  </a:lnTo>
                  <a:lnTo>
                    <a:pt x="28" y="172"/>
                  </a:lnTo>
                  <a:lnTo>
                    <a:pt x="34" y="153"/>
                  </a:lnTo>
                  <a:lnTo>
                    <a:pt x="77" y="153"/>
                  </a:lnTo>
                  <a:lnTo>
                    <a:pt x="70" y="128"/>
                  </a:lnTo>
                  <a:lnTo>
                    <a:pt x="22" y="128"/>
                  </a:lnTo>
                  <a:lnTo>
                    <a:pt x="28" y="117"/>
                  </a:lnTo>
                  <a:lnTo>
                    <a:pt x="70" y="115"/>
                  </a:lnTo>
                  <a:lnTo>
                    <a:pt x="63" y="95"/>
                  </a:lnTo>
                  <a:lnTo>
                    <a:pt x="17" y="95"/>
                  </a:lnTo>
                  <a:lnTo>
                    <a:pt x="22" y="84"/>
                  </a:lnTo>
                  <a:lnTo>
                    <a:pt x="63" y="84"/>
                  </a:lnTo>
                  <a:lnTo>
                    <a:pt x="56" y="56"/>
                  </a:lnTo>
                  <a:lnTo>
                    <a:pt x="13" y="55"/>
                  </a:lnTo>
                  <a:lnTo>
                    <a:pt x="15" y="46"/>
                  </a:lnTo>
                  <a:lnTo>
                    <a:pt x="56" y="46"/>
                  </a:lnTo>
                  <a:lnTo>
                    <a:pt x="50" y="23"/>
                  </a:lnTo>
                  <a:lnTo>
                    <a:pt x="0" y="23"/>
                  </a:lnTo>
                  <a:lnTo>
                    <a:pt x="7" y="12"/>
                  </a:lnTo>
                  <a:close/>
                </a:path>
              </a:pathLst>
            </a:custGeom>
            <a:solidFill>
              <a:srgbClr val="000000"/>
            </a:solidFill>
            <a:ln w="9525">
              <a:noFill/>
              <a:round/>
              <a:headEnd/>
              <a:tailEnd/>
            </a:ln>
          </p:spPr>
          <p:txBody>
            <a:bodyPr/>
            <a:lstStyle/>
            <a:p>
              <a:endParaRPr lang="en-US"/>
            </a:p>
          </p:txBody>
        </p:sp>
        <p:sp>
          <p:nvSpPr>
            <p:cNvPr id="13552" name="Freeform 52"/>
            <p:cNvSpPr>
              <a:spLocks/>
            </p:cNvSpPr>
            <p:nvPr/>
          </p:nvSpPr>
          <p:spPr bwMode="auto">
            <a:xfrm>
              <a:off x="1302" y="2800"/>
              <a:ext cx="10" cy="24"/>
            </a:xfrm>
            <a:custGeom>
              <a:avLst/>
              <a:gdLst>
                <a:gd name="T0" fmla="*/ 0 w 89"/>
                <a:gd name="T1" fmla="*/ 0 h 173"/>
                <a:gd name="T2" fmla="*/ 0 w 89"/>
                <a:gd name="T3" fmla="*/ 0 h 173"/>
                <a:gd name="T4" fmla="*/ 0 w 89"/>
                <a:gd name="T5" fmla="*/ 0 h 173"/>
                <a:gd name="T6" fmla="*/ 0 w 89"/>
                <a:gd name="T7" fmla="*/ 0 h 173"/>
                <a:gd name="T8" fmla="*/ 0 w 89"/>
                <a:gd name="T9" fmla="*/ 0 h 173"/>
                <a:gd name="T10" fmla="*/ 0 w 89"/>
                <a:gd name="T11" fmla="*/ 0 h 173"/>
                <a:gd name="T12" fmla="*/ 0 w 89"/>
                <a:gd name="T13" fmla="*/ 0 h 173"/>
                <a:gd name="T14" fmla="*/ 0 w 89"/>
                <a:gd name="T15" fmla="*/ 0 h 173"/>
                <a:gd name="T16" fmla="*/ 0 w 89"/>
                <a:gd name="T17" fmla="*/ 0 h 173"/>
                <a:gd name="T18" fmla="*/ 0 w 89"/>
                <a:gd name="T19" fmla="*/ 0 h 173"/>
                <a:gd name="T20" fmla="*/ 0 w 89"/>
                <a:gd name="T21" fmla="*/ 0 h 173"/>
                <a:gd name="T22" fmla="*/ 0 w 89"/>
                <a:gd name="T23" fmla="*/ 0 h 173"/>
                <a:gd name="T24" fmla="*/ 0 w 89"/>
                <a:gd name="T25" fmla="*/ 0 h 173"/>
                <a:gd name="T26" fmla="*/ 0 w 89"/>
                <a:gd name="T27" fmla="*/ 0 h 173"/>
                <a:gd name="T28" fmla="*/ 0 w 89"/>
                <a:gd name="T29" fmla="*/ 0 h 173"/>
                <a:gd name="T30" fmla="*/ 0 w 89"/>
                <a:gd name="T31" fmla="*/ 0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73"/>
                <a:gd name="T50" fmla="*/ 89 w 89"/>
                <a:gd name="T51" fmla="*/ 173 h 17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73">
                  <a:moveTo>
                    <a:pt x="5" y="11"/>
                  </a:moveTo>
                  <a:lnTo>
                    <a:pt x="0" y="23"/>
                  </a:lnTo>
                  <a:lnTo>
                    <a:pt x="50" y="23"/>
                  </a:lnTo>
                  <a:lnTo>
                    <a:pt x="58" y="75"/>
                  </a:lnTo>
                  <a:lnTo>
                    <a:pt x="16" y="76"/>
                  </a:lnTo>
                  <a:lnTo>
                    <a:pt x="12" y="92"/>
                  </a:lnTo>
                  <a:lnTo>
                    <a:pt x="62" y="90"/>
                  </a:lnTo>
                  <a:lnTo>
                    <a:pt x="73" y="144"/>
                  </a:lnTo>
                  <a:lnTo>
                    <a:pt x="29" y="145"/>
                  </a:lnTo>
                  <a:lnTo>
                    <a:pt x="19" y="171"/>
                  </a:lnTo>
                  <a:lnTo>
                    <a:pt x="89" y="173"/>
                  </a:lnTo>
                  <a:lnTo>
                    <a:pt x="53" y="0"/>
                  </a:lnTo>
                  <a:lnTo>
                    <a:pt x="47" y="0"/>
                  </a:lnTo>
                  <a:lnTo>
                    <a:pt x="47" y="11"/>
                  </a:lnTo>
                  <a:lnTo>
                    <a:pt x="5" y="11"/>
                  </a:lnTo>
                  <a:close/>
                </a:path>
              </a:pathLst>
            </a:custGeom>
            <a:solidFill>
              <a:srgbClr val="000000"/>
            </a:solidFill>
            <a:ln w="9525">
              <a:noFill/>
              <a:round/>
              <a:headEnd/>
              <a:tailEnd/>
            </a:ln>
          </p:spPr>
          <p:txBody>
            <a:bodyPr/>
            <a:lstStyle/>
            <a:p>
              <a:endParaRPr lang="en-US"/>
            </a:p>
          </p:txBody>
        </p:sp>
        <p:sp>
          <p:nvSpPr>
            <p:cNvPr id="13553" name="Freeform 53"/>
            <p:cNvSpPr>
              <a:spLocks/>
            </p:cNvSpPr>
            <p:nvPr/>
          </p:nvSpPr>
          <p:spPr bwMode="auto">
            <a:xfrm>
              <a:off x="1162" y="2820"/>
              <a:ext cx="53" cy="4"/>
            </a:xfrm>
            <a:custGeom>
              <a:avLst/>
              <a:gdLst>
                <a:gd name="T0" fmla="*/ 0 w 480"/>
                <a:gd name="T1" fmla="*/ 0 h 29"/>
                <a:gd name="T2" fmla="*/ 0 w 480"/>
                <a:gd name="T3" fmla="*/ 0 h 29"/>
                <a:gd name="T4" fmla="*/ 0 w 480"/>
                <a:gd name="T5" fmla="*/ 0 h 29"/>
                <a:gd name="T6" fmla="*/ 0 w 480"/>
                <a:gd name="T7" fmla="*/ 0 h 29"/>
                <a:gd name="T8" fmla="*/ 0 w 480"/>
                <a:gd name="T9" fmla="*/ 0 h 29"/>
                <a:gd name="T10" fmla="*/ 0 w 480"/>
                <a:gd name="T11" fmla="*/ 0 h 29"/>
                <a:gd name="T12" fmla="*/ 0 60000 65536"/>
                <a:gd name="T13" fmla="*/ 0 60000 65536"/>
                <a:gd name="T14" fmla="*/ 0 60000 65536"/>
                <a:gd name="T15" fmla="*/ 0 60000 65536"/>
                <a:gd name="T16" fmla="*/ 0 60000 65536"/>
                <a:gd name="T17" fmla="*/ 0 60000 65536"/>
                <a:gd name="T18" fmla="*/ 0 w 480"/>
                <a:gd name="T19" fmla="*/ 0 h 29"/>
                <a:gd name="T20" fmla="*/ 480 w 480"/>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480" h="29">
                  <a:moveTo>
                    <a:pt x="9" y="3"/>
                  </a:moveTo>
                  <a:lnTo>
                    <a:pt x="0" y="29"/>
                  </a:lnTo>
                  <a:lnTo>
                    <a:pt x="480" y="28"/>
                  </a:lnTo>
                  <a:lnTo>
                    <a:pt x="472" y="0"/>
                  </a:lnTo>
                  <a:lnTo>
                    <a:pt x="9" y="3"/>
                  </a:lnTo>
                  <a:close/>
                </a:path>
              </a:pathLst>
            </a:custGeom>
            <a:solidFill>
              <a:srgbClr val="000000"/>
            </a:solidFill>
            <a:ln w="9525">
              <a:noFill/>
              <a:round/>
              <a:headEnd/>
              <a:tailEnd/>
            </a:ln>
          </p:spPr>
          <p:txBody>
            <a:bodyPr/>
            <a:lstStyle/>
            <a:p>
              <a:endParaRPr lang="en-US"/>
            </a:p>
          </p:txBody>
        </p:sp>
        <p:sp>
          <p:nvSpPr>
            <p:cNvPr id="13554" name="Freeform 54"/>
            <p:cNvSpPr>
              <a:spLocks/>
            </p:cNvSpPr>
            <p:nvPr/>
          </p:nvSpPr>
          <p:spPr bwMode="auto">
            <a:xfrm>
              <a:off x="1149" y="2820"/>
              <a:ext cx="11" cy="4"/>
            </a:xfrm>
            <a:custGeom>
              <a:avLst/>
              <a:gdLst>
                <a:gd name="T0" fmla="*/ 0 w 100"/>
                <a:gd name="T1" fmla="*/ 0 h 29"/>
                <a:gd name="T2" fmla="*/ 0 w 100"/>
                <a:gd name="T3" fmla="*/ 0 h 29"/>
                <a:gd name="T4" fmla="*/ 0 w 100"/>
                <a:gd name="T5" fmla="*/ 0 h 29"/>
                <a:gd name="T6" fmla="*/ 0 w 100"/>
                <a:gd name="T7" fmla="*/ 0 h 29"/>
                <a:gd name="T8" fmla="*/ 0 w 100"/>
                <a:gd name="T9" fmla="*/ 0 h 29"/>
                <a:gd name="T10" fmla="*/ 0 w 100"/>
                <a:gd name="T11" fmla="*/ 0 h 29"/>
                <a:gd name="T12" fmla="*/ 0 w 100"/>
                <a:gd name="T13" fmla="*/ 0 h 29"/>
                <a:gd name="T14" fmla="*/ 0 w 100"/>
                <a:gd name="T15" fmla="*/ 0 h 29"/>
                <a:gd name="T16" fmla="*/ 0 w 100"/>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29"/>
                <a:gd name="T29" fmla="*/ 100 w 100"/>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29">
                  <a:moveTo>
                    <a:pt x="93" y="2"/>
                  </a:moveTo>
                  <a:lnTo>
                    <a:pt x="100" y="29"/>
                  </a:lnTo>
                  <a:lnTo>
                    <a:pt x="0" y="29"/>
                  </a:lnTo>
                  <a:lnTo>
                    <a:pt x="0" y="1"/>
                  </a:lnTo>
                  <a:lnTo>
                    <a:pt x="12" y="1"/>
                  </a:lnTo>
                  <a:lnTo>
                    <a:pt x="14" y="21"/>
                  </a:lnTo>
                  <a:lnTo>
                    <a:pt x="28" y="0"/>
                  </a:lnTo>
                  <a:lnTo>
                    <a:pt x="93" y="2"/>
                  </a:lnTo>
                  <a:close/>
                </a:path>
              </a:pathLst>
            </a:custGeom>
            <a:solidFill>
              <a:srgbClr val="000000"/>
            </a:solidFill>
            <a:ln w="9525">
              <a:noFill/>
              <a:round/>
              <a:headEnd/>
              <a:tailEnd/>
            </a:ln>
          </p:spPr>
          <p:txBody>
            <a:bodyPr/>
            <a:lstStyle/>
            <a:p>
              <a:endParaRPr lang="en-US"/>
            </a:p>
          </p:txBody>
        </p:sp>
        <p:sp>
          <p:nvSpPr>
            <p:cNvPr id="13555" name="Freeform 55"/>
            <p:cNvSpPr>
              <a:spLocks/>
            </p:cNvSpPr>
            <p:nvPr/>
          </p:nvSpPr>
          <p:spPr bwMode="auto">
            <a:xfrm>
              <a:off x="1131" y="2815"/>
              <a:ext cx="17" cy="9"/>
            </a:xfrm>
            <a:custGeom>
              <a:avLst/>
              <a:gdLst>
                <a:gd name="T0" fmla="*/ 0 w 155"/>
                <a:gd name="T1" fmla="*/ 0 h 63"/>
                <a:gd name="T2" fmla="*/ 0 w 155"/>
                <a:gd name="T3" fmla="*/ 0 h 63"/>
                <a:gd name="T4" fmla="*/ 0 w 155"/>
                <a:gd name="T5" fmla="*/ 0 h 63"/>
                <a:gd name="T6" fmla="*/ 0 w 155"/>
                <a:gd name="T7" fmla="*/ 0 h 63"/>
                <a:gd name="T8" fmla="*/ 0 w 155"/>
                <a:gd name="T9" fmla="*/ 0 h 63"/>
                <a:gd name="T10" fmla="*/ 0 w 155"/>
                <a:gd name="T11" fmla="*/ 0 h 63"/>
                <a:gd name="T12" fmla="*/ 0 w 155"/>
                <a:gd name="T13" fmla="*/ 0 h 63"/>
                <a:gd name="T14" fmla="*/ 0 w 155"/>
                <a:gd name="T15" fmla="*/ 0 h 63"/>
                <a:gd name="T16" fmla="*/ 0 w 155"/>
                <a:gd name="T17" fmla="*/ 0 h 63"/>
                <a:gd name="T18" fmla="*/ 0 w 155"/>
                <a:gd name="T19" fmla="*/ 0 h 63"/>
                <a:gd name="T20" fmla="*/ 0 w 155"/>
                <a:gd name="T21" fmla="*/ 0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
                <a:gd name="T34" fmla="*/ 0 h 63"/>
                <a:gd name="T35" fmla="*/ 155 w 155"/>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 h="63">
                  <a:moveTo>
                    <a:pt x="108" y="33"/>
                  </a:moveTo>
                  <a:lnTo>
                    <a:pt x="99" y="63"/>
                  </a:lnTo>
                  <a:lnTo>
                    <a:pt x="90" y="63"/>
                  </a:lnTo>
                  <a:lnTo>
                    <a:pt x="92" y="26"/>
                  </a:lnTo>
                  <a:lnTo>
                    <a:pt x="81" y="17"/>
                  </a:lnTo>
                  <a:lnTo>
                    <a:pt x="0" y="14"/>
                  </a:lnTo>
                  <a:lnTo>
                    <a:pt x="4" y="0"/>
                  </a:lnTo>
                  <a:lnTo>
                    <a:pt x="133" y="0"/>
                  </a:lnTo>
                  <a:lnTo>
                    <a:pt x="155" y="34"/>
                  </a:lnTo>
                  <a:lnTo>
                    <a:pt x="108" y="33"/>
                  </a:lnTo>
                  <a:close/>
                </a:path>
              </a:pathLst>
            </a:custGeom>
            <a:solidFill>
              <a:srgbClr val="000000"/>
            </a:solidFill>
            <a:ln w="9525">
              <a:noFill/>
              <a:round/>
              <a:headEnd/>
              <a:tailEnd/>
            </a:ln>
          </p:spPr>
          <p:txBody>
            <a:bodyPr/>
            <a:lstStyle/>
            <a:p>
              <a:endParaRPr lang="en-US"/>
            </a:p>
          </p:txBody>
        </p:sp>
        <p:sp>
          <p:nvSpPr>
            <p:cNvPr id="13556" name="Freeform 56"/>
            <p:cNvSpPr>
              <a:spLocks/>
            </p:cNvSpPr>
            <p:nvPr/>
          </p:nvSpPr>
          <p:spPr bwMode="auto">
            <a:xfrm>
              <a:off x="1128" y="2799"/>
              <a:ext cx="14" cy="25"/>
            </a:xfrm>
            <a:custGeom>
              <a:avLst/>
              <a:gdLst>
                <a:gd name="T0" fmla="*/ 0 w 122"/>
                <a:gd name="T1" fmla="*/ 0 h 175"/>
                <a:gd name="T2" fmla="*/ 0 w 122"/>
                <a:gd name="T3" fmla="*/ 0 h 175"/>
                <a:gd name="T4" fmla="*/ 0 w 122"/>
                <a:gd name="T5" fmla="*/ 0 h 175"/>
                <a:gd name="T6" fmla="*/ 0 w 122"/>
                <a:gd name="T7" fmla="*/ 0 h 175"/>
                <a:gd name="T8" fmla="*/ 0 w 122"/>
                <a:gd name="T9" fmla="*/ 0 h 175"/>
                <a:gd name="T10" fmla="*/ 0 w 122"/>
                <a:gd name="T11" fmla="*/ 0 h 175"/>
                <a:gd name="T12" fmla="*/ 0 w 122"/>
                <a:gd name="T13" fmla="*/ 0 h 175"/>
                <a:gd name="T14" fmla="*/ 0 w 122"/>
                <a:gd name="T15" fmla="*/ 0 h 175"/>
                <a:gd name="T16" fmla="*/ 0 w 122"/>
                <a:gd name="T17" fmla="*/ 0 h 175"/>
                <a:gd name="T18" fmla="*/ 0 w 122"/>
                <a:gd name="T19" fmla="*/ 0 h 175"/>
                <a:gd name="T20" fmla="*/ 0 w 122"/>
                <a:gd name="T21" fmla="*/ 0 h 175"/>
                <a:gd name="T22" fmla="*/ 0 w 122"/>
                <a:gd name="T23" fmla="*/ 0 h 175"/>
                <a:gd name="T24" fmla="*/ 0 w 122"/>
                <a:gd name="T25" fmla="*/ 0 h 175"/>
                <a:gd name="T26" fmla="*/ 0 w 122"/>
                <a:gd name="T27" fmla="*/ 0 h 175"/>
                <a:gd name="T28" fmla="*/ 0 w 122"/>
                <a:gd name="T29" fmla="*/ 0 h 175"/>
                <a:gd name="T30" fmla="*/ 0 w 122"/>
                <a:gd name="T31" fmla="*/ 0 h 175"/>
                <a:gd name="T32" fmla="*/ 0 w 122"/>
                <a:gd name="T33" fmla="*/ 0 h 175"/>
                <a:gd name="T34" fmla="*/ 0 w 122"/>
                <a:gd name="T35" fmla="*/ 0 h 175"/>
                <a:gd name="T36" fmla="*/ 0 w 122"/>
                <a:gd name="T37" fmla="*/ 0 h 175"/>
                <a:gd name="T38" fmla="*/ 0 w 122"/>
                <a:gd name="T39" fmla="*/ 0 h 175"/>
                <a:gd name="T40" fmla="*/ 0 w 122"/>
                <a:gd name="T41" fmla="*/ 0 h 1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175"/>
                <a:gd name="T65" fmla="*/ 122 w 122"/>
                <a:gd name="T66" fmla="*/ 175 h 1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175">
                  <a:moveTo>
                    <a:pt x="32" y="0"/>
                  </a:moveTo>
                  <a:lnTo>
                    <a:pt x="44" y="1"/>
                  </a:lnTo>
                  <a:lnTo>
                    <a:pt x="41" y="11"/>
                  </a:lnTo>
                  <a:lnTo>
                    <a:pt x="91" y="12"/>
                  </a:lnTo>
                  <a:lnTo>
                    <a:pt x="92" y="21"/>
                  </a:lnTo>
                  <a:lnTo>
                    <a:pt x="39" y="21"/>
                  </a:lnTo>
                  <a:lnTo>
                    <a:pt x="37" y="45"/>
                  </a:lnTo>
                  <a:lnTo>
                    <a:pt x="118" y="44"/>
                  </a:lnTo>
                  <a:lnTo>
                    <a:pt x="122" y="69"/>
                  </a:lnTo>
                  <a:lnTo>
                    <a:pt x="111" y="59"/>
                  </a:lnTo>
                  <a:lnTo>
                    <a:pt x="34" y="60"/>
                  </a:lnTo>
                  <a:lnTo>
                    <a:pt x="29" y="79"/>
                  </a:lnTo>
                  <a:lnTo>
                    <a:pt x="110" y="81"/>
                  </a:lnTo>
                  <a:lnTo>
                    <a:pt x="115" y="94"/>
                  </a:lnTo>
                  <a:lnTo>
                    <a:pt x="29" y="94"/>
                  </a:lnTo>
                  <a:lnTo>
                    <a:pt x="17" y="150"/>
                  </a:lnTo>
                  <a:lnTo>
                    <a:pt x="94" y="152"/>
                  </a:lnTo>
                  <a:lnTo>
                    <a:pt x="110" y="175"/>
                  </a:lnTo>
                  <a:lnTo>
                    <a:pt x="0" y="175"/>
                  </a:lnTo>
                  <a:lnTo>
                    <a:pt x="32" y="0"/>
                  </a:lnTo>
                  <a:close/>
                </a:path>
              </a:pathLst>
            </a:custGeom>
            <a:solidFill>
              <a:srgbClr val="000000"/>
            </a:solidFill>
            <a:ln w="9525">
              <a:noFill/>
              <a:round/>
              <a:headEnd/>
              <a:tailEnd/>
            </a:ln>
          </p:spPr>
          <p:txBody>
            <a:bodyPr/>
            <a:lstStyle/>
            <a:p>
              <a:endParaRPr lang="en-US"/>
            </a:p>
          </p:txBody>
        </p:sp>
        <p:sp>
          <p:nvSpPr>
            <p:cNvPr id="13557" name="Freeform 57"/>
            <p:cNvSpPr>
              <a:spLocks/>
            </p:cNvSpPr>
            <p:nvPr/>
          </p:nvSpPr>
          <p:spPr bwMode="auto">
            <a:xfrm>
              <a:off x="1140" y="2800"/>
              <a:ext cx="6" cy="10"/>
            </a:xfrm>
            <a:custGeom>
              <a:avLst/>
              <a:gdLst>
                <a:gd name="T0" fmla="*/ 0 w 59"/>
                <a:gd name="T1" fmla="*/ 0 h 72"/>
                <a:gd name="T2" fmla="*/ 0 w 59"/>
                <a:gd name="T3" fmla="*/ 0 h 72"/>
                <a:gd name="T4" fmla="*/ 0 w 59"/>
                <a:gd name="T5" fmla="*/ 0 h 72"/>
                <a:gd name="T6" fmla="*/ 0 w 59"/>
                <a:gd name="T7" fmla="*/ 0 h 72"/>
                <a:gd name="T8" fmla="*/ 0 w 59"/>
                <a:gd name="T9" fmla="*/ 0 h 72"/>
                <a:gd name="T10" fmla="*/ 0 w 59"/>
                <a:gd name="T11" fmla="*/ 0 h 72"/>
                <a:gd name="T12" fmla="*/ 0 w 59"/>
                <a:gd name="T13" fmla="*/ 0 h 72"/>
                <a:gd name="T14" fmla="*/ 0 w 59"/>
                <a:gd name="T15" fmla="*/ 0 h 72"/>
                <a:gd name="T16" fmla="*/ 0 w 59"/>
                <a:gd name="T17" fmla="*/ 0 h 72"/>
                <a:gd name="T18" fmla="*/ 0 w 59"/>
                <a:gd name="T19" fmla="*/ 0 h 72"/>
                <a:gd name="T20" fmla="*/ 0 w 59"/>
                <a:gd name="T21" fmla="*/ 0 h 72"/>
                <a:gd name="T22" fmla="*/ 0 w 59"/>
                <a:gd name="T23" fmla="*/ 0 h 72"/>
                <a:gd name="T24" fmla="*/ 0 w 59"/>
                <a:gd name="T25" fmla="*/ 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72"/>
                <a:gd name="T41" fmla="*/ 59 w 59"/>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72">
                  <a:moveTo>
                    <a:pt x="1" y="0"/>
                  </a:moveTo>
                  <a:lnTo>
                    <a:pt x="0" y="18"/>
                  </a:lnTo>
                  <a:lnTo>
                    <a:pt x="17" y="18"/>
                  </a:lnTo>
                  <a:lnTo>
                    <a:pt x="23" y="46"/>
                  </a:lnTo>
                  <a:lnTo>
                    <a:pt x="25" y="72"/>
                  </a:lnTo>
                  <a:lnTo>
                    <a:pt x="37" y="72"/>
                  </a:lnTo>
                  <a:lnTo>
                    <a:pt x="36" y="33"/>
                  </a:lnTo>
                  <a:lnTo>
                    <a:pt x="43" y="20"/>
                  </a:lnTo>
                  <a:lnTo>
                    <a:pt x="59" y="20"/>
                  </a:lnTo>
                  <a:lnTo>
                    <a:pt x="53" y="10"/>
                  </a:lnTo>
                  <a:lnTo>
                    <a:pt x="8" y="9"/>
                  </a:lnTo>
                  <a:lnTo>
                    <a:pt x="1" y="0"/>
                  </a:lnTo>
                  <a:close/>
                </a:path>
              </a:pathLst>
            </a:custGeom>
            <a:solidFill>
              <a:srgbClr val="000000"/>
            </a:solidFill>
            <a:ln w="9525">
              <a:noFill/>
              <a:round/>
              <a:headEnd/>
              <a:tailEnd/>
            </a:ln>
          </p:spPr>
          <p:txBody>
            <a:bodyPr/>
            <a:lstStyle/>
            <a:p>
              <a:endParaRPr lang="en-US"/>
            </a:p>
          </p:txBody>
        </p:sp>
        <p:sp>
          <p:nvSpPr>
            <p:cNvPr id="13558" name="Freeform 58"/>
            <p:cNvSpPr>
              <a:spLocks/>
            </p:cNvSpPr>
            <p:nvPr/>
          </p:nvSpPr>
          <p:spPr bwMode="auto">
            <a:xfrm>
              <a:off x="1147" y="2799"/>
              <a:ext cx="7" cy="8"/>
            </a:xfrm>
            <a:custGeom>
              <a:avLst/>
              <a:gdLst>
                <a:gd name="T0" fmla="*/ 0 w 60"/>
                <a:gd name="T1" fmla="*/ 0 h 55"/>
                <a:gd name="T2" fmla="*/ 0 w 60"/>
                <a:gd name="T3" fmla="*/ 0 h 55"/>
                <a:gd name="T4" fmla="*/ 0 w 60"/>
                <a:gd name="T5" fmla="*/ 0 h 55"/>
                <a:gd name="T6" fmla="*/ 0 w 60"/>
                <a:gd name="T7" fmla="*/ 0 h 55"/>
                <a:gd name="T8" fmla="*/ 0 w 60"/>
                <a:gd name="T9" fmla="*/ 0 h 55"/>
                <a:gd name="T10" fmla="*/ 0 w 60"/>
                <a:gd name="T11" fmla="*/ 0 h 55"/>
                <a:gd name="T12" fmla="*/ 0 w 60"/>
                <a:gd name="T13" fmla="*/ 0 h 55"/>
                <a:gd name="T14" fmla="*/ 0 w 60"/>
                <a:gd name="T15" fmla="*/ 0 h 55"/>
                <a:gd name="T16" fmla="*/ 0 w 60"/>
                <a:gd name="T17" fmla="*/ 0 h 55"/>
                <a:gd name="T18" fmla="*/ 0 w 60"/>
                <a:gd name="T19" fmla="*/ 0 h 55"/>
                <a:gd name="T20" fmla="*/ 0 w 60"/>
                <a:gd name="T21" fmla="*/ 0 h 55"/>
                <a:gd name="T22" fmla="*/ 0 w 60"/>
                <a:gd name="T23" fmla="*/ 0 h 55"/>
                <a:gd name="T24" fmla="*/ 0 w 60"/>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55"/>
                <a:gd name="T41" fmla="*/ 60 w 60"/>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55">
                  <a:moveTo>
                    <a:pt x="0" y="0"/>
                  </a:moveTo>
                  <a:lnTo>
                    <a:pt x="0" y="19"/>
                  </a:lnTo>
                  <a:lnTo>
                    <a:pt x="20" y="21"/>
                  </a:lnTo>
                  <a:lnTo>
                    <a:pt x="28" y="36"/>
                  </a:lnTo>
                  <a:lnTo>
                    <a:pt x="28" y="55"/>
                  </a:lnTo>
                  <a:lnTo>
                    <a:pt x="38" y="55"/>
                  </a:lnTo>
                  <a:lnTo>
                    <a:pt x="39" y="33"/>
                  </a:lnTo>
                  <a:lnTo>
                    <a:pt x="45" y="21"/>
                  </a:lnTo>
                  <a:lnTo>
                    <a:pt x="60" y="22"/>
                  </a:lnTo>
                  <a:lnTo>
                    <a:pt x="53" y="8"/>
                  </a:lnTo>
                  <a:lnTo>
                    <a:pt x="8" y="8"/>
                  </a:lnTo>
                  <a:lnTo>
                    <a:pt x="0" y="0"/>
                  </a:lnTo>
                  <a:close/>
                </a:path>
              </a:pathLst>
            </a:custGeom>
            <a:solidFill>
              <a:srgbClr val="000000"/>
            </a:solidFill>
            <a:ln w="9525">
              <a:noFill/>
              <a:round/>
              <a:headEnd/>
              <a:tailEnd/>
            </a:ln>
          </p:spPr>
          <p:txBody>
            <a:bodyPr/>
            <a:lstStyle/>
            <a:p>
              <a:endParaRPr lang="en-US"/>
            </a:p>
          </p:txBody>
        </p:sp>
        <p:sp>
          <p:nvSpPr>
            <p:cNvPr id="13559" name="Freeform 59"/>
            <p:cNvSpPr>
              <a:spLocks/>
            </p:cNvSpPr>
            <p:nvPr/>
          </p:nvSpPr>
          <p:spPr bwMode="auto">
            <a:xfrm>
              <a:off x="1144" y="2806"/>
              <a:ext cx="6" cy="7"/>
            </a:xfrm>
            <a:custGeom>
              <a:avLst/>
              <a:gdLst>
                <a:gd name="T0" fmla="*/ 0 w 51"/>
                <a:gd name="T1" fmla="*/ 0 h 45"/>
                <a:gd name="T2" fmla="*/ 0 w 51"/>
                <a:gd name="T3" fmla="*/ 0 h 45"/>
                <a:gd name="T4" fmla="*/ 0 w 51"/>
                <a:gd name="T5" fmla="*/ 0 h 45"/>
                <a:gd name="T6" fmla="*/ 0 w 51"/>
                <a:gd name="T7" fmla="*/ 0 h 45"/>
                <a:gd name="T8" fmla="*/ 0 w 51"/>
                <a:gd name="T9" fmla="*/ 0 h 45"/>
                <a:gd name="T10" fmla="*/ 0 w 51"/>
                <a:gd name="T11" fmla="*/ 0 h 45"/>
                <a:gd name="T12" fmla="*/ 0 w 51"/>
                <a:gd name="T13" fmla="*/ 0 h 45"/>
                <a:gd name="T14" fmla="*/ 0 w 51"/>
                <a:gd name="T15" fmla="*/ 0 h 45"/>
                <a:gd name="T16" fmla="*/ 0 w 51"/>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45"/>
                <a:gd name="T29" fmla="*/ 51 w 51"/>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45">
                  <a:moveTo>
                    <a:pt x="6" y="0"/>
                  </a:moveTo>
                  <a:lnTo>
                    <a:pt x="44" y="0"/>
                  </a:lnTo>
                  <a:lnTo>
                    <a:pt x="51" y="7"/>
                  </a:lnTo>
                  <a:lnTo>
                    <a:pt x="14" y="9"/>
                  </a:lnTo>
                  <a:lnTo>
                    <a:pt x="11" y="42"/>
                  </a:lnTo>
                  <a:lnTo>
                    <a:pt x="1" y="45"/>
                  </a:lnTo>
                  <a:lnTo>
                    <a:pt x="0" y="14"/>
                  </a:lnTo>
                  <a:lnTo>
                    <a:pt x="6" y="0"/>
                  </a:lnTo>
                  <a:close/>
                </a:path>
              </a:pathLst>
            </a:custGeom>
            <a:solidFill>
              <a:srgbClr val="000000"/>
            </a:solidFill>
            <a:ln w="9525">
              <a:noFill/>
              <a:round/>
              <a:headEnd/>
              <a:tailEnd/>
            </a:ln>
          </p:spPr>
          <p:txBody>
            <a:bodyPr/>
            <a:lstStyle/>
            <a:p>
              <a:endParaRPr lang="en-US"/>
            </a:p>
          </p:txBody>
        </p:sp>
        <p:sp>
          <p:nvSpPr>
            <p:cNvPr id="13560" name="Freeform 60"/>
            <p:cNvSpPr>
              <a:spLocks/>
            </p:cNvSpPr>
            <p:nvPr/>
          </p:nvSpPr>
          <p:spPr bwMode="auto">
            <a:xfrm>
              <a:off x="1152" y="2806"/>
              <a:ext cx="5" cy="7"/>
            </a:xfrm>
            <a:custGeom>
              <a:avLst/>
              <a:gdLst>
                <a:gd name="T0" fmla="*/ 0 w 49"/>
                <a:gd name="T1" fmla="*/ 0 h 44"/>
                <a:gd name="T2" fmla="*/ 0 w 49"/>
                <a:gd name="T3" fmla="*/ 0 h 44"/>
                <a:gd name="T4" fmla="*/ 0 w 49"/>
                <a:gd name="T5" fmla="*/ 0 h 44"/>
                <a:gd name="T6" fmla="*/ 0 w 49"/>
                <a:gd name="T7" fmla="*/ 0 h 44"/>
                <a:gd name="T8" fmla="*/ 0 w 49"/>
                <a:gd name="T9" fmla="*/ 0 h 44"/>
                <a:gd name="T10" fmla="*/ 0 w 49"/>
                <a:gd name="T11" fmla="*/ 0 h 44"/>
                <a:gd name="T12" fmla="*/ 0 w 49"/>
                <a:gd name="T13" fmla="*/ 0 h 44"/>
                <a:gd name="T14" fmla="*/ 0 w 49"/>
                <a:gd name="T15" fmla="*/ 0 h 44"/>
                <a:gd name="T16" fmla="*/ 0 w 49"/>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44"/>
                <a:gd name="T29" fmla="*/ 49 w 49"/>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44">
                  <a:moveTo>
                    <a:pt x="5" y="0"/>
                  </a:moveTo>
                  <a:lnTo>
                    <a:pt x="43" y="0"/>
                  </a:lnTo>
                  <a:lnTo>
                    <a:pt x="49" y="7"/>
                  </a:lnTo>
                  <a:lnTo>
                    <a:pt x="13" y="9"/>
                  </a:lnTo>
                  <a:lnTo>
                    <a:pt x="11" y="43"/>
                  </a:lnTo>
                  <a:lnTo>
                    <a:pt x="0" y="44"/>
                  </a:lnTo>
                  <a:lnTo>
                    <a:pt x="0" y="14"/>
                  </a:lnTo>
                  <a:lnTo>
                    <a:pt x="5" y="0"/>
                  </a:lnTo>
                  <a:close/>
                </a:path>
              </a:pathLst>
            </a:custGeom>
            <a:solidFill>
              <a:srgbClr val="000000"/>
            </a:solidFill>
            <a:ln w="9525">
              <a:noFill/>
              <a:round/>
              <a:headEnd/>
              <a:tailEnd/>
            </a:ln>
          </p:spPr>
          <p:txBody>
            <a:bodyPr/>
            <a:lstStyle/>
            <a:p>
              <a:endParaRPr lang="en-US"/>
            </a:p>
          </p:txBody>
        </p:sp>
        <p:sp>
          <p:nvSpPr>
            <p:cNvPr id="13561" name="Freeform 61"/>
            <p:cNvSpPr>
              <a:spLocks/>
            </p:cNvSpPr>
            <p:nvPr/>
          </p:nvSpPr>
          <p:spPr bwMode="auto">
            <a:xfrm>
              <a:off x="1159" y="2807"/>
              <a:ext cx="6" cy="6"/>
            </a:xfrm>
            <a:custGeom>
              <a:avLst/>
              <a:gdLst>
                <a:gd name="T0" fmla="*/ 0 w 50"/>
                <a:gd name="T1" fmla="*/ 0 h 44"/>
                <a:gd name="T2" fmla="*/ 0 w 50"/>
                <a:gd name="T3" fmla="*/ 0 h 44"/>
                <a:gd name="T4" fmla="*/ 0 w 50"/>
                <a:gd name="T5" fmla="*/ 0 h 44"/>
                <a:gd name="T6" fmla="*/ 0 w 50"/>
                <a:gd name="T7" fmla="*/ 0 h 44"/>
                <a:gd name="T8" fmla="*/ 0 w 50"/>
                <a:gd name="T9" fmla="*/ 0 h 44"/>
                <a:gd name="T10" fmla="*/ 0 w 50"/>
                <a:gd name="T11" fmla="*/ 0 h 44"/>
                <a:gd name="T12" fmla="*/ 0 w 50"/>
                <a:gd name="T13" fmla="*/ 0 h 44"/>
                <a:gd name="T14" fmla="*/ 0 w 50"/>
                <a:gd name="T15" fmla="*/ 0 h 44"/>
                <a:gd name="T16" fmla="*/ 0 w 50"/>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44"/>
                <a:gd name="T29" fmla="*/ 50 w 50"/>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44">
                  <a:moveTo>
                    <a:pt x="6" y="0"/>
                  </a:moveTo>
                  <a:lnTo>
                    <a:pt x="44" y="0"/>
                  </a:lnTo>
                  <a:lnTo>
                    <a:pt x="50" y="6"/>
                  </a:lnTo>
                  <a:lnTo>
                    <a:pt x="13" y="8"/>
                  </a:lnTo>
                  <a:lnTo>
                    <a:pt x="12" y="43"/>
                  </a:lnTo>
                  <a:lnTo>
                    <a:pt x="1" y="44"/>
                  </a:lnTo>
                  <a:lnTo>
                    <a:pt x="0" y="13"/>
                  </a:lnTo>
                  <a:lnTo>
                    <a:pt x="6" y="0"/>
                  </a:lnTo>
                  <a:close/>
                </a:path>
              </a:pathLst>
            </a:custGeom>
            <a:solidFill>
              <a:srgbClr val="000000"/>
            </a:solidFill>
            <a:ln w="9525">
              <a:noFill/>
              <a:round/>
              <a:headEnd/>
              <a:tailEnd/>
            </a:ln>
          </p:spPr>
          <p:txBody>
            <a:bodyPr/>
            <a:lstStyle/>
            <a:p>
              <a:endParaRPr lang="en-US"/>
            </a:p>
          </p:txBody>
        </p:sp>
        <p:sp>
          <p:nvSpPr>
            <p:cNvPr id="13562" name="Freeform 62"/>
            <p:cNvSpPr>
              <a:spLocks/>
            </p:cNvSpPr>
            <p:nvPr/>
          </p:nvSpPr>
          <p:spPr bwMode="auto">
            <a:xfrm>
              <a:off x="1167" y="2807"/>
              <a:ext cx="6" cy="6"/>
            </a:xfrm>
            <a:custGeom>
              <a:avLst/>
              <a:gdLst>
                <a:gd name="T0" fmla="*/ 0 w 51"/>
                <a:gd name="T1" fmla="*/ 0 h 44"/>
                <a:gd name="T2" fmla="*/ 0 w 51"/>
                <a:gd name="T3" fmla="*/ 0 h 44"/>
                <a:gd name="T4" fmla="*/ 0 w 51"/>
                <a:gd name="T5" fmla="*/ 0 h 44"/>
                <a:gd name="T6" fmla="*/ 0 w 51"/>
                <a:gd name="T7" fmla="*/ 0 h 44"/>
                <a:gd name="T8" fmla="*/ 0 w 51"/>
                <a:gd name="T9" fmla="*/ 0 h 44"/>
                <a:gd name="T10" fmla="*/ 0 w 51"/>
                <a:gd name="T11" fmla="*/ 0 h 44"/>
                <a:gd name="T12" fmla="*/ 0 w 51"/>
                <a:gd name="T13" fmla="*/ 0 h 44"/>
                <a:gd name="T14" fmla="*/ 0 w 51"/>
                <a:gd name="T15" fmla="*/ 0 h 44"/>
                <a:gd name="T16" fmla="*/ 0 w 51"/>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44"/>
                <a:gd name="T29" fmla="*/ 51 w 51"/>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44">
                  <a:moveTo>
                    <a:pt x="7" y="0"/>
                  </a:moveTo>
                  <a:lnTo>
                    <a:pt x="45" y="0"/>
                  </a:lnTo>
                  <a:lnTo>
                    <a:pt x="51" y="6"/>
                  </a:lnTo>
                  <a:lnTo>
                    <a:pt x="15" y="8"/>
                  </a:lnTo>
                  <a:lnTo>
                    <a:pt x="13" y="43"/>
                  </a:lnTo>
                  <a:lnTo>
                    <a:pt x="3" y="44"/>
                  </a:lnTo>
                  <a:lnTo>
                    <a:pt x="0" y="13"/>
                  </a:lnTo>
                  <a:lnTo>
                    <a:pt x="7" y="0"/>
                  </a:lnTo>
                  <a:close/>
                </a:path>
              </a:pathLst>
            </a:custGeom>
            <a:solidFill>
              <a:srgbClr val="000000"/>
            </a:solidFill>
            <a:ln w="9525">
              <a:noFill/>
              <a:round/>
              <a:headEnd/>
              <a:tailEnd/>
            </a:ln>
          </p:spPr>
          <p:txBody>
            <a:bodyPr/>
            <a:lstStyle/>
            <a:p>
              <a:endParaRPr lang="en-US"/>
            </a:p>
          </p:txBody>
        </p:sp>
        <p:sp>
          <p:nvSpPr>
            <p:cNvPr id="13563" name="Freeform 63"/>
            <p:cNvSpPr>
              <a:spLocks/>
            </p:cNvSpPr>
            <p:nvPr/>
          </p:nvSpPr>
          <p:spPr bwMode="auto">
            <a:xfrm>
              <a:off x="1176" y="2807"/>
              <a:ext cx="5" cy="6"/>
            </a:xfrm>
            <a:custGeom>
              <a:avLst/>
              <a:gdLst>
                <a:gd name="T0" fmla="*/ 0 w 51"/>
                <a:gd name="T1" fmla="*/ 0 h 44"/>
                <a:gd name="T2" fmla="*/ 0 w 51"/>
                <a:gd name="T3" fmla="*/ 0 h 44"/>
                <a:gd name="T4" fmla="*/ 0 w 51"/>
                <a:gd name="T5" fmla="*/ 0 h 44"/>
                <a:gd name="T6" fmla="*/ 0 w 51"/>
                <a:gd name="T7" fmla="*/ 0 h 44"/>
                <a:gd name="T8" fmla="*/ 0 w 51"/>
                <a:gd name="T9" fmla="*/ 0 h 44"/>
                <a:gd name="T10" fmla="*/ 0 w 51"/>
                <a:gd name="T11" fmla="*/ 0 h 44"/>
                <a:gd name="T12" fmla="*/ 0 w 51"/>
                <a:gd name="T13" fmla="*/ 0 h 44"/>
                <a:gd name="T14" fmla="*/ 0 w 51"/>
                <a:gd name="T15" fmla="*/ 0 h 44"/>
                <a:gd name="T16" fmla="*/ 0 w 51"/>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44"/>
                <a:gd name="T29" fmla="*/ 51 w 51"/>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44">
                  <a:moveTo>
                    <a:pt x="6" y="0"/>
                  </a:moveTo>
                  <a:lnTo>
                    <a:pt x="44" y="0"/>
                  </a:lnTo>
                  <a:lnTo>
                    <a:pt x="51" y="6"/>
                  </a:lnTo>
                  <a:lnTo>
                    <a:pt x="14" y="8"/>
                  </a:lnTo>
                  <a:lnTo>
                    <a:pt x="12" y="42"/>
                  </a:lnTo>
                  <a:lnTo>
                    <a:pt x="1" y="44"/>
                  </a:lnTo>
                  <a:lnTo>
                    <a:pt x="0" y="13"/>
                  </a:lnTo>
                  <a:lnTo>
                    <a:pt x="6" y="0"/>
                  </a:lnTo>
                  <a:close/>
                </a:path>
              </a:pathLst>
            </a:custGeom>
            <a:solidFill>
              <a:srgbClr val="000000"/>
            </a:solidFill>
            <a:ln w="9525">
              <a:noFill/>
              <a:round/>
              <a:headEnd/>
              <a:tailEnd/>
            </a:ln>
          </p:spPr>
          <p:txBody>
            <a:bodyPr/>
            <a:lstStyle/>
            <a:p>
              <a:endParaRPr lang="en-US"/>
            </a:p>
          </p:txBody>
        </p:sp>
        <p:sp>
          <p:nvSpPr>
            <p:cNvPr id="13564" name="Freeform 64"/>
            <p:cNvSpPr>
              <a:spLocks/>
            </p:cNvSpPr>
            <p:nvPr/>
          </p:nvSpPr>
          <p:spPr bwMode="auto">
            <a:xfrm>
              <a:off x="1184" y="2807"/>
              <a:ext cx="5" cy="6"/>
            </a:xfrm>
            <a:custGeom>
              <a:avLst/>
              <a:gdLst>
                <a:gd name="T0" fmla="*/ 0 w 50"/>
                <a:gd name="T1" fmla="*/ 0 h 44"/>
                <a:gd name="T2" fmla="*/ 0 w 50"/>
                <a:gd name="T3" fmla="*/ 0 h 44"/>
                <a:gd name="T4" fmla="*/ 0 w 50"/>
                <a:gd name="T5" fmla="*/ 0 h 44"/>
                <a:gd name="T6" fmla="*/ 0 w 50"/>
                <a:gd name="T7" fmla="*/ 0 h 44"/>
                <a:gd name="T8" fmla="*/ 0 w 50"/>
                <a:gd name="T9" fmla="*/ 0 h 44"/>
                <a:gd name="T10" fmla="*/ 0 w 50"/>
                <a:gd name="T11" fmla="*/ 0 h 44"/>
                <a:gd name="T12" fmla="*/ 0 w 50"/>
                <a:gd name="T13" fmla="*/ 0 h 44"/>
                <a:gd name="T14" fmla="*/ 0 w 50"/>
                <a:gd name="T15" fmla="*/ 0 h 44"/>
                <a:gd name="T16" fmla="*/ 0 w 50"/>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44"/>
                <a:gd name="T29" fmla="*/ 50 w 50"/>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44">
                  <a:moveTo>
                    <a:pt x="6" y="0"/>
                  </a:moveTo>
                  <a:lnTo>
                    <a:pt x="44" y="0"/>
                  </a:lnTo>
                  <a:lnTo>
                    <a:pt x="50" y="6"/>
                  </a:lnTo>
                  <a:lnTo>
                    <a:pt x="13" y="8"/>
                  </a:lnTo>
                  <a:lnTo>
                    <a:pt x="12" y="44"/>
                  </a:lnTo>
                  <a:lnTo>
                    <a:pt x="1" y="44"/>
                  </a:lnTo>
                  <a:lnTo>
                    <a:pt x="0" y="13"/>
                  </a:lnTo>
                  <a:lnTo>
                    <a:pt x="6" y="0"/>
                  </a:lnTo>
                  <a:close/>
                </a:path>
              </a:pathLst>
            </a:custGeom>
            <a:solidFill>
              <a:srgbClr val="000000"/>
            </a:solidFill>
            <a:ln w="9525">
              <a:noFill/>
              <a:round/>
              <a:headEnd/>
              <a:tailEnd/>
            </a:ln>
          </p:spPr>
          <p:txBody>
            <a:bodyPr/>
            <a:lstStyle/>
            <a:p>
              <a:endParaRPr lang="en-US"/>
            </a:p>
          </p:txBody>
        </p:sp>
        <p:sp>
          <p:nvSpPr>
            <p:cNvPr id="13565" name="Freeform 65"/>
            <p:cNvSpPr>
              <a:spLocks/>
            </p:cNvSpPr>
            <p:nvPr/>
          </p:nvSpPr>
          <p:spPr bwMode="auto">
            <a:xfrm>
              <a:off x="1192" y="2807"/>
              <a:ext cx="5" cy="6"/>
            </a:xfrm>
            <a:custGeom>
              <a:avLst/>
              <a:gdLst>
                <a:gd name="T0" fmla="*/ 0 w 50"/>
                <a:gd name="T1" fmla="*/ 0 h 46"/>
                <a:gd name="T2" fmla="*/ 0 w 50"/>
                <a:gd name="T3" fmla="*/ 0 h 46"/>
                <a:gd name="T4" fmla="*/ 0 w 50"/>
                <a:gd name="T5" fmla="*/ 0 h 46"/>
                <a:gd name="T6" fmla="*/ 0 w 50"/>
                <a:gd name="T7" fmla="*/ 0 h 46"/>
                <a:gd name="T8" fmla="*/ 0 w 50"/>
                <a:gd name="T9" fmla="*/ 0 h 46"/>
                <a:gd name="T10" fmla="*/ 0 w 50"/>
                <a:gd name="T11" fmla="*/ 0 h 46"/>
                <a:gd name="T12" fmla="*/ 0 w 50"/>
                <a:gd name="T13" fmla="*/ 0 h 46"/>
                <a:gd name="T14" fmla="*/ 0 w 50"/>
                <a:gd name="T15" fmla="*/ 0 h 46"/>
                <a:gd name="T16" fmla="*/ 0 w 50"/>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46"/>
                <a:gd name="T29" fmla="*/ 50 w 50"/>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46">
                  <a:moveTo>
                    <a:pt x="7" y="0"/>
                  </a:moveTo>
                  <a:lnTo>
                    <a:pt x="45" y="0"/>
                  </a:lnTo>
                  <a:lnTo>
                    <a:pt x="50" y="6"/>
                  </a:lnTo>
                  <a:lnTo>
                    <a:pt x="13" y="8"/>
                  </a:lnTo>
                  <a:lnTo>
                    <a:pt x="12" y="46"/>
                  </a:lnTo>
                  <a:lnTo>
                    <a:pt x="0" y="45"/>
                  </a:lnTo>
                  <a:lnTo>
                    <a:pt x="0" y="13"/>
                  </a:lnTo>
                  <a:lnTo>
                    <a:pt x="7" y="0"/>
                  </a:lnTo>
                  <a:close/>
                </a:path>
              </a:pathLst>
            </a:custGeom>
            <a:solidFill>
              <a:srgbClr val="000000"/>
            </a:solidFill>
            <a:ln w="9525">
              <a:noFill/>
              <a:round/>
              <a:headEnd/>
              <a:tailEnd/>
            </a:ln>
          </p:spPr>
          <p:txBody>
            <a:bodyPr/>
            <a:lstStyle/>
            <a:p>
              <a:endParaRPr lang="en-US"/>
            </a:p>
          </p:txBody>
        </p:sp>
        <p:sp>
          <p:nvSpPr>
            <p:cNvPr id="13566" name="Freeform 66"/>
            <p:cNvSpPr>
              <a:spLocks/>
            </p:cNvSpPr>
            <p:nvPr/>
          </p:nvSpPr>
          <p:spPr bwMode="auto">
            <a:xfrm>
              <a:off x="1199" y="2806"/>
              <a:ext cx="6" cy="7"/>
            </a:xfrm>
            <a:custGeom>
              <a:avLst/>
              <a:gdLst>
                <a:gd name="T0" fmla="*/ 0 w 50"/>
                <a:gd name="T1" fmla="*/ 0 h 45"/>
                <a:gd name="T2" fmla="*/ 0 w 50"/>
                <a:gd name="T3" fmla="*/ 0 h 45"/>
                <a:gd name="T4" fmla="*/ 0 w 50"/>
                <a:gd name="T5" fmla="*/ 0 h 45"/>
                <a:gd name="T6" fmla="*/ 0 w 50"/>
                <a:gd name="T7" fmla="*/ 0 h 45"/>
                <a:gd name="T8" fmla="*/ 0 w 50"/>
                <a:gd name="T9" fmla="*/ 0 h 45"/>
                <a:gd name="T10" fmla="*/ 0 w 50"/>
                <a:gd name="T11" fmla="*/ 0 h 45"/>
                <a:gd name="T12" fmla="*/ 0 w 50"/>
                <a:gd name="T13" fmla="*/ 0 h 45"/>
                <a:gd name="T14" fmla="*/ 0 w 50"/>
                <a:gd name="T15" fmla="*/ 0 h 45"/>
                <a:gd name="T16" fmla="*/ 0 w 50"/>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45"/>
                <a:gd name="T29" fmla="*/ 50 w 50"/>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45">
                  <a:moveTo>
                    <a:pt x="6" y="0"/>
                  </a:moveTo>
                  <a:lnTo>
                    <a:pt x="44" y="1"/>
                  </a:lnTo>
                  <a:lnTo>
                    <a:pt x="50" y="9"/>
                  </a:lnTo>
                  <a:lnTo>
                    <a:pt x="14" y="9"/>
                  </a:lnTo>
                  <a:lnTo>
                    <a:pt x="11" y="43"/>
                  </a:lnTo>
                  <a:lnTo>
                    <a:pt x="1" y="45"/>
                  </a:lnTo>
                  <a:lnTo>
                    <a:pt x="0" y="14"/>
                  </a:lnTo>
                  <a:lnTo>
                    <a:pt x="6" y="0"/>
                  </a:lnTo>
                  <a:close/>
                </a:path>
              </a:pathLst>
            </a:custGeom>
            <a:solidFill>
              <a:srgbClr val="000000"/>
            </a:solidFill>
            <a:ln w="9525">
              <a:noFill/>
              <a:round/>
              <a:headEnd/>
              <a:tailEnd/>
            </a:ln>
          </p:spPr>
          <p:txBody>
            <a:bodyPr/>
            <a:lstStyle/>
            <a:p>
              <a:endParaRPr lang="en-US"/>
            </a:p>
          </p:txBody>
        </p:sp>
        <p:sp>
          <p:nvSpPr>
            <p:cNvPr id="13567" name="Freeform 67"/>
            <p:cNvSpPr>
              <a:spLocks/>
            </p:cNvSpPr>
            <p:nvPr/>
          </p:nvSpPr>
          <p:spPr bwMode="auto">
            <a:xfrm>
              <a:off x="1207" y="2806"/>
              <a:ext cx="6" cy="7"/>
            </a:xfrm>
            <a:custGeom>
              <a:avLst/>
              <a:gdLst>
                <a:gd name="T0" fmla="*/ 0 w 51"/>
                <a:gd name="T1" fmla="*/ 0 h 45"/>
                <a:gd name="T2" fmla="*/ 0 w 51"/>
                <a:gd name="T3" fmla="*/ 0 h 45"/>
                <a:gd name="T4" fmla="*/ 0 w 51"/>
                <a:gd name="T5" fmla="*/ 0 h 45"/>
                <a:gd name="T6" fmla="*/ 0 w 51"/>
                <a:gd name="T7" fmla="*/ 0 h 45"/>
                <a:gd name="T8" fmla="*/ 0 w 51"/>
                <a:gd name="T9" fmla="*/ 0 h 45"/>
                <a:gd name="T10" fmla="*/ 0 w 51"/>
                <a:gd name="T11" fmla="*/ 0 h 45"/>
                <a:gd name="T12" fmla="*/ 0 w 51"/>
                <a:gd name="T13" fmla="*/ 0 h 45"/>
                <a:gd name="T14" fmla="*/ 0 w 51"/>
                <a:gd name="T15" fmla="*/ 0 h 45"/>
                <a:gd name="T16" fmla="*/ 0 w 51"/>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45"/>
                <a:gd name="T29" fmla="*/ 51 w 51"/>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45">
                  <a:moveTo>
                    <a:pt x="6" y="0"/>
                  </a:moveTo>
                  <a:lnTo>
                    <a:pt x="44" y="1"/>
                  </a:lnTo>
                  <a:lnTo>
                    <a:pt x="51" y="8"/>
                  </a:lnTo>
                  <a:lnTo>
                    <a:pt x="14" y="9"/>
                  </a:lnTo>
                  <a:lnTo>
                    <a:pt x="12" y="43"/>
                  </a:lnTo>
                  <a:lnTo>
                    <a:pt x="1" y="45"/>
                  </a:lnTo>
                  <a:lnTo>
                    <a:pt x="0" y="14"/>
                  </a:lnTo>
                  <a:lnTo>
                    <a:pt x="6" y="0"/>
                  </a:lnTo>
                  <a:close/>
                </a:path>
              </a:pathLst>
            </a:custGeom>
            <a:solidFill>
              <a:srgbClr val="000000"/>
            </a:solidFill>
            <a:ln w="9525">
              <a:noFill/>
              <a:round/>
              <a:headEnd/>
              <a:tailEnd/>
            </a:ln>
          </p:spPr>
          <p:txBody>
            <a:bodyPr/>
            <a:lstStyle/>
            <a:p>
              <a:endParaRPr lang="en-US"/>
            </a:p>
          </p:txBody>
        </p:sp>
        <p:sp>
          <p:nvSpPr>
            <p:cNvPr id="13568" name="Freeform 68"/>
            <p:cNvSpPr>
              <a:spLocks/>
            </p:cNvSpPr>
            <p:nvPr/>
          </p:nvSpPr>
          <p:spPr bwMode="auto">
            <a:xfrm>
              <a:off x="1215" y="2806"/>
              <a:ext cx="5" cy="7"/>
            </a:xfrm>
            <a:custGeom>
              <a:avLst/>
              <a:gdLst>
                <a:gd name="T0" fmla="*/ 0 w 50"/>
                <a:gd name="T1" fmla="*/ 0 h 45"/>
                <a:gd name="T2" fmla="*/ 0 w 50"/>
                <a:gd name="T3" fmla="*/ 0 h 45"/>
                <a:gd name="T4" fmla="*/ 0 w 50"/>
                <a:gd name="T5" fmla="*/ 0 h 45"/>
                <a:gd name="T6" fmla="*/ 0 w 50"/>
                <a:gd name="T7" fmla="*/ 0 h 45"/>
                <a:gd name="T8" fmla="*/ 0 w 50"/>
                <a:gd name="T9" fmla="*/ 0 h 45"/>
                <a:gd name="T10" fmla="*/ 0 w 50"/>
                <a:gd name="T11" fmla="*/ 0 h 45"/>
                <a:gd name="T12" fmla="*/ 0 w 50"/>
                <a:gd name="T13" fmla="*/ 0 h 45"/>
                <a:gd name="T14" fmla="*/ 0 w 50"/>
                <a:gd name="T15" fmla="*/ 0 h 45"/>
                <a:gd name="T16" fmla="*/ 0 w 50"/>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45"/>
                <a:gd name="T29" fmla="*/ 50 w 50"/>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45">
                  <a:moveTo>
                    <a:pt x="6" y="0"/>
                  </a:moveTo>
                  <a:lnTo>
                    <a:pt x="44" y="1"/>
                  </a:lnTo>
                  <a:lnTo>
                    <a:pt x="50" y="7"/>
                  </a:lnTo>
                  <a:lnTo>
                    <a:pt x="14" y="9"/>
                  </a:lnTo>
                  <a:lnTo>
                    <a:pt x="12" y="43"/>
                  </a:lnTo>
                  <a:lnTo>
                    <a:pt x="1" y="45"/>
                  </a:lnTo>
                  <a:lnTo>
                    <a:pt x="0" y="14"/>
                  </a:lnTo>
                  <a:lnTo>
                    <a:pt x="6" y="0"/>
                  </a:lnTo>
                  <a:close/>
                </a:path>
              </a:pathLst>
            </a:custGeom>
            <a:solidFill>
              <a:srgbClr val="000000"/>
            </a:solidFill>
            <a:ln w="9525">
              <a:noFill/>
              <a:round/>
              <a:headEnd/>
              <a:tailEnd/>
            </a:ln>
          </p:spPr>
          <p:txBody>
            <a:bodyPr/>
            <a:lstStyle/>
            <a:p>
              <a:endParaRPr lang="en-US"/>
            </a:p>
          </p:txBody>
        </p:sp>
        <p:sp>
          <p:nvSpPr>
            <p:cNvPr id="13569" name="Freeform 69"/>
            <p:cNvSpPr>
              <a:spLocks/>
            </p:cNvSpPr>
            <p:nvPr/>
          </p:nvSpPr>
          <p:spPr bwMode="auto">
            <a:xfrm>
              <a:off x="1222" y="2806"/>
              <a:ext cx="6" cy="7"/>
            </a:xfrm>
            <a:custGeom>
              <a:avLst/>
              <a:gdLst>
                <a:gd name="T0" fmla="*/ 0 w 50"/>
                <a:gd name="T1" fmla="*/ 0 h 45"/>
                <a:gd name="T2" fmla="*/ 0 w 50"/>
                <a:gd name="T3" fmla="*/ 0 h 45"/>
                <a:gd name="T4" fmla="*/ 0 w 50"/>
                <a:gd name="T5" fmla="*/ 0 h 45"/>
                <a:gd name="T6" fmla="*/ 0 w 50"/>
                <a:gd name="T7" fmla="*/ 0 h 45"/>
                <a:gd name="T8" fmla="*/ 0 w 50"/>
                <a:gd name="T9" fmla="*/ 0 h 45"/>
                <a:gd name="T10" fmla="*/ 0 w 50"/>
                <a:gd name="T11" fmla="*/ 0 h 45"/>
                <a:gd name="T12" fmla="*/ 0 w 50"/>
                <a:gd name="T13" fmla="*/ 0 h 45"/>
                <a:gd name="T14" fmla="*/ 0 w 50"/>
                <a:gd name="T15" fmla="*/ 0 h 45"/>
                <a:gd name="T16" fmla="*/ 0 w 50"/>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45"/>
                <a:gd name="T29" fmla="*/ 50 w 50"/>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45">
                  <a:moveTo>
                    <a:pt x="7" y="0"/>
                  </a:moveTo>
                  <a:lnTo>
                    <a:pt x="45" y="1"/>
                  </a:lnTo>
                  <a:lnTo>
                    <a:pt x="50" y="7"/>
                  </a:lnTo>
                  <a:lnTo>
                    <a:pt x="13" y="9"/>
                  </a:lnTo>
                  <a:lnTo>
                    <a:pt x="12" y="43"/>
                  </a:lnTo>
                  <a:lnTo>
                    <a:pt x="1" y="45"/>
                  </a:lnTo>
                  <a:lnTo>
                    <a:pt x="0" y="14"/>
                  </a:lnTo>
                  <a:lnTo>
                    <a:pt x="7" y="0"/>
                  </a:lnTo>
                  <a:close/>
                </a:path>
              </a:pathLst>
            </a:custGeom>
            <a:solidFill>
              <a:srgbClr val="000000"/>
            </a:solidFill>
            <a:ln w="9525">
              <a:noFill/>
              <a:round/>
              <a:headEnd/>
              <a:tailEnd/>
            </a:ln>
          </p:spPr>
          <p:txBody>
            <a:bodyPr/>
            <a:lstStyle/>
            <a:p>
              <a:endParaRPr lang="en-US"/>
            </a:p>
          </p:txBody>
        </p:sp>
        <p:sp>
          <p:nvSpPr>
            <p:cNvPr id="13570" name="Freeform 70"/>
            <p:cNvSpPr>
              <a:spLocks/>
            </p:cNvSpPr>
            <p:nvPr/>
          </p:nvSpPr>
          <p:spPr bwMode="auto">
            <a:xfrm>
              <a:off x="1230" y="2806"/>
              <a:ext cx="5" cy="7"/>
            </a:xfrm>
            <a:custGeom>
              <a:avLst/>
              <a:gdLst>
                <a:gd name="T0" fmla="*/ 0 w 50"/>
                <a:gd name="T1" fmla="*/ 0 h 46"/>
                <a:gd name="T2" fmla="*/ 0 w 50"/>
                <a:gd name="T3" fmla="*/ 0 h 46"/>
                <a:gd name="T4" fmla="*/ 0 w 50"/>
                <a:gd name="T5" fmla="*/ 0 h 46"/>
                <a:gd name="T6" fmla="*/ 0 w 50"/>
                <a:gd name="T7" fmla="*/ 0 h 46"/>
                <a:gd name="T8" fmla="*/ 0 w 50"/>
                <a:gd name="T9" fmla="*/ 0 h 46"/>
                <a:gd name="T10" fmla="*/ 0 w 50"/>
                <a:gd name="T11" fmla="*/ 0 h 46"/>
                <a:gd name="T12" fmla="*/ 0 w 50"/>
                <a:gd name="T13" fmla="*/ 0 h 46"/>
                <a:gd name="T14" fmla="*/ 0 w 50"/>
                <a:gd name="T15" fmla="*/ 0 h 46"/>
                <a:gd name="T16" fmla="*/ 0 w 50"/>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46"/>
                <a:gd name="T29" fmla="*/ 50 w 50"/>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46">
                  <a:moveTo>
                    <a:pt x="6" y="0"/>
                  </a:moveTo>
                  <a:lnTo>
                    <a:pt x="44" y="1"/>
                  </a:lnTo>
                  <a:lnTo>
                    <a:pt x="50" y="7"/>
                  </a:lnTo>
                  <a:lnTo>
                    <a:pt x="13" y="9"/>
                  </a:lnTo>
                  <a:lnTo>
                    <a:pt x="11" y="46"/>
                  </a:lnTo>
                  <a:lnTo>
                    <a:pt x="1" y="46"/>
                  </a:lnTo>
                  <a:lnTo>
                    <a:pt x="0" y="14"/>
                  </a:lnTo>
                  <a:lnTo>
                    <a:pt x="6" y="0"/>
                  </a:lnTo>
                  <a:close/>
                </a:path>
              </a:pathLst>
            </a:custGeom>
            <a:solidFill>
              <a:srgbClr val="000000"/>
            </a:solidFill>
            <a:ln w="9525">
              <a:noFill/>
              <a:round/>
              <a:headEnd/>
              <a:tailEnd/>
            </a:ln>
          </p:spPr>
          <p:txBody>
            <a:bodyPr/>
            <a:lstStyle/>
            <a:p>
              <a:endParaRPr lang="en-US"/>
            </a:p>
          </p:txBody>
        </p:sp>
        <p:sp>
          <p:nvSpPr>
            <p:cNvPr id="13571" name="Freeform 71"/>
            <p:cNvSpPr>
              <a:spLocks/>
            </p:cNvSpPr>
            <p:nvPr/>
          </p:nvSpPr>
          <p:spPr bwMode="auto">
            <a:xfrm>
              <a:off x="1155" y="2800"/>
              <a:ext cx="7" cy="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5"/>
                <a:gd name="T41" fmla="*/ 59 w 59"/>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5">
                  <a:moveTo>
                    <a:pt x="0" y="0"/>
                  </a:moveTo>
                  <a:lnTo>
                    <a:pt x="0" y="19"/>
                  </a:lnTo>
                  <a:lnTo>
                    <a:pt x="20" y="21"/>
                  </a:lnTo>
                  <a:lnTo>
                    <a:pt x="28" y="36"/>
                  </a:lnTo>
                  <a:lnTo>
                    <a:pt x="28" y="55"/>
                  </a:lnTo>
                  <a:lnTo>
                    <a:pt x="37" y="55"/>
                  </a:lnTo>
                  <a:lnTo>
                    <a:pt x="39" y="32"/>
                  </a:lnTo>
                  <a:lnTo>
                    <a:pt x="44" y="21"/>
                  </a:lnTo>
                  <a:lnTo>
                    <a:pt x="59" y="21"/>
                  </a:lnTo>
                  <a:lnTo>
                    <a:pt x="52" y="8"/>
                  </a:lnTo>
                  <a:lnTo>
                    <a:pt x="7" y="8"/>
                  </a:lnTo>
                  <a:lnTo>
                    <a:pt x="0" y="0"/>
                  </a:lnTo>
                  <a:close/>
                </a:path>
              </a:pathLst>
            </a:custGeom>
            <a:solidFill>
              <a:srgbClr val="000000"/>
            </a:solidFill>
            <a:ln w="9525">
              <a:noFill/>
              <a:round/>
              <a:headEnd/>
              <a:tailEnd/>
            </a:ln>
          </p:spPr>
          <p:txBody>
            <a:bodyPr/>
            <a:lstStyle/>
            <a:p>
              <a:endParaRPr lang="en-US"/>
            </a:p>
          </p:txBody>
        </p:sp>
        <p:sp>
          <p:nvSpPr>
            <p:cNvPr id="13572" name="Freeform 72"/>
            <p:cNvSpPr>
              <a:spLocks/>
            </p:cNvSpPr>
            <p:nvPr/>
          </p:nvSpPr>
          <p:spPr bwMode="auto">
            <a:xfrm>
              <a:off x="1163" y="2800"/>
              <a:ext cx="6" cy="8"/>
            </a:xfrm>
            <a:custGeom>
              <a:avLst/>
              <a:gdLst>
                <a:gd name="T0" fmla="*/ 0 w 59"/>
                <a:gd name="T1" fmla="*/ 0 h 56"/>
                <a:gd name="T2" fmla="*/ 0 w 59"/>
                <a:gd name="T3" fmla="*/ 0 h 56"/>
                <a:gd name="T4" fmla="*/ 0 w 59"/>
                <a:gd name="T5" fmla="*/ 0 h 56"/>
                <a:gd name="T6" fmla="*/ 0 w 59"/>
                <a:gd name="T7" fmla="*/ 0 h 56"/>
                <a:gd name="T8" fmla="*/ 0 w 59"/>
                <a:gd name="T9" fmla="*/ 0 h 56"/>
                <a:gd name="T10" fmla="*/ 0 w 59"/>
                <a:gd name="T11" fmla="*/ 0 h 56"/>
                <a:gd name="T12" fmla="*/ 0 w 59"/>
                <a:gd name="T13" fmla="*/ 0 h 56"/>
                <a:gd name="T14" fmla="*/ 0 w 59"/>
                <a:gd name="T15" fmla="*/ 0 h 56"/>
                <a:gd name="T16" fmla="*/ 0 w 59"/>
                <a:gd name="T17" fmla="*/ 0 h 56"/>
                <a:gd name="T18" fmla="*/ 0 w 59"/>
                <a:gd name="T19" fmla="*/ 0 h 56"/>
                <a:gd name="T20" fmla="*/ 0 w 59"/>
                <a:gd name="T21" fmla="*/ 0 h 56"/>
                <a:gd name="T22" fmla="*/ 0 w 59"/>
                <a:gd name="T23" fmla="*/ 0 h 56"/>
                <a:gd name="T24" fmla="*/ 0 w 59"/>
                <a:gd name="T25" fmla="*/ 0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6"/>
                <a:gd name="T41" fmla="*/ 59 w 5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6">
                  <a:moveTo>
                    <a:pt x="0" y="0"/>
                  </a:moveTo>
                  <a:lnTo>
                    <a:pt x="0" y="19"/>
                  </a:lnTo>
                  <a:lnTo>
                    <a:pt x="20" y="21"/>
                  </a:lnTo>
                  <a:lnTo>
                    <a:pt x="28" y="38"/>
                  </a:lnTo>
                  <a:lnTo>
                    <a:pt x="28" y="55"/>
                  </a:lnTo>
                  <a:lnTo>
                    <a:pt x="37" y="56"/>
                  </a:lnTo>
                  <a:lnTo>
                    <a:pt x="38" y="33"/>
                  </a:lnTo>
                  <a:lnTo>
                    <a:pt x="44" y="22"/>
                  </a:lnTo>
                  <a:lnTo>
                    <a:pt x="59" y="22"/>
                  </a:lnTo>
                  <a:lnTo>
                    <a:pt x="53" y="9"/>
                  </a:lnTo>
                  <a:lnTo>
                    <a:pt x="8" y="8"/>
                  </a:lnTo>
                  <a:lnTo>
                    <a:pt x="0" y="0"/>
                  </a:lnTo>
                  <a:close/>
                </a:path>
              </a:pathLst>
            </a:custGeom>
            <a:solidFill>
              <a:srgbClr val="000000"/>
            </a:solidFill>
            <a:ln w="9525">
              <a:noFill/>
              <a:round/>
              <a:headEnd/>
              <a:tailEnd/>
            </a:ln>
          </p:spPr>
          <p:txBody>
            <a:bodyPr/>
            <a:lstStyle/>
            <a:p>
              <a:endParaRPr lang="en-US"/>
            </a:p>
          </p:txBody>
        </p:sp>
        <p:sp>
          <p:nvSpPr>
            <p:cNvPr id="13573" name="Freeform 73"/>
            <p:cNvSpPr>
              <a:spLocks/>
            </p:cNvSpPr>
            <p:nvPr/>
          </p:nvSpPr>
          <p:spPr bwMode="auto">
            <a:xfrm>
              <a:off x="1171" y="2800"/>
              <a:ext cx="6" cy="8"/>
            </a:xfrm>
            <a:custGeom>
              <a:avLst/>
              <a:gdLst>
                <a:gd name="T0" fmla="*/ 0 w 60"/>
                <a:gd name="T1" fmla="*/ 0 h 56"/>
                <a:gd name="T2" fmla="*/ 0 w 60"/>
                <a:gd name="T3" fmla="*/ 0 h 56"/>
                <a:gd name="T4" fmla="*/ 0 w 60"/>
                <a:gd name="T5" fmla="*/ 0 h 56"/>
                <a:gd name="T6" fmla="*/ 0 w 60"/>
                <a:gd name="T7" fmla="*/ 0 h 56"/>
                <a:gd name="T8" fmla="*/ 0 w 60"/>
                <a:gd name="T9" fmla="*/ 0 h 56"/>
                <a:gd name="T10" fmla="*/ 0 w 60"/>
                <a:gd name="T11" fmla="*/ 0 h 56"/>
                <a:gd name="T12" fmla="*/ 0 w 60"/>
                <a:gd name="T13" fmla="*/ 0 h 56"/>
                <a:gd name="T14" fmla="*/ 0 w 60"/>
                <a:gd name="T15" fmla="*/ 0 h 56"/>
                <a:gd name="T16" fmla="*/ 0 w 60"/>
                <a:gd name="T17" fmla="*/ 0 h 56"/>
                <a:gd name="T18" fmla="*/ 0 w 60"/>
                <a:gd name="T19" fmla="*/ 0 h 56"/>
                <a:gd name="T20" fmla="*/ 0 w 60"/>
                <a:gd name="T21" fmla="*/ 0 h 56"/>
                <a:gd name="T22" fmla="*/ 0 w 60"/>
                <a:gd name="T23" fmla="*/ 0 h 56"/>
                <a:gd name="T24" fmla="*/ 0 w 60"/>
                <a:gd name="T25" fmla="*/ 0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56"/>
                <a:gd name="T41" fmla="*/ 60 w 60"/>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56">
                  <a:moveTo>
                    <a:pt x="0" y="0"/>
                  </a:moveTo>
                  <a:lnTo>
                    <a:pt x="0" y="20"/>
                  </a:lnTo>
                  <a:lnTo>
                    <a:pt x="21" y="22"/>
                  </a:lnTo>
                  <a:lnTo>
                    <a:pt x="28" y="37"/>
                  </a:lnTo>
                  <a:lnTo>
                    <a:pt x="28" y="56"/>
                  </a:lnTo>
                  <a:lnTo>
                    <a:pt x="37" y="56"/>
                  </a:lnTo>
                  <a:lnTo>
                    <a:pt x="38" y="33"/>
                  </a:lnTo>
                  <a:lnTo>
                    <a:pt x="44" y="22"/>
                  </a:lnTo>
                  <a:lnTo>
                    <a:pt x="60" y="22"/>
                  </a:lnTo>
                  <a:lnTo>
                    <a:pt x="53" y="9"/>
                  </a:lnTo>
                  <a:lnTo>
                    <a:pt x="8" y="9"/>
                  </a:lnTo>
                  <a:lnTo>
                    <a:pt x="0" y="0"/>
                  </a:lnTo>
                  <a:close/>
                </a:path>
              </a:pathLst>
            </a:custGeom>
            <a:solidFill>
              <a:srgbClr val="000000"/>
            </a:solidFill>
            <a:ln w="9525">
              <a:noFill/>
              <a:round/>
              <a:headEnd/>
              <a:tailEnd/>
            </a:ln>
          </p:spPr>
          <p:txBody>
            <a:bodyPr/>
            <a:lstStyle/>
            <a:p>
              <a:endParaRPr lang="en-US"/>
            </a:p>
          </p:txBody>
        </p:sp>
        <p:sp>
          <p:nvSpPr>
            <p:cNvPr id="13574" name="Freeform 74"/>
            <p:cNvSpPr>
              <a:spLocks/>
            </p:cNvSpPr>
            <p:nvPr/>
          </p:nvSpPr>
          <p:spPr bwMode="auto">
            <a:xfrm>
              <a:off x="1178" y="2799"/>
              <a:ext cx="7" cy="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5"/>
                <a:gd name="T41" fmla="*/ 59 w 59"/>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5">
                  <a:moveTo>
                    <a:pt x="0" y="0"/>
                  </a:moveTo>
                  <a:lnTo>
                    <a:pt x="0" y="19"/>
                  </a:lnTo>
                  <a:lnTo>
                    <a:pt x="20" y="21"/>
                  </a:lnTo>
                  <a:lnTo>
                    <a:pt x="28" y="36"/>
                  </a:lnTo>
                  <a:lnTo>
                    <a:pt x="28" y="55"/>
                  </a:lnTo>
                  <a:lnTo>
                    <a:pt x="37" y="55"/>
                  </a:lnTo>
                  <a:lnTo>
                    <a:pt x="38" y="32"/>
                  </a:lnTo>
                  <a:lnTo>
                    <a:pt x="43" y="21"/>
                  </a:lnTo>
                  <a:lnTo>
                    <a:pt x="59" y="21"/>
                  </a:lnTo>
                  <a:lnTo>
                    <a:pt x="52" y="8"/>
                  </a:lnTo>
                  <a:lnTo>
                    <a:pt x="8" y="8"/>
                  </a:lnTo>
                  <a:lnTo>
                    <a:pt x="0" y="0"/>
                  </a:lnTo>
                  <a:close/>
                </a:path>
              </a:pathLst>
            </a:custGeom>
            <a:solidFill>
              <a:srgbClr val="000000"/>
            </a:solidFill>
            <a:ln w="9525">
              <a:noFill/>
              <a:round/>
              <a:headEnd/>
              <a:tailEnd/>
            </a:ln>
          </p:spPr>
          <p:txBody>
            <a:bodyPr/>
            <a:lstStyle/>
            <a:p>
              <a:endParaRPr lang="en-US"/>
            </a:p>
          </p:txBody>
        </p:sp>
        <p:sp>
          <p:nvSpPr>
            <p:cNvPr id="13575" name="Freeform 75"/>
            <p:cNvSpPr>
              <a:spLocks/>
            </p:cNvSpPr>
            <p:nvPr/>
          </p:nvSpPr>
          <p:spPr bwMode="auto">
            <a:xfrm>
              <a:off x="1186" y="2799"/>
              <a:ext cx="6" cy="8"/>
            </a:xfrm>
            <a:custGeom>
              <a:avLst/>
              <a:gdLst>
                <a:gd name="T0" fmla="*/ 0 w 58"/>
                <a:gd name="T1" fmla="*/ 0 h 55"/>
                <a:gd name="T2" fmla="*/ 0 w 58"/>
                <a:gd name="T3" fmla="*/ 0 h 55"/>
                <a:gd name="T4" fmla="*/ 0 w 58"/>
                <a:gd name="T5" fmla="*/ 0 h 55"/>
                <a:gd name="T6" fmla="*/ 0 w 58"/>
                <a:gd name="T7" fmla="*/ 0 h 55"/>
                <a:gd name="T8" fmla="*/ 0 w 58"/>
                <a:gd name="T9" fmla="*/ 0 h 55"/>
                <a:gd name="T10" fmla="*/ 0 w 58"/>
                <a:gd name="T11" fmla="*/ 0 h 55"/>
                <a:gd name="T12" fmla="*/ 0 w 58"/>
                <a:gd name="T13" fmla="*/ 0 h 55"/>
                <a:gd name="T14" fmla="*/ 0 w 58"/>
                <a:gd name="T15" fmla="*/ 0 h 55"/>
                <a:gd name="T16" fmla="*/ 0 w 58"/>
                <a:gd name="T17" fmla="*/ 0 h 55"/>
                <a:gd name="T18" fmla="*/ 0 w 58"/>
                <a:gd name="T19" fmla="*/ 0 h 55"/>
                <a:gd name="T20" fmla="*/ 0 w 58"/>
                <a:gd name="T21" fmla="*/ 0 h 55"/>
                <a:gd name="T22" fmla="*/ 0 w 58"/>
                <a:gd name="T23" fmla="*/ 0 h 55"/>
                <a:gd name="T24" fmla="*/ 0 w 58"/>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8"/>
                <a:gd name="T40" fmla="*/ 0 h 55"/>
                <a:gd name="T41" fmla="*/ 58 w 58"/>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8" h="55">
                  <a:moveTo>
                    <a:pt x="0" y="0"/>
                  </a:moveTo>
                  <a:lnTo>
                    <a:pt x="0" y="19"/>
                  </a:lnTo>
                  <a:lnTo>
                    <a:pt x="19" y="21"/>
                  </a:lnTo>
                  <a:lnTo>
                    <a:pt x="28" y="37"/>
                  </a:lnTo>
                  <a:lnTo>
                    <a:pt x="28" y="55"/>
                  </a:lnTo>
                  <a:lnTo>
                    <a:pt x="37" y="55"/>
                  </a:lnTo>
                  <a:lnTo>
                    <a:pt x="38" y="33"/>
                  </a:lnTo>
                  <a:lnTo>
                    <a:pt x="44" y="22"/>
                  </a:lnTo>
                  <a:lnTo>
                    <a:pt x="58" y="22"/>
                  </a:lnTo>
                  <a:lnTo>
                    <a:pt x="53" y="9"/>
                  </a:lnTo>
                  <a:lnTo>
                    <a:pt x="7" y="8"/>
                  </a:lnTo>
                  <a:lnTo>
                    <a:pt x="0" y="0"/>
                  </a:lnTo>
                  <a:close/>
                </a:path>
              </a:pathLst>
            </a:custGeom>
            <a:solidFill>
              <a:srgbClr val="000000"/>
            </a:solidFill>
            <a:ln w="9525">
              <a:noFill/>
              <a:round/>
              <a:headEnd/>
              <a:tailEnd/>
            </a:ln>
          </p:spPr>
          <p:txBody>
            <a:bodyPr/>
            <a:lstStyle/>
            <a:p>
              <a:endParaRPr lang="en-US"/>
            </a:p>
          </p:txBody>
        </p:sp>
        <p:sp>
          <p:nvSpPr>
            <p:cNvPr id="13576" name="Freeform 76"/>
            <p:cNvSpPr>
              <a:spLocks/>
            </p:cNvSpPr>
            <p:nvPr/>
          </p:nvSpPr>
          <p:spPr bwMode="auto">
            <a:xfrm>
              <a:off x="1194" y="2799"/>
              <a:ext cx="6" cy="9"/>
            </a:xfrm>
            <a:custGeom>
              <a:avLst/>
              <a:gdLst>
                <a:gd name="T0" fmla="*/ 0 w 58"/>
                <a:gd name="T1" fmla="*/ 0 h 57"/>
                <a:gd name="T2" fmla="*/ 0 w 58"/>
                <a:gd name="T3" fmla="*/ 0 h 57"/>
                <a:gd name="T4" fmla="*/ 0 w 58"/>
                <a:gd name="T5" fmla="*/ 0 h 57"/>
                <a:gd name="T6" fmla="*/ 0 w 58"/>
                <a:gd name="T7" fmla="*/ 0 h 57"/>
                <a:gd name="T8" fmla="*/ 0 w 58"/>
                <a:gd name="T9" fmla="*/ 0 h 57"/>
                <a:gd name="T10" fmla="*/ 0 w 58"/>
                <a:gd name="T11" fmla="*/ 0 h 57"/>
                <a:gd name="T12" fmla="*/ 0 w 58"/>
                <a:gd name="T13" fmla="*/ 0 h 57"/>
                <a:gd name="T14" fmla="*/ 0 w 58"/>
                <a:gd name="T15" fmla="*/ 0 h 57"/>
                <a:gd name="T16" fmla="*/ 0 w 58"/>
                <a:gd name="T17" fmla="*/ 0 h 57"/>
                <a:gd name="T18" fmla="*/ 0 w 58"/>
                <a:gd name="T19" fmla="*/ 0 h 57"/>
                <a:gd name="T20" fmla="*/ 0 w 58"/>
                <a:gd name="T21" fmla="*/ 0 h 57"/>
                <a:gd name="T22" fmla="*/ 0 w 58"/>
                <a:gd name="T23" fmla="*/ 0 h 57"/>
                <a:gd name="T24" fmla="*/ 0 w 58"/>
                <a:gd name="T25" fmla="*/ 0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8"/>
                <a:gd name="T40" fmla="*/ 0 h 57"/>
                <a:gd name="T41" fmla="*/ 58 w 58"/>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8" h="57">
                  <a:moveTo>
                    <a:pt x="0" y="0"/>
                  </a:moveTo>
                  <a:lnTo>
                    <a:pt x="0" y="20"/>
                  </a:lnTo>
                  <a:lnTo>
                    <a:pt x="19" y="21"/>
                  </a:lnTo>
                  <a:lnTo>
                    <a:pt x="28" y="37"/>
                  </a:lnTo>
                  <a:lnTo>
                    <a:pt x="26" y="56"/>
                  </a:lnTo>
                  <a:lnTo>
                    <a:pt x="37" y="57"/>
                  </a:lnTo>
                  <a:lnTo>
                    <a:pt x="38" y="33"/>
                  </a:lnTo>
                  <a:lnTo>
                    <a:pt x="43" y="22"/>
                  </a:lnTo>
                  <a:lnTo>
                    <a:pt x="58" y="22"/>
                  </a:lnTo>
                  <a:lnTo>
                    <a:pt x="52" y="9"/>
                  </a:lnTo>
                  <a:lnTo>
                    <a:pt x="6" y="9"/>
                  </a:lnTo>
                  <a:lnTo>
                    <a:pt x="0" y="0"/>
                  </a:lnTo>
                  <a:close/>
                </a:path>
              </a:pathLst>
            </a:custGeom>
            <a:solidFill>
              <a:srgbClr val="000000"/>
            </a:solidFill>
            <a:ln w="9525">
              <a:noFill/>
              <a:round/>
              <a:headEnd/>
              <a:tailEnd/>
            </a:ln>
          </p:spPr>
          <p:txBody>
            <a:bodyPr/>
            <a:lstStyle/>
            <a:p>
              <a:endParaRPr lang="en-US"/>
            </a:p>
          </p:txBody>
        </p:sp>
        <p:sp>
          <p:nvSpPr>
            <p:cNvPr id="13577" name="Freeform 77"/>
            <p:cNvSpPr>
              <a:spLocks/>
            </p:cNvSpPr>
            <p:nvPr/>
          </p:nvSpPr>
          <p:spPr bwMode="auto">
            <a:xfrm>
              <a:off x="1201" y="2800"/>
              <a:ext cx="7" cy="8"/>
            </a:xfrm>
            <a:custGeom>
              <a:avLst/>
              <a:gdLst>
                <a:gd name="T0" fmla="*/ 0 w 58"/>
                <a:gd name="T1" fmla="*/ 0 h 55"/>
                <a:gd name="T2" fmla="*/ 0 w 58"/>
                <a:gd name="T3" fmla="*/ 0 h 55"/>
                <a:gd name="T4" fmla="*/ 0 w 58"/>
                <a:gd name="T5" fmla="*/ 0 h 55"/>
                <a:gd name="T6" fmla="*/ 0 w 58"/>
                <a:gd name="T7" fmla="*/ 0 h 55"/>
                <a:gd name="T8" fmla="*/ 0 w 58"/>
                <a:gd name="T9" fmla="*/ 0 h 55"/>
                <a:gd name="T10" fmla="*/ 0 w 58"/>
                <a:gd name="T11" fmla="*/ 0 h 55"/>
                <a:gd name="T12" fmla="*/ 0 w 58"/>
                <a:gd name="T13" fmla="*/ 0 h 55"/>
                <a:gd name="T14" fmla="*/ 0 w 58"/>
                <a:gd name="T15" fmla="*/ 0 h 55"/>
                <a:gd name="T16" fmla="*/ 0 w 58"/>
                <a:gd name="T17" fmla="*/ 0 h 55"/>
                <a:gd name="T18" fmla="*/ 0 w 58"/>
                <a:gd name="T19" fmla="*/ 0 h 55"/>
                <a:gd name="T20" fmla="*/ 0 w 58"/>
                <a:gd name="T21" fmla="*/ 0 h 55"/>
                <a:gd name="T22" fmla="*/ 0 w 58"/>
                <a:gd name="T23" fmla="*/ 0 h 55"/>
                <a:gd name="T24" fmla="*/ 0 w 58"/>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8"/>
                <a:gd name="T40" fmla="*/ 0 h 55"/>
                <a:gd name="T41" fmla="*/ 58 w 58"/>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8" h="55">
                  <a:moveTo>
                    <a:pt x="0" y="0"/>
                  </a:moveTo>
                  <a:lnTo>
                    <a:pt x="0" y="19"/>
                  </a:lnTo>
                  <a:lnTo>
                    <a:pt x="19" y="20"/>
                  </a:lnTo>
                  <a:lnTo>
                    <a:pt x="27" y="36"/>
                  </a:lnTo>
                  <a:lnTo>
                    <a:pt x="27" y="55"/>
                  </a:lnTo>
                  <a:lnTo>
                    <a:pt x="37" y="55"/>
                  </a:lnTo>
                  <a:lnTo>
                    <a:pt x="38" y="32"/>
                  </a:lnTo>
                  <a:lnTo>
                    <a:pt x="44" y="21"/>
                  </a:lnTo>
                  <a:lnTo>
                    <a:pt x="58" y="21"/>
                  </a:lnTo>
                  <a:lnTo>
                    <a:pt x="53" y="8"/>
                  </a:lnTo>
                  <a:lnTo>
                    <a:pt x="7" y="8"/>
                  </a:lnTo>
                  <a:lnTo>
                    <a:pt x="0" y="0"/>
                  </a:lnTo>
                  <a:close/>
                </a:path>
              </a:pathLst>
            </a:custGeom>
            <a:solidFill>
              <a:srgbClr val="000000"/>
            </a:solidFill>
            <a:ln w="9525">
              <a:noFill/>
              <a:round/>
              <a:headEnd/>
              <a:tailEnd/>
            </a:ln>
          </p:spPr>
          <p:txBody>
            <a:bodyPr/>
            <a:lstStyle/>
            <a:p>
              <a:endParaRPr lang="en-US"/>
            </a:p>
          </p:txBody>
        </p:sp>
        <p:sp>
          <p:nvSpPr>
            <p:cNvPr id="13578" name="Freeform 78"/>
            <p:cNvSpPr>
              <a:spLocks/>
            </p:cNvSpPr>
            <p:nvPr/>
          </p:nvSpPr>
          <p:spPr bwMode="auto">
            <a:xfrm>
              <a:off x="1209" y="2800"/>
              <a:ext cx="7" cy="8"/>
            </a:xfrm>
            <a:custGeom>
              <a:avLst/>
              <a:gdLst>
                <a:gd name="T0" fmla="*/ 0 w 58"/>
                <a:gd name="T1" fmla="*/ 0 h 55"/>
                <a:gd name="T2" fmla="*/ 0 w 58"/>
                <a:gd name="T3" fmla="*/ 0 h 55"/>
                <a:gd name="T4" fmla="*/ 0 w 58"/>
                <a:gd name="T5" fmla="*/ 0 h 55"/>
                <a:gd name="T6" fmla="*/ 0 w 58"/>
                <a:gd name="T7" fmla="*/ 0 h 55"/>
                <a:gd name="T8" fmla="*/ 0 w 58"/>
                <a:gd name="T9" fmla="*/ 0 h 55"/>
                <a:gd name="T10" fmla="*/ 0 w 58"/>
                <a:gd name="T11" fmla="*/ 0 h 55"/>
                <a:gd name="T12" fmla="*/ 0 w 58"/>
                <a:gd name="T13" fmla="*/ 0 h 55"/>
                <a:gd name="T14" fmla="*/ 0 w 58"/>
                <a:gd name="T15" fmla="*/ 0 h 55"/>
                <a:gd name="T16" fmla="*/ 0 w 58"/>
                <a:gd name="T17" fmla="*/ 0 h 55"/>
                <a:gd name="T18" fmla="*/ 0 w 58"/>
                <a:gd name="T19" fmla="*/ 0 h 55"/>
                <a:gd name="T20" fmla="*/ 0 w 58"/>
                <a:gd name="T21" fmla="*/ 0 h 55"/>
                <a:gd name="T22" fmla="*/ 0 w 58"/>
                <a:gd name="T23" fmla="*/ 0 h 55"/>
                <a:gd name="T24" fmla="*/ 0 w 58"/>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8"/>
                <a:gd name="T40" fmla="*/ 0 h 55"/>
                <a:gd name="T41" fmla="*/ 58 w 58"/>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8" h="55">
                  <a:moveTo>
                    <a:pt x="0" y="0"/>
                  </a:moveTo>
                  <a:lnTo>
                    <a:pt x="0" y="19"/>
                  </a:lnTo>
                  <a:lnTo>
                    <a:pt x="19" y="21"/>
                  </a:lnTo>
                  <a:lnTo>
                    <a:pt x="28" y="37"/>
                  </a:lnTo>
                  <a:lnTo>
                    <a:pt x="26" y="55"/>
                  </a:lnTo>
                  <a:lnTo>
                    <a:pt x="37" y="55"/>
                  </a:lnTo>
                  <a:lnTo>
                    <a:pt x="38" y="33"/>
                  </a:lnTo>
                  <a:lnTo>
                    <a:pt x="43" y="22"/>
                  </a:lnTo>
                  <a:lnTo>
                    <a:pt x="58" y="22"/>
                  </a:lnTo>
                  <a:lnTo>
                    <a:pt x="52" y="8"/>
                  </a:lnTo>
                  <a:lnTo>
                    <a:pt x="6" y="8"/>
                  </a:lnTo>
                  <a:lnTo>
                    <a:pt x="0" y="0"/>
                  </a:lnTo>
                  <a:close/>
                </a:path>
              </a:pathLst>
            </a:custGeom>
            <a:solidFill>
              <a:srgbClr val="000000"/>
            </a:solidFill>
            <a:ln w="9525">
              <a:noFill/>
              <a:round/>
              <a:headEnd/>
              <a:tailEnd/>
            </a:ln>
          </p:spPr>
          <p:txBody>
            <a:bodyPr/>
            <a:lstStyle/>
            <a:p>
              <a:endParaRPr lang="en-US"/>
            </a:p>
          </p:txBody>
        </p:sp>
        <p:sp>
          <p:nvSpPr>
            <p:cNvPr id="13579" name="Freeform 79"/>
            <p:cNvSpPr>
              <a:spLocks/>
            </p:cNvSpPr>
            <p:nvPr/>
          </p:nvSpPr>
          <p:spPr bwMode="auto">
            <a:xfrm>
              <a:off x="1217" y="2800"/>
              <a:ext cx="7" cy="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5"/>
                <a:gd name="T41" fmla="*/ 59 w 59"/>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5">
                  <a:moveTo>
                    <a:pt x="0" y="0"/>
                  </a:moveTo>
                  <a:lnTo>
                    <a:pt x="0" y="19"/>
                  </a:lnTo>
                  <a:lnTo>
                    <a:pt x="20" y="21"/>
                  </a:lnTo>
                  <a:lnTo>
                    <a:pt x="28" y="38"/>
                  </a:lnTo>
                  <a:lnTo>
                    <a:pt x="28" y="55"/>
                  </a:lnTo>
                  <a:lnTo>
                    <a:pt x="37" y="55"/>
                  </a:lnTo>
                  <a:lnTo>
                    <a:pt x="38" y="33"/>
                  </a:lnTo>
                  <a:lnTo>
                    <a:pt x="44" y="22"/>
                  </a:lnTo>
                  <a:lnTo>
                    <a:pt x="59" y="22"/>
                  </a:lnTo>
                  <a:lnTo>
                    <a:pt x="53" y="8"/>
                  </a:lnTo>
                  <a:lnTo>
                    <a:pt x="8" y="8"/>
                  </a:lnTo>
                  <a:lnTo>
                    <a:pt x="0" y="0"/>
                  </a:lnTo>
                  <a:close/>
                </a:path>
              </a:pathLst>
            </a:custGeom>
            <a:solidFill>
              <a:srgbClr val="000000"/>
            </a:solidFill>
            <a:ln w="9525">
              <a:noFill/>
              <a:round/>
              <a:headEnd/>
              <a:tailEnd/>
            </a:ln>
          </p:spPr>
          <p:txBody>
            <a:bodyPr/>
            <a:lstStyle/>
            <a:p>
              <a:endParaRPr lang="en-US"/>
            </a:p>
          </p:txBody>
        </p:sp>
        <p:sp>
          <p:nvSpPr>
            <p:cNvPr id="13580" name="Freeform 80"/>
            <p:cNvSpPr>
              <a:spLocks/>
            </p:cNvSpPr>
            <p:nvPr/>
          </p:nvSpPr>
          <p:spPr bwMode="auto">
            <a:xfrm>
              <a:off x="1225" y="2800"/>
              <a:ext cx="7" cy="8"/>
            </a:xfrm>
            <a:custGeom>
              <a:avLst/>
              <a:gdLst>
                <a:gd name="T0" fmla="*/ 0 w 59"/>
                <a:gd name="T1" fmla="*/ 0 h 56"/>
                <a:gd name="T2" fmla="*/ 0 w 59"/>
                <a:gd name="T3" fmla="*/ 0 h 56"/>
                <a:gd name="T4" fmla="*/ 0 w 59"/>
                <a:gd name="T5" fmla="*/ 0 h 56"/>
                <a:gd name="T6" fmla="*/ 0 w 59"/>
                <a:gd name="T7" fmla="*/ 0 h 56"/>
                <a:gd name="T8" fmla="*/ 0 w 59"/>
                <a:gd name="T9" fmla="*/ 0 h 56"/>
                <a:gd name="T10" fmla="*/ 0 w 59"/>
                <a:gd name="T11" fmla="*/ 0 h 56"/>
                <a:gd name="T12" fmla="*/ 0 w 59"/>
                <a:gd name="T13" fmla="*/ 0 h 56"/>
                <a:gd name="T14" fmla="*/ 0 w 59"/>
                <a:gd name="T15" fmla="*/ 0 h 56"/>
                <a:gd name="T16" fmla="*/ 0 w 59"/>
                <a:gd name="T17" fmla="*/ 0 h 56"/>
                <a:gd name="T18" fmla="*/ 0 w 59"/>
                <a:gd name="T19" fmla="*/ 0 h 56"/>
                <a:gd name="T20" fmla="*/ 0 w 59"/>
                <a:gd name="T21" fmla="*/ 0 h 56"/>
                <a:gd name="T22" fmla="*/ 0 w 59"/>
                <a:gd name="T23" fmla="*/ 0 h 56"/>
                <a:gd name="T24" fmla="*/ 0 w 59"/>
                <a:gd name="T25" fmla="*/ 0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6"/>
                <a:gd name="T41" fmla="*/ 59 w 5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6">
                  <a:moveTo>
                    <a:pt x="0" y="0"/>
                  </a:moveTo>
                  <a:lnTo>
                    <a:pt x="0" y="20"/>
                  </a:lnTo>
                  <a:lnTo>
                    <a:pt x="20" y="21"/>
                  </a:lnTo>
                  <a:lnTo>
                    <a:pt x="28" y="37"/>
                  </a:lnTo>
                  <a:lnTo>
                    <a:pt x="28" y="56"/>
                  </a:lnTo>
                  <a:lnTo>
                    <a:pt x="37" y="56"/>
                  </a:lnTo>
                  <a:lnTo>
                    <a:pt x="38" y="33"/>
                  </a:lnTo>
                  <a:lnTo>
                    <a:pt x="43" y="22"/>
                  </a:lnTo>
                  <a:lnTo>
                    <a:pt x="59" y="22"/>
                  </a:lnTo>
                  <a:lnTo>
                    <a:pt x="52" y="9"/>
                  </a:lnTo>
                  <a:lnTo>
                    <a:pt x="7" y="9"/>
                  </a:lnTo>
                  <a:lnTo>
                    <a:pt x="0" y="0"/>
                  </a:lnTo>
                  <a:close/>
                </a:path>
              </a:pathLst>
            </a:custGeom>
            <a:solidFill>
              <a:srgbClr val="000000"/>
            </a:solidFill>
            <a:ln w="9525">
              <a:noFill/>
              <a:round/>
              <a:headEnd/>
              <a:tailEnd/>
            </a:ln>
          </p:spPr>
          <p:txBody>
            <a:bodyPr/>
            <a:lstStyle/>
            <a:p>
              <a:endParaRPr lang="en-US"/>
            </a:p>
          </p:txBody>
        </p:sp>
        <p:sp>
          <p:nvSpPr>
            <p:cNvPr id="13581" name="Freeform 81"/>
            <p:cNvSpPr>
              <a:spLocks/>
            </p:cNvSpPr>
            <p:nvPr/>
          </p:nvSpPr>
          <p:spPr bwMode="auto">
            <a:xfrm>
              <a:off x="1232" y="2799"/>
              <a:ext cx="3" cy="4"/>
            </a:xfrm>
            <a:custGeom>
              <a:avLst/>
              <a:gdLst>
                <a:gd name="T0" fmla="*/ 0 w 25"/>
                <a:gd name="T1" fmla="*/ 0 h 29"/>
                <a:gd name="T2" fmla="*/ 0 w 25"/>
                <a:gd name="T3" fmla="*/ 0 h 29"/>
                <a:gd name="T4" fmla="*/ 0 w 25"/>
                <a:gd name="T5" fmla="*/ 0 h 29"/>
                <a:gd name="T6" fmla="*/ 0 w 25"/>
                <a:gd name="T7" fmla="*/ 0 h 29"/>
                <a:gd name="T8" fmla="*/ 0 w 25"/>
                <a:gd name="T9" fmla="*/ 0 h 29"/>
                <a:gd name="T10" fmla="*/ 0 w 25"/>
                <a:gd name="T11" fmla="*/ 0 h 29"/>
                <a:gd name="T12" fmla="*/ 0 w 25"/>
                <a:gd name="T13" fmla="*/ 0 h 29"/>
                <a:gd name="T14" fmla="*/ 0 60000 65536"/>
                <a:gd name="T15" fmla="*/ 0 60000 65536"/>
                <a:gd name="T16" fmla="*/ 0 60000 65536"/>
                <a:gd name="T17" fmla="*/ 0 60000 65536"/>
                <a:gd name="T18" fmla="*/ 0 60000 65536"/>
                <a:gd name="T19" fmla="*/ 0 60000 65536"/>
                <a:gd name="T20" fmla="*/ 0 60000 65536"/>
                <a:gd name="T21" fmla="*/ 0 w 25"/>
                <a:gd name="T22" fmla="*/ 0 h 29"/>
                <a:gd name="T23" fmla="*/ 25 w 25"/>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9">
                  <a:moveTo>
                    <a:pt x="0" y="2"/>
                  </a:moveTo>
                  <a:lnTo>
                    <a:pt x="1" y="29"/>
                  </a:lnTo>
                  <a:lnTo>
                    <a:pt x="8" y="29"/>
                  </a:lnTo>
                  <a:lnTo>
                    <a:pt x="11" y="10"/>
                  </a:lnTo>
                  <a:lnTo>
                    <a:pt x="25" y="0"/>
                  </a:lnTo>
                  <a:lnTo>
                    <a:pt x="0" y="2"/>
                  </a:lnTo>
                  <a:close/>
                </a:path>
              </a:pathLst>
            </a:custGeom>
            <a:solidFill>
              <a:srgbClr val="000000"/>
            </a:solidFill>
            <a:ln w="9525">
              <a:noFill/>
              <a:round/>
              <a:headEnd/>
              <a:tailEnd/>
            </a:ln>
          </p:spPr>
          <p:txBody>
            <a:bodyPr/>
            <a:lstStyle/>
            <a:p>
              <a:endParaRPr lang="en-US"/>
            </a:p>
          </p:txBody>
        </p:sp>
        <p:sp>
          <p:nvSpPr>
            <p:cNvPr id="13582" name="Freeform 82"/>
            <p:cNvSpPr>
              <a:spLocks/>
            </p:cNvSpPr>
            <p:nvPr/>
          </p:nvSpPr>
          <p:spPr bwMode="auto">
            <a:xfrm>
              <a:off x="1238" y="2806"/>
              <a:ext cx="9" cy="2"/>
            </a:xfrm>
            <a:custGeom>
              <a:avLst/>
              <a:gdLst>
                <a:gd name="T0" fmla="*/ 0 w 83"/>
                <a:gd name="T1" fmla="*/ 0 h 13"/>
                <a:gd name="T2" fmla="*/ 0 w 83"/>
                <a:gd name="T3" fmla="*/ 0 h 13"/>
                <a:gd name="T4" fmla="*/ 0 w 83"/>
                <a:gd name="T5" fmla="*/ 0 h 13"/>
                <a:gd name="T6" fmla="*/ 0 w 83"/>
                <a:gd name="T7" fmla="*/ 0 h 13"/>
                <a:gd name="T8" fmla="*/ 0 w 83"/>
                <a:gd name="T9" fmla="*/ 0 h 13"/>
                <a:gd name="T10" fmla="*/ 0 w 83"/>
                <a:gd name="T11" fmla="*/ 0 h 13"/>
                <a:gd name="T12" fmla="*/ 0 60000 65536"/>
                <a:gd name="T13" fmla="*/ 0 60000 65536"/>
                <a:gd name="T14" fmla="*/ 0 60000 65536"/>
                <a:gd name="T15" fmla="*/ 0 60000 65536"/>
                <a:gd name="T16" fmla="*/ 0 60000 65536"/>
                <a:gd name="T17" fmla="*/ 0 60000 65536"/>
                <a:gd name="T18" fmla="*/ 0 w 83"/>
                <a:gd name="T19" fmla="*/ 0 h 13"/>
                <a:gd name="T20" fmla="*/ 83 w 83"/>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83" h="13">
                  <a:moveTo>
                    <a:pt x="5" y="0"/>
                  </a:moveTo>
                  <a:lnTo>
                    <a:pt x="0" y="12"/>
                  </a:lnTo>
                  <a:lnTo>
                    <a:pt x="83" y="13"/>
                  </a:lnTo>
                  <a:lnTo>
                    <a:pt x="80" y="0"/>
                  </a:lnTo>
                  <a:lnTo>
                    <a:pt x="5" y="0"/>
                  </a:lnTo>
                  <a:close/>
                </a:path>
              </a:pathLst>
            </a:custGeom>
            <a:solidFill>
              <a:srgbClr val="000000"/>
            </a:solidFill>
            <a:ln w="9525">
              <a:noFill/>
              <a:round/>
              <a:headEnd/>
              <a:tailEnd/>
            </a:ln>
          </p:spPr>
          <p:txBody>
            <a:bodyPr/>
            <a:lstStyle/>
            <a:p>
              <a:endParaRPr lang="en-US"/>
            </a:p>
          </p:txBody>
        </p:sp>
        <p:sp>
          <p:nvSpPr>
            <p:cNvPr id="13583" name="Freeform 83"/>
            <p:cNvSpPr>
              <a:spLocks/>
            </p:cNvSpPr>
            <p:nvPr/>
          </p:nvSpPr>
          <p:spPr bwMode="auto">
            <a:xfrm>
              <a:off x="1146" y="2811"/>
              <a:ext cx="5" cy="9"/>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64"/>
                <a:gd name="T38" fmla="*/ 46 w 46"/>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64">
                  <a:moveTo>
                    <a:pt x="3" y="1"/>
                  </a:moveTo>
                  <a:lnTo>
                    <a:pt x="0" y="10"/>
                  </a:lnTo>
                  <a:lnTo>
                    <a:pt x="10" y="13"/>
                  </a:lnTo>
                  <a:lnTo>
                    <a:pt x="16" y="28"/>
                  </a:lnTo>
                  <a:lnTo>
                    <a:pt x="18" y="64"/>
                  </a:lnTo>
                  <a:lnTo>
                    <a:pt x="25" y="64"/>
                  </a:lnTo>
                  <a:lnTo>
                    <a:pt x="27" y="27"/>
                  </a:lnTo>
                  <a:lnTo>
                    <a:pt x="32" y="14"/>
                  </a:lnTo>
                  <a:lnTo>
                    <a:pt x="46" y="12"/>
                  </a:lnTo>
                  <a:lnTo>
                    <a:pt x="40" y="0"/>
                  </a:lnTo>
                  <a:lnTo>
                    <a:pt x="3" y="1"/>
                  </a:lnTo>
                  <a:close/>
                </a:path>
              </a:pathLst>
            </a:custGeom>
            <a:solidFill>
              <a:srgbClr val="000000"/>
            </a:solidFill>
            <a:ln w="9525">
              <a:noFill/>
              <a:round/>
              <a:headEnd/>
              <a:tailEnd/>
            </a:ln>
          </p:spPr>
          <p:txBody>
            <a:bodyPr/>
            <a:lstStyle/>
            <a:p>
              <a:endParaRPr lang="en-US"/>
            </a:p>
          </p:txBody>
        </p:sp>
        <p:sp>
          <p:nvSpPr>
            <p:cNvPr id="13584" name="Freeform 84"/>
            <p:cNvSpPr>
              <a:spLocks/>
            </p:cNvSpPr>
            <p:nvPr/>
          </p:nvSpPr>
          <p:spPr bwMode="auto">
            <a:xfrm>
              <a:off x="1154" y="2811"/>
              <a:ext cx="4" cy="7"/>
            </a:xfrm>
            <a:custGeom>
              <a:avLst/>
              <a:gdLst>
                <a:gd name="T0" fmla="*/ 0 w 44"/>
                <a:gd name="T1" fmla="*/ 0 h 47"/>
                <a:gd name="T2" fmla="*/ 0 w 44"/>
                <a:gd name="T3" fmla="*/ 0 h 47"/>
                <a:gd name="T4" fmla="*/ 0 w 44"/>
                <a:gd name="T5" fmla="*/ 0 h 47"/>
                <a:gd name="T6" fmla="*/ 0 w 44"/>
                <a:gd name="T7" fmla="*/ 0 h 47"/>
                <a:gd name="T8" fmla="*/ 0 w 44"/>
                <a:gd name="T9" fmla="*/ 0 h 47"/>
                <a:gd name="T10" fmla="*/ 0 w 44"/>
                <a:gd name="T11" fmla="*/ 0 h 47"/>
                <a:gd name="T12" fmla="*/ 0 w 44"/>
                <a:gd name="T13" fmla="*/ 0 h 47"/>
                <a:gd name="T14" fmla="*/ 0 w 44"/>
                <a:gd name="T15" fmla="*/ 0 h 47"/>
                <a:gd name="T16" fmla="*/ 0 w 44"/>
                <a:gd name="T17" fmla="*/ 0 h 47"/>
                <a:gd name="T18" fmla="*/ 0 w 44"/>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7"/>
                <a:gd name="T32" fmla="*/ 44 w 44"/>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7">
                  <a:moveTo>
                    <a:pt x="3" y="1"/>
                  </a:moveTo>
                  <a:lnTo>
                    <a:pt x="0" y="13"/>
                  </a:lnTo>
                  <a:lnTo>
                    <a:pt x="16" y="14"/>
                  </a:lnTo>
                  <a:lnTo>
                    <a:pt x="17" y="47"/>
                  </a:lnTo>
                  <a:lnTo>
                    <a:pt x="27" y="47"/>
                  </a:lnTo>
                  <a:lnTo>
                    <a:pt x="28" y="14"/>
                  </a:lnTo>
                  <a:lnTo>
                    <a:pt x="44" y="13"/>
                  </a:lnTo>
                  <a:lnTo>
                    <a:pt x="39" y="0"/>
                  </a:lnTo>
                  <a:lnTo>
                    <a:pt x="3" y="1"/>
                  </a:lnTo>
                  <a:close/>
                </a:path>
              </a:pathLst>
            </a:custGeom>
            <a:solidFill>
              <a:srgbClr val="000000"/>
            </a:solidFill>
            <a:ln w="9525">
              <a:noFill/>
              <a:round/>
              <a:headEnd/>
              <a:tailEnd/>
            </a:ln>
          </p:spPr>
          <p:txBody>
            <a:bodyPr/>
            <a:lstStyle/>
            <a:p>
              <a:endParaRPr lang="en-US"/>
            </a:p>
          </p:txBody>
        </p:sp>
        <p:sp>
          <p:nvSpPr>
            <p:cNvPr id="13585" name="Freeform 85"/>
            <p:cNvSpPr>
              <a:spLocks/>
            </p:cNvSpPr>
            <p:nvPr/>
          </p:nvSpPr>
          <p:spPr bwMode="auto">
            <a:xfrm>
              <a:off x="1161" y="2811"/>
              <a:ext cx="5" cy="7"/>
            </a:xfrm>
            <a:custGeom>
              <a:avLst/>
              <a:gdLst>
                <a:gd name="T0" fmla="*/ 0 w 43"/>
                <a:gd name="T1" fmla="*/ 0 h 47"/>
                <a:gd name="T2" fmla="*/ 0 w 43"/>
                <a:gd name="T3" fmla="*/ 0 h 47"/>
                <a:gd name="T4" fmla="*/ 0 w 43"/>
                <a:gd name="T5" fmla="*/ 0 h 47"/>
                <a:gd name="T6" fmla="*/ 0 w 43"/>
                <a:gd name="T7" fmla="*/ 0 h 47"/>
                <a:gd name="T8" fmla="*/ 0 w 43"/>
                <a:gd name="T9" fmla="*/ 0 h 47"/>
                <a:gd name="T10" fmla="*/ 0 w 43"/>
                <a:gd name="T11" fmla="*/ 0 h 47"/>
                <a:gd name="T12" fmla="*/ 0 w 43"/>
                <a:gd name="T13" fmla="*/ 0 h 47"/>
                <a:gd name="T14" fmla="*/ 0 w 43"/>
                <a:gd name="T15" fmla="*/ 0 h 47"/>
                <a:gd name="T16" fmla="*/ 0 w 43"/>
                <a:gd name="T17" fmla="*/ 0 h 47"/>
                <a:gd name="T18" fmla="*/ 0 w 43"/>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47"/>
                <a:gd name="T32" fmla="*/ 43 w 43"/>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47">
                  <a:moveTo>
                    <a:pt x="3" y="0"/>
                  </a:moveTo>
                  <a:lnTo>
                    <a:pt x="0" y="11"/>
                  </a:lnTo>
                  <a:lnTo>
                    <a:pt x="15" y="13"/>
                  </a:lnTo>
                  <a:lnTo>
                    <a:pt x="16" y="46"/>
                  </a:lnTo>
                  <a:lnTo>
                    <a:pt x="26" y="47"/>
                  </a:lnTo>
                  <a:lnTo>
                    <a:pt x="28" y="13"/>
                  </a:lnTo>
                  <a:lnTo>
                    <a:pt x="43" y="12"/>
                  </a:lnTo>
                  <a:lnTo>
                    <a:pt x="39" y="0"/>
                  </a:lnTo>
                  <a:lnTo>
                    <a:pt x="3" y="0"/>
                  </a:lnTo>
                  <a:close/>
                </a:path>
              </a:pathLst>
            </a:custGeom>
            <a:solidFill>
              <a:srgbClr val="000000"/>
            </a:solidFill>
            <a:ln w="9525">
              <a:noFill/>
              <a:round/>
              <a:headEnd/>
              <a:tailEnd/>
            </a:ln>
          </p:spPr>
          <p:txBody>
            <a:bodyPr/>
            <a:lstStyle/>
            <a:p>
              <a:endParaRPr lang="en-US"/>
            </a:p>
          </p:txBody>
        </p:sp>
        <p:sp>
          <p:nvSpPr>
            <p:cNvPr id="13586" name="Freeform 86"/>
            <p:cNvSpPr>
              <a:spLocks/>
            </p:cNvSpPr>
            <p:nvPr/>
          </p:nvSpPr>
          <p:spPr bwMode="auto">
            <a:xfrm>
              <a:off x="1169" y="2811"/>
              <a:ext cx="5" cy="7"/>
            </a:xfrm>
            <a:custGeom>
              <a:avLst/>
              <a:gdLst>
                <a:gd name="T0" fmla="*/ 0 w 45"/>
                <a:gd name="T1" fmla="*/ 0 h 47"/>
                <a:gd name="T2" fmla="*/ 0 w 45"/>
                <a:gd name="T3" fmla="*/ 0 h 47"/>
                <a:gd name="T4" fmla="*/ 0 w 45"/>
                <a:gd name="T5" fmla="*/ 0 h 47"/>
                <a:gd name="T6" fmla="*/ 0 w 45"/>
                <a:gd name="T7" fmla="*/ 0 h 47"/>
                <a:gd name="T8" fmla="*/ 0 w 45"/>
                <a:gd name="T9" fmla="*/ 0 h 47"/>
                <a:gd name="T10" fmla="*/ 0 w 45"/>
                <a:gd name="T11" fmla="*/ 0 h 47"/>
                <a:gd name="T12" fmla="*/ 0 w 45"/>
                <a:gd name="T13" fmla="*/ 0 h 47"/>
                <a:gd name="T14" fmla="*/ 0 w 45"/>
                <a:gd name="T15" fmla="*/ 0 h 47"/>
                <a:gd name="T16" fmla="*/ 0 w 45"/>
                <a:gd name="T17" fmla="*/ 0 h 47"/>
                <a:gd name="T18" fmla="*/ 0 w 45"/>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
                <a:gd name="T31" fmla="*/ 0 h 47"/>
                <a:gd name="T32" fmla="*/ 45 w 45"/>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 h="47">
                  <a:moveTo>
                    <a:pt x="4" y="1"/>
                  </a:moveTo>
                  <a:lnTo>
                    <a:pt x="0" y="12"/>
                  </a:lnTo>
                  <a:lnTo>
                    <a:pt x="16" y="14"/>
                  </a:lnTo>
                  <a:lnTo>
                    <a:pt x="18" y="47"/>
                  </a:lnTo>
                  <a:lnTo>
                    <a:pt x="28" y="47"/>
                  </a:lnTo>
                  <a:lnTo>
                    <a:pt x="28" y="14"/>
                  </a:lnTo>
                  <a:lnTo>
                    <a:pt x="45" y="13"/>
                  </a:lnTo>
                  <a:lnTo>
                    <a:pt x="39" y="0"/>
                  </a:lnTo>
                  <a:lnTo>
                    <a:pt x="4" y="1"/>
                  </a:lnTo>
                  <a:close/>
                </a:path>
              </a:pathLst>
            </a:custGeom>
            <a:solidFill>
              <a:srgbClr val="000000"/>
            </a:solidFill>
            <a:ln w="9525">
              <a:noFill/>
              <a:round/>
              <a:headEnd/>
              <a:tailEnd/>
            </a:ln>
          </p:spPr>
          <p:txBody>
            <a:bodyPr/>
            <a:lstStyle/>
            <a:p>
              <a:endParaRPr lang="en-US"/>
            </a:p>
          </p:txBody>
        </p:sp>
        <p:sp>
          <p:nvSpPr>
            <p:cNvPr id="13587" name="Freeform 87"/>
            <p:cNvSpPr>
              <a:spLocks/>
            </p:cNvSpPr>
            <p:nvPr/>
          </p:nvSpPr>
          <p:spPr bwMode="auto">
            <a:xfrm>
              <a:off x="1177" y="2811"/>
              <a:ext cx="5" cy="7"/>
            </a:xfrm>
            <a:custGeom>
              <a:avLst/>
              <a:gdLst>
                <a:gd name="T0" fmla="*/ 0 w 43"/>
                <a:gd name="T1" fmla="*/ 0 h 47"/>
                <a:gd name="T2" fmla="*/ 0 w 43"/>
                <a:gd name="T3" fmla="*/ 0 h 47"/>
                <a:gd name="T4" fmla="*/ 0 w 43"/>
                <a:gd name="T5" fmla="*/ 0 h 47"/>
                <a:gd name="T6" fmla="*/ 0 w 43"/>
                <a:gd name="T7" fmla="*/ 0 h 47"/>
                <a:gd name="T8" fmla="*/ 0 w 43"/>
                <a:gd name="T9" fmla="*/ 0 h 47"/>
                <a:gd name="T10" fmla="*/ 0 w 43"/>
                <a:gd name="T11" fmla="*/ 0 h 47"/>
                <a:gd name="T12" fmla="*/ 0 w 43"/>
                <a:gd name="T13" fmla="*/ 0 h 47"/>
                <a:gd name="T14" fmla="*/ 0 w 43"/>
                <a:gd name="T15" fmla="*/ 0 h 47"/>
                <a:gd name="T16" fmla="*/ 0 w 43"/>
                <a:gd name="T17" fmla="*/ 0 h 47"/>
                <a:gd name="T18" fmla="*/ 0 w 43"/>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47"/>
                <a:gd name="T32" fmla="*/ 43 w 43"/>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47">
                  <a:moveTo>
                    <a:pt x="3" y="1"/>
                  </a:moveTo>
                  <a:lnTo>
                    <a:pt x="0" y="12"/>
                  </a:lnTo>
                  <a:lnTo>
                    <a:pt x="15" y="14"/>
                  </a:lnTo>
                  <a:lnTo>
                    <a:pt x="16" y="47"/>
                  </a:lnTo>
                  <a:lnTo>
                    <a:pt x="26" y="47"/>
                  </a:lnTo>
                  <a:lnTo>
                    <a:pt x="27" y="14"/>
                  </a:lnTo>
                  <a:lnTo>
                    <a:pt x="43" y="13"/>
                  </a:lnTo>
                  <a:lnTo>
                    <a:pt x="39" y="0"/>
                  </a:lnTo>
                  <a:lnTo>
                    <a:pt x="3" y="1"/>
                  </a:lnTo>
                  <a:close/>
                </a:path>
              </a:pathLst>
            </a:custGeom>
            <a:solidFill>
              <a:srgbClr val="000000"/>
            </a:solidFill>
            <a:ln w="9525">
              <a:noFill/>
              <a:round/>
              <a:headEnd/>
              <a:tailEnd/>
            </a:ln>
          </p:spPr>
          <p:txBody>
            <a:bodyPr/>
            <a:lstStyle/>
            <a:p>
              <a:endParaRPr lang="en-US"/>
            </a:p>
          </p:txBody>
        </p:sp>
        <p:sp>
          <p:nvSpPr>
            <p:cNvPr id="13588" name="Freeform 88"/>
            <p:cNvSpPr>
              <a:spLocks/>
            </p:cNvSpPr>
            <p:nvPr/>
          </p:nvSpPr>
          <p:spPr bwMode="auto">
            <a:xfrm>
              <a:off x="1185" y="2811"/>
              <a:ext cx="5" cy="7"/>
            </a:xfrm>
            <a:custGeom>
              <a:avLst/>
              <a:gdLst>
                <a:gd name="T0" fmla="*/ 0 w 44"/>
                <a:gd name="T1" fmla="*/ 0 h 47"/>
                <a:gd name="T2" fmla="*/ 0 w 44"/>
                <a:gd name="T3" fmla="*/ 0 h 47"/>
                <a:gd name="T4" fmla="*/ 0 w 44"/>
                <a:gd name="T5" fmla="*/ 0 h 47"/>
                <a:gd name="T6" fmla="*/ 0 w 44"/>
                <a:gd name="T7" fmla="*/ 0 h 47"/>
                <a:gd name="T8" fmla="*/ 0 w 44"/>
                <a:gd name="T9" fmla="*/ 0 h 47"/>
                <a:gd name="T10" fmla="*/ 0 w 44"/>
                <a:gd name="T11" fmla="*/ 0 h 47"/>
                <a:gd name="T12" fmla="*/ 0 w 44"/>
                <a:gd name="T13" fmla="*/ 0 h 47"/>
                <a:gd name="T14" fmla="*/ 0 w 44"/>
                <a:gd name="T15" fmla="*/ 0 h 47"/>
                <a:gd name="T16" fmla="*/ 0 w 44"/>
                <a:gd name="T17" fmla="*/ 0 h 47"/>
                <a:gd name="T18" fmla="*/ 0 w 44"/>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7"/>
                <a:gd name="T32" fmla="*/ 44 w 44"/>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7">
                  <a:moveTo>
                    <a:pt x="3" y="0"/>
                  </a:moveTo>
                  <a:lnTo>
                    <a:pt x="0" y="12"/>
                  </a:lnTo>
                  <a:lnTo>
                    <a:pt x="16" y="13"/>
                  </a:lnTo>
                  <a:lnTo>
                    <a:pt x="17" y="47"/>
                  </a:lnTo>
                  <a:lnTo>
                    <a:pt x="27" y="47"/>
                  </a:lnTo>
                  <a:lnTo>
                    <a:pt x="28" y="14"/>
                  </a:lnTo>
                  <a:lnTo>
                    <a:pt x="44" y="13"/>
                  </a:lnTo>
                  <a:lnTo>
                    <a:pt x="39" y="0"/>
                  </a:lnTo>
                  <a:lnTo>
                    <a:pt x="3" y="0"/>
                  </a:lnTo>
                  <a:close/>
                </a:path>
              </a:pathLst>
            </a:custGeom>
            <a:solidFill>
              <a:srgbClr val="000000"/>
            </a:solidFill>
            <a:ln w="9525">
              <a:noFill/>
              <a:round/>
              <a:headEnd/>
              <a:tailEnd/>
            </a:ln>
          </p:spPr>
          <p:txBody>
            <a:bodyPr/>
            <a:lstStyle/>
            <a:p>
              <a:endParaRPr lang="en-US"/>
            </a:p>
          </p:txBody>
        </p:sp>
        <p:sp>
          <p:nvSpPr>
            <p:cNvPr id="13589" name="Freeform 89"/>
            <p:cNvSpPr>
              <a:spLocks/>
            </p:cNvSpPr>
            <p:nvPr/>
          </p:nvSpPr>
          <p:spPr bwMode="auto">
            <a:xfrm>
              <a:off x="1193" y="2811"/>
              <a:ext cx="5" cy="7"/>
            </a:xfrm>
            <a:custGeom>
              <a:avLst/>
              <a:gdLst>
                <a:gd name="T0" fmla="*/ 0 w 43"/>
                <a:gd name="T1" fmla="*/ 0 h 46"/>
                <a:gd name="T2" fmla="*/ 0 w 43"/>
                <a:gd name="T3" fmla="*/ 0 h 46"/>
                <a:gd name="T4" fmla="*/ 0 w 43"/>
                <a:gd name="T5" fmla="*/ 0 h 46"/>
                <a:gd name="T6" fmla="*/ 0 w 43"/>
                <a:gd name="T7" fmla="*/ 0 h 46"/>
                <a:gd name="T8" fmla="*/ 0 w 43"/>
                <a:gd name="T9" fmla="*/ 0 h 46"/>
                <a:gd name="T10" fmla="*/ 0 w 43"/>
                <a:gd name="T11" fmla="*/ 0 h 46"/>
                <a:gd name="T12" fmla="*/ 0 w 43"/>
                <a:gd name="T13" fmla="*/ 0 h 46"/>
                <a:gd name="T14" fmla="*/ 0 w 43"/>
                <a:gd name="T15" fmla="*/ 0 h 46"/>
                <a:gd name="T16" fmla="*/ 0 w 43"/>
                <a:gd name="T17" fmla="*/ 0 h 46"/>
                <a:gd name="T18" fmla="*/ 0 w 43"/>
                <a:gd name="T19" fmla="*/ 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46"/>
                <a:gd name="T32" fmla="*/ 43 w 43"/>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46">
                  <a:moveTo>
                    <a:pt x="3" y="0"/>
                  </a:moveTo>
                  <a:lnTo>
                    <a:pt x="0" y="11"/>
                  </a:lnTo>
                  <a:lnTo>
                    <a:pt x="15" y="13"/>
                  </a:lnTo>
                  <a:lnTo>
                    <a:pt x="17" y="46"/>
                  </a:lnTo>
                  <a:lnTo>
                    <a:pt x="27" y="46"/>
                  </a:lnTo>
                  <a:lnTo>
                    <a:pt x="28" y="13"/>
                  </a:lnTo>
                  <a:lnTo>
                    <a:pt x="43" y="12"/>
                  </a:lnTo>
                  <a:lnTo>
                    <a:pt x="39" y="0"/>
                  </a:lnTo>
                  <a:lnTo>
                    <a:pt x="3" y="0"/>
                  </a:lnTo>
                  <a:close/>
                </a:path>
              </a:pathLst>
            </a:custGeom>
            <a:solidFill>
              <a:srgbClr val="000000"/>
            </a:solidFill>
            <a:ln w="9525">
              <a:noFill/>
              <a:round/>
              <a:headEnd/>
              <a:tailEnd/>
            </a:ln>
          </p:spPr>
          <p:txBody>
            <a:bodyPr/>
            <a:lstStyle/>
            <a:p>
              <a:endParaRPr lang="en-US"/>
            </a:p>
          </p:txBody>
        </p:sp>
        <p:sp>
          <p:nvSpPr>
            <p:cNvPr id="13590" name="Freeform 90"/>
            <p:cNvSpPr>
              <a:spLocks/>
            </p:cNvSpPr>
            <p:nvPr/>
          </p:nvSpPr>
          <p:spPr bwMode="auto">
            <a:xfrm>
              <a:off x="1201" y="2812"/>
              <a:ext cx="5" cy="6"/>
            </a:xfrm>
            <a:custGeom>
              <a:avLst/>
              <a:gdLst>
                <a:gd name="T0" fmla="*/ 0 w 43"/>
                <a:gd name="T1" fmla="*/ 0 h 47"/>
                <a:gd name="T2" fmla="*/ 0 w 43"/>
                <a:gd name="T3" fmla="*/ 0 h 47"/>
                <a:gd name="T4" fmla="*/ 0 w 43"/>
                <a:gd name="T5" fmla="*/ 0 h 47"/>
                <a:gd name="T6" fmla="*/ 0 w 43"/>
                <a:gd name="T7" fmla="*/ 0 h 47"/>
                <a:gd name="T8" fmla="*/ 0 w 43"/>
                <a:gd name="T9" fmla="*/ 0 h 47"/>
                <a:gd name="T10" fmla="*/ 0 w 43"/>
                <a:gd name="T11" fmla="*/ 0 h 47"/>
                <a:gd name="T12" fmla="*/ 0 w 43"/>
                <a:gd name="T13" fmla="*/ 0 h 47"/>
                <a:gd name="T14" fmla="*/ 0 w 43"/>
                <a:gd name="T15" fmla="*/ 0 h 47"/>
                <a:gd name="T16" fmla="*/ 0 w 43"/>
                <a:gd name="T17" fmla="*/ 0 h 47"/>
                <a:gd name="T18" fmla="*/ 0 w 43"/>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47"/>
                <a:gd name="T32" fmla="*/ 43 w 43"/>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47">
                  <a:moveTo>
                    <a:pt x="4" y="1"/>
                  </a:moveTo>
                  <a:lnTo>
                    <a:pt x="0" y="12"/>
                  </a:lnTo>
                  <a:lnTo>
                    <a:pt x="15" y="13"/>
                  </a:lnTo>
                  <a:lnTo>
                    <a:pt x="17" y="47"/>
                  </a:lnTo>
                  <a:lnTo>
                    <a:pt x="26" y="47"/>
                  </a:lnTo>
                  <a:lnTo>
                    <a:pt x="27" y="14"/>
                  </a:lnTo>
                  <a:lnTo>
                    <a:pt x="43" y="13"/>
                  </a:lnTo>
                  <a:lnTo>
                    <a:pt x="39" y="0"/>
                  </a:lnTo>
                  <a:lnTo>
                    <a:pt x="4" y="1"/>
                  </a:lnTo>
                  <a:close/>
                </a:path>
              </a:pathLst>
            </a:custGeom>
            <a:solidFill>
              <a:srgbClr val="000000"/>
            </a:solidFill>
            <a:ln w="9525">
              <a:noFill/>
              <a:round/>
              <a:headEnd/>
              <a:tailEnd/>
            </a:ln>
          </p:spPr>
          <p:txBody>
            <a:bodyPr/>
            <a:lstStyle/>
            <a:p>
              <a:endParaRPr lang="en-US"/>
            </a:p>
          </p:txBody>
        </p:sp>
        <p:sp>
          <p:nvSpPr>
            <p:cNvPr id="13591" name="Freeform 91"/>
            <p:cNvSpPr>
              <a:spLocks/>
            </p:cNvSpPr>
            <p:nvPr/>
          </p:nvSpPr>
          <p:spPr bwMode="auto">
            <a:xfrm>
              <a:off x="1209" y="2811"/>
              <a:ext cx="5" cy="7"/>
            </a:xfrm>
            <a:custGeom>
              <a:avLst/>
              <a:gdLst>
                <a:gd name="T0" fmla="*/ 0 w 44"/>
                <a:gd name="T1" fmla="*/ 0 h 47"/>
                <a:gd name="T2" fmla="*/ 0 w 44"/>
                <a:gd name="T3" fmla="*/ 0 h 47"/>
                <a:gd name="T4" fmla="*/ 0 w 44"/>
                <a:gd name="T5" fmla="*/ 0 h 47"/>
                <a:gd name="T6" fmla="*/ 0 w 44"/>
                <a:gd name="T7" fmla="*/ 0 h 47"/>
                <a:gd name="T8" fmla="*/ 0 w 44"/>
                <a:gd name="T9" fmla="*/ 0 h 47"/>
                <a:gd name="T10" fmla="*/ 0 w 44"/>
                <a:gd name="T11" fmla="*/ 0 h 47"/>
                <a:gd name="T12" fmla="*/ 0 w 44"/>
                <a:gd name="T13" fmla="*/ 0 h 47"/>
                <a:gd name="T14" fmla="*/ 0 w 44"/>
                <a:gd name="T15" fmla="*/ 0 h 47"/>
                <a:gd name="T16" fmla="*/ 0 w 44"/>
                <a:gd name="T17" fmla="*/ 0 h 47"/>
                <a:gd name="T18" fmla="*/ 0 w 44"/>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7"/>
                <a:gd name="T32" fmla="*/ 44 w 44"/>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7">
                  <a:moveTo>
                    <a:pt x="4" y="1"/>
                  </a:moveTo>
                  <a:lnTo>
                    <a:pt x="0" y="12"/>
                  </a:lnTo>
                  <a:lnTo>
                    <a:pt x="16" y="14"/>
                  </a:lnTo>
                  <a:lnTo>
                    <a:pt x="17" y="47"/>
                  </a:lnTo>
                  <a:lnTo>
                    <a:pt x="27" y="47"/>
                  </a:lnTo>
                  <a:lnTo>
                    <a:pt x="28" y="14"/>
                  </a:lnTo>
                  <a:lnTo>
                    <a:pt x="44" y="13"/>
                  </a:lnTo>
                  <a:lnTo>
                    <a:pt x="39" y="0"/>
                  </a:lnTo>
                  <a:lnTo>
                    <a:pt x="4" y="1"/>
                  </a:lnTo>
                  <a:close/>
                </a:path>
              </a:pathLst>
            </a:custGeom>
            <a:solidFill>
              <a:srgbClr val="000000"/>
            </a:solidFill>
            <a:ln w="9525">
              <a:noFill/>
              <a:round/>
              <a:headEnd/>
              <a:tailEnd/>
            </a:ln>
          </p:spPr>
          <p:txBody>
            <a:bodyPr/>
            <a:lstStyle/>
            <a:p>
              <a:endParaRPr lang="en-US"/>
            </a:p>
          </p:txBody>
        </p:sp>
        <p:sp>
          <p:nvSpPr>
            <p:cNvPr id="13592" name="Freeform 92"/>
            <p:cNvSpPr>
              <a:spLocks/>
            </p:cNvSpPr>
            <p:nvPr/>
          </p:nvSpPr>
          <p:spPr bwMode="auto">
            <a:xfrm>
              <a:off x="1217" y="2811"/>
              <a:ext cx="5" cy="7"/>
            </a:xfrm>
            <a:custGeom>
              <a:avLst/>
              <a:gdLst>
                <a:gd name="T0" fmla="*/ 0 w 44"/>
                <a:gd name="T1" fmla="*/ 0 h 47"/>
                <a:gd name="T2" fmla="*/ 0 w 44"/>
                <a:gd name="T3" fmla="*/ 0 h 47"/>
                <a:gd name="T4" fmla="*/ 0 w 44"/>
                <a:gd name="T5" fmla="*/ 0 h 47"/>
                <a:gd name="T6" fmla="*/ 0 w 44"/>
                <a:gd name="T7" fmla="*/ 0 h 47"/>
                <a:gd name="T8" fmla="*/ 0 w 44"/>
                <a:gd name="T9" fmla="*/ 0 h 47"/>
                <a:gd name="T10" fmla="*/ 0 w 44"/>
                <a:gd name="T11" fmla="*/ 0 h 47"/>
                <a:gd name="T12" fmla="*/ 0 w 44"/>
                <a:gd name="T13" fmla="*/ 0 h 47"/>
                <a:gd name="T14" fmla="*/ 0 w 44"/>
                <a:gd name="T15" fmla="*/ 0 h 47"/>
                <a:gd name="T16" fmla="*/ 0 w 44"/>
                <a:gd name="T17" fmla="*/ 0 h 47"/>
                <a:gd name="T18" fmla="*/ 0 w 44"/>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7"/>
                <a:gd name="T32" fmla="*/ 44 w 44"/>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7">
                  <a:moveTo>
                    <a:pt x="4" y="0"/>
                  </a:moveTo>
                  <a:lnTo>
                    <a:pt x="0" y="12"/>
                  </a:lnTo>
                  <a:lnTo>
                    <a:pt x="15" y="13"/>
                  </a:lnTo>
                  <a:lnTo>
                    <a:pt x="18" y="47"/>
                  </a:lnTo>
                  <a:lnTo>
                    <a:pt x="28" y="47"/>
                  </a:lnTo>
                  <a:lnTo>
                    <a:pt x="28" y="14"/>
                  </a:lnTo>
                  <a:lnTo>
                    <a:pt x="44" y="13"/>
                  </a:lnTo>
                  <a:lnTo>
                    <a:pt x="39" y="0"/>
                  </a:lnTo>
                  <a:lnTo>
                    <a:pt x="4" y="0"/>
                  </a:lnTo>
                  <a:close/>
                </a:path>
              </a:pathLst>
            </a:custGeom>
            <a:solidFill>
              <a:srgbClr val="000000"/>
            </a:solidFill>
            <a:ln w="9525">
              <a:noFill/>
              <a:round/>
              <a:headEnd/>
              <a:tailEnd/>
            </a:ln>
          </p:spPr>
          <p:txBody>
            <a:bodyPr/>
            <a:lstStyle/>
            <a:p>
              <a:endParaRPr lang="en-US"/>
            </a:p>
          </p:txBody>
        </p:sp>
        <p:sp>
          <p:nvSpPr>
            <p:cNvPr id="13593" name="Freeform 93"/>
            <p:cNvSpPr>
              <a:spLocks/>
            </p:cNvSpPr>
            <p:nvPr/>
          </p:nvSpPr>
          <p:spPr bwMode="auto">
            <a:xfrm>
              <a:off x="1225" y="2811"/>
              <a:ext cx="4" cy="5"/>
            </a:xfrm>
            <a:custGeom>
              <a:avLst/>
              <a:gdLst>
                <a:gd name="T0" fmla="*/ 0 w 43"/>
                <a:gd name="T1" fmla="*/ 0 h 32"/>
                <a:gd name="T2" fmla="*/ 0 w 43"/>
                <a:gd name="T3" fmla="*/ 0 h 32"/>
                <a:gd name="T4" fmla="*/ 0 w 43"/>
                <a:gd name="T5" fmla="*/ 0 h 32"/>
                <a:gd name="T6" fmla="*/ 0 w 43"/>
                <a:gd name="T7" fmla="*/ 0 h 32"/>
                <a:gd name="T8" fmla="*/ 0 w 43"/>
                <a:gd name="T9" fmla="*/ 0 h 32"/>
                <a:gd name="T10" fmla="*/ 0 w 43"/>
                <a:gd name="T11" fmla="*/ 0 h 32"/>
                <a:gd name="T12" fmla="*/ 0 w 43"/>
                <a:gd name="T13" fmla="*/ 0 h 32"/>
                <a:gd name="T14" fmla="*/ 0 w 43"/>
                <a:gd name="T15" fmla="*/ 0 h 32"/>
                <a:gd name="T16" fmla="*/ 0 w 4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32"/>
                <a:gd name="T29" fmla="*/ 43 w 4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32">
                  <a:moveTo>
                    <a:pt x="2" y="0"/>
                  </a:moveTo>
                  <a:lnTo>
                    <a:pt x="0" y="13"/>
                  </a:lnTo>
                  <a:lnTo>
                    <a:pt x="10" y="14"/>
                  </a:lnTo>
                  <a:lnTo>
                    <a:pt x="19" y="32"/>
                  </a:lnTo>
                  <a:lnTo>
                    <a:pt x="32" y="13"/>
                  </a:lnTo>
                  <a:lnTo>
                    <a:pt x="43" y="13"/>
                  </a:lnTo>
                  <a:lnTo>
                    <a:pt x="38" y="0"/>
                  </a:lnTo>
                  <a:lnTo>
                    <a:pt x="2" y="0"/>
                  </a:lnTo>
                  <a:close/>
                </a:path>
              </a:pathLst>
            </a:custGeom>
            <a:solidFill>
              <a:srgbClr val="000000"/>
            </a:solidFill>
            <a:ln w="9525">
              <a:noFill/>
              <a:round/>
              <a:headEnd/>
              <a:tailEnd/>
            </a:ln>
          </p:spPr>
          <p:txBody>
            <a:bodyPr/>
            <a:lstStyle/>
            <a:p>
              <a:endParaRPr lang="en-US"/>
            </a:p>
          </p:txBody>
        </p:sp>
        <p:sp>
          <p:nvSpPr>
            <p:cNvPr id="13594" name="Freeform 94"/>
            <p:cNvSpPr>
              <a:spLocks/>
            </p:cNvSpPr>
            <p:nvPr/>
          </p:nvSpPr>
          <p:spPr bwMode="auto">
            <a:xfrm>
              <a:off x="1205" y="2815"/>
              <a:ext cx="5" cy="3"/>
            </a:xfrm>
            <a:custGeom>
              <a:avLst/>
              <a:gdLst>
                <a:gd name="T0" fmla="*/ 0 w 46"/>
                <a:gd name="T1" fmla="*/ 0 h 20"/>
                <a:gd name="T2" fmla="*/ 0 w 46"/>
                <a:gd name="T3" fmla="*/ 0 h 20"/>
                <a:gd name="T4" fmla="*/ 0 w 46"/>
                <a:gd name="T5" fmla="*/ 0 h 20"/>
                <a:gd name="T6" fmla="*/ 0 w 46"/>
                <a:gd name="T7" fmla="*/ 0 h 20"/>
                <a:gd name="T8" fmla="*/ 0 w 46"/>
                <a:gd name="T9" fmla="*/ 0 h 20"/>
                <a:gd name="T10" fmla="*/ 0 w 46"/>
                <a:gd name="T11" fmla="*/ 0 h 20"/>
                <a:gd name="T12" fmla="*/ 0 60000 65536"/>
                <a:gd name="T13" fmla="*/ 0 60000 65536"/>
                <a:gd name="T14" fmla="*/ 0 60000 65536"/>
                <a:gd name="T15" fmla="*/ 0 60000 65536"/>
                <a:gd name="T16" fmla="*/ 0 60000 65536"/>
                <a:gd name="T17" fmla="*/ 0 60000 65536"/>
                <a:gd name="T18" fmla="*/ 0 w 46"/>
                <a:gd name="T19" fmla="*/ 0 h 20"/>
                <a:gd name="T20" fmla="*/ 46 w 46"/>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6" h="20">
                  <a:moveTo>
                    <a:pt x="3" y="1"/>
                  </a:moveTo>
                  <a:lnTo>
                    <a:pt x="0" y="20"/>
                  </a:lnTo>
                  <a:lnTo>
                    <a:pt x="46" y="20"/>
                  </a:lnTo>
                  <a:lnTo>
                    <a:pt x="38" y="0"/>
                  </a:lnTo>
                  <a:lnTo>
                    <a:pt x="3" y="1"/>
                  </a:lnTo>
                  <a:close/>
                </a:path>
              </a:pathLst>
            </a:custGeom>
            <a:solidFill>
              <a:srgbClr val="000000"/>
            </a:solidFill>
            <a:ln w="9525">
              <a:noFill/>
              <a:round/>
              <a:headEnd/>
              <a:tailEnd/>
            </a:ln>
          </p:spPr>
          <p:txBody>
            <a:bodyPr/>
            <a:lstStyle/>
            <a:p>
              <a:endParaRPr lang="en-US"/>
            </a:p>
          </p:txBody>
        </p:sp>
        <p:sp>
          <p:nvSpPr>
            <p:cNvPr id="13595" name="Freeform 95"/>
            <p:cNvSpPr>
              <a:spLocks/>
            </p:cNvSpPr>
            <p:nvPr/>
          </p:nvSpPr>
          <p:spPr bwMode="auto">
            <a:xfrm>
              <a:off x="1197" y="2815"/>
              <a:ext cx="5" cy="3"/>
            </a:xfrm>
            <a:custGeom>
              <a:avLst/>
              <a:gdLst>
                <a:gd name="T0" fmla="*/ 0 w 47"/>
                <a:gd name="T1" fmla="*/ 0 h 20"/>
                <a:gd name="T2" fmla="*/ 0 w 47"/>
                <a:gd name="T3" fmla="*/ 0 h 20"/>
                <a:gd name="T4" fmla="*/ 0 w 47"/>
                <a:gd name="T5" fmla="*/ 0 h 20"/>
                <a:gd name="T6" fmla="*/ 0 w 47"/>
                <a:gd name="T7" fmla="*/ 0 h 20"/>
                <a:gd name="T8" fmla="*/ 0 w 47"/>
                <a:gd name="T9" fmla="*/ 0 h 20"/>
                <a:gd name="T10" fmla="*/ 0 w 47"/>
                <a:gd name="T11" fmla="*/ 0 h 20"/>
                <a:gd name="T12" fmla="*/ 0 60000 65536"/>
                <a:gd name="T13" fmla="*/ 0 60000 65536"/>
                <a:gd name="T14" fmla="*/ 0 60000 65536"/>
                <a:gd name="T15" fmla="*/ 0 60000 65536"/>
                <a:gd name="T16" fmla="*/ 0 60000 65536"/>
                <a:gd name="T17" fmla="*/ 0 60000 65536"/>
                <a:gd name="T18" fmla="*/ 0 w 47"/>
                <a:gd name="T19" fmla="*/ 0 h 20"/>
                <a:gd name="T20" fmla="*/ 47 w 4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7" h="20">
                  <a:moveTo>
                    <a:pt x="5" y="1"/>
                  </a:moveTo>
                  <a:lnTo>
                    <a:pt x="0" y="20"/>
                  </a:lnTo>
                  <a:lnTo>
                    <a:pt x="47" y="20"/>
                  </a:lnTo>
                  <a:lnTo>
                    <a:pt x="39" y="0"/>
                  </a:lnTo>
                  <a:lnTo>
                    <a:pt x="5" y="1"/>
                  </a:lnTo>
                  <a:close/>
                </a:path>
              </a:pathLst>
            </a:custGeom>
            <a:solidFill>
              <a:srgbClr val="000000"/>
            </a:solidFill>
            <a:ln w="9525">
              <a:noFill/>
              <a:round/>
              <a:headEnd/>
              <a:tailEnd/>
            </a:ln>
          </p:spPr>
          <p:txBody>
            <a:bodyPr/>
            <a:lstStyle/>
            <a:p>
              <a:endParaRPr lang="en-US"/>
            </a:p>
          </p:txBody>
        </p:sp>
        <p:sp>
          <p:nvSpPr>
            <p:cNvPr id="13596" name="Freeform 96"/>
            <p:cNvSpPr>
              <a:spLocks/>
            </p:cNvSpPr>
            <p:nvPr/>
          </p:nvSpPr>
          <p:spPr bwMode="auto">
            <a:xfrm>
              <a:off x="1189" y="2815"/>
              <a:ext cx="5" cy="3"/>
            </a:xfrm>
            <a:custGeom>
              <a:avLst/>
              <a:gdLst>
                <a:gd name="T0" fmla="*/ 0 w 46"/>
                <a:gd name="T1" fmla="*/ 0 h 20"/>
                <a:gd name="T2" fmla="*/ 0 w 46"/>
                <a:gd name="T3" fmla="*/ 0 h 20"/>
                <a:gd name="T4" fmla="*/ 0 w 46"/>
                <a:gd name="T5" fmla="*/ 0 h 20"/>
                <a:gd name="T6" fmla="*/ 0 w 46"/>
                <a:gd name="T7" fmla="*/ 0 h 20"/>
                <a:gd name="T8" fmla="*/ 0 w 46"/>
                <a:gd name="T9" fmla="*/ 0 h 20"/>
                <a:gd name="T10" fmla="*/ 0 w 46"/>
                <a:gd name="T11" fmla="*/ 0 h 20"/>
                <a:gd name="T12" fmla="*/ 0 60000 65536"/>
                <a:gd name="T13" fmla="*/ 0 60000 65536"/>
                <a:gd name="T14" fmla="*/ 0 60000 65536"/>
                <a:gd name="T15" fmla="*/ 0 60000 65536"/>
                <a:gd name="T16" fmla="*/ 0 60000 65536"/>
                <a:gd name="T17" fmla="*/ 0 60000 65536"/>
                <a:gd name="T18" fmla="*/ 0 w 46"/>
                <a:gd name="T19" fmla="*/ 0 h 20"/>
                <a:gd name="T20" fmla="*/ 46 w 46"/>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6" h="20">
                  <a:moveTo>
                    <a:pt x="4" y="1"/>
                  </a:moveTo>
                  <a:lnTo>
                    <a:pt x="0" y="20"/>
                  </a:lnTo>
                  <a:lnTo>
                    <a:pt x="46" y="20"/>
                  </a:lnTo>
                  <a:lnTo>
                    <a:pt x="38" y="0"/>
                  </a:lnTo>
                  <a:lnTo>
                    <a:pt x="4" y="1"/>
                  </a:lnTo>
                  <a:close/>
                </a:path>
              </a:pathLst>
            </a:custGeom>
            <a:solidFill>
              <a:srgbClr val="000000"/>
            </a:solidFill>
            <a:ln w="9525">
              <a:noFill/>
              <a:round/>
              <a:headEnd/>
              <a:tailEnd/>
            </a:ln>
          </p:spPr>
          <p:txBody>
            <a:bodyPr/>
            <a:lstStyle/>
            <a:p>
              <a:endParaRPr lang="en-US"/>
            </a:p>
          </p:txBody>
        </p:sp>
        <p:sp>
          <p:nvSpPr>
            <p:cNvPr id="13597" name="Freeform 97"/>
            <p:cNvSpPr>
              <a:spLocks/>
            </p:cNvSpPr>
            <p:nvPr/>
          </p:nvSpPr>
          <p:spPr bwMode="auto">
            <a:xfrm>
              <a:off x="1181" y="2815"/>
              <a:ext cx="5" cy="3"/>
            </a:xfrm>
            <a:custGeom>
              <a:avLst/>
              <a:gdLst>
                <a:gd name="T0" fmla="*/ 0 w 47"/>
                <a:gd name="T1" fmla="*/ 0 h 20"/>
                <a:gd name="T2" fmla="*/ 0 w 47"/>
                <a:gd name="T3" fmla="*/ 0 h 20"/>
                <a:gd name="T4" fmla="*/ 0 w 47"/>
                <a:gd name="T5" fmla="*/ 0 h 20"/>
                <a:gd name="T6" fmla="*/ 0 w 47"/>
                <a:gd name="T7" fmla="*/ 0 h 20"/>
                <a:gd name="T8" fmla="*/ 0 w 47"/>
                <a:gd name="T9" fmla="*/ 0 h 20"/>
                <a:gd name="T10" fmla="*/ 0 w 47"/>
                <a:gd name="T11" fmla="*/ 0 h 20"/>
                <a:gd name="T12" fmla="*/ 0 60000 65536"/>
                <a:gd name="T13" fmla="*/ 0 60000 65536"/>
                <a:gd name="T14" fmla="*/ 0 60000 65536"/>
                <a:gd name="T15" fmla="*/ 0 60000 65536"/>
                <a:gd name="T16" fmla="*/ 0 60000 65536"/>
                <a:gd name="T17" fmla="*/ 0 60000 65536"/>
                <a:gd name="T18" fmla="*/ 0 w 47"/>
                <a:gd name="T19" fmla="*/ 0 h 20"/>
                <a:gd name="T20" fmla="*/ 47 w 4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7" h="20">
                  <a:moveTo>
                    <a:pt x="5" y="0"/>
                  </a:moveTo>
                  <a:lnTo>
                    <a:pt x="0" y="20"/>
                  </a:lnTo>
                  <a:lnTo>
                    <a:pt x="47" y="19"/>
                  </a:lnTo>
                  <a:lnTo>
                    <a:pt x="39" y="0"/>
                  </a:lnTo>
                  <a:lnTo>
                    <a:pt x="5" y="0"/>
                  </a:lnTo>
                  <a:close/>
                </a:path>
              </a:pathLst>
            </a:custGeom>
            <a:solidFill>
              <a:srgbClr val="000000"/>
            </a:solidFill>
            <a:ln w="9525">
              <a:noFill/>
              <a:round/>
              <a:headEnd/>
              <a:tailEnd/>
            </a:ln>
          </p:spPr>
          <p:txBody>
            <a:bodyPr/>
            <a:lstStyle/>
            <a:p>
              <a:endParaRPr lang="en-US"/>
            </a:p>
          </p:txBody>
        </p:sp>
        <p:sp>
          <p:nvSpPr>
            <p:cNvPr id="13598" name="Freeform 98"/>
            <p:cNvSpPr>
              <a:spLocks/>
            </p:cNvSpPr>
            <p:nvPr/>
          </p:nvSpPr>
          <p:spPr bwMode="auto">
            <a:xfrm>
              <a:off x="1173" y="2815"/>
              <a:ext cx="5" cy="3"/>
            </a:xfrm>
            <a:custGeom>
              <a:avLst/>
              <a:gdLst>
                <a:gd name="T0" fmla="*/ 0 w 47"/>
                <a:gd name="T1" fmla="*/ 0 h 20"/>
                <a:gd name="T2" fmla="*/ 0 w 47"/>
                <a:gd name="T3" fmla="*/ 0 h 20"/>
                <a:gd name="T4" fmla="*/ 0 w 47"/>
                <a:gd name="T5" fmla="*/ 0 h 20"/>
                <a:gd name="T6" fmla="*/ 0 w 47"/>
                <a:gd name="T7" fmla="*/ 0 h 20"/>
                <a:gd name="T8" fmla="*/ 0 w 47"/>
                <a:gd name="T9" fmla="*/ 0 h 20"/>
                <a:gd name="T10" fmla="*/ 0 w 47"/>
                <a:gd name="T11" fmla="*/ 0 h 20"/>
                <a:gd name="T12" fmla="*/ 0 60000 65536"/>
                <a:gd name="T13" fmla="*/ 0 60000 65536"/>
                <a:gd name="T14" fmla="*/ 0 60000 65536"/>
                <a:gd name="T15" fmla="*/ 0 60000 65536"/>
                <a:gd name="T16" fmla="*/ 0 60000 65536"/>
                <a:gd name="T17" fmla="*/ 0 60000 65536"/>
                <a:gd name="T18" fmla="*/ 0 w 47"/>
                <a:gd name="T19" fmla="*/ 0 h 20"/>
                <a:gd name="T20" fmla="*/ 47 w 4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7" h="20">
                  <a:moveTo>
                    <a:pt x="5" y="0"/>
                  </a:moveTo>
                  <a:lnTo>
                    <a:pt x="0" y="20"/>
                  </a:lnTo>
                  <a:lnTo>
                    <a:pt x="47" y="19"/>
                  </a:lnTo>
                  <a:lnTo>
                    <a:pt x="40" y="0"/>
                  </a:lnTo>
                  <a:lnTo>
                    <a:pt x="5" y="0"/>
                  </a:lnTo>
                  <a:close/>
                </a:path>
              </a:pathLst>
            </a:custGeom>
            <a:solidFill>
              <a:srgbClr val="000000"/>
            </a:solidFill>
            <a:ln w="9525">
              <a:noFill/>
              <a:round/>
              <a:headEnd/>
              <a:tailEnd/>
            </a:ln>
          </p:spPr>
          <p:txBody>
            <a:bodyPr/>
            <a:lstStyle/>
            <a:p>
              <a:endParaRPr lang="en-US"/>
            </a:p>
          </p:txBody>
        </p:sp>
        <p:sp>
          <p:nvSpPr>
            <p:cNvPr id="13599" name="Freeform 99"/>
            <p:cNvSpPr>
              <a:spLocks/>
            </p:cNvSpPr>
            <p:nvPr/>
          </p:nvSpPr>
          <p:spPr bwMode="auto">
            <a:xfrm>
              <a:off x="1165" y="2815"/>
              <a:ext cx="5" cy="3"/>
            </a:xfrm>
            <a:custGeom>
              <a:avLst/>
              <a:gdLst>
                <a:gd name="T0" fmla="*/ 0 w 47"/>
                <a:gd name="T1" fmla="*/ 0 h 20"/>
                <a:gd name="T2" fmla="*/ 0 w 47"/>
                <a:gd name="T3" fmla="*/ 0 h 20"/>
                <a:gd name="T4" fmla="*/ 0 w 47"/>
                <a:gd name="T5" fmla="*/ 0 h 20"/>
                <a:gd name="T6" fmla="*/ 0 w 47"/>
                <a:gd name="T7" fmla="*/ 0 h 20"/>
                <a:gd name="T8" fmla="*/ 0 w 47"/>
                <a:gd name="T9" fmla="*/ 0 h 20"/>
                <a:gd name="T10" fmla="*/ 0 w 47"/>
                <a:gd name="T11" fmla="*/ 0 h 20"/>
                <a:gd name="T12" fmla="*/ 0 60000 65536"/>
                <a:gd name="T13" fmla="*/ 0 60000 65536"/>
                <a:gd name="T14" fmla="*/ 0 60000 65536"/>
                <a:gd name="T15" fmla="*/ 0 60000 65536"/>
                <a:gd name="T16" fmla="*/ 0 60000 65536"/>
                <a:gd name="T17" fmla="*/ 0 60000 65536"/>
                <a:gd name="T18" fmla="*/ 0 w 47"/>
                <a:gd name="T19" fmla="*/ 0 h 20"/>
                <a:gd name="T20" fmla="*/ 47 w 4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7" h="20">
                  <a:moveTo>
                    <a:pt x="4" y="0"/>
                  </a:moveTo>
                  <a:lnTo>
                    <a:pt x="0" y="20"/>
                  </a:lnTo>
                  <a:lnTo>
                    <a:pt x="47" y="19"/>
                  </a:lnTo>
                  <a:lnTo>
                    <a:pt x="38" y="0"/>
                  </a:lnTo>
                  <a:lnTo>
                    <a:pt x="4" y="0"/>
                  </a:lnTo>
                  <a:close/>
                </a:path>
              </a:pathLst>
            </a:custGeom>
            <a:solidFill>
              <a:srgbClr val="000000"/>
            </a:solidFill>
            <a:ln w="9525">
              <a:noFill/>
              <a:round/>
              <a:headEnd/>
              <a:tailEnd/>
            </a:ln>
          </p:spPr>
          <p:txBody>
            <a:bodyPr/>
            <a:lstStyle/>
            <a:p>
              <a:endParaRPr lang="en-US"/>
            </a:p>
          </p:txBody>
        </p:sp>
        <p:sp>
          <p:nvSpPr>
            <p:cNvPr id="13600" name="Freeform 100"/>
            <p:cNvSpPr>
              <a:spLocks/>
            </p:cNvSpPr>
            <p:nvPr/>
          </p:nvSpPr>
          <p:spPr bwMode="auto">
            <a:xfrm>
              <a:off x="1157" y="2815"/>
              <a:ext cx="6" cy="9"/>
            </a:xfrm>
            <a:custGeom>
              <a:avLst/>
              <a:gdLst>
                <a:gd name="T0" fmla="*/ 0 w 53"/>
                <a:gd name="T1" fmla="*/ 0 h 64"/>
                <a:gd name="T2" fmla="*/ 0 w 53"/>
                <a:gd name="T3" fmla="*/ 0 h 64"/>
                <a:gd name="T4" fmla="*/ 0 w 53"/>
                <a:gd name="T5" fmla="*/ 0 h 64"/>
                <a:gd name="T6" fmla="*/ 0 w 53"/>
                <a:gd name="T7" fmla="*/ 0 h 64"/>
                <a:gd name="T8" fmla="*/ 0 w 53"/>
                <a:gd name="T9" fmla="*/ 0 h 64"/>
                <a:gd name="T10" fmla="*/ 0 w 53"/>
                <a:gd name="T11" fmla="*/ 0 h 64"/>
                <a:gd name="T12" fmla="*/ 0 w 53"/>
                <a:gd name="T13" fmla="*/ 0 h 64"/>
                <a:gd name="T14" fmla="*/ 0 w 53"/>
                <a:gd name="T15" fmla="*/ 0 h 64"/>
                <a:gd name="T16" fmla="*/ 0 w 53"/>
                <a:gd name="T17" fmla="*/ 0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64"/>
                <a:gd name="T29" fmla="*/ 53 w 53"/>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64">
                  <a:moveTo>
                    <a:pt x="4" y="0"/>
                  </a:moveTo>
                  <a:lnTo>
                    <a:pt x="0" y="18"/>
                  </a:lnTo>
                  <a:lnTo>
                    <a:pt x="28" y="20"/>
                  </a:lnTo>
                  <a:lnTo>
                    <a:pt x="35" y="64"/>
                  </a:lnTo>
                  <a:lnTo>
                    <a:pt x="40" y="64"/>
                  </a:lnTo>
                  <a:lnTo>
                    <a:pt x="53" y="25"/>
                  </a:lnTo>
                  <a:lnTo>
                    <a:pt x="45" y="1"/>
                  </a:lnTo>
                  <a:lnTo>
                    <a:pt x="4" y="0"/>
                  </a:lnTo>
                  <a:close/>
                </a:path>
              </a:pathLst>
            </a:custGeom>
            <a:solidFill>
              <a:srgbClr val="000000"/>
            </a:solidFill>
            <a:ln w="9525">
              <a:noFill/>
              <a:round/>
              <a:headEnd/>
              <a:tailEnd/>
            </a:ln>
          </p:spPr>
          <p:txBody>
            <a:bodyPr/>
            <a:lstStyle/>
            <a:p>
              <a:endParaRPr lang="en-US"/>
            </a:p>
          </p:txBody>
        </p:sp>
        <p:sp>
          <p:nvSpPr>
            <p:cNvPr id="13601" name="Freeform 101"/>
            <p:cNvSpPr>
              <a:spLocks/>
            </p:cNvSpPr>
            <p:nvPr/>
          </p:nvSpPr>
          <p:spPr bwMode="auto">
            <a:xfrm>
              <a:off x="1149" y="2815"/>
              <a:ext cx="5" cy="7"/>
            </a:xfrm>
            <a:custGeom>
              <a:avLst/>
              <a:gdLst>
                <a:gd name="T0" fmla="*/ 0 w 44"/>
                <a:gd name="T1" fmla="*/ 0 h 45"/>
                <a:gd name="T2" fmla="*/ 0 w 44"/>
                <a:gd name="T3" fmla="*/ 0 h 45"/>
                <a:gd name="T4" fmla="*/ 0 w 44"/>
                <a:gd name="T5" fmla="*/ 0 h 45"/>
                <a:gd name="T6" fmla="*/ 0 w 44"/>
                <a:gd name="T7" fmla="*/ 0 h 45"/>
                <a:gd name="T8" fmla="*/ 0 w 44"/>
                <a:gd name="T9" fmla="*/ 0 h 45"/>
                <a:gd name="T10" fmla="*/ 0 w 44"/>
                <a:gd name="T11" fmla="*/ 0 h 45"/>
                <a:gd name="T12" fmla="*/ 0 w 44"/>
                <a:gd name="T13" fmla="*/ 0 h 45"/>
                <a:gd name="T14" fmla="*/ 0 w 44"/>
                <a:gd name="T15" fmla="*/ 0 h 45"/>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45"/>
                <a:gd name="T26" fmla="*/ 44 w 44"/>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45">
                  <a:moveTo>
                    <a:pt x="4" y="0"/>
                  </a:moveTo>
                  <a:lnTo>
                    <a:pt x="0" y="34"/>
                  </a:lnTo>
                  <a:lnTo>
                    <a:pt x="8" y="45"/>
                  </a:lnTo>
                  <a:lnTo>
                    <a:pt x="19" y="18"/>
                  </a:lnTo>
                  <a:lnTo>
                    <a:pt x="44" y="18"/>
                  </a:lnTo>
                  <a:lnTo>
                    <a:pt x="38" y="0"/>
                  </a:lnTo>
                  <a:lnTo>
                    <a:pt x="4" y="0"/>
                  </a:lnTo>
                  <a:close/>
                </a:path>
              </a:pathLst>
            </a:custGeom>
            <a:solidFill>
              <a:srgbClr val="000000"/>
            </a:solidFill>
            <a:ln w="9525">
              <a:noFill/>
              <a:round/>
              <a:headEnd/>
              <a:tailEnd/>
            </a:ln>
          </p:spPr>
          <p:txBody>
            <a:bodyPr/>
            <a:lstStyle/>
            <a:p>
              <a:endParaRPr lang="en-US"/>
            </a:p>
          </p:txBody>
        </p:sp>
        <p:sp>
          <p:nvSpPr>
            <p:cNvPr id="13602" name="Freeform 102"/>
            <p:cNvSpPr>
              <a:spLocks/>
            </p:cNvSpPr>
            <p:nvPr/>
          </p:nvSpPr>
          <p:spPr bwMode="auto">
            <a:xfrm>
              <a:off x="1123" y="2783"/>
              <a:ext cx="187" cy="47"/>
            </a:xfrm>
            <a:custGeom>
              <a:avLst/>
              <a:gdLst>
                <a:gd name="T0" fmla="*/ 0 w 1687"/>
                <a:gd name="T1" fmla="*/ 0 h 331"/>
                <a:gd name="T2" fmla="*/ 0 w 1687"/>
                <a:gd name="T3" fmla="*/ 0 h 331"/>
                <a:gd name="T4" fmla="*/ 0 w 1687"/>
                <a:gd name="T5" fmla="*/ 0 h 331"/>
                <a:gd name="T6" fmla="*/ 0 w 1687"/>
                <a:gd name="T7" fmla="*/ 0 h 331"/>
                <a:gd name="T8" fmla="*/ 0 w 1687"/>
                <a:gd name="T9" fmla="*/ 0 h 331"/>
                <a:gd name="T10" fmla="*/ 0 w 1687"/>
                <a:gd name="T11" fmla="*/ 0 h 331"/>
                <a:gd name="T12" fmla="*/ 0 w 1687"/>
                <a:gd name="T13" fmla="*/ 0 h 331"/>
                <a:gd name="T14" fmla="*/ 0 60000 65536"/>
                <a:gd name="T15" fmla="*/ 0 60000 65536"/>
                <a:gd name="T16" fmla="*/ 0 60000 65536"/>
                <a:gd name="T17" fmla="*/ 0 60000 65536"/>
                <a:gd name="T18" fmla="*/ 0 60000 65536"/>
                <a:gd name="T19" fmla="*/ 0 60000 65536"/>
                <a:gd name="T20" fmla="*/ 0 60000 65536"/>
                <a:gd name="T21" fmla="*/ 0 w 1687"/>
                <a:gd name="T22" fmla="*/ 0 h 331"/>
                <a:gd name="T23" fmla="*/ 1687 w 1687"/>
                <a:gd name="T24" fmla="*/ 331 h 3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7" h="331">
                  <a:moveTo>
                    <a:pt x="1682" y="2"/>
                  </a:moveTo>
                  <a:lnTo>
                    <a:pt x="67" y="0"/>
                  </a:lnTo>
                  <a:lnTo>
                    <a:pt x="0" y="331"/>
                  </a:lnTo>
                  <a:lnTo>
                    <a:pt x="80" y="21"/>
                  </a:lnTo>
                  <a:lnTo>
                    <a:pt x="1687" y="22"/>
                  </a:lnTo>
                  <a:lnTo>
                    <a:pt x="1682" y="2"/>
                  </a:lnTo>
                  <a:close/>
                </a:path>
              </a:pathLst>
            </a:custGeom>
            <a:solidFill>
              <a:srgbClr val="000000"/>
            </a:solidFill>
            <a:ln w="9525">
              <a:noFill/>
              <a:round/>
              <a:headEnd/>
              <a:tailEnd/>
            </a:ln>
          </p:spPr>
          <p:txBody>
            <a:bodyPr/>
            <a:lstStyle/>
            <a:p>
              <a:endParaRPr lang="en-US"/>
            </a:p>
          </p:txBody>
        </p:sp>
        <p:sp>
          <p:nvSpPr>
            <p:cNvPr id="13603" name="Freeform 103"/>
            <p:cNvSpPr>
              <a:spLocks/>
            </p:cNvSpPr>
            <p:nvPr/>
          </p:nvSpPr>
          <p:spPr bwMode="auto">
            <a:xfrm>
              <a:off x="1133" y="2792"/>
              <a:ext cx="7" cy="5"/>
            </a:xfrm>
            <a:custGeom>
              <a:avLst/>
              <a:gdLst>
                <a:gd name="T0" fmla="*/ 0 w 64"/>
                <a:gd name="T1" fmla="*/ 0 h 36"/>
                <a:gd name="T2" fmla="*/ 0 w 64"/>
                <a:gd name="T3" fmla="*/ 0 h 36"/>
                <a:gd name="T4" fmla="*/ 0 w 64"/>
                <a:gd name="T5" fmla="*/ 0 h 36"/>
                <a:gd name="T6" fmla="*/ 0 w 64"/>
                <a:gd name="T7" fmla="*/ 0 h 36"/>
                <a:gd name="T8" fmla="*/ 0 w 64"/>
                <a:gd name="T9" fmla="*/ 0 h 36"/>
                <a:gd name="T10" fmla="*/ 0 w 64"/>
                <a:gd name="T11" fmla="*/ 0 h 36"/>
                <a:gd name="T12" fmla="*/ 0 w 64"/>
                <a:gd name="T13" fmla="*/ 0 h 36"/>
                <a:gd name="T14" fmla="*/ 0 w 64"/>
                <a:gd name="T15" fmla="*/ 0 h 36"/>
                <a:gd name="T16" fmla="*/ 0 w 64"/>
                <a:gd name="T17" fmla="*/ 0 h 36"/>
                <a:gd name="T18" fmla="*/ 0 w 64"/>
                <a:gd name="T19" fmla="*/ 0 h 36"/>
                <a:gd name="T20" fmla="*/ 0 w 64"/>
                <a:gd name="T21" fmla="*/ 0 h 36"/>
                <a:gd name="T22" fmla="*/ 0 w 64"/>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
                <a:gd name="T37" fmla="*/ 0 h 36"/>
                <a:gd name="T38" fmla="*/ 64 w 64"/>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 h="36">
                  <a:moveTo>
                    <a:pt x="5" y="0"/>
                  </a:moveTo>
                  <a:lnTo>
                    <a:pt x="0" y="34"/>
                  </a:lnTo>
                  <a:lnTo>
                    <a:pt x="9" y="36"/>
                  </a:lnTo>
                  <a:lnTo>
                    <a:pt x="11" y="29"/>
                  </a:lnTo>
                  <a:lnTo>
                    <a:pt x="51" y="28"/>
                  </a:lnTo>
                  <a:lnTo>
                    <a:pt x="58" y="36"/>
                  </a:lnTo>
                  <a:lnTo>
                    <a:pt x="64" y="33"/>
                  </a:lnTo>
                  <a:lnTo>
                    <a:pt x="57" y="10"/>
                  </a:lnTo>
                  <a:lnTo>
                    <a:pt x="12" y="11"/>
                  </a:lnTo>
                  <a:lnTo>
                    <a:pt x="12" y="0"/>
                  </a:lnTo>
                  <a:lnTo>
                    <a:pt x="5" y="0"/>
                  </a:lnTo>
                  <a:close/>
                </a:path>
              </a:pathLst>
            </a:custGeom>
            <a:solidFill>
              <a:srgbClr val="000000"/>
            </a:solidFill>
            <a:ln w="9525">
              <a:noFill/>
              <a:round/>
              <a:headEnd/>
              <a:tailEnd/>
            </a:ln>
          </p:spPr>
          <p:txBody>
            <a:bodyPr/>
            <a:lstStyle/>
            <a:p>
              <a:endParaRPr lang="en-US"/>
            </a:p>
          </p:txBody>
        </p:sp>
        <p:sp>
          <p:nvSpPr>
            <p:cNvPr id="13604" name="Freeform 104"/>
            <p:cNvSpPr>
              <a:spLocks/>
            </p:cNvSpPr>
            <p:nvPr/>
          </p:nvSpPr>
          <p:spPr bwMode="auto">
            <a:xfrm>
              <a:off x="1140" y="2792"/>
              <a:ext cx="2" cy="5"/>
            </a:xfrm>
            <a:custGeom>
              <a:avLst/>
              <a:gdLst>
                <a:gd name="T0" fmla="*/ 0 w 12"/>
                <a:gd name="T1" fmla="*/ 0 h 32"/>
                <a:gd name="T2" fmla="*/ 0 w 12"/>
                <a:gd name="T3" fmla="*/ 0 h 32"/>
                <a:gd name="T4" fmla="*/ 0 w 12"/>
                <a:gd name="T5" fmla="*/ 0 h 32"/>
                <a:gd name="T6" fmla="*/ 0 w 12"/>
                <a:gd name="T7" fmla="*/ 0 h 32"/>
                <a:gd name="T8" fmla="*/ 0 w 12"/>
                <a:gd name="T9" fmla="*/ 0 h 32"/>
                <a:gd name="T10" fmla="*/ 0 w 12"/>
                <a:gd name="T11" fmla="*/ 0 h 32"/>
                <a:gd name="T12" fmla="*/ 0 60000 65536"/>
                <a:gd name="T13" fmla="*/ 0 60000 65536"/>
                <a:gd name="T14" fmla="*/ 0 60000 65536"/>
                <a:gd name="T15" fmla="*/ 0 60000 65536"/>
                <a:gd name="T16" fmla="*/ 0 60000 65536"/>
                <a:gd name="T17" fmla="*/ 0 60000 65536"/>
                <a:gd name="T18" fmla="*/ 0 w 12"/>
                <a:gd name="T19" fmla="*/ 0 h 32"/>
                <a:gd name="T20" fmla="*/ 12 w 1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2" h="32">
                  <a:moveTo>
                    <a:pt x="5" y="0"/>
                  </a:moveTo>
                  <a:lnTo>
                    <a:pt x="0" y="32"/>
                  </a:lnTo>
                  <a:lnTo>
                    <a:pt x="8" y="32"/>
                  </a:lnTo>
                  <a:lnTo>
                    <a:pt x="12" y="0"/>
                  </a:lnTo>
                  <a:lnTo>
                    <a:pt x="5" y="0"/>
                  </a:lnTo>
                  <a:close/>
                </a:path>
              </a:pathLst>
            </a:custGeom>
            <a:solidFill>
              <a:srgbClr val="000000"/>
            </a:solidFill>
            <a:ln w="9525">
              <a:noFill/>
              <a:round/>
              <a:headEnd/>
              <a:tailEnd/>
            </a:ln>
          </p:spPr>
          <p:txBody>
            <a:bodyPr/>
            <a:lstStyle/>
            <a:p>
              <a:endParaRPr lang="en-US"/>
            </a:p>
          </p:txBody>
        </p:sp>
        <p:sp>
          <p:nvSpPr>
            <p:cNvPr id="13605" name="Freeform 105"/>
            <p:cNvSpPr>
              <a:spLocks/>
            </p:cNvSpPr>
            <p:nvPr/>
          </p:nvSpPr>
          <p:spPr bwMode="auto">
            <a:xfrm>
              <a:off x="1148" y="2792"/>
              <a:ext cx="7" cy="6"/>
            </a:xfrm>
            <a:custGeom>
              <a:avLst/>
              <a:gdLst>
                <a:gd name="T0" fmla="*/ 0 w 63"/>
                <a:gd name="T1" fmla="*/ 0 h 36"/>
                <a:gd name="T2" fmla="*/ 0 w 63"/>
                <a:gd name="T3" fmla="*/ 0 h 36"/>
                <a:gd name="T4" fmla="*/ 0 w 63"/>
                <a:gd name="T5" fmla="*/ 0 h 36"/>
                <a:gd name="T6" fmla="*/ 0 w 63"/>
                <a:gd name="T7" fmla="*/ 0 h 36"/>
                <a:gd name="T8" fmla="*/ 0 w 63"/>
                <a:gd name="T9" fmla="*/ 0 h 36"/>
                <a:gd name="T10" fmla="*/ 0 w 63"/>
                <a:gd name="T11" fmla="*/ 0 h 36"/>
                <a:gd name="T12" fmla="*/ 0 w 63"/>
                <a:gd name="T13" fmla="*/ 0 h 36"/>
                <a:gd name="T14" fmla="*/ 0 w 63"/>
                <a:gd name="T15" fmla="*/ 0 h 36"/>
                <a:gd name="T16" fmla="*/ 0 w 63"/>
                <a:gd name="T17" fmla="*/ 0 h 36"/>
                <a:gd name="T18" fmla="*/ 0 w 63"/>
                <a:gd name="T19" fmla="*/ 0 h 36"/>
                <a:gd name="T20" fmla="*/ 0 w 63"/>
                <a:gd name="T21" fmla="*/ 0 h 36"/>
                <a:gd name="T22" fmla="*/ 0 w 63"/>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36"/>
                <a:gd name="T38" fmla="*/ 63 w 63"/>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36">
                  <a:moveTo>
                    <a:pt x="4" y="0"/>
                  </a:moveTo>
                  <a:lnTo>
                    <a:pt x="0" y="34"/>
                  </a:lnTo>
                  <a:lnTo>
                    <a:pt x="9" y="36"/>
                  </a:lnTo>
                  <a:lnTo>
                    <a:pt x="12" y="29"/>
                  </a:lnTo>
                  <a:lnTo>
                    <a:pt x="51" y="27"/>
                  </a:lnTo>
                  <a:lnTo>
                    <a:pt x="59" y="36"/>
                  </a:lnTo>
                  <a:lnTo>
                    <a:pt x="63" y="33"/>
                  </a:lnTo>
                  <a:lnTo>
                    <a:pt x="58" y="10"/>
                  </a:lnTo>
                  <a:lnTo>
                    <a:pt x="13" y="11"/>
                  </a:lnTo>
                  <a:lnTo>
                    <a:pt x="13" y="0"/>
                  </a:lnTo>
                  <a:lnTo>
                    <a:pt x="4" y="0"/>
                  </a:lnTo>
                  <a:close/>
                </a:path>
              </a:pathLst>
            </a:custGeom>
            <a:solidFill>
              <a:srgbClr val="000000"/>
            </a:solidFill>
            <a:ln w="9525">
              <a:noFill/>
              <a:round/>
              <a:headEnd/>
              <a:tailEnd/>
            </a:ln>
          </p:spPr>
          <p:txBody>
            <a:bodyPr/>
            <a:lstStyle/>
            <a:p>
              <a:endParaRPr lang="en-US"/>
            </a:p>
          </p:txBody>
        </p:sp>
        <p:sp>
          <p:nvSpPr>
            <p:cNvPr id="13606" name="Freeform 106"/>
            <p:cNvSpPr>
              <a:spLocks/>
            </p:cNvSpPr>
            <p:nvPr/>
          </p:nvSpPr>
          <p:spPr bwMode="auto">
            <a:xfrm>
              <a:off x="1156" y="2792"/>
              <a:ext cx="7" cy="5"/>
            </a:xfrm>
            <a:custGeom>
              <a:avLst/>
              <a:gdLst>
                <a:gd name="T0" fmla="*/ 0 w 63"/>
                <a:gd name="T1" fmla="*/ 0 h 37"/>
                <a:gd name="T2" fmla="*/ 0 w 63"/>
                <a:gd name="T3" fmla="*/ 0 h 37"/>
                <a:gd name="T4" fmla="*/ 0 w 63"/>
                <a:gd name="T5" fmla="*/ 0 h 37"/>
                <a:gd name="T6" fmla="*/ 0 w 63"/>
                <a:gd name="T7" fmla="*/ 0 h 37"/>
                <a:gd name="T8" fmla="*/ 0 w 63"/>
                <a:gd name="T9" fmla="*/ 0 h 37"/>
                <a:gd name="T10" fmla="*/ 0 w 63"/>
                <a:gd name="T11" fmla="*/ 0 h 37"/>
                <a:gd name="T12" fmla="*/ 0 w 63"/>
                <a:gd name="T13" fmla="*/ 0 h 37"/>
                <a:gd name="T14" fmla="*/ 0 w 63"/>
                <a:gd name="T15" fmla="*/ 0 h 37"/>
                <a:gd name="T16" fmla="*/ 0 w 63"/>
                <a:gd name="T17" fmla="*/ 0 h 37"/>
                <a:gd name="T18" fmla="*/ 0 w 63"/>
                <a:gd name="T19" fmla="*/ 0 h 37"/>
                <a:gd name="T20" fmla="*/ 0 w 63"/>
                <a:gd name="T21" fmla="*/ 0 h 37"/>
                <a:gd name="T22" fmla="*/ 0 w 63"/>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37"/>
                <a:gd name="T38" fmla="*/ 63 w 63"/>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37">
                  <a:moveTo>
                    <a:pt x="3" y="0"/>
                  </a:moveTo>
                  <a:lnTo>
                    <a:pt x="0" y="35"/>
                  </a:lnTo>
                  <a:lnTo>
                    <a:pt x="8" y="36"/>
                  </a:lnTo>
                  <a:lnTo>
                    <a:pt x="10" y="29"/>
                  </a:lnTo>
                  <a:lnTo>
                    <a:pt x="50" y="28"/>
                  </a:lnTo>
                  <a:lnTo>
                    <a:pt x="57" y="37"/>
                  </a:lnTo>
                  <a:lnTo>
                    <a:pt x="63" y="33"/>
                  </a:lnTo>
                  <a:lnTo>
                    <a:pt x="57" y="10"/>
                  </a:lnTo>
                  <a:lnTo>
                    <a:pt x="12" y="12"/>
                  </a:lnTo>
                  <a:lnTo>
                    <a:pt x="12" y="0"/>
                  </a:lnTo>
                  <a:lnTo>
                    <a:pt x="3" y="0"/>
                  </a:lnTo>
                  <a:close/>
                </a:path>
              </a:pathLst>
            </a:custGeom>
            <a:solidFill>
              <a:srgbClr val="000000"/>
            </a:solidFill>
            <a:ln w="9525">
              <a:noFill/>
              <a:round/>
              <a:headEnd/>
              <a:tailEnd/>
            </a:ln>
          </p:spPr>
          <p:txBody>
            <a:bodyPr/>
            <a:lstStyle/>
            <a:p>
              <a:endParaRPr lang="en-US"/>
            </a:p>
          </p:txBody>
        </p:sp>
        <p:sp>
          <p:nvSpPr>
            <p:cNvPr id="13607" name="Freeform 107"/>
            <p:cNvSpPr>
              <a:spLocks/>
            </p:cNvSpPr>
            <p:nvPr/>
          </p:nvSpPr>
          <p:spPr bwMode="auto">
            <a:xfrm>
              <a:off x="1163" y="2792"/>
              <a:ext cx="7" cy="6"/>
            </a:xfrm>
            <a:custGeom>
              <a:avLst/>
              <a:gdLst>
                <a:gd name="T0" fmla="*/ 0 w 62"/>
                <a:gd name="T1" fmla="*/ 0 h 37"/>
                <a:gd name="T2" fmla="*/ 0 w 62"/>
                <a:gd name="T3" fmla="*/ 0 h 37"/>
                <a:gd name="T4" fmla="*/ 0 w 62"/>
                <a:gd name="T5" fmla="*/ 0 h 37"/>
                <a:gd name="T6" fmla="*/ 0 w 62"/>
                <a:gd name="T7" fmla="*/ 0 h 37"/>
                <a:gd name="T8" fmla="*/ 0 w 62"/>
                <a:gd name="T9" fmla="*/ 0 h 37"/>
                <a:gd name="T10" fmla="*/ 0 w 62"/>
                <a:gd name="T11" fmla="*/ 0 h 37"/>
                <a:gd name="T12" fmla="*/ 0 w 62"/>
                <a:gd name="T13" fmla="*/ 0 h 37"/>
                <a:gd name="T14" fmla="*/ 0 w 62"/>
                <a:gd name="T15" fmla="*/ 0 h 37"/>
                <a:gd name="T16" fmla="*/ 0 w 62"/>
                <a:gd name="T17" fmla="*/ 0 h 37"/>
                <a:gd name="T18" fmla="*/ 0 w 62"/>
                <a:gd name="T19" fmla="*/ 0 h 37"/>
                <a:gd name="T20" fmla="*/ 0 w 62"/>
                <a:gd name="T21" fmla="*/ 0 h 37"/>
                <a:gd name="T22" fmla="*/ 0 w 62"/>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37"/>
                <a:gd name="T38" fmla="*/ 62 w 62"/>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37">
                  <a:moveTo>
                    <a:pt x="3" y="0"/>
                  </a:moveTo>
                  <a:lnTo>
                    <a:pt x="0" y="35"/>
                  </a:lnTo>
                  <a:lnTo>
                    <a:pt x="8" y="36"/>
                  </a:lnTo>
                  <a:lnTo>
                    <a:pt x="11" y="29"/>
                  </a:lnTo>
                  <a:lnTo>
                    <a:pt x="50" y="28"/>
                  </a:lnTo>
                  <a:lnTo>
                    <a:pt x="57" y="37"/>
                  </a:lnTo>
                  <a:lnTo>
                    <a:pt x="62" y="33"/>
                  </a:lnTo>
                  <a:lnTo>
                    <a:pt x="57" y="11"/>
                  </a:lnTo>
                  <a:lnTo>
                    <a:pt x="12" y="12"/>
                  </a:lnTo>
                  <a:lnTo>
                    <a:pt x="12" y="0"/>
                  </a:lnTo>
                  <a:lnTo>
                    <a:pt x="3" y="0"/>
                  </a:lnTo>
                  <a:close/>
                </a:path>
              </a:pathLst>
            </a:custGeom>
            <a:solidFill>
              <a:srgbClr val="000000"/>
            </a:solidFill>
            <a:ln w="9525">
              <a:noFill/>
              <a:round/>
              <a:headEnd/>
              <a:tailEnd/>
            </a:ln>
          </p:spPr>
          <p:txBody>
            <a:bodyPr/>
            <a:lstStyle/>
            <a:p>
              <a:endParaRPr lang="en-US"/>
            </a:p>
          </p:txBody>
        </p:sp>
        <p:sp>
          <p:nvSpPr>
            <p:cNvPr id="13608" name="Freeform 108"/>
            <p:cNvSpPr>
              <a:spLocks/>
            </p:cNvSpPr>
            <p:nvPr/>
          </p:nvSpPr>
          <p:spPr bwMode="auto">
            <a:xfrm>
              <a:off x="1171" y="2793"/>
              <a:ext cx="7" cy="5"/>
            </a:xfrm>
            <a:custGeom>
              <a:avLst/>
              <a:gdLst>
                <a:gd name="T0" fmla="*/ 0 w 64"/>
                <a:gd name="T1" fmla="*/ 0 h 37"/>
                <a:gd name="T2" fmla="*/ 0 w 64"/>
                <a:gd name="T3" fmla="*/ 0 h 37"/>
                <a:gd name="T4" fmla="*/ 0 w 64"/>
                <a:gd name="T5" fmla="*/ 0 h 37"/>
                <a:gd name="T6" fmla="*/ 0 w 64"/>
                <a:gd name="T7" fmla="*/ 0 h 37"/>
                <a:gd name="T8" fmla="*/ 0 w 64"/>
                <a:gd name="T9" fmla="*/ 0 h 37"/>
                <a:gd name="T10" fmla="*/ 0 w 64"/>
                <a:gd name="T11" fmla="*/ 0 h 37"/>
                <a:gd name="T12" fmla="*/ 0 w 64"/>
                <a:gd name="T13" fmla="*/ 0 h 37"/>
                <a:gd name="T14" fmla="*/ 0 w 64"/>
                <a:gd name="T15" fmla="*/ 0 h 37"/>
                <a:gd name="T16" fmla="*/ 0 w 64"/>
                <a:gd name="T17" fmla="*/ 0 h 37"/>
                <a:gd name="T18" fmla="*/ 0 w 64"/>
                <a:gd name="T19" fmla="*/ 0 h 37"/>
                <a:gd name="T20" fmla="*/ 0 w 64"/>
                <a:gd name="T21" fmla="*/ 0 h 37"/>
                <a:gd name="T22" fmla="*/ 0 w 64"/>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
                <a:gd name="T37" fmla="*/ 0 h 37"/>
                <a:gd name="T38" fmla="*/ 64 w 64"/>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 h="37">
                  <a:moveTo>
                    <a:pt x="3" y="0"/>
                  </a:moveTo>
                  <a:lnTo>
                    <a:pt x="0" y="34"/>
                  </a:lnTo>
                  <a:lnTo>
                    <a:pt x="9" y="37"/>
                  </a:lnTo>
                  <a:lnTo>
                    <a:pt x="11" y="29"/>
                  </a:lnTo>
                  <a:lnTo>
                    <a:pt x="50" y="27"/>
                  </a:lnTo>
                  <a:lnTo>
                    <a:pt x="58" y="37"/>
                  </a:lnTo>
                  <a:lnTo>
                    <a:pt x="64" y="33"/>
                  </a:lnTo>
                  <a:lnTo>
                    <a:pt x="57" y="10"/>
                  </a:lnTo>
                  <a:lnTo>
                    <a:pt x="12" y="12"/>
                  </a:lnTo>
                  <a:lnTo>
                    <a:pt x="12" y="0"/>
                  </a:lnTo>
                  <a:lnTo>
                    <a:pt x="3" y="0"/>
                  </a:lnTo>
                  <a:close/>
                </a:path>
              </a:pathLst>
            </a:custGeom>
            <a:solidFill>
              <a:srgbClr val="000000"/>
            </a:solidFill>
            <a:ln w="9525">
              <a:noFill/>
              <a:round/>
              <a:headEnd/>
              <a:tailEnd/>
            </a:ln>
          </p:spPr>
          <p:txBody>
            <a:bodyPr/>
            <a:lstStyle/>
            <a:p>
              <a:endParaRPr lang="en-US"/>
            </a:p>
          </p:txBody>
        </p:sp>
        <p:sp>
          <p:nvSpPr>
            <p:cNvPr id="13609" name="Freeform 109"/>
            <p:cNvSpPr>
              <a:spLocks/>
            </p:cNvSpPr>
            <p:nvPr/>
          </p:nvSpPr>
          <p:spPr bwMode="auto">
            <a:xfrm>
              <a:off x="1178" y="2792"/>
              <a:ext cx="1" cy="5"/>
            </a:xfrm>
            <a:custGeom>
              <a:avLst/>
              <a:gdLst>
                <a:gd name="T0" fmla="*/ 0 w 8"/>
                <a:gd name="T1" fmla="*/ 0 h 33"/>
                <a:gd name="T2" fmla="*/ 0 w 8"/>
                <a:gd name="T3" fmla="*/ 0 h 33"/>
                <a:gd name="T4" fmla="*/ 0 w 8"/>
                <a:gd name="T5" fmla="*/ 0 h 33"/>
                <a:gd name="T6" fmla="*/ 0 w 8"/>
                <a:gd name="T7" fmla="*/ 0 h 33"/>
                <a:gd name="T8" fmla="*/ 0 w 8"/>
                <a:gd name="T9" fmla="*/ 0 h 33"/>
                <a:gd name="T10" fmla="*/ 0 w 8"/>
                <a:gd name="T11" fmla="*/ 0 h 33"/>
                <a:gd name="T12" fmla="*/ 0 60000 65536"/>
                <a:gd name="T13" fmla="*/ 0 60000 65536"/>
                <a:gd name="T14" fmla="*/ 0 60000 65536"/>
                <a:gd name="T15" fmla="*/ 0 60000 65536"/>
                <a:gd name="T16" fmla="*/ 0 60000 65536"/>
                <a:gd name="T17" fmla="*/ 0 60000 65536"/>
                <a:gd name="T18" fmla="*/ 0 w 8"/>
                <a:gd name="T19" fmla="*/ 0 h 33"/>
                <a:gd name="T20" fmla="*/ 8 w 8"/>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8" h="33">
                  <a:moveTo>
                    <a:pt x="1" y="0"/>
                  </a:moveTo>
                  <a:lnTo>
                    <a:pt x="0" y="33"/>
                  </a:lnTo>
                  <a:lnTo>
                    <a:pt x="8" y="33"/>
                  </a:lnTo>
                  <a:lnTo>
                    <a:pt x="8" y="1"/>
                  </a:lnTo>
                  <a:lnTo>
                    <a:pt x="1" y="0"/>
                  </a:lnTo>
                  <a:close/>
                </a:path>
              </a:pathLst>
            </a:custGeom>
            <a:solidFill>
              <a:srgbClr val="000000"/>
            </a:solidFill>
            <a:ln w="9525">
              <a:noFill/>
              <a:round/>
              <a:headEnd/>
              <a:tailEnd/>
            </a:ln>
          </p:spPr>
          <p:txBody>
            <a:bodyPr/>
            <a:lstStyle/>
            <a:p>
              <a:endParaRPr lang="en-US"/>
            </a:p>
          </p:txBody>
        </p:sp>
        <p:sp>
          <p:nvSpPr>
            <p:cNvPr id="13610" name="Freeform 110"/>
            <p:cNvSpPr>
              <a:spLocks/>
            </p:cNvSpPr>
            <p:nvPr/>
          </p:nvSpPr>
          <p:spPr bwMode="auto">
            <a:xfrm>
              <a:off x="1183" y="2792"/>
              <a:ext cx="6" cy="6"/>
            </a:xfrm>
            <a:custGeom>
              <a:avLst/>
              <a:gdLst>
                <a:gd name="T0" fmla="*/ 0 w 58"/>
                <a:gd name="T1" fmla="*/ 0 h 37"/>
                <a:gd name="T2" fmla="*/ 0 w 58"/>
                <a:gd name="T3" fmla="*/ 0 h 37"/>
                <a:gd name="T4" fmla="*/ 0 w 58"/>
                <a:gd name="T5" fmla="*/ 0 h 37"/>
                <a:gd name="T6" fmla="*/ 0 w 58"/>
                <a:gd name="T7" fmla="*/ 0 h 37"/>
                <a:gd name="T8" fmla="*/ 0 w 58"/>
                <a:gd name="T9" fmla="*/ 0 h 37"/>
                <a:gd name="T10" fmla="*/ 0 w 58"/>
                <a:gd name="T11" fmla="*/ 0 h 37"/>
                <a:gd name="T12" fmla="*/ 0 w 58"/>
                <a:gd name="T13" fmla="*/ 0 h 37"/>
                <a:gd name="T14" fmla="*/ 0 w 58"/>
                <a:gd name="T15" fmla="*/ 0 h 37"/>
                <a:gd name="T16" fmla="*/ 0 w 58"/>
                <a:gd name="T17" fmla="*/ 0 h 37"/>
                <a:gd name="T18" fmla="*/ 0 w 58"/>
                <a:gd name="T19" fmla="*/ 0 h 37"/>
                <a:gd name="T20" fmla="*/ 0 w 58"/>
                <a:gd name="T21" fmla="*/ 0 h 37"/>
                <a:gd name="T22" fmla="*/ 0 w 58"/>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37"/>
                <a:gd name="T38" fmla="*/ 58 w 58"/>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37">
                  <a:moveTo>
                    <a:pt x="1" y="1"/>
                  </a:moveTo>
                  <a:lnTo>
                    <a:pt x="0" y="29"/>
                  </a:lnTo>
                  <a:lnTo>
                    <a:pt x="19" y="30"/>
                  </a:lnTo>
                  <a:lnTo>
                    <a:pt x="23" y="36"/>
                  </a:lnTo>
                  <a:lnTo>
                    <a:pt x="44" y="37"/>
                  </a:lnTo>
                  <a:lnTo>
                    <a:pt x="48" y="29"/>
                  </a:lnTo>
                  <a:lnTo>
                    <a:pt x="58" y="28"/>
                  </a:lnTo>
                  <a:lnTo>
                    <a:pt x="54" y="8"/>
                  </a:lnTo>
                  <a:lnTo>
                    <a:pt x="10" y="9"/>
                  </a:lnTo>
                  <a:lnTo>
                    <a:pt x="12" y="0"/>
                  </a:lnTo>
                  <a:lnTo>
                    <a:pt x="1" y="1"/>
                  </a:lnTo>
                  <a:close/>
                </a:path>
              </a:pathLst>
            </a:custGeom>
            <a:solidFill>
              <a:srgbClr val="000000"/>
            </a:solidFill>
            <a:ln w="9525">
              <a:noFill/>
              <a:round/>
              <a:headEnd/>
              <a:tailEnd/>
            </a:ln>
          </p:spPr>
          <p:txBody>
            <a:bodyPr/>
            <a:lstStyle/>
            <a:p>
              <a:endParaRPr lang="en-US"/>
            </a:p>
          </p:txBody>
        </p:sp>
        <p:sp>
          <p:nvSpPr>
            <p:cNvPr id="13611" name="Freeform 111"/>
            <p:cNvSpPr>
              <a:spLocks/>
            </p:cNvSpPr>
            <p:nvPr/>
          </p:nvSpPr>
          <p:spPr bwMode="auto">
            <a:xfrm>
              <a:off x="1190" y="2793"/>
              <a:ext cx="7" cy="5"/>
            </a:xfrm>
            <a:custGeom>
              <a:avLst/>
              <a:gdLst>
                <a:gd name="T0" fmla="*/ 0 w 59"/>
                <a:gd name="T1" fmla="*/ 0 h 37"/>
                <a:gd name="T2" fmla="*/ 0 w 59"/>
                <a:gd name="T3" fmla="*/ 0 h 37"/>
                <a:gd name="T4" fmla="*/ 0 w 59"/>
                <a:gd name="T5" fmla="*/ 0 h 37"/>
                <a:gd name="T6" fmla="*/ 0 w 59"/>
                <a:gd name="T7" fmla="*/ 0 h 37"/>
                <a:gd name="T8" fmla="*/ 0 w 59"/>
                <a:gd name="T9" fmla="*/ 0 h 37"/>
                <a:gd name="T10" fmla="*/ 0 w 59"/>
                <a:gd name="T11" fmla="*/ 0 h 37"/>
                <a:gd name="T12" fmla="*/ 0 w 59"/>
                <a:gd name="T13" fmla="*/ 0 h 37"/>
                <a:gd name="T14" fmla="*/ 0 w 59"/>
                <a:gd name="T15" fmla="*/ 0 h 37"/>
                <a:gd name="T16" fmla="*/ 0 w 59"/>
                <a:gd name="T17" fmla="*/ 0 h 37"/>
                <a:gd name="T18" fmla="*/ 0 w 59"/>
                <a:gd name="T19" fmla="*/ 0 h 37"/>
                <a:gd name="T20" fmla="*/ 0 w 59"/>
                <a:gd name="T21" fmla="*/ 0 h 37"/>
                <a:gd name="T22" fmla="*/ 0 w 59"/>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37"/>
                <a:gd name="T38" fmla="*/ 59 w 59"/>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37">
                  <a:moveTo>
                    <a:pt x="2" y="2"/>
                  </a:moveTo>
                  <a:lnTo>
                    <a:pt x="0" y="30"/>
                  </a:lnTo>
                  <a:lnTo>
                    <a:pt x="20" y="31"/>
                  </a:lnTo>
                  <a:lnTo>
                    <a:pt x="25" y="37"/>
                  </a:lnTo>
                  <a:lnTo>
                    <a:pt x="45" y="37"/>
                  </a:lnTo>
                  <a:lnTo>
                    <a:pt x="49" y="30"/>
                  </a:lnTo>
                  <a:lnTo>
                    <a:pt x="59" y="29"/>
                  </a:lnTo>
                  <a:lnTo>
                    <a:pt x="55" y="9"/>
                  </a:lnTo>
                  <a:lnTo>
                    <a:pt x="11" y="9"/>
                  </a:lnTo>
                  <a:lnTo>
                    <a:pt x="13" y="0"/>
                  </a:lnTo>
                  <a:lnTo>
                    <a:pt x="2" y="2"/>
                  </a:lnTo>
                  <a:close/>
                </a:path>
              </a:pathLst>
            </a:custGeom>
            <a:solidFill>
              <a:srgbClr val="000000"/>
            </a:solidFill>
            <a:ln w="9525">
              <a:noFill/>
              <a:round/>
              <a:headEnd/>
              <a:tailEnd/>
            </a:ln>
          </p:spPr>
          <p:txBody>
            <a:bodyPr/>
            <a:lstStyle/>
            <a:p>
              <a:endParaRPr lang="en-US"/>
            </a:p>
          </p:txBody>
        </p:sp>
        <p:sp>
          <p:nvSpPr>
            <p:cNvPr id="13612" name="Freeform 112"/>
            <p:cNvSpPr>
              <a:spLocks/>
            </p:cNvSpPr>
            <p:nvPr/>
          </p:nvSpPr>
          <p:spPr bwMode="auto">
            <a:xfrm>
              <a:off x="1198" y="2793"/>
              <a:ext cx="6" cy="5"/>
            </a:xfrm>
            <a:custGeom>
              <a:avLst/>
              <a:gdLst>
                <a:gd name="T0" fmla="*/ 0 w 59"/>
                <a:gd name="T1" fmla="*/ 0 h 36"/>
                <a:gd name="T2" fmla="*/ 0 w 59"/>
                <a:gd name="T3" fmla="*/ 0 h 36"/>
                <a:gd name="T4" fmla="*/ 0 w 59"/>
                <a:gd name="T5" fmla="*/ 0 h 36"/>
                <a:gd name="T6" fmla="*/ 0 w 59"/>
                <a:gd name="T7" fmla="*/ 0 h 36"/>
                <a:gd name="T8" fmla="*/ 0 w 59"/>
                <a:gd name="T9" fmla="*/ 0 h 36"/>
                <a:gd name="T10" fmla="*/ 0 w 59"/>
                <a:gd name="T11" fmla="*/ 0 h 36"/>
                <a:gd name="T12" fmla="*/ 0 w 59"/>
                <a:gd name="T13" fmla="*/ 0 h 36"/>
                <a:gd name="T14" fmla="*/ 0 w 59"/>
                <a:gd name="T15" fmla="*/ 0 h 36"/>
                <a:gd name="T16" fmla="*/ 0 w 59"/>
                <a:gd name="T17" fmla="*/ 0 h 36"/>
                <a:gd name="T18" fmla="*/ 0 w 59"/>
                <a:gd name="T19" fmla="*/ 0 h 36"/>
                <a:gd name="T20" fmla="*/ 0 w 59"/>
                <a:gd name="T21" fmla="*/ 0 h 36"/>
                <a:gd name="T22" fmla="*/ 0 w 59"/>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36"/>
                <a:gd name="T38" fmla="*/ 59 w 59"/>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36">
                  <a:moveTo>
                    <a:pt x="2" y="1"/>
                  </a:moveTo>
                  <a:lnTo>
                    <a:pt x="0" y="29"/>
                  </a:lnTo>
                  <a:lnTo>
                    <a:pt x="19" y="30"/>
                  </a:lnTo>
                  <a:lnTo>
                    <a:pt x="24" y="36"/>
                  </a:lnTo>
                  <a:lnTo>
                    <a:pt x="44" y="36"/>
                  </a:lnTo>
                  <a:lnTo>
                    <a:pt x="49" y="29"/>
                  </a:lnTo>
                  <a:lnTo>
                    <a:pt x="59" y="28"/>
                  </a:lnTo>
                  <a:lnTo>
                    <a:pt x="54" y="8"/>
                  </a:lnTo>
                  <a:lnTo>
                    <a:pt x="10" y="8"/>
                  </a:lnTo>
                  <a:lnTo>
                    <a:pt x="13" y="0"/>
                  </a:lnTo>
                  <a:lnTo>
                    <a:pt x="2" y="1"/>
                  </a:lnTo>
                  <a:close/>
                </a:path>
              </a:pathLst>
            </a:custGeom>
            <a:solidFill>
              <a:srgbClr val="000000"/>
            </a:solidFill>
            <a:ln w="9525">
              <a:noFill/>
              <a:round/>
              <a:headEnd/>
              <a:tailEnd/>
            </a:ln>
          </p:spPr>
          <p:txBody>
            <a:bodyPr/>
            <a:lstStyle/>
            <a:p>
              <a:endParaRPr lang="en-US"/>
            </a:p>
          </p:txBody>
        </p:sp>
        <p:sp>
          <p:nvSpPr>
            <p:cNvPr id="13613" name="Freeform 113"/>
            <p:cNvSpPr>
              <a:spLocks/>
            </p:cNvSpPr>
            <p:nvPr/>
          </p:nvSpPr>
          <p:spPr bwMode="auto">
            <a:xfrm>
              <a:off x="1205" y="2792"/>
              <a:ext cx="7" cy="6"/>
            </a:xfrm>
            <a:custGeom>
              <a:avLst/>
              <a:gdLst>
                <a:gd name="T0" fmla="*/ 0 w 59"/>
                <a:gd name="T1" fmla="*/ 0 h 36"/>
                <a:gd name="T2" fmla="*/ 0 w 59"/>
                <a:gd name="T3" fmla="*/ 0 h 36"/>
                <a:gd name="T4" fmla="*/ 0 w 59"/>
                <a:gd name="T5" fmla="*/ 0 h 36"/>
                <a:gd name="T6" fmla="*/ 0 w 59"/>
                <a:gd name="T7" fmla="*/ 0 h 36"/>
                <a:gd name="T8" fmla="*/ 0 w 59"/>
                <a:gd name="T9" fmla="*/ 0 h 36"/>
                <a:gd name="T10" fmla="*/ 0 w 59"/>
                <a:gd name="T11" fmla="*/ 0 h 36"/>
                <a:gd name="T12" fmla="*/ 0 w 59"/>
                <a:gd name="T13" fmla="*/ 0 h 36"/>
                <a:gd name="T14" fmla="*/ 0 w 59"/>
                <a:gd name="T15" fmla="*/ 0 h 36"/>
                <a:gd name="T16" fmla="*/ 0 w 59"/>
                <a:gd name="T17" fmla="*/ 0 h 36"/>
                <a:gd name="T18" fmla="*/ 0 w 59"/>
                <a:gd name="T19" fmla="*/ 0 h 36"/>
                <a:gd name="T20" fmla="*/ 0 w 59"/>
                <a:gd name="T21" fmla="*/ 0 h 36"/>
                <a:gd name="T22" fmla="*/ 0 w 59"/>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36"/>
                <a:gd name="T38" fmla="*/ 59 w 59"/>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36">
                  <a:moveTo>
                    <a:pt x="2" y="1"/>
                  </a:moveTo>
                  <a:lnTo>
                    <a:pt x="0" y="29"/>
                  </a:lnTo>
                  <a:lnTo>
                    <a:pt x="20" y="30"/>
                  </a:lnTo>
                  <a:lnTo>
                    <a:pt x="24" y="36"/>
                  </a:lnTo>
                  <a:lnTo>
                    <a:pt x="44" y="36"/>
                  </a:lnTo>
                  <a:lnTo>
                    <a:pt x="49" y="29"/>
                  </a:lnTo>
                  <a:lnTo>
                    <a:pt x="59" y="28"/>
                  </a:lnTo>
                  <a:lnTo>
                    <a:pt x="54" y="8"/>
                  </a:lnTo>
                  <a:lnTo>
                    <a:pt x="11" y="9"/>
                  </a:lnTo>
                  <a:lnTo>
                    <a:pt x="13" y="0"/>
                  </a:lnTo>
                  <a:lnTo>
                    <a:pt x="2" y="1"/>
                  </a:lnTo>
                  <a:close/>
                </a:path>
              </a:pathLst>
            </a:custGeom>
            <a:solidFill>
              <a:srgbClr val="000000"/>
            </a:solidFill>
            <a:ln w="9525">
              <a:noFill/>
              <a:round/>
              <a:headEnd/>
              <a:tailEnd/>
            </a:ln>
          </p:spPr>
          <p:txBody>
            <a:bodyPr/>
            <a:lstStyle/>
            <a:p>
              <a:endParaRPr lang="en-US"/>
            </a:p>
          </p:txBody>
        </p:sp>
        <p:sp>
          <p:nvSpPr>
            <p:cNvPr id="13614" name="Freeform 114"/>
            <p:cNvSpPr>
              <a:spLocks/>
            </p:cNvSpPr>
            <p:nvPr/>
          </p:nvSpPr>
          <p:spPr bwMode="auto">
            <a:xfrm>
              <a:off x="1213" y="2792"/>
              <a:ext cx="1" cy="5"/>
            </a:xfrm>
            <a:custGeom>
              <a:avLst/>
              <a:gdLst>
                <a:gd name="T0" fmla="*/ 0 w 10"/>
                <a:gd name="T1" fmla="*/ 0 h 29"/>
                <a:gd name="T2" fmla="*/ 0 w 10"/>
                <a:gd name="T3" fmla="*/ 0 h 29"/>
                <a:gd name="T4" fmla="*/ 0 w 10"/>
                <a:gd name="T5" fmla="*/ 0 h 29"/>
                <a:gd name="T6" fmla="*/ 0 w 10"/>
                <a:gd name="T7" fmla="*/ 0 h 29"/>
                <a:gd name="T8" fmla="*/ 0 w 10"/>
                <a:gd name="T9" fmla="*/ 0 h 29"/>
                <a:gd name="T10" fmla="*/ 0 w 10"/>
                <a:gd name="T11" fmla="*/ 0 h 29"/>
                <a:gd name="T12" fmla="*/ 0 60000 65536"/>
                <a:gd name="T13" fmla="*/ 0 60000 65536"/>
                <a:gd name="T14" fmla="*/ 0 60000 65536"/>
                <a:gd name="T15" fmla="*/ 0 60000 65536"/>
                <a:gd name="T16" fmla="*/ 0 60000 65536"/>
                <a:gd name="T17" fmla="*/ 0 60000 65536"/>
                <a:gd name="T18" fmla="*/ 0 w 10"/>
                <a:gd name="T19" fmla="*/ 0 h 29"/>
                <a:gd name="T20" fmla="*/ 10 w 10"/>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10" h="29">
                  <a:moveTo>
                    <a:pt x="1" y="0"/>
                  </a:moveTo>
                  <a:lnTo>
                    <a:pt x="0" y="29"/>
                  </a:lnTo>
                  <a:lnTo>
                    <a:pt x="8" y="29"/>
                  </a:lnTo>
                  <a:lnTo>
                    <a:pt x="10" y="1"/>
                  </a:lnTo>
                  <a:lnTo>
                    <a:pt x="1" y="0"/>
                  </a:lnTo>
                  <a:close/>
                </a:path>
              </a:pathLst>
            </a:custGeom>
            <a:solidFill>
              <a:srgbClr val="000000"/>
            </a:solidFill>
            <a:ln w="9525">
              <a:noFill/>
              <a:round/>
              <a:headEnd/>
              <a:tailEnd/>
            </a:ln>
          </p:spPr>
          <p:txBody>
            <a:bodyPr/>
            <a:lstStyle/>
            <a:p>
              <a:endParaRPr lang="en-US"/>
            </a:p>
          </p:txBody>
        </p:sp>
        <p:sp>
          <p:nvSpPr>
            <p:cNvPr id="13615" name="Freeform 115"/>
            <p:cNvSpPr>
              <a:spLocks/>
            </p:cNvSpPr>
            <p:nvPr/>
          </p:nvSpPr>
          <p:spPr bwMode="auto">
            <a:xfrm>
              <a:off x="1217" y="2792"/>
              <a:ext cx="7" cy="6"/>
            </a:xfrm>
            <a:custGeom>
              <a:avLst/>
              <a:gdLst>
                <a:gd name="T0" fmla="*/ 0 w 63"/>
                <a:gd name="T1" fmla="*/ 0 h 37"/>
                <a:gd name="T2" fmla="*/ 0 w 63"/>
                <a:gd name="T3" fmla="*/ 0 h 37"/>
                <a:gd name="T4" fmla="*/ 0 w 63"/>
                <a:gd name="T5" fmla="*/ 0 h 37"/>
                <a:gd name="T6" fmla="*/ 0 w 63"/>
                <a:gd name="T7" fmla="*/ 0 h 37"/>
                <a:gd name="T8" fmla="*/ 0 w 63"/>
                <a:gd name="T9" fmla="*/ 0 h 37"/>
                <a:gd name="T10" fmla="*/ 0 w 63"/>
                <a:gd name="T11" fmla="*/ 0 h 37"/>
                <a:gd name="T12" fmla="*/ 0 w 63"/>
                <a:gd name="T13" fmla="*/ 0 h 37"/>
                <a:gd name="T14" fmla="*/ 0 w 63"/>
                <a:gd name="T15" fmla="*/ 0 h 37"/>
                <a:gd name="T16" fmla="*/ 0 w 63"/>
                <a:gd name="T17" fmla="*/ 0 h 37"/>
                <a:gd name="T18" fmla="*/ 0 w 63"/>
                <a:gd name="T19" fmla="*/ 0 h 37"/>
                <a:gd name="T20" fmla="*/ 0 w 63"/>
                <a:gd name="T21" fmla="*/ 0 h 37"/>
                <a:gd name="T22" fmla="*/ 0 w 63"/>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37"/>
                <a:gd name="T38" fmla="*/ 63 w 63"/>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37">
                  <a:moveTo>
                    <a:pt x="3" y="0"/>
                  </a:moveTo>
                  <a:lnTo>
                    <a:pt x="0" y="35"/>
                  </a:lnTo>
                  <a:lnTo>
                    <a:pt x="8" y="36"/>
                  </a:lnTo>
                  <a:lnTo>
                    <a:pt x="10" y="29"/>
                  </a:lnTo>
                  <a:lnTo>
                    <a:pt x="50" y="28"/>
                  </a:lnTo>
                  <a:lnTo>
                    <a:pt x="57" y="37"/>
                  </a:lnTo>
                  <a:lnTo>
                    <a:pt x="63" y="33"/>
                  </a:lnTo>
                  <a:lnTo>
                    <a:pt x="56" y="11"/>
                  </a:lnTo>
                  <a:lnTo>
                    <a:pt x="12" y="12"/>
                  </a:lnTo>
                  <a:lnTo>
                    <a:pt x="12" y="0"/>
                  </a:lnTo>
                  <a:lnTo>
                    <a:pt x="3" y="0"/>
                  </a:lnTo>
                  <a:close/>
                </a:path>
              </a:pathLst>
            </a:custGeom>
            <a:solidFill>
              <a:srgbClr val="000000"/>
            </a:solidFill>
            <a:ln w="9525">
              <a:noFill/>
              <a:round/>
              <a:headEnd/>
              <a:tailEnd/>
            </a:ln>
          </p:spPr>
          <p:txBody>
            <a:bodyPr/>
            <a:lstStyle/>
            <a:p>
              <a:endParaRPr lang="en-US"/>
            </a:p>
          </p:txBody>
        </p:sp>
        <p:sp>
          <p:nvSpPr>
            <p:cNvPr id="13616" name="Freeform 116"/>
            <p:cNvSpPr>
              <a:spLocks/>
            </p:cNvSpPr>
            <p:nvPr/>
          </p:nvSpPr>
          <p:spPr bwMode="auto">
            <a:xfrm>
              <a:off x="1225" y="2792"/>
              <a:ext cx="7" cy="6"/>
            </a:xfrm>
            <a:custGeom>
              <a:avLst/>
              <a:gdLst>
                <a:gd name="T0" fmla="*/ 0 w 64"/>
                <a:gd name="T1" fmla="*/ 0 h 36"/>
                <a:gd name="T2" fmla="*/ 0 w 64"/>
                <a:gd name="T3" fmla="*/ 0 h 36"/>
                <a:gd name="T4" fmla="*/ 0 w 64"/>
                <a:gd name="T5" fmla="*/ 0 h 36"/>
                <a:gd name="T6" fmla="*/ 0 w 64"/>
                <a:gd name="T7" fmla="*/ 0 h 36"/>
                <a:gd name="T8" fmla="*/ 0 w 64"/>
                <a:gd name="T9" fmla="*/ 0 h 36"/>
                <a:gd name="T10" fmla="*/ 0 w 64"/>
                <a:gd name="T11" fmla="*/ 0 h 36"/>
                <a:gd name="T12" fmla="*/ 0 w 64"/>
                <a:gd name="T13" fmla="*/ 0 h 36"/>
                <a:gd name="T14" fmla="*/ 0 w 64"/>
                <a:gd name="T15" fmla="*/ 0 h 36"/>
                <a:gd name="T16" fmla="*/ 0 w 64"/>
                <a:gd name="T17" fmla="*/ 0 h 36"/>
                <a:gd name="T18" fmla="*/ 0 w 64"/>
                <a:gd name="T19" fmla="*/ 0 h 36"/>
                <a:gd name="T20" fmla="*/ 0 w 64"/>
                <a:gd name="T21" fmla="*/ 0 h 36"/>
                <a:gd name="T22" fmla="*/ 0 w 64"/>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
                <a:gd name="T37" fmla="*/ 0 h 36"/>
                <a:gd name="T38" fmla="*/ 64 w 64"/>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 h="36">
                  <a:moveTo>
                    <a:pt x="5" y="0"/>
                  </a:moveTo>
                  <a:lnTo>
                    <a:pt x="0" y="34"/>
                  </a:lnTo>
                  <a:lnTo>
                    <a:pt x="9" y="35"/>
                  </a:lnTo>
                  <a:lnTo>
                    <a:pt x="11" y="28"/>
                  </a:lnTo>
                  <a:lnTo>
                    <a:pt x="51" y="27"/>
                  </a:lnTo>
                  <a:lnTo>
                    <a:pt x="58" y="36"/>
                  </a:lnTo>
                  <a:lnTo>
                    <a:pt x="64" y="32"/>
                  </a:lnTo>
                  <a:lnTo>
                    <a:pt x="57" y="10"/>
                  </a:lnTo>
                  <a:lnTo>
                    <a:pt x="12" y="11"/>
                  </a:lnTo>
                  <a:lnTo>
                    <a:pt x="12" y="0"/>
                  </a:lnTo>
                  <a:lnTo>
                    <a:pt x="5" y="0"/>
                  </a:lnTo>
                  <a:close/>
                </a:path>
              </a:pathLst>
            </a:custGeom>
            <a:solidFill>
              <a:srgbClr val="000000"/>
            </a:solidFill>
            <a:ln w="9525">
              <a:noFill/>
              <a:round/>
              <a:headEnd/>
              <a:tailEnd/>
            </a:ln>
          </p:spPr>
          <p:txBody>
            <a:bodyPr/>
            <a:lstStyle/>
            <a:p>
              <a:endParaRPr lang="en-US"/>
            </a:p>
          </p:txBody>
        </p:sp>
        <p:sp>
          <p:nvSpPr>
            <p:cNvPr id="13617" name="Freeform 117"/>
            <p:cNvSpPr>
              <a:spLocks/>
            </p:cNvSpPr>
            <p:nvPr/>
          </p:nvSpPr>
          <p:spPr bwMode="auto">
            <a:xfrm>
              <a:off x="1232" y="2792"/>
              <a:ext cx="7" cy="5"/>
            </a:xfrm>
            <a:custGeom>
              <a:avLst/>
              <a:gdLst>
                <a:gd name="T0" fmla="*/ 0 w 62"/>
                <a:gd name="T1" fmla="*/ 0 h 36"/>
                <a:gd name="T2" fmla="*/ 0 w 62"/>
                <a:gd name="T3" fmla="*/ 0 h 36"/>
                <a:gd name="T4" fmla="*/ 0 w 62"/>
                <a:gd name="T5" fmla="*/ 0 h 36"/>
                <a:gd name="T6" fmla="*/ 0 w 62"/>
                <a:gd name="T7" fmla="*/ 0 h 36"/>
                <a:gd name="T8" fmla="*/ 0 w 62"/>
                <a:gd name="T9" fmla="*/ 0 h 36"/>
                <a:gd name="T10" fmla="*/ 0 w 62"/>
                <a:gd name="T11" fmla="*/ 0 h 36"/>
                <a:gd name="T12" fmla="*/ 0 w 62"/>
                <a:gd name="T13" fmla="*/ 0 h 36"/>
                <a:gd name="T14" fmla="*/ 0 w 62"/>
                <a:gd name="T15" fmla="*/ 0 h 36"/>
                <a:gd name="T16" fmla="*/ 0 w 62"/>
                <a:gd name="T17" fmla="*/ 0 h 36"/>
                <a:gd name="T18" fmla="*/ 0 w 62"/>
                <a:gd name="T19" fmla="*/ 0 h 36"/>
                <a:gd name="T20" fmla="*/ 0 w 62"/>
                <a:gd name="T21" fmla="*/ 0 h 36"/>
                <a:gd name="T22" fmla="*/ 0 w 62"/>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36"/>
                <a:gd name="T38" fmla="*/ 62 w 62"/>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36">
                  <a:moveTo>
                    <a:pt x="3" y="0"/>
                  </a:moveTo>
                  <a:lnTo>
                    <a:pt x="0" y="34"/>
                  </a:lnTo>
                  <a:lnTo>
                    <a:pt x="9" y="35"/>
                  </a:lnTo>
                  <a:lnTo>
                    <a:pt x="11" y="29"/>
                  </a:lnTo>
                  <a:lnTo>
                    <a:pt x="50" y="27"/>
                  </a:lnTo>
                  <a:lnTo>
                    <a:pt x="57" y="36"/>
                  </a:lnTo>
                  <a:lnTo>
                    <a:pt x="62" y="32"/>
                  </a:lnTo>
                  <a:lnTo>
                    <a:pt x="57" y="10"/>
                  </a:lnTo>
                  <a:lnTo>
                    <a:pt x="12" y="11"/>
                  </a:lnTo>
                  <a:lnTo>
                    <a:pt x="12" y="0"/>
                  </a:lnTo>
                  <a:lnTo>
                    <a:pt x="3" y="0"/>
                  </a:lnTo>
                  <a:close/>
                </a:path>
              </a:pathLst>
            </a:custGeom>
            <a:solidFill>
              <a:srgbClr val="000000"/>
            </a:solidFill>
            <a:ln w="9525">
              <a:noFill/>
              <a:round/>
              <a:headEnd/>
              <a:tailEnd/>
            </a:ln>
          </p:spPr>
          <p:txBody>
            <a:bodyPr/>
            <a:lstStyle/>
            <a:p>
              <a:endParaRPr lang="en-US"/>
            </a:p>
          </p:txBody>
        </p:sp>
        <p:sp>
          <p:nvSpPr>
            <p:cNvPr id="13618" name="Freeform 118"/>
            <p:cNvSpPr>
              <a:spLocks/>
            </p:cNvSpPr>
            <p:nvPr/>
          </p:nvSpPr>
          <p:spPr bwMode="auto">
            <a:xfrm>
              <a:off x="1240" y="2792"/>
              <a:ext cx="7" cy="6"/>
            </a:xfrm>
            <a:custGeom>
              <a:avLst/>
              <a:gdLst>
                <a:gd name="T0" fmla="*/ 0 w 63"/>
                <a:gd name="T1" fmla="*/ 0 h 36"/>
                <a:gd name="T2" fmla="*/ 0 w 63"/>
                <a:gd name="T3" fmla="*/ 0 h 36"/>
                <a:gd name="T4" fmla="*/ 0 w 63"/>
                <a:gd name="T5" fmla="*/ 0 h 36"/>
                <a:gd name="T6" fmla="*/ 0 w 63"/>
                <a:gd name="T7" fmla="*/ 0 h 36"/>
                <a:gd name="T8" fmla="*/ 0 w 63"/>
                <a:gd name="T9" fmla="*/ 0 h 36"/>
                <a:gd name="T10" fmla="*/ 0 w 63"/>
                <a:gd name="T11" fmla="*/ 0 h 36"/>
                <a:gd name="T12" fmla="*/ 0 w 63"/>
                <a:gd name="T13" fmla="*/ 0 h 36"/>
                <a:gd name="T14" fmla="*/ 0 w 63"/>
                <a:gd name="T15" fmla="*/ 0 h 36"/>
                <a:gd name="T16" fmla="*/ 0 w 63"/>
                <a:gd name="T17" fmla="*/ 0 h 36"/>
                <a:gd name="T18" fmla="*/ 0 w 63"/>
                <a:gd name="T19" fmla="*/ 0 h 36"/>
                <a:gd name="T20" fmla="*/ 0 w 63"/>
                <a:gd name="T21" fmla="*/ 0 h 36"/>
                <a:gd name="T22" fmla="*/ 0 w 63"/>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36"/>
                <a:gd name="T38" fmla="*/ 63 w 63"/>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36">
                  <a:moveTo>
                    <a:pt x="3" y="0"/>
                  </a:moveTo>
                  <a:lnTo>
                    <a:pt x="0" y="34"/>
                  </a:lnTo>
                  <a:lnTo>
                    <a:pt x="8" y="35"/>
                  </a:lnTo>
                  <a:lnTo>
                    <a:pt x="10" y="29"/>
                  </a:lnTo>
                  <a:lnTo>
                    <a:pt x="50" y="27"/>
                  </a:lnTo>
                  <a:lnTo>
                    <a:pt x="57" y="36"/>
                  </a:lnTo>
                  <a:lnTo>
                    <a:pt x="63" y="33"/>
                  </a:lnTo>
                  <a:lnTo>
                    <a:pt x="56" y="10"/>
                  </a:lnTo>
                  <a:lnTo>
                    <a:pt x="11" y="11"/>
                  </a:lnTo>
                  <a:lnTo>
                    <a:pt x="12" y="0"/>
                  </a:lnTo>
                  <a:lnTo>
                    <a:pt x="3" y="0"/>
                  </a:lnTo>
                  <a:close/>
                </a:path>
              </a:pathLst>
            </a:custGeom>
            <a:solidFill>
              <a:srgbClr val="000000"/>
            </a:solidFill>
            <a:ln w="9525">
              <a:noFill/>
              <a:round/>
              <a:headEnd/>
              <a:tailEnd/>
            </a:ln>
          </p:spPr>
          <p:txBody>
            <a:bodyPr/>
            <a:lstStyle/>
            <a:p>
              <a:endParaRPr lang="en-US"/>
            </a:p>
          </p:txBody>
        </p:sp>
        <p:sp>
          <p:nvSpPr>
            <p:cNvPr id="13619" name="Freeform 119"/>
            <p:cNvSpPr>
              <a:spLocks/>
            </p:cNvSpPr>
            <p:nvPr/>
          </p:nvSpPr>
          <p:spPr bwMode="auto">
            <a:xfrm>
              <a:off x="1247" y="2793"/>
              <a:ext cx="2" cy="5"/>
            </a:xfrm>
            <a:custGeom>
              <a:avLst/>
              <a:gdLst>
                <a:gd name="T0" fmla="*/ 0 w 12"/>
                <a:gd name="T1" fmla="*/ 0 h 34"/>
                <a:gd name="T2" fmla="*/ 0 w 12"/>
                <a:gd name="T3" fmla="*/ 0 h 34"/>
                <a:gd name="T4" fmla="*/ 0 w 12"/>
                <a:gd name="T5" fmla="*/ 0 h 34"/>
                <a:gd name="T6" fmla="*/ 0 w 12"/>
                <a:gd name="T7" fmla="*/ 0 h 34"/>
                <a:gd name="T8" fmla="*/ 0 w 12"/>
                <a:gd name="T9" fmla="*/ 0 h 34"/>
                <a:gd name="T10" fmla="*/ 0 w 12"/>
                <a:gd name="T11" fmla="*/ 0 h 34"/>
                <a:gd name="T12" fmla="*/ 0 60000 65536"/>
                <a:gd name="T13" fmla="*/ 0 60000 65536"/>
                <a:gd name="T14" fmla="*/ 0 60000 65536"/>
                <a:gd name="T15" fmla="*/ 0 60000 65536"/>
                <a:gd name="T16" fmla="*/ 0 60000 65536"/>
                <a:gd name="T17" fmla="*/ 0 60000 65536"/>
                <a:gd name="T18" fmla="*/ 0 w 12"/>
                <a:gd name="T19" fmla="*/ 0 h 34"/>
                <a:gd name="T20" fmla="*/ 12 w 12"/>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2" h="34">
                  <a:moveTo>
                    <a:pt x="0" y="1"/>
                  </a:moveTo>
                  <a:lnTo>
                    <a:pt x="2" y="34"/>
                  </a:lnTo>
                  <a:lnTo>
                    <a:pt x="12" y="33"/>
                  </a:lnTo>
                  <a:lnTo>
                    <a:pt x="11" y="0"/>
                  </a:lnTo>
                  <a:lnTo>
                    <a:pt x="0" y="1"/>
                  </a:lnTo>
                  <a:close/>
                </a:path>
              </a:pathLst>
            </a:custGeom>
            <a:solidFill>
              <a:srgbClr val="000000"/>
            </a:solidFill>
            <a:ln w="9525">
              <a:noFill/>
              <a:round/>
              <a:headEnd/>
              <a:tailEnd/>
            </a:ln>
          </p:spPr>
          <p:txBody>
            <a:bodyPr/>
            <a:lstStyle/>
            <a:p>
              <a:endParaRPr lang="en-US"/>
            </a:p>
          </p:txBody>
        </p:sp>
        <p:sp>
          <p:nvSpPr>
            <p:cNvPr id="13620" name="Freeform 120"/>
            <p:cNvSpPr>
              <a:spLocks/>
            </p:cNvSpPr>
            <p:nvPr/>
          </p:nvSpPr>
          <p:spPr bwMode="auto">
            <a:xfrm>
              <a:off x="1122" y="2787"/>
              <a:ext cx="197" cy="53"/>
            </a:xfrm>
            <a:custGeom>
              <a:avLst/>
              <a:gdLst>
                <a:gd name="T0" fmla="*/ 0 w 1775"/>
                <a:gd name="T1" fmla="*/ 0 h 374"/>
                <a:gd name="T2" fmla="*/ 0 w 1775"/>
                <a:gd name="T3" fmla="*/ 0 h 374"/>
                <a:gd name="T4" fmla="*/ 0 w 1775"/>
                <a:gd name="T5" fmla="*/ 0 h 374"/>
                <a:gd name="T6" fmla="*/ 0 w 1775"/>
                <a:gd name="T7" fmla="*/ 0 h 374"/>
                <a:gd name="T8" fmla="*/ 0 w 1775"/>
                <a:gd name="T9" fmla="*/ 0 h 374"/>
                <a:gd name="T10" fmla="*/ 0 w 1775"/>
                <a:gd name="T11" fmla="*/ 0 h 374"/>
                <a:gd name="T12" fmla="*/ 0 w 1775"/>
                <a:gd name="T13" fmla="*/ 0 h 374"/>
                <a:gd name="T14" fmla="*/ 0 w 1775"/>
                <a:gd name="T15" fmla="*/ 0 h 374"/>
                <a:gd name="T16" fmla="*/ 0 w 1775"/>
                <a:gd name="T17" fmla="*/ 0 h 374"/>
                <a:gd name="T18" fmla="*/ 0 w 1775"/>
                <a:gd name="T19" fmla="*/ 0 h 374"/>
                <a:gd name="T20" fmla="*/ 0 w 1775"/>
                <a:gd name="T21" fmla="*/ 0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5"/>
                <a:gd name="T34" fmla="*/ 0 h 374"/>
                <a:gd name="T35" fmla="*/ 1775 w 1775"/>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5" h="374">
                  <a:moveTo>
                    <a:pt x="12" y="321"/>
                  </a:moveTo>
                  <a:lnTo>
                    <a:pt x="0" y="322"/>
                  </a:lnTo>
                  <a:lnTo>
                    <a:pt x="24" y="374"/>
                  </a:lnTo>
                  <a:lnTo>
                    <a:pt x="1760" y="369"/>
                  </a:lnTo>
                  <a:lnTo>
                    <a:pt x="1775" y="322"/>
                  </a:lnTo>
                  <a:lnTo>
                    <a:pt x="1694" y="0"/>
                  </a:lnTo>
                  <a:lnTo>
                    <a:pt x="1761" y="323"/>
                  </a:lnTo>
                  <a:lnTo>
                    <a:pt x="1751" y="360"/>
                  </a:lnTo>
                  <a:lnTo>
                    <a:pt x="32" y="363"/>
                  </a:lnTo>
                  <a:lnTo>
                    <a:pt x="12" y="321"/>
                  </a:lnTo>
                  <a:close/>
                </a:path>
              </a:pathLst>
            </a:custGeom>
            <a:solidFill>
              <a:srgbClr val="000000"/>
            </a:solidFill>
            <a:ln w="9525">
              <a:noFill/>
              <a:round/>
              <a:headEnd/>
              <a:tailEnd/>
            </a:ln>
          </p:spPr>
          <p:txBody>
            <a:bodyPr/>
            <a:lstStyle/>
            <a:p>
              <a:endParaRPr lang="en-US"/>
            </a:p>
          </p:txBody>
        </p:sp>
        <p:sp>
          <p:nvSpPr>
            <p:cNvPr id="13621" name="Freeform 121"/>
            <p:cNvSpPr>
              <a:spLocks/>
            </p:cNvSpPr>
            <p:nvPr/>
          </p:nvSpPr>
          <p:spPr bwMode="auto">
            <a:xfrm>
              <a:off x="1124" y="2834"/>
              <a:ext cx="195" cy="1"/>
            </a:xfrm>
            <a:custGeom>
              <a:avLst/>
              <a:gdLst>
                <a:gd name="T0" fmla="*/ 0 w 1756"/>
                <a:gd name="T1" fmla="*/ 0 h 12"/>
                <a:gd name="T2" fmla="*/ 0 w 1756"/>
                <a:gd name="T3" fmla="*/ 0 h 12"/>
                <a:gd name="T4" fmla="*/ 0 w 1756"/>
                <a:gd name="T5" fmla="*/ 0 h 12"/>
                <a:gd name="T6" fmla="*/ 0 w 1756"/>
                <a:gd name="T7" fmla="*/ 0 h 12"/>
                <a:gd name="T8" fmla="*/ 0 w 1756"/>
                <a:gd name="T9" fmla="*/ 0 h 12"/>
                <a:gd name="T10" fmla="*/ 0 w 1756"/>
                <a:gd name="T11" fmla="*/ 0 h 12"/>
                <a:gd name="T12" fmla="*/ 0 60000 65536"/>
                <a:gd name="T13" fmla="*/ 0 60000 65536"/>
                <a:gd name="T14" fmla="*/ 0 60000 65536"/>
                <a:gd name="T15" fmla="*/ 0 60000 65536"/>
                <a:gd name="T16" fmla="*/ 0 60000 65536"/>
                <a:gd name="T17" fmla="*/ 0 60000 65536"/>
                <a:gd name="T18" fmla="*/ 0 w 1756"/>
                <a:gd name="T19" fmla="*/ 0 h 12"/>
                <a:gd name="T20" fmla="*/ 1756 w 175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756" h="12">
                  <a:moveTo>
                    <a:pt x="4" y="4"/>
                  </a:moveTo>
                  <a:lnTo>
                    <a:pt x="1756" y="0"/>
                  </a:lnTo>
                  <a:lnTo>
                    <a:pt x="1751" y="10"/>
                  </a:lnTo>
                  <a:lnTo>
                    <a:pt x="0" y="12"/>
                  </a:lnTo>
                  <a:lnTo>
                    <a:pt x="4" y="4"/>
                  </a:lnTo>
                  <a:close/>
                </a:path>
              </a:pathLst>
            </a:custGeom>
            <a:solidFill>
              <a:srgbClr val="000000"/>
            </a:solidFill>
            <a:ln w="9525">
              <a:noFill/>
              <a:round/>
              <a:headEnd/>
              <a:tailEnd/>
            </a:ln>
          </p:spPr>
          <p:txBody>
            <a:bodyPr/>
            <a:lstStyle/>
            <a:p>
              <a:endParaRPr lang="en-US"/>
            </a:p>
          </p:txBody>
        </p:sp>
        <p:sp>
          <p:nvSpPr>
            <p:cNvPr id="13622" name="Freeform 122"/>
            <p:cNvSpPr>
              <a:spLocks/>
            </p:cNvSpPr>
            <p:nvPr/>
          </p:nvSpPr>
          <p:spPr bwMode="auto">
            <a:xfrm>
              <a:off x="1218" y="2820"/>
              <a:ext cx="11" cy="4"/>
            </a:xfrm>
            <a:custGeom>
              <a:avLst/>
              <a:gdLst>
                <a:gd name="T0" fmla="*/ 0 w 99"/>
                <a:gd name="T1" fmla="*/ 0 h 32"/>
                <a:gd name="T2" fmla="*/ 0 w 99"/>
                <a:gd name="T3" fmla="*/ 0 h 32"/>
                <a:gd name="T4" fmla="*/ 0 w 99"/>
                <a:gd name="T5" fmla="*/ 0 h 32"/>
                <a:gd name="T6" fmla="*/ 0 w 99"/>
                <a:gd name="T7" fmla="*/ 0 h 32"/>
                <a:gd name="T8" fmla="*/ 0 w 99"/>
                <a:gd name="T9" fmla="*/ 0 h 32"/>
                <a:gd name="T10" fmla="*/ 0 w 99"/>
                <a:gd name="T11" fmla="*/ 0 h 32"/>
                <a:gd name="T12" fmla="*/ 0 w 99"/>
                <a:gd name="T13" fmla="*/ 0 h 32"/>
                <a:gd name="T14" fmla="*/ 0 w 99"/>
                <a:gd name="T15" fmla="*/ 0 h 32"/>
                <a:gd name="T16" fmla="*/ 0 w 99"/>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32"/>
                <a:gd name="T29" fmla="*/ 99 w 99"/>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32">
                  <a:moveTo>
                    <a:pt x="2" y="8"/>
                  </a:moveTo>
                  <a:lnTo>
                    <a:pt x="0" y="31"/>
                  </a:lnTo>
                  <a:lnTo>
                    <a:pt x="97" y="32"/>
                  </a:lnTo>
                  <a:lnTo>
                    <a:pt x="99" y="2"/>
                  </a:lnTo>
                  <a:lnTo>
                    <a:pt x="91" y="0"/>
                  </a:lnTo>
                  <a:lnTo>
                    <a:pt x="89" y="26"/>
                  </a:lnTo>
                  <a:lnTo>
                    <a:pt x="75" y="7"/>
                  </a:lnTo>
                  <a:lnTo>
                    <a:pt x="2" y="8"/>
                  </a:lnTo>
                  <a:close/>
                </a:path>
              </a:pathLst>
            </a:custGeom>
            <a:solidFill>
              <a:srgbClr val="000000"/>
            </a:solidFill>
            <a:ln w="9525">
              <a:noFill/>
              <a:round/>
              <a:headEnd/>
              <a:tailEnd/>
            </a:ln>
          </p:spPr>
          <p:txBody>
            <a:bodyPr/>
            <a:lstStyle/>
            <a:p>
              <a:endParaRPr lang="en-US"/>
            </a:p>
          </p:txBody>
        </p:sp>
        <p:sp>
          <p:nvSpPr>
            <p:cNvPr id="13623" name="Freeform 123"/>
            <p:cNvSpPr>
              <a:spLocks/>
            </p:cNvSpPr>
            <p:nvPr/>
          </p:nvSpPr>
          <p:spPr bwMode="auto">
            <a:xfrm>
              <a:off x="1221" y="2815"/>
              <a:ext cx="5" cy="3"/>
            </a:xfrm>
            <a:custGeom>
              <a:avLst/>
              <a:gdLst>
                <a:gd name="T0" fmla="*/ 0 w 45"/>
                <a:gd name="T1" fmla="*/ 0 h 20"/>
                <a:gd name="T2" fmla="*/ 0 w 45"/>
                <a:gd name="T3" fmla="*/ 0 h 20"/>
                <a:gd name="T4" fmla="*/ 0 w 45"/>
                <a:gd name="T5" fmla="*/ 0 h 20"/>
                <a:gd name="T6" fmla="*/ 0 w 45"/>
                <a:gd name="T7" fmla="*/ 0 h 20"/>
                <a:gd name="T8" fmla="*/ 0 w 45"/>
                <a:gd name="T9" fmla="*/ 0 h 20"/>
                <a:gd name="T10" fmla="*/ 0 w 45"/>
                <a:gd name="T11" fmla="*/ 0 h 20"/>
                <a:gd name="T12" fmla="*/ 0 60000 65536"/>
                <a:gd name="T13" fmla="*/ 0 60000 65536"/>
                <a:gd name="T14" fmla="*/ 0 60000 65536"/>
                <a:gd name="T15" fmla="*/ 0 60000 65536"/>
                <a:gd name="T16" fmla="*/ 0 60000 65536"/>
                <a:gd name="T17" fmla="*/ 0 60000 65536"/>
                <a:gd name="T18" fmla="*/ 0 w 45"/>
                <a:gd name="T19" fmla="*/ 0 h 20"/>
                <a:gd name="T20" fmla="*/ 45 w 45"/>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5" h="20">
                  <a:moveTo>
                    <a:pt x="3" y="1"/>
                  </a:moveTo>
                  <a:lnTo>
                    <a:pt x="0" y="20"/>
                  </a:lnTo>
                  <a:lnTo>
                    <a:pt x="45" y="19"/>
                  </a:lnTo>
                  <a:lnTo>
                    <a:pt x="38" y="0"/>
                  </a:lnTo>
                  <a:lnTo>
                    <a:pt x="3" y="1"/>
                  </a:lnTo>
                  <a:close/>
                </a:path>
              </a:pathLst>
            </a:custGeom>
            <a:solidFill>
              <a:srgbClr val="000000"/>
            </a:solidFill>
            <a:ln w="9525">
              <a:noFill/>
              <a:round/>
              <a:headEnd/>
              <a:tailEnd/>
            </a:ln>
          </p:spPr>
          <p:txBody>
            <a:bodyPr/>
            <a:lstStyle/>
            <a:p>
              <a:endParaRPr lang="en-US"/>
            </a:p>
          </p:txBody>
        </p:sp>
        <p:sp>
          <p:nvSpPr>
            <p:cNvPr id="13624" name="Freeform 124"/>
            <p:cNvSpPr>
              <a:spLocks/>
            </p:cNvSpPr>
            <p:nvPr/>
          </p:nvSpPr>
          <p:spPr bwMode="auto">
            <a:xfrm>
              <a:off x="1226" y="2814"/>
              <a:ext cx="22" cy="10"/>
            </a:xfrm>
            <a:custGeom>
              <a:avLst/>
              <a:gdLst>
                <a:gd name="T0" fmla="*/ 0 w 192"/>
                <a:gd name="T1" fmla="*/ 0 h 75"/>
                <a:gd name="T2" fmla="*/ 0 w 192"/>
                <a:gd name="T3" fmla="*/ 0 h 75"/>
                <a:gd name="T4" fmla="*/ 0 w 192"/>
                <a:gd name="T5" fmla="*/ 0 h 75"/>
                <a:gd name="T6" fmla="*/ 0 w 192"/>
                <a:gd name="T7" fmla="*/ 0 h 75"/>
                <a:gd name="T8" fmla="*/ 0 w 192"/>
                <a:gd name="T9" fmla="*/ 0 h 75"/>
                <a:gd name="T10" fmla="*/ 0 w 192"/>
                <a:gd name="T11" fmla="*/ 0 h 75"/>
                <a:gd name="T12" fmla="*/ 0 w 192"/>
                <a:gd name="T13" fmla="*/ 0 h 75"/>
                <a:gd name="T14" fmla="*/ 0 w 192"/>
                <a:gd name="T15" fmla="*/ 0 h 75"/>
                <a:gd name="T16" fmla="*/ 0 w 192"/>
                <a:gd name="T17" fmla="*/ 0 h 75"/>
                <a:gd name="T18" fmla="*/ 0 w 192"/>
                <a:gd name="T19" fmla="*/ 0 h 75"/>
                <a:gd name="T20" fmla="*/ 0 w 192"/>
                <a:gd name="T21" fmla="*/ 0 h 75"/>
                <a:gd name="T22" fmla="*/ 0 w 192"/>
                <a:gd name="T23" fmla="*/ 0 h 75"/>
                <a:gd name="T24" fmla="*/ 0 w 192"/>
                <a:gd name="T25" fmla="*/ 0 h 75"/>
                <a:gd name="T26" fmla="*/ 0 w 192"/>
                <a:gd name="T27" fmla="*/ 0 h 75"/>
                <a:gd name="T28" fmla="*/ 0 w 192"/>
                <a:gd name="T29" fmla="*/ 0 h 75"/>
                <a:gd name="T30" fmla="*/ 0 w 192"/>
                <a:gd name="T31" fmla="*/ 0 h 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2"/>
                <a:gd name="T49" fmla="*/ 0 h 75"/>
                <a:gd name="T50" fmla="*/ 192 w 192"/>
                <a:gd name="T51" fmla="*/ 75 h 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2" h="75">
                  <a:moveTo>
                    <a:pt x="26" y="46"/>
                  </a:moveTo>
                  <a:lnTo>
                    <a:pt x="89" y="46"/>
                  </a:lnTo>
                  <a:lnTo>
                    <a:pt x="94" y="75"/>
                  </a:lnTo>
                  <a:lnTo>
                    <a:pt x="103" y="75"/>
                  </a:lnTo>
                  <a:lnTo>
                    <a:pt x="99" y="47"/>
                  </a:lnTo>
                  <a:lnTo>
                    <a:pt x="108" y="27"/>
                  </a:lnTo>
                  <a:lnTo>
                    <a:pt x="192" y="28"/>
                  </a:lnTo>
                  <a:lnTo>
                    <a:pt x="187" y="14"/>
                  </a:lnTo>
                  <a:lnTo>
                    <a:pt x="16" y="12"/>
                  </a:lnTo>
                  <a:lnTo>
                    <a:pt x="11" y="0"/>
                  </a:lnTo>
                  <a:lnTo>
                    <a:pt x="1" y="7"/>
                  </a:lnTo>
                  <a:lnTo>
                    <a:pt x="0" y="33"/>
                  </a:lnTo>
                  <a:lnTo>
                    <a:pt x="16" y="33"/>
                  </a:lnTo>
                  <a:lnTo>
                    <a:pt x="19" y="46"/>
                  </a:lnTo>
                  <a:lnTo>
                    <a:pt x="26" y="46"/>
                  </a:lnTo>
                  <a:close/>
                </a:path>
              </a:pathLst>
            </a:custGeom>
            <a:solidFill>
              <a:srgbClr val="000000"/>
            </a:solidFill>
            <a:ln w="9525">
              <a:noFill/>
              <a:round/>
              <a:headEnd/>
              <a:tailEnd/>
            </a:ln>
          </p:spPr>
          <p:txBody>
            <a:bodyPr/>
            <a:lstStyle/>
            <a:p>
              <a:endParaRPr lang="en-US"/>
            </a:p>
          </p:txBody>
        </p:sp>
        <p:sp>
          <p:nvSpPr>
            <p:cNvPr id="13625" name="Freeform 125"/>
            <p:cNvSpPr>
              <a:spLocks/>
            </p:cNvSpPr>
            <p:nvPr/>
          </p:nvSpPr>
          <p:spPr bwMode="auto">
            <a:xfrm>
              <a:off x="1213" y="2816"/>
              <a:ext cx="5" cy="5"/>
            </a:xfrm>
            <a:custGeom>
              <a:avLst/>
              <a:gdLst>
                <a:gd name="T0" fmla="*/ 0 w 43"/>
                <a:gd name="T1" fmla="*/ 0 h 38"/>
                <a:gd name="T2" fmla="*/ 0 w 43"/>
                <a:gd name="T3" fmla="*/ 0 h 38"/>
                <a:gd name="T4" fmla="*/ 0 w 43"/>
                <a:gd name="T5" fmla="*/ 0 h 38"/>
                <a:gd name="T6" fmla="*/ 0 w 43"/>
                <a:gd name="T7" fmla="*/ 0 h 38"/>
                <a:gd name="T8" fmla="*/ 0 w 43"/>
                <a:gd name="T9" fmla="*/ 0 h 38"/>
                <a:gd name="T10" fmla="*/ 0 w 43"/>
                <a:gd name="T11" fmla="*/ 0 h 38"/>
                <a:gd name="T12" fmla="*/ 0 w 43"/>
                <a:gd name="T13" fmla="*/ 0 h 38"/>
                <a:gd name="T14" fmla="*/ 0 w 43"/>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38"/>
                <a:gd name="T26" fmla="*/ 43 w 43"/>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38">
                  <a:moveTo>
                    <a:pt x="3" y="0"/>
                  </a:moveTo>
                  <a:lnTo>
                    <a:pt x="0" y="13"/>
                  </a:lnTo>
                  <a:lnTo>
                    <a:pt x="17" y="15"/>
                  </a:lnTo>
                  <a:lnTo>
                    <a:pt x="35" y="38"/>
                  </a:lnTo>
                  <a:lnTo>
                    <a:pt x="43" y="18"/>
                  </a:lnTo>
                  <a:lnTo>
                    <a:pt x="43" y="1"/>
                  </a:lnTo>
                  <a:lnTo>
                    <a:pt x="3" y="0"/>
                  </a:lnTo>
                  <a:close/>
                </a:path>
              </a:pathLst>
            </a:custGeom>
            <a:solidFill>
              <a:srgbClr val="000000"/>
            </a:solidFill>
            <a:ln w="9525">
              <a:noFill/>
              <a:round/>
              <a:headEnd/>
              <a:tailEnd/>
            </a:ln>
          </p:spPr>
          <p:txBody>
            <a:bodyPr/>
            <a:lstStyle/>
            <a:p>
              <a:endParaRPr lang="en-US"/>
            </a:p>
          </p:txBody>
        </p:sp>
        <p:sp>
          <p:nvSpPr>
            <p:cNvPr id="13626" name="Freeform 126"/>
            <p:cNvSpPr>
              <a:spLocks/>
            </p:cNvSpPr>
            <p:nvPr/>
          </p:nvSpPr>
          <p:spPr bwMode="auto">
            <a:xfrm>
              <a:off x="1215" y="2818"/>
              <a:ext cx="2" cy="6"/>
            </a:xfrm>
            <a:custGeom>
              <a:avLst/>
              <a:gdLst>
                <a:gd name="T0" fmla="*/ 0 w 20"/>
                <a:gd name="T1" fmla="*/ 0 h 41"/>
                <a:gd name="T2" fmla="*/ 0 w 20"/>
                <a:gd name="T3" fmla="*/ 0 h 41"/>
                <a:gd name="T4" fmla="*/ 0 w 20"/>
                <a:gd name="T5" fmla="*/ 0 h 41"/>
                <a:gd name="T6" fmla="*/ 0 w 20"/>
                <a:gd name="T7" fmla="*/ 0 h 41"/>
                <a:gd name="T8" fmla="*/ 0 w 20"/>
                <a:gd name="T9" fmla="*/ 0 h 41"/>
                <a:gd name="T10" fmla="*/ 0 w 20"/>
                <a:gd name="T11" fmla="*/ 0 h 41"/>
                <a:gd name="T12" fmla="*/ 0 w 20"/>
                <a:gd name="T13" fmla="*/ 0 h 41"/>
                <a:gd name="T14" fmla="*/ 0 w 20"/>
                <a:gd name="T15" fmla="*/ 0 h 41"/>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41"/>
                <a:gd name="T26" fmla="*/ 20 w 20"/>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41">
                  <a:moveTo>
                    <a:pt x="0" y="3"/>
                  </a:moveTo>
                  <a:lnTo>
                    <a:pt x="10" y="19"/>
                  </a:lnTo>
                  <a:lnTo>
                    <a:pt x="9" y="41"/>
                  </a:lnTo>
                  <a:lnTo>
                    <a:pt x="20" y="41"/>
                  </a:lnTo>
                  <a:lnTo>
                    <a:pt x="20" y="0"/>
                  </a:lnTo>
                  <a:lnTo>
                    <a:pt x="13" y="13"/>
                  </a:lnTo>
                  <a:lnTo>
                    <a:pt x="0" y="3"/>
                  </a:lnTo>
                  <a:close/>
                </a:path>
              </a:pathLst>
            </a:custGeom>
            <a:solidFill>
              <a:srgbClr val="000000"/>
            </a:solidFill>
            <a:ln w="9525">
              <a:noFill/>
              <a:round/>
              <a:headEnd/>
              <a:tailEnd/>
            </a:ln>
          </p:spPr>
          <p:txBody>
            <a:bodyPr/>
            <a:lstStyle/>
            <a:p>
              <a:endParaRPr lang="en-US"/>
            </a:p>
          </p:txBody>
        </p:sp>
        <p:sp>
          <p:nvSpPr>
            <p:cNvPr id="13627" name="Freeform 127"/>
            <p:cNvSpPr>
              <a:spLocks/>
            </p:cNvSpPr>
            <p:nvPr/>
          </p:nvSpPr>
          <p:spPr bwMode="auto">
            <a:xfrm>
              <a:off x="1233" y="2626"/>
              <a:ext cx="97" cy="91"/>
            </a:xfrm>
            <a:custGeom>
              <a:avLst/>
              <a:gdLst>
                <a:gd name="T0" fmla="*/ 0 w 873"/>
                <a:gd name="T1" fmla="*/ 0 h 635"/>
                <a:gd name="T2" fmla="*/ 0 w 873"/>
                <a:gd name="T3" fmla="*/ 0 h 635"/>
                <a:gd name="T4" fmla="*/ 0 w 873"/>
                <a:gd name="T5" fmla="*/ 0 h 635"/>
                <a:gd name="T6" fmla="*/ 0 w 873"/>
                <a:gd name="T7" fmla="*/ 0 h 635"/>
                <a:gd name="T8" fmla="*/ 0 w 873"/>
                <a:gd name="T9" fmla="*/ 0 h 635"/>
                <a:gd name="T10" fmla="*/ 0 w 873"/>
                <a:gd name="T11" fmla="*/ 0 h 635"/>
                <a:gd name="T12" fmla="*/ 0 w 873"/>
                <a:gd name="T13" fmla="*/ 0 h 635"/>
                <a:gd name="T14" fmla="*/ 0 w 873"/>
                <a:gd name="T15" fmla="*/ 0 h 635"/>
                <a:gd name="T16" fmla="*/ 0 w 873"/>
                <a:gd name="T17" fmla="*/ 0 h 635"/>
                <a:gd name="T18" fmla="*/ 0 w 873"/>
                <a:gd name="T19" fmla="*/ 0 h 635"/>
                <a:gd name="T20" fmla="*/ 0 w 873"/>
                <a:gd name="T21" fmla="*/ 0 h 635"/>
                <a:gd name="T22" fmla="*/ 0 w 873"/>
                <a:gd name="T23" fmla="*/ 0 h 635"/>
                <a:gd name="T24" fmla="*/ 0 w 873"/>
                <a:gd name="T25" fmla="*/ 0 h 635"/>
                <a:gd name="T26" fmla="*/ 0 w 873"/>
                <a:gd name="T27" fmla="*/ 0 h 635"/>
                <a:gd name="T28" fmla="*/ 0 w 873"/>
                <a:gd name="T29" fmla="*/ 0 h 635"/>
                <a:gd name="T30" fmla="*/ 0 w 873"/>
                <a:gd name="T31" fmla="*/ 0 h 635"/>
                <a:gd name="T32" fmla="*/ 0 w 873"/>
                <a:gd name="T33" fmla="*/ 0 h 635"/>
                <a:gd name="T34" fmla="*/ 0 w 873"/>
                <a:gd name="T35" fmla="*/ 0 h 635"/>
                <a:gd name="T36" fmla="*/ 0 w 873"/>
                <a:gd name="T37" fmla="*/ 0 h 635"/>
                <a:gd name="T38" fmla="*/ 0 w 873"/>
                <a:gd name="T39" fmla="*/ 0 h 635"/>
                <a:gd name="T40" fmla="*/ 0 w 873"/>
                <a:gd name="T41" fmla="*/ 0 h 635"/>
                <a:gd name="T42" fmla="*/ 0 w 873"/>
                <a:gd name="T43" fmla="*/ 0 h 635"/>
                <a:gd name="T44" fmla="*/ 0 w 873"/>
                <a:gd name="T45" fmla="*/ 0 h 635"/>
                <a:gd name="T46" fmla="*/ 0 w 873"/>
                <a:gd name="T47" fmla="*/ 0 h 635"/>
                <a:gd name="T48" fmla="*/ 0 w 873"/>
                <a:gd name="T49" fmla="*/ 0 h 635"/>
                <a:gd name="T50" fmla="*/ 0 w 873"/>
                <a:gd name="T51" fmla="*/ 0 h 635"/>
                <a:gd name="T52" fmla="*/ 0 w 873"/>
                <a:gd name="T53" fmla="*/ 0 h 635"/>
                <a:gd name="T54" fmla="*/ 0 w 873"/>
                <a:gd name="T55" fmla="*/ 0 h 635"/>
                <a:gd name="T56" fmla="*/ 0 w 873"/>
                <a:gd name="T57" fmla="*/ 0 h 63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73"/>
                <a:gd name="T88" fmla="*/ 0 h 635"/>
                <a:gd name="T89" fmla="*/ 873 w 873"/>
                <a:gd name="T90" fmla="*/ 635 h 63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73" h="635">
                  <a:moveTo>
                    <a:pt x="0" y="3"/>
                  </a:moveTo>
                  <a:lnTo>
                    <a:pt x="10" y="635"/>
                  </a:lnTo>
                  <a:lnTo>
                    <a:pt x="873" y="630"/>
                  </a:lnTo>
                  <a:lnTo>
                    <a:pt x="867" y="562"/>
                  </a:lnTo>
                  <a:lnTo>
                    <a:pt x="829" y="584"/>
                  </a:lnTo>
                  <a:lnTo>
                    <a:pt x="777" y="593"/>
                  </a:lnTo>
                  <a:lnTo>
                    <a:pt x="703" y="598"/>
                  </a:lnTo>
                  <a:lnTo>
                    <a:pt x="615" y="597"/>
                  </a:lnTo>
                  <a:lnTo>
                    <a:pt x="518" y="589"/>
                  </a:lnTo>
                  <a:lnTo>
                    <a:pt x="415" y="569"/>
                  </a:lnTo>
                  <a:lnTo>
                    <a:pt x="338" y="545"/>
                  </a:lnTo>
                  <a:lnTo>
                    <a:pt x="297" y="510"/>
                  </a:lnTo>
                  <a:lnTo>
                    <a:pt x="274" y="477"/>
                  </a:lnTo>
                  <a:lnTo>
                    <a:pt x="258" y="424"/>
                  </a:lnTo>
                  <a:lnTo>
                    <a:pt x="252" y="347"/>
                  </a:lnTo>
                  <a:lnTo>
                    <a:pt x="264" y="262"/>
                  </a:lnTo>
                  <a:lnTo>
                    <a:pt x="294" y="196"/>
                  </a:lnTo>
                  <a:lnTo>
                    <a:pt x="340" y="133"/>
                  </a:lnTo>
                  <a:lnTo>
                    <a:pt x="392" y="83"/>
                  </a:lnTo>
                  <a:lnTo>
                    <a:pt x="459" y="45"/>
                  </a:lnTo>
                  <a:lnTo>
                    <a:pt x="535" y="26"/>
                  </a:lnTo>
                  <a:lnTo>
                    <a:pt x="614" y="20"/>
                  </a:lnTo>
                  <a:lnTo>
                    <a:pt x="704" y="20"/>
                  </a:lnTo>
                  <a:lnTo>
                    <a:pt x="815" y="23"/>
                  </a:lnTo>
                  <a:lnTo>
                    <a:pt x="852" y="48"/>
                  </a:lnTo>
                  <a:lnTo>
                    <a:pt x="864" y="8"/>
                  </a:lnTo>
                  <a:lnTo>
                    <a:pt x="433" y="0"/>
                  </a:lnTo>
                  <a:lnTo>
                    <a:pt x="0" y="3"/>
                  </a:lnTo>
                  <a:close/>
                </a:path>
              </a:pathLst>
            </a:custGeom>
            <a:solidFill>
              <a:srgbClr val="000000"/>
            </a:solidFill>
            <a:ln w="9525">
              <a:noFill/>
              <a:round/>
              <a:headEnd/>
              <a:tailEnd/>
            </a:ln>
          </p:spPr>
          <p:txBody>
            <a:bodyPr/>
            <a:lstStyle/>
            <a:p>
              <a:endParaRPr lang="en-US"/>
            </a:p>
          </p:txBody>
        </p:sp>
        <p:sp>
          <p:nvSpPr>
            <p:cNvPr id="13628" name="Freeform 128"/>
            <p:cNvSpPr>
              <a:spLocks/>
            </p:cNvSpPr>
            <p:nvPr/>
          </p:nvSpPr>
          <p:spPr bwMode="auto">
            <a:xfrm>
              <a:off x="1321" y="2628"/>
              <a:ext cx="9" cy="88"/>
            </a:xfrm>
            <a:custGeom>
              <a:avLst/>
              <a:gdLst>
                <a:gd name="T0" fmla="*/ 0 w 83"/>
                <a:gd name="T1" fmla="*/ 0 h 621"/>
                <a:gd name="T2" fmla="*/ 0 w 83"/>
                <a:gd name="T3" fmla="*/ 0 h 621"/>
                <a:gd name="T4" fmla="*/ 0 w 83"/>
                <a:gd name="T5" fmla="*/ 0 h 621"/>
                <a:gd name="T6" fmla="*/ 0 w 83"/>
                <a:gd name="T7" fmla="*/ 0 h 621"/>
                <a:gd name="T8" fmla="*/ 0 w 83"/>
                <a:gd name="T9" fmla="*/ 0 h 621"/>
                <a:gd name="T10" fmla="*/ 0 w 83"/>
                <a:gd name="T11" fmla="*/ 0 h 621"/>
                <a:gd name="T12" fmla="*/ 0 w 83"/>
                <a:gd name="T13" fmla="*/ 0 h 621"/>
                <a:gd name="T14" fmla="*/ 0 w 83"/>
                <a:gd name="T15" fmla="*/ 0 h 621"/>
                <a:gd name="T16" fmla="*/ 0 w 83"/>
                <a:gd name="T17" fmla="*/ 0 h 621"/>
                <a:gd name="T18" fmla="*/ 0 w 83"/>
                <a:gd name="T19" fmla="*/ 0 h 621"/>
                <a:gd name="T20" fmla="*/ 0 w 83"/>
                <a:gd name="T21" fmla="*/ 0 h 621"/>
                <a:gd name="T22" fmla="*/ 0 w 83"/>
                <a:gd name="T23" fmla="*/ 0 h 6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621"/>
                <a:gd name="T38" fmla="*/ 83 w 83"/>
                <a:gd name="T39" fmla="*/ 621 h 6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621">
                  <a:moveTo>
                    <a:pt x="0" y="6"/>
                  </a:moveTo>
                  <a:lnTo>
                    <a:pt x="36" y="161"/>
                  </a:lnTo>
                  <a:lnTo>
                    <a:pt x="50" y="306"/>
                  </a:lnTo>
                  <a:lnTo>
                    <a:pt x="54" y="420"/>
                  </a:lnTo>
                  <a:lnTo>
                    <a:pt x="41" y="614"/>
                  </a:lnTo>
                  <a:lnTo>
                    <a:pt x="82" y="621"/>
                  </a:lnTo>
                  <a:lnTo>
                    <a:pt x="83" y="479"/>
                  </a:lnTo>
                  <a:lnTo>
                    <a:pt x="83" y="369"/>
                  </a:lnTo>
                  <a:lnTo>
                    <a:pt x="79" y="222"/>
                  </a:lnTo>
                  <a:lnTo>
                    <a:pt x="65" y="0"/>
                  </a:lnTo>
                  <a:lnTo>
                    <a:pt x="0" y="6"/>
                  </a:lnTo>
                  <a:close/>
                </a:path>
              </a:pathLst>
            </a:custGeom>
            <a:solidFill>
              <a:srgbClr val="000000"/>
            </a:solidFill>
            <a:ln w="9525">
              <a:noFill/>
              <a:round/>
              <a:headEnd/>
              <a:tailEnd/>
            </a:ln>
          </p:spPr>
          <p:txBody>
            <a:bodyPr/>
            <a:lstStyle/>
            <a:p>
              <a:endParaRPr lang="en-US"/>
            </a:p>
          </p:txBody>
        </p:sp>
        <p:sp>
          <p:nvSpPr>
            <p:cNvPr id="13629" name="Freeform 129"/>
            <p:cNvSpPr>
              <a:spLocks/>
            </p:cNvSpPr>
            <p:nvPr/>
          </p:nvSpPr>
          <p:spPr bwMode="auto">
            <a:xfrm>
              <a:off x="1215" y="2609"/>
              <a:ext cx="127" cy="139"/>
            </a:xfrm>
            <a:custGeom>
              <a:avLst/>
              <a:gdLst>
                <a:gd name="T0" fmla="*/ 0 w 1141"/>
                <a:gd name="T1" fmla="*/ 0 h 974"/>
                <a:gd name="T2" fmla="*/ 0 w 1141"/>
                <a:gd name="T3" fmla="*/ 0 h 974"/>
                <a:gd name="T4" fmla="*/ 0 w 1141"/>
                <a:gd name="T5" fmla="*/ 0 h 974"/>
                <a:gd name="T6" fmla="*/ 0 w 1141"/>
                <a:gd name="T7" fmla="*/ 0 h 974"/>
                <a:gd name="T8" fmla="*/ 0 w 1141"/>
                <a:gd name="T9" fmla="*/ 0 h 974"/>
                <a:gd name="T10" fmla="*/ 0 w 1141"/>
                <a:gd name="T11" fmla="*/ 0 h 974"/>
                <a:gd name="T12" fmla="*/ 0 w 1141"/>
                <a:gd name="T13" fmla="*/ 0 h 974"/>
                <a:gd name="T14" fmla="*/ 0 w 1141"/>
                <a:gd name="T15" fmla="*/ 0 h 974"/>
                <a:gd name="T16" fmla="*/ 0 w 1141"/>
                <a:gd name="T17" fmla="*/ 0 h 974"/>
                <a:gd name="T18" fmla="*/ 0 w 1141"/>
                <a:gd name="T19" fmla="*/ 0 h 974"/>
                <a:gd name="T20" fmla="*/ 0 w 1141"/>
                <a:gd name="T21" fmla="*/ 0 h 974"/>
                <a:gd name="T22" fmla="*/ 0 w 1141"/>
                <a:gd name="T23" fmla="*/ 0 h 974"/>
                <a:gd name="T24" fmla="*/ 0 w 1141"/>
                <a:gd name="T25" fmla="*/ 0 h 974"/>
                <a:gd name="T26" fmla="*/ 0 w 1141"/>
                <a:gd name="T27" fmla="*/ 0 h 974"/>
                <a:gd name="T28" fmla="*/ 0 w 1141"/>
                <a:gd name="T29" fmla="*/ 0 h 974"/>
                <a:gd name="T30" fmla="*/ 0 w 1141"/>
                <a:gd name="T31" fmla="*/ 0 h 974"/>
                <a:gd name="T32" fmla="*/ 0 w 1141"/>
                <a:gd name="T33" fmla="*/ 0 h 974"/>
                <a:gd name="T34" fmla="*/ 0 w 1141"/>
                <a:gd name="T35" fmla="*/ 0 h 974"/>
                <a:gd name="T36" fmla="*/ 0 w 1141"/>
                <a:gd name="T37" fmla="*/ 0 h 974"/>
                <a:gd name="T38" fmla="*/ 0 w 1141"/>
                <a:gd name="T39" fmla="*/ 0 h 974"/>
                <a:gd name="T40" fmla="*/ 0 w 1141"/>
                <a:gd name="T41" fmla="*/ 0 h 974"/>
                <a:gd name="T42" fmla="*/ 0 w 1141"/>
                <a:gd name="T43" fmla="*/ 0 h 974"/>
                <a:gd name="T44" fmla="*/ 0 w 1141"/>
                <a:gd name="T45" fmla="*/ 0 h 974"/>
                <a:gd name="T46" fmla="*/ 0 w 1141"/>
                <a:gd name="T47" fmla="*/ 0 h 9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1"/>
                <a:gd name="T73" fmla="*/ 0 h 974"/>
                <a:gd name="T74" fmla="*/ 1141 w 1141"/>
                <a:gd name="T75" fmla="*/ 974 h 9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1" h="974">
                  <a:moveTo>
                    <a:pt x="158" y="973"/>
                  </a:moveTo>
                  <a:lnTo>
                    <a:pt x="121" y="974"/>
                  </a:lnTo>
                  <a:lnTo>
                    <a:pt x="93" y="961"/>
                  </a:lnTo>
                  <a:lnTo>
                    <a:pt x="84" y="941"/>
                  </a:lnTo>
                  <a:lnTo>
                    <a:pt x="82" y="896"/>
                  </a:lnTo>
                  <a:lnTo>
                    <a:pt x="38" y="895"/>
                  </a:lnTo>
                  <a:lnTo>
                    <a:pt x="11" y="875"/>
                  </a:lnTo>
                  <a:lnTo>
                    <a:pt x="0" y="24"/>
                  </a:lnTo>
                  <a:lnTo>
                    <a:pt x="10" y="9"/>
                  </a:lnTo>
                  <a:lnTo>
                    <a:pt x="29" y="0"/>
                  </a:lnTo>
                  <a:lnTo>
                    <a:pt x="47" y="0"/>
                  </a:lnTo>
                  <a:lnTo>
                    <a:pt x="27" y="19"/>
                  </a:lnTo>
                  <a:lnTo>
                    <a:pt x="29" y="222"/>
                  </a:lnTo>
                  <a:lnTo>
                    <a:pt x="30" y="462"/>
                  </a:lnTo>
                  <a:lnTo>
                    <a:pt x="38" y="862"/>
                  </a:lnTo>
                  <a:lnTo>
                    <a:pt x="56" y="877"/>
                  </a:lnTo>
                  <a:lnTo>
                    <a:pt x="1097" y="875"/>
                  </a:lnTo>
                  <a:lnTo>
                    <a:pt x="1141" y="869"/>
                  </a:lnTo>
                  <a:lnTo>
                    <a:pt x="1085" y="897"/>
                  </a:lnTo>
                  <a:lnTo>
                    <a:pt x="108" y="897"/>
                  </a:lnTo>
                  <a:lnTo>
                    <a:pt x="114" y="942"/>
                  </a:lnTo>
                  <a:lnTo>
                    <a:pt x="124" y="959"/>
                  </a:lnTo>
                  <a:lnTo>
                    <a:pt x="158" y="973"/>
                  </a:lnTo>
                  <a:close/>
                </a:path>
              </a:pathLst>
            </a:custGeom>
            <a:solidFill>
              <a:srgbClr val="000000"/>
            </a:solidFill>
            <a:ln w="9525">
              <a:noFill/>
              <a:round/>
              <a:headEnd/>
              <a:tailEnd/>
            </a:ln>
          </p:spPr>
          <p:txBody>
            <a:bodyPr/>
            <a:lstStyle/>
            <a:p>
              <a:endParaRPr lang="en-US"/>
            </a:p>
          </p:txBody>
        </p:sp>
        <p:sp>
          <p:nvSpPr>
            <p:cNvPr id="13630" name="Freeform 130"/>
            <p:cNvSpPr>
              <a:spLocks/>
            </p:cNvSpPr>
            <p:nvPr/>
          </p:nvSpPr>
          <p:spPr bwMode="auto">
            <a:xfrm>
              <a:off x="1221" y="2609"/>
              <a:ext cx="124" cy="122"/>
            </a:xfrm>
            <a:custGeom>
              <a:avLst/>
              <a:gdLst>
                <a:gd name="T0" fmla="*/ 0 w 1118"/>
                <a:gd name="T1" fmla="*/ 0 h 856"/>
                <a:gd name="T2" fmla="*/ 0 w 1118"/>
                <a:gd name="T3" fmla="*/ 0 h 856"/>
                <a:gd name="T4" fmla="*/ 0 w 1118"/>
                <a:gd name="T5" fmla="*/ 0 h 856"/>
                <a:gd name="T6" fmla="*/ 0 w 1118"/>
                <a:gd name="T7" fmla="*/ 0 h 856"/>
                <a:gd name="T8" fmla="*/ 0 w 1118"/>
                <a:gd name="T9" fmla="*/ 0 h 856"/>
                <a:gd name="T10" fmla="*/ 0 w 1118"/>
                <a:gd name="T11" fmla="*/ 0 h 856"/>
                <a:gd name="T12" fmla="*/ 0 w 1118"/>
                <a:gd name="T13" fmla="*/ 0 h 856"/>
                <a:gd name="T14" fmla="*/ 0 w 1118"/>
                <a:gd name="T15" fmla="*/ 0 h 856"/>
                <a:gd name="T16" fmla="*/ 0 w 1118"/>
                <a:gd name="T17" fmla="*/ 0 h 856"/>
                <a:gd name="T18" fmla="*/ 0 w 1118"/>
                <a:gd name="T19" fmla="*/ 0 h 8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8"/>
                <a:gd name="T31" fmla="*/ 0 h 856"/>
                <a:gd name="T32" fmla="*/ 1118 w 1118"/>
                <a:gd name="T33" fmla="*/ 856 h 8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8" h="856">
                  <a:moveTo>
                    <a:pt x="1105" y="856"/>
                  </a:moveTo>
                  <a:lnTo>
                    <a:pt x="1078" y="18"/>
                  </a:lnTo>
                  <a:lnTo>
                    <a:pt x="1065" y="13"/>
                  </a:lnTo>
                  <a:lnTo>
                    <a:pt x="0" y="13"/>
                  </a:lnTo>
                  <a:lnTo>
                    <a:pt x="20" y="0"/>
                  </a:lnTo>
                  <a:lnTo>
                    <a:pt x="1084" y="0"/>
                  </a:lnTo>
                  <a:lnTo>
                    <a:pt x="1093" y="14"/>
                  </a:lnTo>
                  <a:lnTo>
                    <a:pt x="1118" y="848"/>
                  </a:lnTo>
                  <a:lnTo>
                    <a:pt x="1105" y="856"/>
                  </a:lnTo>
                  <a:close/>
                </a:path>
              </a:pathLst>
            </a:custGeom>
            <a:solidFill>
              <a:srgbClr val="000000"/>
            </a:solidFill>
            <a:ln w="9525">
              <a:noFill/>
              <a:round/>
              <a:headEnd/>
              <a:tailEnd/>
            </a:ln>
          </p:spPr>
          <p:txBody>
            <a:bodyPr/>
            <a:lstStyle/>
            <a:p>
              <a:endParaRPr lang="en-US"/>
            </a:p>
          </p:txBody>
        </p:sp>
        <p:sp>
          <p:nvSpPr>
            <p:cNvPr id="13631" name="Freeform 131"/>
            <p:cNvSpPr>
              <a:spLocks/>
            </p:cNvSpPr>
            <p:nvPr/>
          </p:nvSpPr>
          <p:spPr bwMode="auto">
            <a:xfrm>
              <a:off x="1219" y="2611"/>
              <a:ext cx="125" cy="122"/>
            </a:xfrm>
            <a:custGeom>
              <a:avLst/>
              <a:gdLst>
                <a:gd name="T0" fmla="*/ 0 w 1124"/>
                <a:gd name="T1" fmla="*/ 0 h 856"/>
                <a:gd name="T2" fmla="*/ 0 w 1124"/>
                <a:gd name="T3" fmla="*/ 0 h 856"/>
                <a:gd name="T4" fmla="*/ 0 w 1124"/>
                <a:gd name="T5" fmla="*/ 0 h 856"/>
                <a:gd name="T6" fmla="*/ 0 w 1124"/>
                <a:gd name="T7" fmla="*/ 0 h 856"/>
                <a:gd name="T8" fmla="*/ 0 w 1124"/>
                <a:gd name="T9" fmla="*/ 0 h 856"/>
                <a:gd name="T10" fmla="*/ 0 w 1124"/>
                <a:gd name="T11" fmla="*/ 0 h 856"/>
                <a:gd name="T12" fmla="*/ 0 w 1124"/>
                <a:gd name="T13" fmla="*/ 0 h 856"/>
                <a:gd name="T14" fmla="*/ 0 w 1124"/>
                <a:gd name="T15" fmla="*/ 0 h 856"/>
                <a:gd name="T16" fmla="*/ 0 w 1124"/>
                <a:gd name="T17" fmla="*/ 0 h 856"/>
                <a:gd name="T18" fmla="*/ 0 w 1124"/>
                <a:gd name="T19" fmla="*/ 0 h 856"/>
                <a:gd name="T20" fmla="*/ 0 w 1124"/>
                <a:gd name="T21" fmla="*/ 0 h 856"/>
                <a:gd name="T22" fmla="*/ 0 w 1124"/>
                <a:gd name="T23" fmla="*/ 0 h 8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24"/>
                <a:gd name="T37" fmla="*/ 0 h 856"/>
                <a:gd name="T38" fmla="*/ 1124 w 1124"/>
                <a:gd name="T39" fmla="*/ 856 h 8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24" h="856">
                  <a:moveTo>
                    <a:pt x="12" y="4"/>
                  </a:moveTo>
                  <a:lnTo>
                    <a:pt x="0" y="16"/>
                  </a:lnTo>
                  <a:lnTo>
                    <a:pt x="5" y="838"/>
                  </a:lnTo>
                  <a:lnTo>
                    <a:pt x="26" y="856"/>
                  </a:lnTo>
                  <a:lnTo>
                    <a:pt x="1098" y="855"/>
                  </a:lnTo>
                  <a:lnTo>
                    <a:pt x="1124" y="844"/>
                  </a:lnTo>
                  <a:lnTo>
                    <a:pt x="38" y="845"/>
                  </a:lnTo>
                  <a:lnTo>
                    <a:pt x="19" y="831"/>
                  </a:lnTo>
                  <a:lnTo>
                    <a:pt x="8" y="19"/>
                  </a:lnTo>
                  <a:lnTo>
                    <a:pt x="22" y="0"/>
                  </a:lnTo>
                  <a:lnTo>
                    <a:pt x="12" y="4"/>
                  </a:lnTo>
                  <a:close/>
                </a:path>
              </a:pathLst>
            </a:custGeom>
            <a:solidFill>
              <a:srgbClr val="000000"/>
            </a:solidFill>
            <a:ln w="9525">
              <a:noFill/>
              <a:round/>
              <a:headEnd/>
              <a:tailEnd/>
            </a:ln>
          </p:spPr>
          <p:txBody>
            <a:bodyPr/>
            <a:lstStyle/>
            <a:p>
              <a:endParaRPr lang="en-US"/>
            </a:p>
          </p:txBody>
        </p:sp>
        <p:sp>
          <p:nvSpPr>
            <p:cNvPr id="13632" name="Freeform 132"/>
            <p:cNvSpPr>
              <a:spLocks/>
            </p:cNvSpPr>
            <p:nvPr/>
          </p:nvSpPr>
          <p:spPr bwMode="auto">
            <a:xfrm>
              <a:off x="1233" y="2736"/>
              <a:ext cx="103" cy="20"/>
            </a:xfrm>
            <a:custGeom>
              <a:avLst/>
              <a:gdLst>
                <a:gd name="T0" fmla="*/ 0 w 926"/>
                <a:gd name="T1" fmla="*/ 0 h 144"/>
                <a:gd name="T2" fmla="*/ 0 w 926"/>
                <a:gd name="T3" fmla="*/ 0 h 144"/>
                <a:gd name="T4" fmla="*/ 0 w 926"/>
                <a:gd name="T5" fmla="*/ 0 h 144"/>
                <a:gd name="T6" fmla="*/ 0 w 926"/>
                <a:gd name="T7" fmla="*/ 0 h 144"/>
                <a:gd name="T8" fmla="*/ 0 w 926"/>
                <a:gd name="T9" fmla="*/ 0 h 144"/>
                <a:gd name="T10" fmla="*/ 0 w 926"/>
                <a:gd name="T11" fmla="*/ 0 h 144"/>
                <a:gd name="T12" fmla="*/ 0 w 926"/>
                <a:gd name="T13" fmla="*/ 0 h 144"/>
                <a:gd name="T14" fmla="*/ 0 w 926"/>
                <a:gd name="T15" fmla="*/ 0 h 144"/>
                <a:gd name="T16" fmla="*/ 0 w 926"/>
                <a:gd name="T17" fmla="*/ 0 h 144"/>
                <a:gd name="T18" fmla="*/ 0 w 926"/>
                <a:gd name="T19" fmla="*/ 0 h 144"/>
                <a:gd name="T20" fmla="*/ 0 w 926"/>
                <a:gd name="T21" fmla="*/ 0 h 144"/>
                <a:gd name="T22" fmla="*/ 0 w 926"/>
                <a:gd name="T23" fmla="*/ 0 h 144"/>
                <a:gd name="T24" fmla="*/ 0 w 926"/>
                <a:gd name="T25" fmla="*/ 0 h 144"/>
                <a:gd name="T26" fmla="*/ 0 w 926"/>
                <a:gd name="T27" fmla="*/ 0 h 144"/>
                <a:gd name="T28" fmla="*/ 0 w 926"/>
                <a:gd name="T29" fmla="*/ 0 h 144"/>
                <a:gd name="T30" fmla="*/ 0 w 926"/>
                <a:gd name="T31" fmla="*/ 0 h 144"/>
                <a:gd name="T32" fmla="*/ 0 w 926"/>
                <a:gd name="T33" fmla="*/ 0 h 144"/>
                <a:gd name="T34" fmla="*/ 0 w 926"/>
                <a:gd name="T35" fmla="*/ 0 h 144"/>
                <a:gd name="T36" fmla="*/ 0 w 926"/>
                <a:gd name="T37" fmla="*/ 0 h 14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6"/>
                <a:gd name="T58" fmla="*/ 0 h 144"/>
                <a:gd name="T59" fmla="*/ 926 w 926"/>
                <a:gd name="T60" fmla="*/ 144 h 14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6" h="144">
                  <a:moveTo>
                    <a:pt x="0" y="80"/>
                  </a:moveTo>
                  <a:lnTo>
                    <a:pt x="550" y="81"/>
                  </a:lnTo>
                  <a:lnTo>
                    <a:pt x="547" y="0"/>
                  </a:lnTo>
                  <a:lnTo>
                    <a:pt x="561" y="0"/>
                  </a:lnTo>
                  <a:lnTo>
                    <a:pt x="568" y="79"/>
                  </a:lnTo>
                  <a:lnTo>
                    <a:pt x="805" y="81"/>
                  </a:lnTo>
                  <a:lnTo>
                    <a:pt x="926" y="60"/>
                  </a:lnTo>
                  <a:lnTo>
                    <a:pt x="821" y="97"/>
                  </a:lnTo>
                  <a:lnTo>
                    <a:pt x="826" y="136"/>
                  </a:lnTo>
                  <a:lnTo>
                    <a:pt x="661" y="140"/>
                  </a:lnTo>
                  <a:lnTo>
                    <a:pt x="672" y="126"/>
                  </a:lnTo>
                  <a:lnTo>
                    <a:pt x="791" y="124"/>
                  </a:lnTo>
                  <a:lnTo>
                    <a:pt x="791" y="103"/>
                  </a:lnTo>
                  <a:lnTo>
                    <a:pt x="42" y="105"/>
                  </a:lnTo>
                  <a:lnTo>
                    <a:pt x="41" y="132"/>
                  </a:lnTo>
                  <a:lnTo>
                    <a:pt x="94" y="144"/>
                  </a:lnTo>
                  <a:lnTo>
                    <a:pt x="12" y="144"/>
                  </a:lnTo>
                  <a:lnTo>
                    <a:pt x="0" y="80"/>
                  </a:lnTo>
                  <a:close/>
                </a:path>
              </a:pathLst>
            </a:custGeom>
            <a:solidFill>
              <a:srgbClr val="000000"/>
            </a:solidFill>
            <a:ln w="9525">
              <a:noFill/>
              <a:round/>
              <a:headEnd/>
              <a:tailEnd/>
            </a:ln>
          </p:spPr>
          <p:txBody>
            <a:bodyPr/>
            <a:lstStyle/>
            <a:p>
              <a:endParaRPr lang="en-US"/>
            </a:p>
          </p:txBody>
        </p:sp>
        <p:sp>
          <p:nvSpPr>
            <p:cNvPr id="13633" name="Freeform 133"/>
            <p:cNvSpPr>
              <a:spLocks/>
            </p:cNvSpPr>
            <p:nvPr/>
          </p:nvSpPr>
          <p:spPr bwMode="auto">
            <a:xfrm>
              <a:off x="1321" y="2738"/>
              <a:ext cx="11" cy="7"/>
            </a:xfrm>
            <a:custGeom>
              <a:avLst/>
              <a:gdLst>
                <a:gd name="T0" fmla="*/ 0 w 93"/>
                <a:gd name="T1" fmla="*/ 0 h 46"/>
                <a:gd name="T2" fmla="*/ 0 w 93"/>
                <a:gd name="T3" fmla="*/ 0 h 46"/>
                <a:gd name="T4" fmla="*/ 0 w 93"/>
                <a:gd name="T5" fmla="*/ 0 h 46"/>
                <a:gd name="T6" fmla="*/ 0 w 93"/>
                <a:gd name="T7" fmla="*/ 0 h 46"/>
                <a:gd name="T8" fmla="*/ 0 w 93"/>
                <a:gd name="T9" fmla="*/ 0 h 46"/>
                <a:gd name="T10" fmla="*/ 0 w 93"/>
                <a:gd name="T11" fmla="*/ 0 h 46"/>
                <a:gd name="T12" fmla="*/ 0 w 93"/>
                <a:gd name="T13" fmla="*/ 0 h 46"/>
                <a:gd name="T14" fmla="*/ 0 w 93"/>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46"/>
                <a:gd name="T26" fmla="*/ 93 w 93"/>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46">
                  <a:moveTo>
                    <a:pt x="0" y="1"/>
                  </a:moveTo>
                  <a:lnTo>
                    <a:pt x="1" y="46"/>
                  </a:lnTo>
                  <a:lnTo>
                    <a:pt x="20" y="43"/>
                  </a:lnTo>
                  <a:lnTo>
                    <a:pt x="20" y="11"/>
                  </a:lnTo>
                  <a:lnTo>
                    <a:pt x="78" y="11"/>
                  </a:lnTo>
                  <a:lnTo>
                    <a:pt x="93" y="0"/>
                  </a:lnTo>
                  <a:lnTo>
                    <a:pt x="0" y="1"/>
                  </a:lnTo>
                  <a:close/>
                </a:path>
              </a:pathLst>
            </a:custGeom>
            <a:solidFill>
              <a:srgbClr val="000000"/>
            </a:solidFill>
            <a:ln w="9525">
              <a:noFill/>
              <a:round/>
              <a:headEnd/>
              <a:tailEnd/>
            </a:ln>
          </p:spPr>
          <p:txBody>
            <a:bodyPr/>
            <a:lstStyle/>
            <a:p>
              <a:endParaRPr lang="en-US"/>
            </a:p>
          </p:txBody>
        </p:sp>
        <p:sp>
          <p:nvSpPr>
            <p:cNvPr id="13634" name="Freeform 134"/>
            <p:cNvSpPr>
              <a:spLocks/>
            </p:cNvSpPr>
            <p:nvPr/>
          </p:nvSpPr>
          <p:spPr bwMode="auto">
            <a:xfrm>
              <a:off x="1236" y="2753"/>
              <a:ext cx="77" cy="10"/>
            </a:xfrm>
            <a:custGeom>
              <a:avLst/>
              <a:gdLst>
                <a:gd name="T0" fmla="*/ 0 w 697"/>
                <a:gd name="T1" fmla="*/ 0 h 69"/>
                <a:gd name="T2" fmla="*/ 0 w 697"/>
                <a:gd name="T3" fmla="*/ 0 h 69"/>
                <a:gd name="T4" fmla="*/ 0 w 697"/>
                <a:gd name="T5" fmla="*/ 0 h 69"/>
                <a:gd name="T6" fmla="*/ 0 w 697"/>
                <a:gd name="T7" fmla="*/ 0 h 69"/>
                <a:gd name="T8" fmla="*/ 0 w 697"/>
                <a:gd name="T9" fmla="*/ 0 h 69"/>
                <a:gd name="T10" fmla="*/ 0 w 697"/>
                <a:gd name="T11" fmla="*/ 0 h 69"/>
                <a:gd name="T12" fmla="*/ 0 w 697"/>
                <a:gd name="T13" fmla="*/ 0 h 69"/>
                <a:gd name="T14" fmla="*/ 0 60000 65536"/>
                <a:gd name="T15" fmla="*/ 0 60000 65536"/>
                <a:gd name="T16" fmla="*/ 0 60000 65536"/>
                <a:gd name="T17" fmla="*/ 0 60000 65536"/>
                <a:gd name="T18" fmla="*/ 0 60000 65536"/>
                <a:gd name="T19" fmla="*/ 0 60000 65536"/>
                <a:gd name="T20" fmla="*/ 0 60000 65536"/>
                <a:gd name="T21" fmla="*/ 0 w 697"/>
                <a:gd name="T22" fmla="*/ 0 h 69"/>
                <a:gd name="T23" fmla="*/ 697 w 697"/>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7" h="69">
                  <a:moveTo>
                    <a:pt x="0" y="0"/>
                  </a:moveTo>
                  <a:lnTo>
                    <a:pt x="692" y="2"/>
                  </a:lnTo>
                  <a:lnTo>
                    <a:pt x="680" y="17"/>
                  </a:lnTo>
                  <a:lnTo>
                    <a:pt x="697" y="69"/>
                  </a:lnTo>
                  <a:lnTo>
                    <a:pt x="65" y="69"/>
                  </a:lnTo>
                  <a:lnTo>
                    <a:pt x="0" y="0"/>
                  </a:lnTo>
                  <a:close/>
                </a:path>
              </a:pathLst>
            </a:custGeom>
            <a:solidFill>
              <a:srgbClr val="000000"/>
            </a:solidFill>
            <a:ln w="9525">
              <a:noFill/>
              <a:round/>
              <a:headEnd/>
              <a:tailEnd/>
            </a:ln>
          </p:spPr>
          <p:txBody>
            <a:bodyPr/>
            <a:lstStyle/>
            <a:p>
              <a:endParaRPr lang="en-US"/>
            </a:p>
          </p:txBody>
        </p:sp>
        <p:sp>
          <p:nvSpPr>
            <p:cNvPr id="13635" name="Freeform 135"/>
            <p:cNvSpPr>
              <a:spLocks/>
            </p:cNvSpPr>
            <p:nvPr/>
          </p:nvSpPr>
          <p:spPr bwMode="auto">
            <a:xfrm>
              <a:off x="1232" y="2756"/>
              <a:ext cx="92" cy="21"/>
            </a:xfrm>
            <a:custGeom>
              <a:avLst/>
              <a:gdLst>
                <a:gd name="T0" fmla="*/ 0 w 826"/>
                <a:gd name="T1" fmla="*/ 0 h 150"/>
                <a:gd name="T2" fmla="*/ 0 w 826"/>
                <a:gd name="T3" fmla="*/ 0 h 150"/>
                <a:gd name="T4" fmla="*/ 0 w 826"/>
                <a:gd name="T5" fmla="*/ 0 h 150"/>
                <a:gd name="T6" fmla="*/ 0 w 826"/>
                <a:gd name="T7" fmla="*/ 0 h 150"/>
                <a:gd name="T8" fmla="*/ 0 w 826"/>
                <a:gd name="T9" fmla="*/ 0 h 150"/>
                <a:gd name="T10" fmla="*/ 0 w 826"/>
                <a:gd name="T11" fmla="*/ 0 h 150"/>
                <a:gd name="T12" fmla="*/ 0 w 826"/>
                <a:gd name="T13" fmla="*/ 0 h 150"/>
                <a:gd name="T14" fmla="*/ 0 w 826"/>
                <a:gd name="T15" fmla="*/ 0 h 150"/>
                <a:gd name="T16" fmla="*/ 0 w 826"/>
                <a:gd name="T17" fmla="*/ 0 h 150"/>
                <a:gd name="T18" fmla="*/ 0 w 826"/>
                <a:gd name="T19" fmla="*/ 0 h 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6"/>
                <a:gd name="T31" fmla="*/ 0 h 150"/>
                <a:gd name="T32" fmla="*/ 826 w 826"/>
                <a:gd name="T33" fmla="*/ 150 h 1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6" h="150">
                  <a:moveTo>
                    <a:pt x="55" y="0"/>
                  </a:moveTo>
                  <a:lnTo>
                    <a:pt x="2" y="84"/>
                  </a:lnTo>
                  <a:lnTo>
                    <a:pt x="0" y="150"/>
                  </a:lnTo>
                  <a:lnTo>
                    <a:pt x="826" y="149"/>
                  </a:lnTo>
                  <a:lnTo>
                    <a:pt x="796" y="128"/>
                  </a:lnTo>
                  <a:lnTo>
                    <a:pt x="16" y="128"/>
                  </a:lnTo>
                  <a:lnTo>
                    <a:pt x="21" y="86"/>
                  </a:lnTo>
                  <a:lnTo>
                    <a:pt x="63" y="1"/>
                  </a:lnTo>
                  <a:lnTo>
                    <a:pt x="55" y="0"/>
                  </a:lnTo>
                  <a:close/>
                </a:path>
              </a:pathLst>
            </a:custGeom>
            <a:solidFill>
              <a:srgbClr val="000000"/>
            </a:solidFill>
            <a:ln w="9525">
              <a:noFill/>
              <a:round/>
              <a:headEnd/>
              <a:tailEnd/>
            </a:ln>
          </p:spPr>
          <p:txBody>
            <a:bodyPr/>
            <a:lstStyle/>
            <a:p>
              <a:endParaRPr lang="en-US"/>
            </a:p>
          </p:txBody>
        </p:sp>
        <p:sp>
          <p:nvSpPr>
            <p:cNvPr id="13636" name="Freeform 136"/>
            <p:cNvSpPr>
              <a:spLocks/>
            </p:cNvSpPr>
            <p:nvPr/>
          </p:nvSpPr>
          <p:spPr bwMode="auto">
            <a:xfrm>
              <a:off x="1311" y="2754"/>
              <a:ext cx="14" cy="24"/>
            </a:xfrm>
            <a:custGeom>
              <a:avLst/>
              <a:gdLst>
                <a:gd name="T0" fmla="*/ 0 w 128"/>
                <a:gd name="T1" fmla="*/ 0 h 168"/>
                <a:gd name="T2" fmla="*/ 0 w 128"/>
                <a:gd name="T3" fmla="*/ 0 h 168"/>
                <a:gd name="T4" fmla="*/ 0 w 128"/>
                <a:gd name="T5" fmla="*/ 0 h 168"/>
                <a:gd name="T6" fmla="*/ 0 w 128"/>
                <a:gd name="T7" fmla="*/ 0 h 168"/>
                <a:gd name="T8" fmla="*/ 0 w 128"/>
                <a:gd name="T9" fmla="*/ 0 h 168"/>
                <a:gd name="T10" fmla="*/ 0 w 128"/>
                <a:gd name="T11" fmla="*/ 0 h 168"/>
                <a:gd name="T12" fmla="*/ 0 w 128"/>
                <a:gd name="T13" fmla="*/ 0 h 168"/>
                <a:gd name="T14" fmla="*/ 0 60000 65536"/>
                <a:gd name="T15" fmla="*/ 0 60000 65536"/>
                <a:gd name="T16" fmla="*/ 0 60000 65536"/>
                <a:gd name="T17" fmla="*/ 0 60000 65536"/>
                <a:gd name="T18" fmla="*/ 0 60000 65536"/>
                <a:gd name="T19" fmla="*/ 0 60000 65536"/>
                <a:gd name="T20" fmla="*/ 0 60000 65536"/>
                <a:gd name="T21" fmla="*/ 0 w 128"/>
                <a:gd name="T22" fmla="*/ 0 h 168"/>
                <a:gd name="T23" fmla="*/ 128 w 12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68">
                  <a:moveTo>
                    <a:pt x="0" y="5"/>
                  </a:moveTo>
                  <a:lnTo>
                    <a:pt x="107" y="98"/>
                  </a:lnTo>
                  <a:lnTo>
                    <a:pt x="119" y="168"/>
                  </a:lnTo>
                  <a:lnTo>
                    <a:pt x="128" y="92"/>
                  </a:lnTo>
                  <a:lnTo>
                    <a:pt x="9" y="0"/>
                  </a:lnTo>
                  <a:lnTo>
                    <a:pt x="0" y="5"/>
                  </a:lnTo>
                  <a:close/>
                </a:path>
              </a:pathLst>
            </a:custGeom>
            <a:solidFill>
              <a:srgbClr val="000000"/>
            </a:solidFill>
            <a:ln w="9525">
              <a:noFill/>
              <a:round/>
              <a:headEnd/>
              <a:tailEnd/>
            </a:ln>
          </p:spPr>
          <p:txBody>
            <a:bodyPr/>
            <a:lstStyle/>
            <a:p>
              <a:endParaRPr lang="en-US"/>
            </a:p>
          </p:txBody>
        </p:sp>
        <p:sp>
          <p:nvSpPr>
            <p:cNvPr id="13637" name="Freeform 137"/>
            <p:cNvSpPr>
              <a:spLocks/>
            </p:cNvSpPr>
            <p:nvPr/>
          </p:nvSpPr>
          <p:spPr bwMode="auto">
            <a:xfrm>
              <a:off x="1238" y="2767"/>
              <a:ext cx="82" cy="3"/>
            </a:xfrm>
            <a:custGeom>
              <a:avLst/>
              <a:gdLst>
                <a:gd name="T0" fmla="*/ 0 w 738"/>
                <a:gd name="T1" fmla="*/ 0 h 22"/>
                <a:gd name="T2" fmla="*/ 0 w 738"/>
                <a:gd name="T3" fmla="*/ 0 h 22"/>
                <a:gd name="T4" fmla="*/ 0 w 738"/>
                <a:gd name="T5" fmla="*/ 0 h 22"/>
                <a:gd name="T6" fmla="*/ 0 w 738"/>
                <a:gd name="T7" fmla="*/ 0 h 22"/>
                <a:gd name="T8" fmla="*/ 0 w 738"/>
                <a:gd name="T9" fmla="*/ 0 h 22"/>
                <a:gd name="T10" fmla="*/ 0 w 738"/>
                <a:gd name="T11" fmla="*/ 0 h 22"/>
                <a:gd name="T12" fmla="*/ 0 60000 65536"/>
                <a:gd name="T13" fmla="*/ 0 60000 65536"/>
                <a:gd name="T14" fmla="*/ 0 60000 65536"/>
                <a:gd name="T15" fmla="*/ 0 60000 65536"/>
                <a:gd name="T16" fmla="*/ 0 60000 65536"/>
                <a:gd name="T17" fmla="*/ 0 60000 65536"/>
                <a:gd name="T18" fmla="*/ 0 w 738"/>
                <a:gd name="T19" fmla="*/ 0 h 22"/>
                <a:gd name="T20" fmla="*/ 738 w 73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738" h="22">
                  <a:moveTo>
                    <a:pt x="0" y="2"/>
                  </a:moveTo>
                  <a:lnTo>
                    <a:pt x="738" y="0"/>
                  </a:lnTo>
                  <a:lnTo>
                    <a:pt x="705" y="22"/>
                  </a:lnTo>
                  <a:lnTo>
                    <a:pt x="33" y="21"/>
                  </a:lnTo>
                  <a:lnTo>
                    <a:pt x="0" y="2"/>
                  </a:lnTo>
                  <a:close/>
                </a:path>
              </a:pathLst>
            </a:custGeom>
            <a:solidFill>
              <a:srgbClr val="000000"/>
            </a:solidFill>
            <a:ln w="9525">
              <a:noFill/>
              <a:round/>
              <a:headEnd/>
              <a:tailEnd/>
            </a:ln>
          </p:spPr>
          <p:txBody>
            <a:bodyPr/>
            <a:lstStyle/>
            <a:p>
              <a:endParaRPr lang="en-US"/>
            </a:p>
          </p:txBody>
        </p:sp>
        <p:sp>
          <p:nvSpPr>
            <p:cNvPr id="13638" name="Freeform 138"/>
            <p:cNvSpPr>
              <a:spLocks/>
            </p:cNvSpPr>
            <p:nvPr/>
          </p:nvSpPr>
          <p:spPr bwMode="auto">
            <a:xfrm>
              <a:off x="1232" y="2736"/>
              <a:ext cx="2" cy="12"/>
            </a:xfrm>
            <a:custGeom>
              <a:avLst/>
              <a:gdLst>
                <a:gd name="T0" fmla="*/ 0 w 15"/>
                <a:gd name="T1" fmla="*/ 0 h 81"/>
                <a:gd name="T2" fmla="*/ 0 w 15"/>
                <a:gd name="T3" fmla="*/ 0 h 81"/>
                <a:gd name="T4" fmla="*/ 0 w 15"/>
                <a:gd name="T5" fmla="*/ 0 h 81"/>
                <a:gd name="T6" fmla="*/ 0 w 15"/>
                <a:gd name="T7" fmla="*/ 0 h 81"/>
                <a:gd name="T8" fmla="*/ 0 w 15"/>
                <a:gd name="T9" fmla="*/ 0 h 81"/>
                <a:gd name="T10" fmla="*/ 0 w 15"/>
                <a:gd name="T11" fmla="*/ 0 h 81"/>
                <a:gd name="T12" fmla="*/ 0 60000 65536"/>
                <a:gd name="T13" fmla="*/ 0 60000 65536"/>
                <a:gd name="T14" fmla="*/ 0 60000 65536"/>
                <a:gd name="T15" fmla="*/ 0 60000 65536"/>
                <a:gd name="T16" fmla="*/ 0 60000 65536"/>
                <a:gd name="T17" fmla="*/ 0 60000 65536"/>
                <a:gd name="T18" fmla="*/ 0 w 15"/>
                <a:gd name="T19" fmla="*/ 0 h 81"/>
                <a:gd name="T20" fmla="*/ 15 w 15"/>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5" h="81">
                  <a:moveTo>
                    <a:pt x="0" y="1"/>
                  </a:moveTo>
                  <a:lnTo>
                    <a:pt x="2" y="67"/>
                  </a:lnTo>
                  <a:lnTo>
                    <a:pt x="15" y="81"/>
                  </a:lnTo>
                  <a:lnTo>
                    <a:pt x="14" y="0"/>
                  </a:lnTo>
                  <a:lnTo>
                    <a:pt x="0" y="1"/>
                  </a:lnTo>
                  <a:close/>
                </a:path>
              </a:pathLst>
            </a:custGeom>
            <a:solidFill>
              <a:srgbClr val="000000"/>
            </a:solidFill>
            <a:ln w="9525">
              <a:noFill/>
              <a:round/>
              <a:headEnd/>
              <a:tailEnd/>
            </a:ln>
          </p:spPr>
          <p:txBody>
            <a:bodyPr/>
            <a:lstStyle/>
            <a:p>
              <a:endParaRPr lang="en-US"/>
            </a:p>
          </p:txBody>
        </p:sp>
        <p:sp>
          <p:nvSpPr>
            <p:cNvPr id="13639" name="Freeform 139"/>
            <p:cNvSpPr>
              <a:spLocks/>
            </p:cNvSpPr>
            <p:nvPr/>
          </p:nvSpPr>
          <p:spPr bwMode="auto">
            <a:xfrm>
              <a:off x="1266" y="2623"/>
              <a:ext cx="68" cy="96"/>
            </a:xfrm>
            <a:custGeom>
              <a:avLst/>
              <a:gdLst>
                <a:gd name="T0" fmla="*/ 0 w 610"/>
                <a:gd name="T1" fmla="*/ 0 h 673"/>
                <a:gd name="T2" fmla="*/ 0 w 610"/>
                <a:gd name="T3" fmla="*/ 0 h 673"/>
                <a:gd name="T4" fmla="*/ 0 w 610"/>
                <a:gd name="T5" fmla="*/ 0 h 673"/>
                <a:gd name="T6" fmla="*/ 0 w 610"/>
                <a:gd name="T7" fmla="*/ 0 h 673"/>
                <a:gd name="T8" fmla="*/ 0 w 610"/>
                <a:gd name="T9" fmla="*/ 0 h 673"/>
                <a:gd name="T10" fmla="*/ 0 w 610"/>
                <a:gd name="T11" fmla="*/ 0 h 673"/>
                <a:gd name="T12" fmla="*/ 0 w 610"/>
                <a:gd name="T13" fmla="*/ 0 h 673"/>
                <a:gd name="T14" fmla="*/ 0 w 610"/>
                <a:gd name="T15" fmla="*/ 0 h 673"/>
                <a:gd name="T16" fmla="*/ 0 w 610"/>
                <a:gd name="T17" fmla="*/ 0 h 673"/>
                <a:gd name="T18" fmla="*/ 0 w 610"/>
                <a:gd name="T19" fmla="*/ 0 h 6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0"/>
                <a:gd name="T31" fmla="*/ 0 h 673"/>
                <a:gd name="T32" fmla="*/ 610 w 610"/>
                <a:gd name="T33" fmla="*/ 673 h 6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0" h="673">
                  <a:moveTo>
                    <a:pt x="0" y="0"/>
                  </a:moveTo>
                  <a:lnTo>
                    <a:pt x="591" y="1"/>
                  </a:lnTo>
                  <a:lnTo>
                    <a:pt x="610" y="673"/>
                  </a:lnTo>
                  <a:lnTo>
                    <a:pt x="585" y="659"/>
                  </a:lnTo>
                  <a:lnTo>
                    <a:pt x="594" y="565"/>
                  </a:lnTo>
                  <a:lnTo>
                    <a:pt x="589" y="208"/>
                  </a:lnTo>
                  <a:lnTo>
                    <a:pt x="573" y="25"/>
                  </a:lnTo>
                  <a:lnTo>
                    <a:pt x="410" y="12"/>
                  </a:lnTo>
                  <a:lnTo>
                    <a:pt x="0" y="0"/>
                  </a:lnTo>
                  <a:close/>
                </a:path>
              </a:pathLst>
            </a:custGeom>
            <a:solidFill>
              <a:srgbClr val="000000"/>
            </a:solidFill>
            <a:ln w="9525">
              <a:noFill/>
              <a:round/>
              <a:headEnd/>
              <a:tailEnd/>
            </a:ln>
          </p:spPr>
          <p:txBody>
            <a:bodyPr/>
            <a:lstStyle/>
            <a:p>
              <a:endParaRPr lang="en-US"/>
            </a:p>
          </p:txBody>
        </p:sp>
        <p:sp>
          <p:nvSpPr>
            <p:cNvPr id="13640" name="Freeform 140"/>
            <p:cNvSpPr>
              <a:spLocks/>
            </p:cNvSpPr>
            <p:nvPr/>
          </p:nvSpPr>
          <p:spPr bwMode="auto">
            <a:xfrm>
              <a:off x="1335" y="2735"/>
              <a:ext cx="1" cy="9"/>
            </a:xfrm>
            <a:custGeom>
              <a:avLst/>
              <a:gdLst>
                <a:gd name="T0" fmla="*/ 0 w 11"/>
                <a:gd name="T1" fmla="*/ 0 h 65"/>
                <a:gd name="T2" fmla="*/ 0 w 11"/>
                <a:gd name="T3" fmla="*/ 0 h 65"/>
                <a:gd name="T4" fmla="*/ 0 w 11"/>
                <a:gd name="T5" fmla="*/ 0 h 65"/>
                <a:gd name="T6" fmla="*/ 0 w 11"/>
                <a:gd name="T7" fmla="*/ 0 h 65"/>
                <a:gd name="T8" fmla="*/ 0 w 11"/>
                <a:gd name="T9" fmla="*/ 0 h 65"/>
                <a:gd name="T10" fmla="*/ 0 w 11"/>
                <a:gd name="T11" fmla="*/ 0 h 65"/>
                <a:gd name="T12" fmla="*/ 0 60000 65536"/>
                <a:gd name="T13" fmla="*/ 0 60000 65536"/>
                <a:gd name="T14" fmla="*/ 0 60000 65536"/>
                <a:gd name="T15" fmla="*/ 0 60000 65536"/>
                <a:gd name="T16" fmla="*/ 0 60000 65536"/>
                <a:gd name="T17" fmla="*/ 0 60000 65536"/>
                <a:gd name="T18" fmla="*/ 0 w 11"/>
                <a:gd name="T19" fmla="*/ 0 h 65"/>
                <a:gd name="T20" fmla="*/ 11 w 11"/>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11" h="65">
                  <a:moveTo>
                    <a:pt x="0" y="0"/>
                  </a:moveTo>
                  <a:lnTo>
                    <a:pt x="0" y="65"/>
                  </a:lnTo>
                  <a:lnTo>
                    <a:pt x="11" y="62"/>
                  </a:lnTo>
                  <a:lnTo>
                    <a:pt x="11" y="1"/>
                  </a:lnTo>
                  <a:lnTo>
                    <a:pt x="0" y="0"/>
                  </a:lnTo>
                  <a:close/>
                </a:path>
              </a:pathLst>
            </a:custGeom>
            <a:solidFill>
              <a:srgbClr val="000000"/>
            </a:solidFill>
            <a:ln w="9525">
              <a:noFill/>
              <a:round/>
              <a:headEnd/>
              <a:tailEnd/>
            </a:ln>
          </p:spPr>
          <p:txBody>
            <a:bodyPr/>
            <a:lstStyle/>
            <a:p>
              <a:endParaRPr lang="en-US"/>
            </a:p>
          </p:txBody>
        </p:sp>
        <p:sp>
          <p:nvSpPr>
            <p:cNvPr id="13641" name="Freeform 141"/>
            <p:cNvSpPr>
              <a:spLocks/>
            </p:cNvSpPr>
            <p:nvPr/>
          </p:nvSpPr>
          <p:spPr bwMode="auto">
            <a:xfrm>
              <a:off x="1322" y="2738"/>
              <a:ext cx="10" cy="6"/>
            </a:xfrm>
            <a:custGeom>
              <a:avLst/>
              <a:gdLst>
                <a:gd name="T0" fmla="*/ 0 w 89"/>
                <a:gd name="T1" fmla="*/ 0 h 44"/>
                <a:gd name="T2" fmla="*/ 0 w 89"/>
                <a:gd name="T3" fmla="*/ 0 h 44"/>
                <a:gd name="T4" fmla="*/ 0 w 89"/>
                <a:gd name="T5" fmla="*/ 0 h 44"/>
                <a:gd name="T6" fmla="*/ 0 w 89"/>
                <a:gd name="T7" fmla="*/ 0 h 44"/>
                <a:gd name="T8" fmla="*/ 0 w 89"/>
                <a:gd name="T9" fmla="*/ 0 h 44"/>
                <a:gd name="T10" fmla="*/ 0 w 89"/>
                <a:gd name="T11" fmla="*/ 0 h 44"/>
                <a:gd name="T12" fmla="*/ 0 w 89"/>
                <a:gd name="T13" fmla="*/ 0 h 44"/>
                <a:gd name="T14" fmla="*/ 0 w 89"/>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44"/>
                <a:gd name="T26" fmla="*/ 89 w 89"/>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44">
                  <a:moveTo>
                    <a:pt x="78" y="6"/>
                  </a:moveTo>
                  <a:lnTo>
                    <a:pt x="78" y="33"/>
                  </a:lnTo>
                  <a:lnTo>
                    <a:pt x="10" y="35"/>
                  </a:lnTo>
                  <a:lnTo>
                    <a:pt x="0" y="44"/>
                  </a:lnTo>
                  <a:lnTo>
                    <a:pt x="89" y="40"/>
                  </a:lnTo>
                  <a:lnTo>
                    <a:pt x="88" y="0"/>
                  </a:lnTo>
                  <a:lnTo>
                    <a:pt x="78" y="6"/>
                  </a:lnTo>
                  <a:close/>
                </a:path>
              </a:pathLst>
            </a:custGeom>
            <a:solidFill>
              <a:srgbClr val="000000"/>
            </a:solidFill>
            <a:ln w="9525">
              <a:noFill/>
              <a:round/>
              <a:headEnd/>
              <a:tailEnd/>
            </a:ln>
          </p:spPr>
          <p:txBody>
            <a:bodyPr/>
            <a:lstStyle/>
            <a:p>
              <a:endParaRPr lang="en-US"/>
            </a:p>
          </p:txBody>
        </p:sp>
        <p:sp>
          <p:nvSpPr>
            <p:cNvPr id="13642" name="Freeform 142"/>
            <p:cNvSpPr>
              <a:spLocks/>
            </p:cNvSpPr>
            <p:nvPr/>
          </p:nvSpPr>
          <p:spPr bwMode="auto">
            <a:xfrm>
              <a:off x="1134" y="2504"/>
              <a:ext cx="86" cy="106"/>
            </a:xfrm>
            <a:custGeom>
              <a:avLst/>
              <a:gdLst>
                <a:gd name="T0" fmla="*/ 0 w 776"/>
                <a:gd name="T1" fmla="*/ 0 h 742"/>
                <a:gd name="T2" fmla="*/ 0 w 776"/>
                <a:gd name="T3" fmla="*/ 0 h 742"/>
                <a:gd name="T4" fmla="*/ 0 w 776"/>
                <a:gd name="T5" fmla="*/ 0 h 742"/>
                <a:gd name="T6" fmla="*/ 0 w 776"/>
                <a:gd name="T7" fmla="*/ 0 h 742"/>
                <a:gd name="T8" fmla="*/ 0 w 776"/>
                <a:gd name="T9" fmla="*/ 0 h 742"/>
                <a:gd name="T10" fmla="*/ 0 w 776"/>
                <a:gd name="T11" fmla="*/ 0 h 742"/>
                <a:gd name="T12" fmla="*/ 0 w 776"/>
                <a:gd name="T13" fmla="*/ 0 h 742"/>
                <a:gd name="T14" fmla="*/ 0 w 776"/>
                <a:gd name="T15" fmla="*/ 0 h 742"/>
                <a:gd name="T16" fmla="*/ 0 w 776"/>
                <a:gd name="T17" fmla="*/ 0 h 7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6"/>
                <a:gd name="T28" fmla="*/ 0 h 742"/>
                <a:gd name="T29" fmla="*/ 776 w 776"/>
                <a:gd name="T30" fmla="*/ 742 h 7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6" h="742">
                  <a:moveTo>
                    <a:pt x="0" y="0"/>
                  </a:moveTo>
                  <a:lnTo>
                    <a:pt x="583" y="1"/>
                  </a:lnTo>
                  <a:lnTo>
                    <a:pt x="776" y="79"/>
                  </a:lnTo>
                  <a:lnTo>
                    <a:pt x="774" y="742"/>
                  </a:lnTo>
                  <a:lnTo>
                    <a:pt x="747" y="89"/>
                  </a:lnTo>
                  <a:lnTo>
                    <a:pt x="577" y="22"/>
                  </a:lnTo>
                  <a:lnTo>
                    <a:pt x="19" y="23"/>
                  </a:lnTo>
                  <a:lnTo>
                    <a:pt x="0" y="0"/>
                  </a:lnTo>
                  <a:close/>
                </a:path>
              </a:pathLst>
            </a:custGeom>
            <a:solidFill>
              <a:srgbClr val="000000"/>
            </a:solidFill>
            <a:ln w="9525">
              <a:noFill/>
              <a:round/>
              <a:headEnd/>
              <a:tailEnd/>
            </a:ln>
          </p:spPr>
          <p:txBody>
            <a:bodyPr/>
            <a:lstStyle/>
            <a:p>
              <a:endParaRPr lang="en-US"/>
            </a:p>
          </p:txBody>
        </p:sp>
        <p:sp>
          <p:nvSpPr>
            <p:cNvPr id="13643" name="Freeform 143"/>
            <p:cNvSpPr>
              <a:spLocks/>
            </p:cNvSpPr>
            <p:nvPr/>
          </p:nvSpPr>
          <p:spPr bwMode="auto">
            <a:xfrm>
              <a:off x="1129" y="2504"/>
              <a:ext cx="72" cy="268"/>
            </a:xfrm>
            <a:custGeom>
              <a:avLst/>
              <a:gdLst>
                <a:gd name="T0" fmla="*/ 0 w 656"/>
                <a:gd name="T1" fmla="*/ 0 h 1881"/>
                <a:gd name="T2" fmla="*/ 0 w 656"/>
                <a:gd name="T3" fmla="*/ 0 h 1881"/>
                <a:gd name="T4" fmla="*/ 0 w 656"/>
                <a:gd name="T5" fmla="*/ 0 h 1881"/>
                <a:gd name="T6" fmla="*/ 0 w 656"/>
                <a:gd name="T7" fmla="*/ 0 h 1881"/>
                <a:gd name="T8" fmla="*/ 0 w 656"/>
                <a:gd name="T9" fmla="*/ 0 h 1881"/>
                <a:gd name="T10" fmla="*/ 0 w 656"/>
                <a:gd name="T11" fmla="*/ 0 h 1881"/>
                <a:gd name="T12" fmla="*/ 0 w 656"/>
                <a:gd name="T13" fmla="*/ 0 h 1881"/>
                <a:gd name="T14" fmla="*/ 0 w 656"/>
                <a:gd name="T15" fmla="*/ 0 h 1881"/>
                <a:gd name="T16" fmla="*/ 0 w 656"/>
                <a:gd name="T17" fmla="*/ 0 h 1881"/>
                <a:gd name="T18" fmla="*/ 0 w 656"/>
                <a:gd name="T19" fmla="*/ 0 h 1881"/>
                <a:gd name="T20" fmla="*/ 0 w 656"/>
                <a:gd name="T21" fmla="*/ 0 h 1881"/>
                <a:gd name="T22" fmla="*/ 0 w 656"/>
                <a:gd name="T23" fmla="*/ 0 h 1881"/>
                <a:gd name="T24" fmla="*/ 0 w 656"/>
                <a:gd name="T25" fmla="*/ 0 h 1881"/>
                <a:gd name="T26" fmla="*/ 0 w 656"/>
                <a:gd name="T27" fmla="*/ 0 h 188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6"/>
                <a:gd name="T43" fmla="*/ 0 h 1881"/>
                <a:gd name="T44" fmla="*/ 656 w 656"/>
                <a:gd name="T45" fmla="*/ 1881 h 188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6" h="1881">
                  <a:moveTo>
                    <a:pt x="50" y="0"/>
                  </a:moveTo>
                  <a:lnTo>
                    <a:pt x="50" y="1773"/>
                  </a:lnTo>
                  <a:lnTo>
                    <a:pt x="0" y="1881"/>
                  </a:lnTo>
                  <a:lnTo>
                    <a:pt x="76" y="1811"/>
                  </a:lnTo>
                  <a:lnTo>
                    <a:pt x="639" y="1842"/>
                  </a:lnTo>
                  <a:lnTo>
                    <a:pt x="656" y="1815"/>
                  </a:lnTo>
                  <a:lnTo>
                    <a:pt x="517" y="1811"/>
                  </a:lnTo>
                  <a:lnTo>
                    <a:pt x="488" y="1791"/>
                  </a:lnTo>
                  <a:lnTo>
                    <a:pt x="223" y="1773"/>
                  </a:lnTo>
                  <a:lnTo>
                    <a:pt x="205" y="1789"/>
                  </a:lnTo>
                  <a:lnTo>
                    <a:pt x="75" y="1773"/>
                  </a:lnTo>
                  <a:lnTo>
                    <a:pt x="76" y="21"/>
                  </a:lnTo>
                  <a:lnTo>
                    <a:pt x="50" y="0"/>
                  </a:lnTo>
                  <a:close/>
                </a:path>
              </a:pathLst>
            </a:custGeom>
            <a:solidFill>
              <a:srgbClr val="000000"/>
            </a:solidFill>
            <a:ln w="9525">
              <a:noFill/>
              <a:round/>
              <a:headEnd/>
              <a:tailEnd/>
            </a:ln>
          </p:spPr>
          <p:txBody>
            <a:bodyPr/>
            <a:lstStyle/>
            <a:p>
              <a:endParaRPr lang="en-US"/>
            </a:p>
          </p:txBody>
        </p:sp>
        <p:sp>
          <p:nvSpPr>
            <p:cNvPr id="13644" name="Freeform 144"/>
            <p:cNvSpPr>
              <a:spLocks/>
            </p:cNvSpPr>
            <p:nvPr/>
          </p:nvSpPr>
          <p:spPr bwMode="auto">
            <a:xfrm>
              <a:off x="1143" y="2540"/>
              <a:ext cx="52" cy="210"/>
            </a:xfrm>
            <a:custGeom>
              <a:avLst/>
              <a:gdLst>
                <a:gd name="T0" fmla="*/ 0 w 469"/>
                <a:gd name="T1" fmla="*/ 0 h 1470"/>
                <a:gd name="T2" fmla="*/ 0 w 469"/>
                <a:gd name="T3" fmla="*/ 0 h 1470"/>
                <a:gd name="T4" fmla="*/ 0 w 469"/>
                <a:gd name="T5" fmla="*/ 0 h 1470"/>
                <a:gd name="T6" fmla="*/ 0 w 469"/>
                <a:gd name="T7" fmla="*/ 0 h 1470"/>
                <a:gd name="T8" fmla="*/ 0 w 469"/>
                <a:gd name="T9" fmla="*/ 0 h 1470"/>
                <a:gd name="T10" fmla="*/ 0 w 469"/>
                <a:gd name="T11" fmla="*/ 0 h 1470"/>
                <a:gd name="T12" fmla="*/ 0 w 469"/>
                <a:gd name="T13" fmla="*/ 0 h 1470"/>
                <a:gd name="T14" fmla="*/ 0 w 469"/>
                <a:gd name="T15" fmla="*/ 0 h 1470"/>
                <a:gd name="T16" fmla="*/ 0 w 469"/>
                <a:gd name="T17" fmla="*/ 0 h 1470"/>
                <a:gd name="T18" fmla="*/ 0 w 469"/>
                <a:gd name="T19" fmla="*/ 0 h 1470"/>
                <a:gd name="T20" fmla="*/ 0 w 469"/>
                <a:gd name="T21" fmla="*/ 0 h 1470"/>
                <a:gd name="T22" fmla="*/ 0 w 469"/>
                <a:gd name="T23" fmla="*/ 0 h 1470"/>
                <a:gd name="T24" fmla="*/ 0 w 469"/>
                <a:gd name="T25" fmla="*/ 0 h 1470"/>
                <a:gd name="T26" fmla="*/ 0 w 469"/>
                <a:gd name="T27" fmla="*/ 0 h 1470"/>
                <a:gd name="T28" fmla="*/ 0 w 469"/>
                <a:gd name="T29" fmla="*/ 0 h 1470"/>
                <a:gd name="T30" fmla="*/ 0 w 469"/>
                <a:gd name="T31" fmla="*/ 0 h 1470"/>
                <a:gd name="T32" fmla="*/ 0 w 469"/>
                <a:gd name="T33" fmla="*/ 0 h 1470"/>
                <a:gd name="T34" fmla="*/ 0 w 469"/>
                <a:gd name="T35" fmla="*/ 0 h 1470"/>
                <a:gd name="T36" fmla="*/ 0 w 469"/>
                <a:gd name="T37" fmla="*/ 0 h 1470"/>
                <a:gd name="T38" fmla="*/ 0 w 469"/>
                <a:gd name="T39" fmla="*/ 0 h 1470"/>
                <a:gd name="T40" fmla="*/ 0 w 469"/>
                <a:gd name="T41" fmla="*/ 0 h 1470"/>
                <a:gd name="T42" fmla="*/ 0 w 469"/>
                <a:gd name="T43" fmla="*/ 0 h 1470"/>
                <a:gd name="T44" fmla="*/ 0 w 469"/>
                <a:gd name="T45" fmla="*/ 0 h 1470"/>
                <a:gd name="T46" fmla="*/ 0 w 469"/>
                <a:gd name="T47" fmla="*/ 0 h 1470"/>
                <a:gd name="T48" fmla="*/ 0 w 469"/>
                <a:gd name="T49" fmla="*/ 0 h 14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9"/>
                <a:gd name="T76" fmla="*/ 0 h 1470"/>
                <a:gd name="T77" fmla="*/ 469 w 469"/>
                <a:gd name="T78" fmla="*/ 1470 h 14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9" h="1470">
                  <a:moveTo>
                    <a:pt x="0" y="45"/>
                  </a:moveTo>
                  <a:lnTo>
                    <a:pt x="431" y="49"/>
                  </a:lnTo>
                  <a:lnTo>
                    <a:pt x="424" y="29"/>
                  </a:lnTo>
                  <a:lnTo>
                    <a:pt x="373" y="0"/>
                  </a:lnTo>
                  <a:lnTo>
                    <a:pt x="469" y="0"/>
                  </a:lnTo>
                  <a:lnTo>
                    <a:pt x="455" y="16"/>
                  </a:lnTo>
                  <a:lnTo>
                    <a:pt x="454" y="1470"/>
                  </a:lnTo>
                  <a:lnTo>
                    <a:pt x="428" y="560"/>
                  </a:lnTo>
                  <a:lnTo>
                    <a:pt x="13" y="549"/>
                  </a:lnTo>
                  <a:lnTo>
                    <a:pt x="25" y="537"/>
                  </a:lnTo>
                  <a:lnTo>
                    <a:pt x="431" y="545"/>
                  </a:lnTo>
                  <a:lnTo>
                    <a:pt x="431" y="442"/>
                  </a:lnTo>
                  <a:lnTo>
                    <a:pt x="11" y="433"/>
                  </a:lnTo>
                  <a:lnTo>
                    <a:pt x="11" y="417"/>
                  </a:lnTo>
                  <a:lnTo>
                    <a:pt x="433" y="427"/>
                  </a:lnTo>
                  <a:lnTo>
                    <a:pt x="428" y="304"/>
                  </a:lnTo>
                  <a:lnTo>
                    <a:pt x="4" y="296"/>
                  </a:lnTo>
                  <a:lnTo>
                    <a:pt x="6" y="282"/>
                  </a:lnTo>
                  <a:lnTo>
                    <a:pt x="438" y="282"/>
                  </a:lnTo>
                  <a:lnTo>
                    <a:pt x="419" y="74"/>
                  </a:lnTo>
                  <a:lnTo>
                    <a:pt x="371" y="67"/>
                  </a:lnTo>
                  <a:lnTo>
                    <a:pt x="333" y="76"/>
                  </a:lnTo>
                  <a:lnTo>
                    <a:pt x="63" y="74"/>
                  </a:lnTo>
                  <a:lnTo>
                    <a:pt x="0" y="45"/>
                  </a:lnTo>
                  <a:close/>
                </a:path>
              </a:pathLst>
            </a:custGeom>
            <a:solidFill>
              <a:srgbClr val="000000"/>
            </a:solidFill>
            <a:ln w="9525">
              <a:noFill/>
              <a:round/>
              <a:headEnd/>
              <a:tailEnd/>
            </a:ln>
          </p:spPr>
          <p:txBody>
            <a:bodyPr/>
            <a:lstStyle/>
            <a:p>
              <a:endParaRPr lang="en-US"/>
            </a:p>
          </p:txBody>
        </p:sp>
        <p:sp>
          <p:nvSpPr>
            <p:cNvPr id="13645" name="Freeform 145"/>
            <p:cNvSpPr>
              <a:spLocks/>
            </p:cNvSpPr>
            <p:nvPr/>
          </p:nvSpPr>
          <p:spPr bwMode="auto">
            <a:xfrm>
              <a:off x="1152" y="2552"/>
              <a:ext cx="32" cy="7"/>
            </a:xfrm>
            <a:custGeom>
              <a:avLst/>
              <a:gdLst>
                <a:gd name="T0" fmla="*/ 0 w 289"/>
                <a:gd name="T1" fmla="*/ 0 h 48"/>
                <a:gd name="T2" fmla="*/ 0 w 289"/>
                <a:gd name="T3" fmla="*/ 0 h 48"/>
                <a:gd name="T4" fmla="*/ 0 w 289"/>
                <a:gd name="T5" fmla="*/ 0 h 48"/>
                <a:gd name="T6" fmla="*/ 0 w 289"/>
                <a:gd name="T7" fmla="*/ 0 h 48"/>
                <a:gd name="T8" fmla="*/ 0 w 289"/>
                <a:gd name="T9" fmla="*/ 0 h 48"/>
                <a:gd name="T10" fmla="*/ 0 w 289"/>
                <a:gd name="T11" fmla="*/ 0 h 48"/>
                <a:gd name="T12" fmla="*/ 0 w 289"/>
                <a:gd name="T13" fmla="*/ 0 h 48"/>
                <a:gd name="T14" fmla="*/ 0 w 289"/>
                <a:gd name="T15" fmla="*/ 0 h 48"/>
                <a:gd name="T16" fmla="*/ 0 w 289"/>
                <a:gd name="T17" fmla="*/ 0 h 48"/>
                <a:gd name="T18" fmla="*/ 0 w 289"/>
                <a:gd name="T19" fmla="*/ 0 h 48"/>
                <a:gd name="T20" fmla="*/ 0 w 289"/>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48"/>
                <a:gd name="T35" fmla="*/ 289 w 289"/>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48">
                  <a:moveTo>
                    <a:pt x="1" y="4"/>
                  </a:moveTo>
                  <a:lnTo>
                    <a:pt x="286" y="0"/>
                  </a:lnTo>
                  <a:lnTo>
                    <a:pt x="289" y="22"/>
                  </a:lnTo>
                  <a:lnTo>
                    <a:pt x="199" y="23"/>
                  </a:lnTo>
                  <a:lnTo>
                    <a:pt x="199" y="48"/>
                  </a:lnTo>
                  <a:lnTo>
                    <a:pt x="182" y="33"/>
                  </a:lnTo>
                  <a:lnTo>
                    <a:pt x="97" y="35"/>
                  </a:lnTo>
                  <a:lnTo>
                    <a:pt x="91" y="20"/>
                  </a:lnTo>
                  <a:lnTo>
                    <a:pt x="0" y="21"/>
                  </a:lnTo>
                  <a:lnTo>
                    <a:pt x="1" y="4"/>
                  </a:lnTo>
                  <a:close/>
                </a:path>
              </a:pathLst>
            </a:custGeom>
            <a:solidFill>
              <a:srgbClr val="000000"/>
            </a:solidFill>
            <a:ln w="9525">
              <a:noFill/>
              <a:round/>
              <a:headEnd/>
              <a:tailEnd/>
            </a:ln>
          </p:spPr>
          <p:txBody>
            <a:bodyPr/>
            <a:lstStyle/>
            <a:p>
              <a:endParaRPr lang="en-US"/>
            </a:p>
          </p:txBody>
        </p:sp>
        <p:sp>
          <p:nvSpPr>
            <p:cNvPr id="13646" name="Freeform 146"/>
            <p:cNvSpPr>
              <a:spLocks/>
            </p:cNvSpPr>
            <p:nvPr/>
          </p:nvSpPr>
          <p:spPr bwMode="auto">
            <a:xfrm>
              <a:off x="1177" y="2556"/>
              <a:ext cx="8" cy="4"/>
            </a:xfrm>
            <a:custGeom>
              <a:avLst/>
              <a:gdLst>
                <a:gd name="T0" fmla="*/ 0 w 76"/>
                <a:gd name="T1" fmla="*/ 0 h 28"/>
                <a:gd name="T2" fmla="*/ 0 w 76"/>
                <a:gd name="T3" fmla="*/ 0 h 28"/>
                <a:gd name="T4" fmla="*/ 0 w 76"/>
                <a:gd name="T5" fmla="*/ 0 h 28"/>
                <a:gd name="T6" fmla="*/ 0 w 76"/>
                <a:gd name="T7" fmla="*/ 0 h 28"/>
                <a:gd name="T8" fmla="*/ 0 w 76"/>
                <a:gd name="T9" fmla="*/ 0 h 28"/>
                <a:gd name="T10" fmla="*/ 0 w 76"/>
                <a:gd name="T11" fmla="*/ 0 h 28"/>
                <a:gd name="T12" fmla="*/ 0 w 76"/>
                <a:gd name="T13" fmla="*/ 0 h 28"/>
                <a:gd name="T14" fmla="*/ 0 w 76"/>
                <a:gd name="T15" fmla="*/ 0 h 28"/>
                <a:gd name="T16" fmla="*/ 0 w 76"/>
                <a:gd name="T17" fmla="*/ 0 h 28"/>
                <a:gd name="T18" fmla="*/ 0 w 76"/>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28"/>
                <a:gd name="T32" fmla="*/ 76 w 76"/>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28">
                  <a:moveTo>
                    <a:pt x="4" y="18"/>
                  </a:moveTo>
                  <a:lnTo>
                    <a:pt x="59" y="18"/>
                  </a:lnTo>
                  <a:lnTo>
                    <a:pt x="60" y="9"/>
                  </a:lnTo>
                  <a:lnTo>
                    <a:pt x="4" y="9"/>
                  </a:lnTo>
                  <a:lnTo>
                    <a:pt x="2" y="1"/>
                  </a:lnTo>
                  <a:lnTo>
                    <a:pt x="75" y="0"/>
                  </a:lnTo>
                  <a:lnTo>
                    <a:pt x="76" y="28"/>
                  </a:lnTo>
                  <a:lnTo>
                    <a:pt x="0" y="26"/>
                  </a:lnTo>
                  <a:lnTo>
                    <a:pt x="4" y="18"/>
                  </a:lnTo>
                  <a:close/>
                </a:path>
              </a:pathLst>
            </a:custGeom>
            <a:solidFill>
              <a:srgbClr val="000000"/>
            </a:solidFill>
            <a:ln w="9525">
              <a:noFill/>
              <a:round/>
              <a:headEnd/>
              <a:tailEnd/>
            </a:ln>
          </p:spPr>
          <p:txBody>
            <a:bodyPr/>
            <a:lstStyle/>
            <a:p>
              <a:endParaRPr lang="en-US"/>
            </a:p>
          </p:txBody>
        </p:sp>
        <p:sp>
          <p:nvSpPr>
            <p:cNvPr id="13647" name="Freeform 147"/>
            <p:cNvSpPr>
              <a:spLocks/>
            </p:cNvSpPr>
            <p:nvPr/>
          </p:nvSpPr>
          <p:spPr bwMode="auto">
            <a:xfrm>
              <a:off x="1143" y="2547"/>
              <a:ext cx="1" cy="35"/>
            </a:xfrm>
            <a:custGeom>
              <a:avLst/>
              <a:gdLst>
                <a:gd name="T0" fmla="*/ 0 w 13"/>
                <a:gd name="T1" fmla="*/ 0 h 247"/>
                <a:gd name="T2" fmla="*/ 0 w 13"/>
                <a:gd name="T3" fmla="*/ 0 h 247"/>
                <a:gd name="T4" fmla="*/ 0 w 13"/>
                <a:gd name="T5" fmla="*/ 0 h 247"/>
                <a:gd name="T6" fmla="*/ 0 w 13"/>
                <a:gd name="T7" fmla="*/ 0 h 247"/>
                <a:gd name="T8" fmla="*/ 0 w 13"/>
                <a:gd name="T9" fmla="*/ 0 h 247"/>
                <a:gd name="T10" fmla="*/ 0 w 13"/>
                <a:gd name="T11" fmla="*/ 0 h 247"/>
                <a:gd name="T12" fmla="*/ 0 60000 65536"/>
                <a:gd name="T13" fmla="*/ 0 60000 65536"/>
                <a:gd name="T14" fmla="*/ 0 60000 65536"/>
                <a:gd name="T15" fmla="*/ 0 60000 65536"/>
                <a:gd name="T16" fmla="*/ 0 60000 65536"/>
                <a:gd name="T17" fmla="*/ 0 60000 65536"/>
                <a:gd name="T18" fmla="*/ 0 w 13"/>
                <a:gd name="T19" fmla="*/ 0 h 247"/>
                <a:gd name="T20" fmla="*/ 13 w 13"/>
                <a:gd name="T21" fmla="*/ 247 h 247"/>
              </a:gdLst>
              <a:ahLst/>
              <a:cxnLst>
                <a:cxn ang="T12">
                  <a:pos x="T0" y="T1"/>
                </a:cxn>
                <a:cxn ang="T13">
                  <a:pos x="T2" y="T3"/>
                </a:cxn>
                <a:cxn ang="T14">
                  <a:pos x="T4" y="T5"/>
                </a:cxn>
                <a:cxn ang="T15">
                  <a:pos x="T6" y="T7"/>
                </a:cxn>
                <a:cxn ang="T16">
                  <a:pos x="T8" y="T9"/>
                </a:cxn>
                <a:cxn ang="T17">
                  <a:pos x="T10" y="T11"/>
                </a:cxn>
              </a:cxnLst>
              <a:rect l="T18" t="T19" r="T20" b="T21"/>
              <a:pathLst>
                <a:path w="13" h="247">
                  <a:moveTo>
                    <a:pt x="0" y="0"/>
                  </a:moveTo>
                  <a:lnTo>
                    <a:pt x="3" y="247"/>
                  </a:lnTo>
                  <a:lnTo>
                    <a:pt x="13" y="246"/>
                  </a:lnTo>
                  <a:lnTo>
                    <a:pt x="9" y="4"/>
                  </a:lnTo>
                  <a:lnTo>
                    <a:pt x="0" y="0"/>
                  </a:lnTo>
                  <a:close/>
                </a:path>
              </a:pathLst>
            </a:custGeom>
            <a:solidFill>
              <a:srgbClr val="000000"/>
            </a:solidFill>
            <a:ln w="9525">
              <a:noFill/>
              <a:round/>
              <a:headEnd/>
              <a:tailEnd/>
            </a:ln>
          </p:spPr>
          <p:txBody>
            <a:bodyPr/>
            <a:lstStyle/>
            <a:p>
              <a:endParaRPr lang="en-US"/>
            </a:p>
          </p:txBody>
        </p:sp>
        <p:sp>
          <p:nvSpPr>
            <p:cNvPr id="13648" name="Freeform 148"/>
            <p:cNvSpPr>
              <a:spLocks/>
            </p:cNvSpPr>
            <p:nvPr/>
          </p:nvSpPr>
          <p:spPr bwMode="auto">
            <a:xfrm>
              <a:off x="1183" y="2576"/>
              <a:ext cx="6" cy="3"/>
            </a:xfrm>
            <a:custGeom>
              <a:avLst/>
              <a:gdLst>
                <a:gd name="T0" fmla="*/ 0 w 53"/>
                <a:gd name="T1" fmla="*/ 0 h 26"/>
                <a:gd name="T2" fmla="*/ 0 w 53"/>
                <a:gd name="T3" fmla="*/ 0 h 26"/>
                <a:gd name="T4" fmla="*/ 0 w 53"/>
                <a:gd name="T5" fmla="*/ 0 h 26"/>
                <a:gd name="T6" fmla="*/ 0 w 53"/>
                <a:gd name="T7" fmla="*/ 0 h 26"/>
                <a:gd name="T8" fmla="*/ 0 w 53"/>
                <a:gd name="T9" fmla="*/ 0 h 26"/>
                <a:gd name="T10" fmla="*/ 0 w 53"/>
                <a:gd name="T11" fmla="*/ 0 h 26"/>
                <a:gd name="T12" fmla="*/ 0 w 53"/>
                <a:gd name="T13" fmla="*/ 0 h 26"/>
                <a:gd name="T14" fmla="*/ 0 w 53"/>
                <a:gd name="T15" fmla="*/ 0 h 26"/>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26"/>
                <a:gd name="T26" fmla="*/ 53 w 53"/>
                <a:gd name="T27" fmla="*/ 26 h 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26">
                  <a:moveTo>
                    <a:pt x="2" y="0"/>
                  </a:moveTo>
                  <a:lnTo>
                    <a:pt x="0" y="23"/>
                  </a:lnTo>
                  <a:lnTo>
                    <a:pt x="53" y="26"/>
                  </a:lnTo>
                  <a:lnTo>
                    <a:pt x="53" y="6"/>
                  </a:lnTo>
                  <a:lnTo>
                    <a:pt x="42" y="14"/>
                  </a:lnTo>
                  <a:lnTo>
                    <a:pt x="11" y="15"/>
                  </a:lnTo>
                  <a:lnTo>
                    <a:pt x="2" y="0"/>
                  </a:lnTo>
                  <a:close/>
                </a:path>
              </a:pathLst>
            </a:custGeom>
            <a:solidFill>
              <a:srgbClr val="000000"/>
            </a:solidFill>
            <a:ln w="9525">
              <a:noFill/>
              <a:round/>
              <a:headEnd/>
              <a:tailEnd/>
            </a:ln>
          </p:spPr>
          <p:txBody>
            <a:bodyPr/>
            <a:lstStyle/>
            <a:p>
              <a:endParaRPr lang="en-US"/>
            </a:p>
          </p:txBody>
        </p:sp>
        <p:sp>
          <p:nvSpPr>
            <p:cNvPr id="13649" name="Freeform 149"/>
            <p:cNvSpPr>
              <a:spLocks/>
            </p:cNvSpPr>
            <p:nvPr/>
          </p:nvSpPr>
          <p:spPr bwMode="auto">
            <a:xfrm>
              <a:off x="1190" y="2511"/>
              <a:ext cx="4" cy="6"/>
            </a:xfrm>
            <a:custGeom>
              <a:avLst/>
              <a:gdLst>
                <a:gd name="T0" fmla="*/ 0 w 33"/>
                <a:gd name="T1" fmla="*/ 0 h 42"/>
                <a:gd name="T2" fmla="*/ 0 w 33"/>
                <a:gd name="T3" fmla="*/ 0 h 42"/>
                <a:gd name="T4" fmla="*/ 0 w 33"/>
                <a:gd name="T5" fmla="*/ 0 h 42"/>
                <a:gd name="T6" fmla="*/ 0 w 33"/>
                <a:gd name="T7" fmla="*/ 0 h 42"/>
                <a:gd name="T8" fmla="*/ 0 w 33"/>
                <a:gd name="T9" fmla="*/ 0 h 42"/>
                <a:gd name="T10" fmla="*/ 0 w 33"/>
                <a:gd name="T11" fmla="*/ 0 h 42"/>
                <a:gd name="T12" fmla="*/ 0 60000 65536"/>
                <a:gd name="T13" fmla="*/ 0 60000 65536"/>
                <a:gd name="T14" fmla="*/ 0 60000 65536"/>
                <a:gd name="T15" fmla="*/ 0 60000 65536"/>
                <a:gd name="T16" fmla="*/ 0 60000 65536"/>
                <a:gd name="T17" fmla="*/ 0 60000 65536"/>
                <a:gd name="T18" fmla="*/ 0 w 33"/>
                <a:gd name="T19" fmla="*/ 0 h 42"/>
                <a:gd name="T20" fmla="*/ 33 w 3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33" h="42">
                  <a:moveTo>
                    <a:pt x="31" y="0"/>
                  </a:moveTo>
                  <a:lnTo>
                    <a:pt x="0" y="23"/>
                  </a:lnTo>
                  <a:lnTo>
                    <a:pt x="0" y="42"/>
                  </a:lnTo>
                  <a:lnTo>
                    <a:pt x="33" y="40"/>
                  </a:lnTo>
                  <a:lnTo>
                    <a:pt x="31" y="0"/>
                  </a:lnTo>
                  <a:close/>
                </a:path>
              </a:pathLst>
            </a:custGeom>
            <a:solidFill>
              <a:srgbClr val="000000"/>
            </a:solidFill>
            <a:ln w="9525">
              <a:noFill/>
              <a:round/>
              <a:headEnd/>
              <a:tailEnd/>
            </a:ln>
          </p:spPr>
          <p:txBody>
            <a:bodyPr/>
            <a:lstStyle/>
            <a:p>
              <a:endParaRPr lang="en-US"/>
            </a:p>
          </p:txBody>
        </p:sp>
        <p:sp>
          <p:nvSpPr>
            <p:cNvPr id="13650" name="Freeform 150"/>
            <p:cNvSpPr>
              <a:spLocks/>
            </p:cNvSpPr>
            <p:nvPr/>
          </p:nvSpPr>
          <p:spPr bwMode="auto">
            <a:xfrm>
              <a:off x="1184" y="2517"/>
              <a:ext cx="1" cy="24"/>
            </a:xfrm>
            <a:custGeom>
              <a:avLst/>
              <a:gdLst>
                <a:gd name="T0" fmla="*/ 0 w 15"/>
                <a:gd name="T1" fmla="*/ 0 h 166"/>
                <a:gd name="T2" fmla="*/ 0 w 15"/>
                <a:gd name="T3" fmla="*/ 0 h 166"/>
                <a:gd name="T4" fmla="*/ 0 w 15"/>
                <a:gd name="T5" fmla="*/ 0 h 166"/>
                <a:gd name="T6" fmla="*/ 0 w 15"/>
                <a:gd name="T7" fmla="*/ 0 h 166"/>
                <a:gd name="T8" fmla="*/ 0 w 15"/>
                <a:gd name="T9" fmla="*/ 0 h 166"/>
                <a:gd name="T10" fmla="*/ 0 w 15"/>
                <a:gd name="T11" fmla="*/ 0 h 166"/>
                <a:gd name="T12" fmla="*/ 0 60000 65536"/>
                <a:gd name="T13" fmla="*/ 0 60000 65536"/>
                <a:gd name="T14" fmla="*/ 0 60000 65536"/>
                <a:gd name="T15" fmla="*/ 0 60000 65536"/>
                <a:gd name="T16" fmla="*/ 0 60000 65536"/>
                <a:gd name="T17" fmla="*/ 0 60000 65536"/>
                <a:gd name="T18" fmla="*/ 0 w 15"/>
                <a:gd name="T19" fmla="*/ 0 h 166"/>
                <a:gd name="T20" fmla="*/ 15 w 15"/>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15" h="166">
                  <a:moveTo>
                    <a:pt x="0" y="2"/>
                  </a:moveTo>
                  <a:lnTo>
                    <a:pt x="2" y="166"/>
                  </a:lnTo>
                  <a:lnTo>
                    <a:pt x="15" y="166"/>
                  </a:lnTo>
                  <a:lnTo>
                    <a:pt x="13" y="0"/>
                  </a:lnTo>
                  <a:lnTo>
                    <a:pt x="0" y="2"/>
                  </a:lnTo>
                  <a:close/>
                </a:path>
              </a:pathLst>
            </a:custGeom>
            <a:solidFill>
              <a:srgbClr val="000000"/>
            </a:solidFill>
            <a:ln w="9525">
              <a:noFill/>
              <a:round/>
              <a:headEnd/>
              <a:tailEnd/>
            </a:ln>
          </p:spPr>
          <p:txBody>
            <a:bodyPr/>
            <a:lstStyle/>
            <a:p>
              <a:endParaRPr lang="en-US"/>
            </a:p>
          </p:txBody>
        </p:sp>
        <p:sp>
          <p:nvSpPr>
            <p:cNvPr id="13651" name="Freeform 151"/>
            <p:cNvSpPr>
              <a:spLocks/>
            </p:cNvSpPr>
            <p:nvPr/>
          </p:nvSpPr>
          <p:spPr bwMode="auto">
            <a:xfrm>
              <a:off x="1185" y="2517"/>
              <a:ext cx="11" cy="23"/>
            </a:xfrm>
            <a:custGeom>
              <a:avLst/>
              <a:gdLst>
                <a:gd name="T0" fmla="*/ 0 w 91"/>
                <a:gd name="T1" fmla="*/ 0 h 157"/>
                <a:gd name="T2" fmla="*/ 0 w 91"/>
                <a:gd name="T3" fmla="*/ 0 h 157"/>
                <a:gd name="T4" fmla="*/ 0 w 91"/>
                <a:gd name="T5" fmla="*/ 0 h 157"/>
                <a:gd name="T6" fmla="*/ 0 w 91"/>
                <a:gd name="T7" fmla="*/ 0 h 157"/>
                <a:gd name="T8" fmla="*/ 0 w 91"/>
                <a:gd name="T9" fmla="*/ 0 h 157"/>
                <a:gd name="T10" fmla="*/ 0 w 91"/>
                <a:gd name="T11" fmla="*/ 0 h 157"/>
                <a:gd name="T12" fmla="*/ 0 w 91"/>
                <a:gd name="T13" fmla="*/ 0 h 157"/>
                <a:gd name="T14" fmla="*/ 0 w 91"/>
                <a:gd name="T15" fmla="*/ 0 h 157"/>
                <a:gd name="T16" fmla="*/ 0 w 91"/>
                <a:gd name="T17" fmla="*/ 0 h 157"/>
                <a:gd name="T18" fmla="*/ 0 w 91"/>
                <a:gd name="T19" fmla="*/ 0 h 1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
                <a:gd name="T31" fmla="*/ 0 h 157"/>
                <a:gd name="T32" fmla="*/ 91 w 91"/>
                <a:gd name="T33" fmla="*/ 157 h 1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 h="157">
                  <a:moveTo>
                    <a:pt x="78" y="1"/>
                  </a:moveTo>
                  <a:lnTo>
                    <a:pt x="79" y="77"/>
                  </a:lnTo>
                  <a:lnTo>
                    <a:pt x="5" y="78"/>
                  </a:lnTo>
                  <a:lnTo>
                    <a:pt x="0" y="85"/>
                  </a:lnTo>
                  <a:lnTo>
                    <a:pt x="79" y="85"/>
                  </a:lnTo>
                  <a:lnTo>
                    <a:pt x="80" y="156"/>
                  </a:lnTo>
                  <a:lnTo>
                    <a:pt x="91" y="157"/>
                  </a:lnTo>
                  <a:lnTo>
                    <a:pt x="87" y="0"/>
                  </a:lnTo>
                  <a:lnTo>
                    <a:pt x="78" y="1"/>
                  </a:lnTo>
                  <a:close/>
                </a:path>
              </a:pathLst>
            </a:custGeom>
            <a:solidFill>
              <a:srgbClr val="000000"/>
            </a:solidFill>
            <a:ln w="9525">
              <a:noFill/>
              <a:round/>
              <a:headEnd/>
              <a:tailEnd/>
            </a:ln>
          </p:spPr>
          <p:txBody>
            <a:bodyPr/>
            <a:lstStyle/>
            <a:p>
              <a:endParaRPr lang="en-US"/>
            </a:p>
          </p:txBody>
        </p:sp>
        <p:sp>
          <p:nvSpPr>
            <p:cNvPr id="13652" name="Freeform 152"/>
            <p:cNvSpPr>
              <a:spLocks/>
            </p:cNvSpPr>
            <p:nvPr/>
          </p:nvSpPr>
          <p:spPr bwMode="auto">
            <a:xfrm>
              <a:off x="1188" y="2519"/>
              <a:ext cx="5" cy="5"/>
            </a:xfrm>
            <a:custGeom>
              <a:avLst/>
              <a:gdLst>
                <a:gd name="T0" fmla="*/ 0 w 45"/>
                <a:gd name="T1" fmla="*/ 0 h 39"/>
                <a:gd name="T2" fmla="*/ 0 w 45"/>
                <a:gd name="T3" fmla="*/ 0 h 39"/>
                <a:gd name="T4" fmla="*/ 0 w 45"/>
                <a:gd name="T5" fmla="*/ 0 h 39"/>
                <a:gd name="T6" fmla="*/ 0 w 45"/>
                <a:gd name="T7" fmla="*/ 0 h 39"/>
                <a:gd name="T8" fmla="*/ 0 w 45"/>
                <a:gd name="T9" fmla="*/ 0 h 39"/>
                <a:gd name="T10" fmla="*/ 0 w 45"/>
                <a:gd name="T11" fmla="*/ 0 h 39"/>
                <a:gd name="T12" fmla="*/ 0 w 45"/>
                <a:gd name="T13" fmla="*/ 0 h 39"/>
                <a:gd name="T14" fmla="*/ 0 w 45"/>
                <a:gd name="T15" fmla="*/ 0 h 39"/>
                <a:gd name="T16" fmla="*/ 0 w 45"/>
                <a:gd name="T17" fmla="*/ 0 h 39"/>
                <a:gd name="T18" fmla="*/ 0 w 45"/>
                <a:gd name="T19" fmla="*/ 0 h 39"/>
                <a:gd name="T20" fmla="*/ 0 w 45"/>
                <a:gd name="T21" fmla="*/ 0 h 39"/>
                <a:gd name="T22" fmla="*/ 0 w 45"/>
                <a:gd name="T23" fmla="*/ 0 h 39"/>
                <a:gd name="T24" fmla="*/ 0 w 45"/>
                <a:gd name="T25" fmla="*/ 0 h 39"/>
                <a:gd name="T26" fmla="*/ 0 w 45"/>
                <a:gd name="T27" fmla="*/ 0 h 39"/>
                <a:gd name="T28" fmla="*/ 0 w 45"/>
                <a:gd name="T29" fmla="*/ 0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39"/>
                <a:gd name="T47" fmla="*/ 45 w 45"/>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39">
                  <a:moveTo>
                    <a:pt x="3" y="5"/>
                  </a:moveTo>
                  <a:lnTo>
                    <a:pt x="18" y="0"/>
                  </a:lnTo>
                  <a:lnTo>
                    <a:pt x="32" y="0"/>
                  </a:lnTo>
                  <a:lnTo>
                    <a:pt x="42" y="10"/>
                  </a:lnTo>
                  <a:lnTo>
                    <a:pt x="45" y="26"/>
                  </a:lnTo>
                  <a:lnTo>
                    <a:pt x="38" y="33"/>
                  </a:lnTo>
                  <a:lnTo>
                    <a:pt x="26" y="39"/>
                  </a:lnTo>
                  <a:lnTo>
                    <a:pt x="37" y="23"/>
                  </a:lnTo>
                  <a:lnTo>
                    <a:pt x="29" y="9"/>
                  </a:lnTo>
                  <a:lnTo>
                    <a:pt x="15" y="9"/>
                  </a:lnTo>
                  <a:lnTo>
                    <a:pt x="9" y="13"/>
                  </a:lnTo>
                  <a:lnTo>
                    <a:pt x="5" y="30"/>
                  </a:lnTo>
                  <a:lnTo>
                    <a:pt x="0" y="18"/>
                  </a:lnTo>
                  <a:lnTo>
                    <a:pt x="3" y="5"/>
                  </a:lnTo>
                  <a:close/>
                </a:path>
              </a:pathLst>
            </a:custGeom>
            <a:solidFill>
              <a:srgbClr val="000000"/>
            </a:solidFill>
            <a:ln w="9525">
              <a:noFill/>
              <a:round/>
              <a:headEnd/>
              <a:tailEnd/>
            </a:ln>
          </p:spPr>
          <p:txBody>
            <a:bodyPr/>
            <a:lstStyle/>
            <a:p>
              <a:endParaRPr lang="en-US"/>
            </a:p>
          </p:txBody>
        </p:sp>
        <p:sp>
          <p:nvSpPr>
            <p:cNvPr id="13653" name="Freeform 153"/>
            <p:cNvSpPr>
              <a:spLocks/>
            </p:cNvSpPr>
            <p:nvPr/>
          </p:nvSpPr>
          <p:spPr bwMode="auto">
            <a:xfrm>
              <a:off x="1142" y="2518"/>
              <a:ext cx="5" cy="6"/>
            </a:xfrm>
            <a:custGeom>
              <a:avLst/>
              <a:gdLst>
                <a:gd name="T0" fmla="*/ 0 w 45"/>
                <a:gd name="T1" fmla="*/ 0 h 39"/>
                <a:gd name="T2" fmla="*/ 0 w 45"/>
                <a:gd name="T3" fmla="*/ 0 h 39"/>
                <a:gd name="T4" fmla="*/ 0 w 45"/>
                <a:gd name="T5" fmla="*/ 0 h 39"/>
                <a:gd name="T6" fmla="*/ 0 w 45"/>
                <a:gd name="T7" fmla="*/ 0 h 39"/>
                <a:gd name="T8" fmla="*/ 0 w 45"/>
                <a:gd name="T9" fmla="*/ 0 h 39"/>
                <a:gd name="T10" fmla="*/ 0 w 45"/>
                <a:gd name="T11" fmla="*/ 0 h 39"/>
                <a:gd name="T12" fmla="*/ 0 w 45"/>
                <a:gd name="T13" fmla="*/ 0 h 39"/>
                <a:gd name="T14" fmla="*/ 0 w 45"/>
                <a:gd name="T15" fmla="*/ 0 h 39"/>
                <a:gd name="T16" fmla="*/ 0 w 45"/>
                <a:gd name="T17" fmla="*/ 0 h 39"/>
                <a:gd name="T18" fmla="*/ 0 w 45"/>
                <a:gd name="T19" fmla="*/ 0 h 39"/>
                <a:gd name="T20" fmla="*/ 0 w 45"/>
                <a:gd name="T21" fmla="*/ 0 h 39"/>
                <a:gd name="T22" fmla="*/ 0 w 45"/>
                <a:gd name="T23" fmla="*/ 0 h 39"/>
                <a:gd name="T24" fmla="*/ 0 w 45"/>
                <a:gd name="T25" fmla="*/ 0 h 39"/>
                <a:gd name="T26" fmla="*/ 0 w 45"/>
                <a:gd name="T27" fmla="*/ 0 h 39"/>
                <a:gd name="T28" fmla="*/ 0 w 45"/>
                <a:gd name="T29" fmla="*/ 0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39"/>
                <a:gd name="T47" fmla="*/ 45 w 45"/>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39">
                  <a:moveTo>
                    <a:pt x="4" y="4"/>
                  </a:moveTo>
                  <a:lnTo>
                    <a:pt x="18" y="0"/>
                  </a:lnTo>
                  <a:lnTo>
                    <a:pt x="32" y="0"/>
                  </a:lnTo>
                  <a:lnTo>
                    <a:pt x="43" y="10"/>
                  </a:lnTo>
                  <a:lnTo>
                    <a:pt x="45" y="26"/>
                  </a:lnTo>
                  <a:lnTo>
                    <a:pt x="38" y="33"/>
                  </a:lnTo>
                  <a:lnTo>
                    <a:pt x="26" y="39"/>
                  </a:lnTo>
                  <a:lnTo>
                    <a:pt x="37" y="22"/>
                  </a:lnTo>
                  <a:lnTo>
                    <a:pt x="29" y="9"/>
                  </a:lnTo>
                  <a:lnTo>
                    <a:pt x="16" y="9"/>
                  </a:lnTo>
                  <a:lnTo>
                    <a:pt x="9" y="13"/>
                  </a:lnTo>
                  <a:lnTo>
                    <a:pt x="6" y="30"/>
                  </a:lnTo>
                  <a:lnTo>
                    <a:pt x="0" y="17"/>
                  </a:lnTo>
                  <a:lnTo>
                    <a:pt x="4" y="4"/>
                  </a:lnTo>
                  <a:close/>
                </a:path>
              </a:pathLst>
            </a:custGeom>
            <a:solidFill>
              <a:srgbClr val="000000"/>
            </a:solidFill>
            <a:ln w="9525">
              <a:noFill/>
              <a:round/>
              <a:headEnd/>
              <a:tailEnd/>
            </a:ln>
          </p:spPr>
          <p:txBody>
            <a:bodyPr/>
            <a:lstStyle/>
            <a:p>
              <a:endParaRPr lang="en-US"/>
            </a:p>
          </p:txBody>
        </p:sp>
        <p:sp>
          <p:nvSpPr>
            <p:cNvPr id="13654" name="Freeform 154"/>
            <p:cNvSpPr>
              <a:spLocks/>
            </p:cNvSpPr>
            <p:nvPr/>
          </p:nvSpPr>
          <p:spPr bwMode="auto">
            <a:xfrm>
              <a:off x="1143" y="2531"/>
              <a:ext cx="5" cy="5"/>
            </a:xfrm>
            <a:custGeom>
              <a:avLst/>
              <a:gdLst>
                <a:gd name="T0" fmla="*/ 0 w 44"/>
                <a:gd name="T1" fmla="*/ 0 h 40"/>
                <a:gd name="T2" fmla="*/ 0 w 44"/>
                <a:gd name="T3" fmla="*/ 0 h 40"/>
                <a:gd name="T4" fmla="*/ 0 w 44"/>
                <a:gd name="T5" fmla="*/ 0 h 40"/>
                <a:gd name="T6" fmla="*/ 0 w 44"/>
                <a:gd name="T7" fmla="*/ 0 h 40"/>
                <a:gd name="T8" fmla="*/ 0 w 44"/>
                <a:gd name="T9" fmla="*/ 0 h 40"/>
                <a:gd name="T10" fmla="*/ 0 w 44"/>
                <a:gd name="T11" fmla="*/ 0 h 40"/>
                <a:gd name="T12" fmla="*/ 0 w 44"/>
                <a:gd name="T13" fmla="*/ 0 h 40"/>
                <a:gd name="T14" fmla="*/ 0 w 44"/>
                <a:gd name="T15" fmla="*/ 0 h 40"/>
                <a:gd name="T16" fmla="*/ 0 w 44"/>
                <a:gd name="T17" fmla="*/ 0 h 40"/>
                <a:gd name="T18" fmla="*/ 0 w 44"/>
                <a:gd name="T19" fmla="*/ 0 h 40"/>
                <a:gd name="T20" fmla="*/ 0 w 44"/>
                <a:gd name="T21" fmla="*/ 0 h 40"/>
                <a:gd name="T22" fmla="*/ 0 w 44"/>
                <a:gd name="T23" fmla="*/ 0 h 40"/>
                <a:gd name="T24" fmla="*/ 0 w 44"/>
                <a:gd name="T25" fmla="*/ 0 h 40"/>
                <a:gd name="T26" fmla="*/ 0 w 44"/>
                <a:gd name="T27" fmla="*/ 0 h 40"/>
                <a:gd name="T28" fmla="*/ 0 w 44"/>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0"/>
                <a:gd name="T47" fmla="*/ 44 w 44"/>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0">
                  <a:moveTo>
                    <a:pt x="3" y="5"/>
                  </a:moveTo>
                  <a:lnTo>
                    <a:pt x="18" y="0"/>
                  </a:lnTo>
                  <a:lnTo>
                    <a:pt x="32" y="0"/>
                  </a:lnTo>
                  <a:lnTo>
                    <a:pt x="42" y="11"/>
                  </a:lnTo>
                  <a:lnTo>
                    <a:pt x="44" y="26"/>
                  </a:lnTo>
                  <a:lnTo>
                    <a:pt x="38" y="34"/>
                  </a:lnTo>
                  <a:lnTo>
                    <a:pt x="25" y="40"/>
                  </a:lnTo>
                  <a:lnTo>
                    <a:pt x="37" y="23"/>
                  </a:lnTo>
                  <a:lnTo>
                    <a:pt x="29" y="10"/>
                  </a:lnTo>
                  <a:lnTo>
                    <a:pt x="15" y="10"/>
                  </a:lnTo>
                  <a:lnTo>
                    <a:pt x="9" y="14"/>
                  </a:lnTo>
                  <a:lnTo>
                    <a:pt x="5" y="30"/>
                  </a:lnTo>
                  <a:lnTo>
                    <a:pt x="0" y="18"/>
                  </a:lnTo>
                  <a:lnTo>
                    <a:pt x="3" y="5"/>
                  </a:lnTo>
                  <a:close/>
                </a:path>
              </a:pathLst>
            </a:custGeom>
            <a:solidFill>
              <a:srgbClr val="000000"/>
            </a:solidFill>
            <a:ln w="9525">
              <a:noFill/>
              <a:round/>
              <a:headEnd/>
              <a:tailEnd/>
            </a:ln>
          </p:spPr>
          <p:txBody>
            <a:bodyPr/>
            <a:lstStyle/>
            <a:p>
              <a:endParaRPr lang="en-US"/>
            </a:p>
          </p:txBody>
        </p:sp>
        <p:sp>
          <p:nvSpPr>
            <p:cNvPr id="13655" name="Freeform 155"/>
            <p:cNvSpPr>
              <a:spLocks/>
            </p:cNvSpPr>
            <p:nvPr/>
          </p:nvSpPr>
          <p:spPr bwMode="auto">
            <a:xfrm>
              <a:off x="1139" y="2516"/>
              <a:ext cx="11" cy="28"/>
            </a:xfrm>
            <a:custGeom>
              <a:avLst/>
              <a:gdLst>
                <a:gd name="T0" fmla="*/ 0 w 102"/>
                <a:gd name="T1" fmla="*/ 0 h 195"/>
                <a:gd name="T2" fmla="*/ 0 w 102"/>
                <a:gd name="T3" fmla="*/ 0 h 195"/>
                <a:gd name="T4" fmla="*/ 0 w 102"/>
                <a:gd name="T5" fmla="*/ 0 h 195"/>
                <a:gd name="T6" fmla="*/ 0 w 102"/>
                <a:gd name="T7" fmla="*/ 0 h 195"/>
                <a:gd name="T8" fmla="*/ 0 w 102"/>
                <a:gd name="T9" fmla="*/ 0 h 195"/>
                <a:gd name="T10" fmla="*/ 0 w 102"/>
                <a:gd name="T11" fmla="*/ 0 h 195"/>
                <a:gd name="T12" fmla="*/ 0 w 102"/>
                <a:gd name="T13" fmla="*/ 0 h 195"/>
                <a:gd name="T14" fmla="*/ 0 w 102"/>
                <a:gd name="T15" fmla="*/ 0 h 195"/>
                <a:gd name="T16" fmla="*/ 0 w 102"/>
                <a:gd name="T17" fmla="*/ 0 h 195"/>
                <a:gd name="T18" fmla="*/ 0 w 102"/>
                <a:gd name="T19" fmla="*/ 0 h 195"/>
                <a:gd name="T20" fmla="*/ 0 w 102"/>
                <a:gd name="T21" fmla="*/ 0 h 195"/>
                <a:gd name="T22" fmla="*/ 0 w 102"/>
                <a:gd name="T23" fmla="*/ 0 h 195"/>
                <a:gd name="T24" fmla="*/ 0 w 102"/>
                <a:gd name="T25" fmla="*/ 0 h 195"/>
                <a:gd name="T26" fmla="*/ 0 w 102"/>
                <a:gd name="T27" fmla="*/ 0 h 1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
                <a:gd name="T43" fmla="*/ 0 h 195"/>
                <a:gd name="T44" fmla="*/ 102 w 102"/>
                <a:gd name="T45" fmla="*/ 195 h 1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 h="195">
                  <a:moveTo>
                    <a:pt x="0" y="0"/>
                  </a:moveTo>
                  <a:lnTo>
                    <a:pt x="1" y="174"/>
                  </a:lnTo>
                  <a:lnTo>
                    <a:pt x="20" y="175"/>
                  </a:lnTo>
                  <a:lnTo>
                    <a:pt x="24" y="195"/>
                  </a:lnTo>
                  <a:lnTo>
                    <a:pt x="59" y="191"/>
                  </a:lnTo>
                  <a:lnTo>
                    <a:pt x="102" y="168"/>
                  </a:lnTo>
                  <a:lnTo>
                    <a:pt x="8" y="167"/>
                  </a:lnTo>
                  <a:lnTo>
                    <a:pt x="8" y="90"/>
                  </a:lnTo>
                  <a:lnTo>
                    <a:pt x="96" y="92"/>
                  </a:lnTo>
                  <a:lnTo>
                    <a:pt x="90" y="85"/>
                  </a:lnTo>
                  <a:lnTo>
                    <a:pt x="8" y="81"/>
                  </a:lnTo>
                  <a:lnTo>
                    <a:pt x="7" y="3"/>
                  </a:lnTo>
                  <a:lnTo>
                    <a:pt x="0" y="0"/>
                  </a:lnTo>
                  <a:close/>
                </a:path>
              </a:pathLst>
            </a:custGeom>
            <a:solidFill>
              <a:srgbClr val="000000"/>
            </a:solidFill>
            <a:ln w="9525">
              <a:noFill/>
              <a:round/>
              <a:headEnd/>
              <a:tailEnd/>
            </a:ln>
          </p:spPr>
          <p:txBody>
            <a:bodyPr/>
            <a:lstStyle/>
            <a:p>
              <a:endParaRPr lang="en-US"/>
            </a:p>
          </p:txBody>
        </p:sp>
        <p:sp>
          <p:nvSpPr>
            <p:cNvPr id="13656" name="Freeform 156"/>
            <p:cNvSpPr>
              <a:spLocks/>
            </p:cNvSpPr>
            <p:nvPr/>
          </p:nvSpPr>
          <p:spPr bwMode="auto">
            <a:xfrm>
              <a:off x="1141" y="2581"/>
              <a:ext cx="6" cy="167"/>
            </a:xfrm>
            <a:custGeom>
              <a:avLst/>
              <a:gdLst>
                <a:gd name="T0" fmla="*/ 0 w 53"/>
                <a:gd name="T1" fmla="*/ 0 h 1168"/>
                <a:gd name="T2" fmla="*/ 0 w 53"/>
                <a:gd name="T3" fmla="*/ 0 h 1168"/>
                <a:gd name="T4" fmla="*/ 0 w 53"/>
                <a:gd name="T5" fmla="*/ 0 h 1168"/>
                <a:gd name="T6" fmla="*/ 0 w 53"/>
                <a:gd name="T7" fmla="*/ 0 h 1168"/>
                <a:gd name="T8" fmla="*/ 0 w 53"/>
                <a:gd name="T9" fmla="*/ 0 h 1168"/>
                <a:gd name="T10" fmla="*/ 0 w 53"/>
                <a:gd name="T11" fmla="*/ 0 h 1168"/>
                <a:gd name="T12" fmla="*/ 0 w 53"/>
                <a:gd name="T13" fmla="*/ 0 h 1168"/>
                <a:gd name="T14" fmla="*/ 0 60000 65536"/>
                <a:gd name="T15" fmla="*/ 0 60000 65536"/>
                <a:gd name="T16" fmla="*/ 0 60000 65536"/>
                <a:gd name="T17" fmla="*/ 0 60000 65536"/>
                <a:gd name="T18" fmla="*/ 0 60000 65536"/>
                <a:gd name="T19" fmla="*/ 0 60000 65536"/>
                <a:gd name="T20" fmla="*/ 0 60000 65536"/>
                <a:gd name="T21" fmla="*/ 0 w 53"/>
                <a:gd name="T22" fmla="*/ 0 h 1168"/>
                <a:gd name="T23" fmla="*/ 53 w 53"/>
                <a:gd name="T24" fmla="*/ 1168 h 1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168">
                  <a:moveTo>
                    <a:pt x="0" y="1141"/>
                  </a:moveTo>
                  <a:lnTo>
                    <a:pt x="28" y="1139"/>
                  </a:lnTo>
                  <a:lnTo>
                    <a:pt x="22" y="0"/>
                  </a:lnTo>
                  <a:lnTo>
                    <a:pt x="53" y="1149"/>
                  </a:lnTo>
                  <a:lnTo>
                    <a:pt x="24" y="1168"/>
                  </a:lnTo>
                  <a:lnTo>
                    <a:pt x="0" y="1141"/>
                  </a:lnTo>
                  <a:close/>
                </a:path>
              </a:pathLst>
            </a:custGeom>
            <a:solidFill>
              <a:srgbClr val="000000"/>
            </a:solidFill>
            <a:ln w="9525">
              <a:noFill/>
              <a:round/>
              <a:headEnd/>
              <a:tailEnd/>
            </a:ln>
          </p:spPr>
          <p:txBody>
            <a:bodyPr/>
            <a:lstStyle/>
            <a:p>
              <a:endParaRPr lang="en-US"/>
            </a:p>
          </p:txBody>
        </p:sp>
        <p:sp>
          <p:nvSpPr>
            <p:cNvPr id="13657" name="Freeform 157"/>
            <p:cNvSpPr>
              <a:spLocks/>
            </p:cNvSpPr>
            <p:nvPr/>
          </p:nvSpPr>
          <p:spPr bwMode="auto">
            <a:xfrm>
              <a:off x="1145" y="2749"/>
              <a:ext cx="49" cy="12"/>
            </a:xfrm>
            <a:custGeom>
              <a:avLst/>
              <a:gdLst>
                <a:gd name="T0" fmla="*/ 0 w 443"/>
                <a:gd name="T1" fmla="*/ 0 h 84"/>
                <a:gd name="T2" fmla="*/ 0 w 443"/>
                <a:gd name="T3" fmla="*/ 0 h 84"/>
                <a:gd name="T4" fmla="*/ 0 w 443"/>
                <a:gd name="T5" fmla="*/ 0 h 84"/>
                <a:gd name="T6" fmla="*/ 0 w 443"/>
                <a:gd name="T7" fmla="*/ 0 h 84"/>
                <a:gd name="T8" fmla="*/ 0 w 443"/>
                <a:gd name="T9" fmla="*/ 0 h 84"/>
                <a:gd name="T10" fmla="*/ 0 w 443"/>
                <a:gd name="T11" fmla="*/ 0 h 84"/>
                <a:gd name="T12" fmla="*/ 0 w 443"/>
                <a:gd name="T13" fmla="*/ 0 h 84"/>
                <a:gd name="T14" fmla="*/ 0 w 443"/>
                <a:gd name="T15" fmla="*/ 0 h 84"/>
                <a:gd name="T16" fmla="*/ 0 w 443"/>
                <a:gd name="T17" fmla="*/ 0 h 84"/>
                <a:gd name="T18" fmla="*/ 0 w 443"/>
                <a:gd name="T19" fmla="*/ 0 h 84"/>
                <a:gd name="T20" fmla="*/ 0 w 443"/>
                <a:gd name="T21" fmla="*/ 0 h 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3"/>
                <a:gd name="T34" fmla="*/ 0 h 84"/>
                <a:gd name="T35" fmla="*/ 443 w 443"/>
                <a:gd name="T36" fmla="*/ 84 h 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3" h="84">
                  <a:moveTo>
                    <a:pt x="0" y="0"/>
                  </a:moveTo>
                  <a:lnTo>
                    <a:pt x="443" y="24"/>
                  </a:lnTo>
                  <a:lnTo>
                    <a:pt x="393" y="33"/>
                  </a:lnTo>
                  <a:lnTo>
                    <a:pt x="398" y="65"/>
                  </a:lnTo>
                  <a:lnTo>
                    <a:pt x="368" y="47"/>
                  </a:lnTo>
                  <a:lnTo>
                    <a:pt x="85" y="31"/>
                  </a:lnTo>
                  <a:lnTo>
                    <a:pt x="77" y="84"/>
                  </a:lnTo>
                  <a:lnTo>
                    <a:pt x="59" y="80"/>
                  </a:lnTo>
                  <a:lnTo>
                    <a:pt x="65" y="35"/>
                  </a:lnTo>
                  <a:lnTo>
                    <a:pt x="0" y="0"/>
                  </a:lnTo>
                  <a:close/>
                </a:path>
              </a:pathLst>
            </a:custGeom>
            <a:solidFill>
              <a:srgbClr val="000000"/>
            </a:solidFill>
            <a:ln w="9525">
              <a:noFill/>
              <a:round/>
              <a:headEnd/>
              <a:tailEnd/>
            </a:ln>
          </p:spPr>
          <p:txBody>
            <a:bodyPr/>
            <a:lstStyle/>
            <a:p>
              <a:endParaRPr lang="en-US"/>
            </a:p>
          </p:txBody>
        </p:sp>
        <p:sp>
          <p:nvSpPr>
            <p:cNvPr id="13658" name="Freeform 158"/>
            <p:cNvSpPr>
              <a:spLocks/>
            </p:cNvSpPr>
            <p:nvPr/>
          </p:nvSpPr>
          <p:spPr bwMode="auto">
            <a:xfrm>
              <a:off x="1197" y="2505"/>
              <a:ext cx="3" cy="261"/>
            </a:xfrm>
            <a:custGeom>
              <a:avLst/>
              <a:gdLst>
                <a:gd name="T0" fmla="*/ 0 w 23"/>
                <a:gd name="T1" fmla="*/ 0 h 1829"/>
                <a:gd name="T2" fmla="*/ 0 w 23"/>
                <a:gd name="T3" fmla="*/ 0 h 1829"/>
                <a:gd name="T4" fmla="*/ 0 w 23"/>
                <a:gd name="T5" fmla="*/ 0 h 1829"/>
                <a:gd name="T6" fmla="*/ 0 w 23"/>
                <a:gd name="T7" fmla="*/ 0 h 1829"/>
                <a:gd name="T8" fmla="*/ 0 w 23"/>
                <a:gd name="T9" fmla="*/ 0 h 1829"/>
                <a:gd name="T10" fmla="*/ 0 w 23"/>
                <a:gd name="T11" fmla="*/ 0 h 1829"/>
                <a:gd name="T12" fmla="*/ 0 60000 65536"/>
                <a:gd name="T13" fmla="*/ 0 60000 65536"/>
                <a:gd name="T14" fmla="*/ 0 60000 65536"/>
                <a:gd name="T15" fmla="*/ 0 60000 65536"/>
                <a:gd name="T16" fmla="*/ 0 60000 65536"/>
                <a:gd name="T17" fmla="*/ 0 60000 65536"/>
                <a:gd name="T18" fmla="*/ 0 w 23"/>
                <a:gd name="T19" fmla="*/ 0 h 1829"/>
                <a:gd name="T20" fmla="*/ 23 w 23"/>
                <a:gd name="T21" fmla="*/ 1829 h 1829"/>
              </a:gdLst>
              <a:ahLst/>
              <a:cxnLst>
                <a:cxn ang="T12">
                  <a:pos x="T0" y="T1"/>
                </a:cxn>
                <a:cxn ang="T13">
                  <a:pos x="T2" y="T3"/>
                </a:cxn>
                <a:cxn ang="T14">
                  <a:pos x="T4" y="T5"/>
                </a:cxn>
                <a:cxn ang="T15">
                  <a:pos x="T6" y="T7"/>
                </a:cxn>
                <a:cxn ang="T16">
                  <a:pos x="T8" y="T9"/>
                </a:cxn>
                <a:cxn ang="T17">
                  <a:pos x="T10" y="T11"/>
                </a:cxn>
              </a:cxnLst>
              <a:rect l="T18" t="T19" r="T20" b="T21"/>
              <a:pathLst>
                <a:path w="23" h="1829">
                  <a:moveTo>
                    <a:pt x="0" y="0"/>
                  </a:moveTo>
                  <a:lnTo>
                    <a:pt x="0" y="1829"/>
                  </a:lnTo>
                  <a:lnTo>
                    <a:pt x="23" y="1829"/>
                  </a:lnTo>
                  <a:lnTo>
                    <a:pt x="20" y="2"/>
                  </a:lnTo>
                  <a:lnTo>
                    <a:pt x="0" y="0"/>
                  </a:lnTo>
                  <a:close/>
                </a:path>
              </a:pathLst>
            </a:custGeom>
            <a:solidFill>
              <a:srgbClr val="000000"/>
            </a:solidFill>
            <a:ln w="9525">
              <a:noFill/>
              <a:round/>
              <a:headEnd/>
              <a:tailEnd/>
            </a:ln>
          </p:spPr>
          <p:txBody>
            <a:bodyPr/>
            <a:lstStyle/>
            <a:p>
              <a:endParaRPr lang="en-US"/>
            </a:p>
          </p:txBody>
        </p:sp>
        <p:sp>
          <p:nvSpPr>
            <p:cNvPr id="13659" name="Freeform 159"/>
            <p:cNvSpPr>
              <a:spLocks/>
            </p:cNvSpPr>
            <p:nvPr/>
          </p:nvSpPr>
          <p:spPr bwMode="auto">
            <a:xfrm>
              <a:off x="1128" y="2741"/>
              <a:ext cx="98" cy="43"/>
            </a:xfrm>
            <a:custGeom>
              <a:avLst/>
              <a:gdLst>
                <a:gd name="T0" fmla="*/ 0 w 884"/>
                <a:gd name="T1" fmla="*/ 0 h 302"/>
                <a:gd name="T2" fmla="*/ 0 w 884"/>
                <a:gd name="T3" fmla="*/ 0 h 302"/>
                <a:gd name="T4" fmla="*/ 0 w 884"/>
                <a:gd name="T5" fmla="*/ 0 h 302"/>
                <a:gd name="T6" fmla="*/ 0 w 884"/>
                <a:gd name="T7" fmla="*/ 0 h 302"/>
                <a:gd name="T8" fmla="*/ 0 w 884"/>
                <a:gd name="T9" fmla="*/ 0 h 302"/>
                <a:gd name="T10" fmla="*/ 0 w 884"/>
                <a:gd name="T11" fmla="*/ 0 h 302"/>
                <a:gd name="T12" fmla="*/ 0 w 884"/>
                <a:gd name="T13" fmla="*/ 0 h 302"/>
                <a:gd name="T14" fmla="*/ 0 w 884"/>
                <a:gd name="T15" fmla="*/ 0 h 302"/>
                <a:gd name="T16" fmla="*/ 0 w 884"/>
                <a:gd name="T17" fmla="*/ 0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4"/>
                <a:gd name="T28" fmla="*/ 0 h 302"/>
                <a:gd name="T29" fmla="*/ 884 w 884"/>
                <a:gd name="T30" fmla="*/ 302 h 3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4" h="302">
                  <a:moveTo>
                    <a:pt x="11" y="214"/>
                  </a:moveTo>
                  <a:lnTo>
                    <a:pt x="702" y="274"/>
                  </a:lnTo>
                  <a:lnTo>
                    <a:pt x="648" y="165"/>
                  </a:lnTo>
                  <a:lnTo>
                    <a:pt x="730" y="244"/>
                  </a:lnTo>
                  <a:lnTo>
                    <a:pt x="884" y="0"/>
                  </a:lnTo>
                  <a:lnTo>
                    <a:pt x="733" y="302"/>
                  </a:lnTo>
                  <a:lnTo>
                    <a:pt x="0" y="237"/>
                  </a:lnTo>
                  <a:lnTo>
                    <a:pt x="11" y="214"/>
                  </a:lnTo>
                  <a:close/>
                </a:path>
              </a:pathLst>
            </a:custGeom>
            <a:solidFill>
              <a:srgbClr val="000000"/>
            </a:solidFill>
            <a:ln w="9525">
              <a:noFill/>
              <a:round/>
              <a:headEnd/>
              <a:tailEnd/>
            </a:ln>
          </p:spPr>
          <p:txBody>
            <a:bodyPr/>
            <a:lstStyle/>
            <a:p>
              <a:endParaRPr lang="en-US"/>
            </a:p>
          </p:txBody>
        </p:sp>
        <p:sp>
          <p:nvSpPr>
            <p:cNvPr id="13660" name="Freeform 160"/>
            <p:cNvSpPr>
              <a:spLocks/>
            </p:cNvSpPr>
            <p:nvPr/>
          </p:nvSpPr>
          <p:spPr bwMode="auto">
            <a:xfrm>
              <a:off x="1198" y="2727"/>
              <a:ext cx="20" cy="40"/>
            </a:xfrm>
            <a:custGeom>
              <a:avLst/>
              <a:gdLst>
                <a:gd name="T0" fmla="*/ 0 w 179"/>
                <a:gd name="T1" fmla="*/ 0 h 283"/>
                <a:gd name="T2" fmla="*/ 0 w 179"/>
                <a:gd name="T3" fmla="*/ 0 h 283"/>
                <a:gd name="T4" fmla="*/ 0 w 179"/>
                <a:gd name="T5" fmla="*/ 0 h 283"/>
                <a:gd name="T6" fmla="*/ 0 w 179"/>
                <a:gd name="T7" fmla="*/ 0 h 283"/>
                <a:gd name="T8" fmla="*/ 0 w 179"/>
                <a:gd name="T9" fmla="*/ 0 h 283"/>
                <a:gd name="T10" fmla="*/ 0 w 179"/>
                <a:gd name="T11" fmla="*/ 0 h 283"/>
                <a:gd name="T12" fmla="*/ 0 60000 65536"/>
                <a:gd name="T13" fmla="*/ 0 60000 65536"/>
                <a:gd name="T14" fmla="*/ 0 60000 65536"/>
                <a:gd name="T15" fmla="*/ 0 60000 65536"/>
                <a:gd name="T16" fmla="*/ 0 60000 65536"/>
                <a:gd name="T17" fmla="*/ 0 60000 65536"/>
                <a:gd name="T18" fmla="*/ 0 w 179"/>
                <a:gd name="T19" fmla="*/ 0 h 283"/>
                <a:gd name="T20" fmla="*/ 179 w 179"/>
                <a:gd name="T21" fmla="*/ 283 h 283"/>
              </a:gdLst>
              <a:ahLst/>
              <a:cxnLst>
                <a:cxn ang="T12">
                  <a:pos x="T0" y="T1"/>
                </a:cxn>
                <a:cxn ang="T13">
                  <a:pos x="T2" y="T3"/>
                </a:cxn>
                <a:cxn ang="T14">
                  <a:pos x="T4" y="T5"/>
                </a:cxn>
                <a:cxn ang="T15">
                  <a:pos x="T6" y="T7"/>
                </a:cxn>
                <a:cxn ang="T16">
                  <a:pos x="T8" y="T9"/>
                </a:cxn>
                <a:cxn ang="T17">
                  <a:pos x="T10" y="T11"/>
                </a:cxn>
              </a:cxnLst>
              <a:rect l="T18" t="T19" r="T20" b="T21"/>
              <a:pathLst>
                <a:path w="179" h="283">
                  <a:moveTo>
                    <a:pt x="0" y="260"/>
                  </a:moveTo>
                  <a:lnTo>
                    <a:pt x="176" y="0"/>
                  </a:lnTo>
                  <a:lnTo>
                    <a:pt x="179" y="34"/>
                  </a:lnTo>
                  <a:lnTo>
                    <a:pt x="21" y="283"/>
                  </a:lnTo>
                  <a:lnTo>
                    <a:pt x="0" y="260"/>
                  </a:lnTo>
                  <a:close/>
                </a:path>
              </a:pathLst>
            </a:custGeom>
            <a:solidFill>
              <a:srgbClr val="000000"/>
            </a:solidFill>
            <a:ln w="9525">
              <a:noFill/>
              <a:round/>
              <a:headEnd/>
              <a:tailEnd/>
            </a:ln>
          </p:spPr>
          <p:txBody>
            <a:bodyPr/>
            <a:lstStyle/>
            <a:p>
              <a:endParaRPr lang="en-US"/>
            </a:p>
          </p:txBody>
        </p:sp>
        <p:sp>
          <p:nvSpPr>
            <p:cNvPr id="13661" name="Freeform 161"/>
            <p:cNvSpPr>
              <a:spLocks/>
            </p:cNvSpPr>
            <p:nvPr/>
          </p:nvSpPr>
          <p:spPr bwMode="auto">
            <a:xfrm>
              <a:off x="1310" y="2632"/>
              <a:ext cx="14" cy="38"/>
            </a:xfrm>
            <a:custGeom>
              <a:avLst/>
              <a:gdLst>
                <a:gd name="T0" fmla="*/ 0 w 124"/>
                <a:gd name="T1" fmla="*/ 0 h 270"/>
                <a:gd name="T2" fmla="*/ 0 w 124"/>
                <a:gd name="T3" fmla="*/ 0 h 270"/>
                <a:gd name="T4" fmla="*/ 0 w 124"/>
                <a:gd name="T5" fmla="*/ 0 h 270"/>
                <a:gd name="T6" fmla="*/ 0 w 124"/>
                <a:gd name="T7" fmla="*/ 0 h 270"/>
                <a:gd name="T8" fmla="*/ 0 w 124"/>
                <a:gd name="T9" fmla="*/ 0 h 270"/>
                <a:gd name="T10" fmla="*/ 0 w 124"/>
                <a:gd name="T11" fmla="*/ 0 h 270"/>
                <a:gd name="T12" fmla="*/ 0 w 124"/>
                <a:gd name="T13" fmla="*/ 0 h 270"/>
                <a:gd name="T14" fmla="*/ 0 w 124"/>
                <a:gd name="T15" fmla="*/ 0 h 270"/>
                <a:gd name="T16" fmla="*/ 0 w 124"/>
                <a:gd name="T17" fmla="*/ 0 h 270"/>
                <a:gd name="T18" fmla="*/ 0 w 124"/>
                <a:gd name="T19" fmla="*/ 0 h 2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270"/>
                <a:gd name="T32" fmla="*/ 124 w 124"/>
                <a:gd name="T33" fmla="*/ 270 h 2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270">
                  <a:moveTo>
                    <a:pt x="0" y="1"/>
                  </a:moveTo>
                  <a:lnTo>
                    <a:pt x="74" y="0"/>
                  </a:lnTo>
                  <a:lnTo>
                    <a:pt x="94" y="52"/>
                  </a:lnTo>
                  <a:lnTo>
                    <a:pt x="109" y="112"/>
                  </a:lnTo>
                  <a:lnTo>
                    <a:pt x="119" y="182"/>
                  </a:lnTo>
                  <a:lnTo>
                    <a:pt x="124" y="270"/>
                  </a:lnTo>
                  <a:lnTo>
                    <a:pt x="90" y="144"/>
                  </a:lnTo>
                  <a:lnTo>
                    <a:pt x="50" y="54"/>
                  </a:lnTo>
                  <a:lnTo>
                    <a:pt x="0" y="1"/>
                  </a:lnTo>
                  <a:close/>
                </a:path>
              </a:pathLst>
            </a:custGeom>
            <a:solidFill>
              <a:srgbClr val="8989A8"/>
            </a:solidFill>
            <a:ln w="9525">
              <a:noFill/>
              <a:round/>
              <a:headEnd/>
              <a:tailEnd/>
            </a:ln>
          </p:spPr>
          <p:txBody>
            <a:bodyPr/>
            <a:lstStyle/>
            <a:p>
              <a:endParaRPr lang="en-US"/>
            </a:p>
          </p:txBody>
        </p:sp>
        <p:sp>
          <p:nvSpPr>
            <p:cNvPr id="13662" name="Freeform 162"/>
            <p:cNvSpPr>
              <a:spLocks/>
            </p:cNvSpPr>
            <p:nvPr/>
          </p:nvSpPr>
          <p:spPr bwMode="auto">
            <a:xfrm>
              <a:off x="1268" y="2717"/>
              <a:ext cx="64" cy="3"/>
            </a:xfrm>
            <a:custGeom>
              <a:avLst/>
              <a:gdLst>
                <a:gd name="T0" fmla="*/ 0 w 584"/>
                <a:gd name="T1" fmla="*/ 0 h 21"/>
                <a:gd name="T2" fmla="*/ 0 w 584"/>
                <a:gd name="T3" fmla="*/ 0 h 21"/>
                <a:gd name="T4" fmla="*/ 0 w 584"/>
                <a:gd name="T5" fmla="*/ 0 h 21"/>
                <a:gd name="T6" fmla="*/ 0 w 584"/>
                <a:gd name="T7" fmla="*/ 0 h 21"/>
                <a:gd name="T8" fmla="*/ 0 w 584"/>
                <a:gd name="T9" fmla="*/ 0 h 21"/>
                <a:gd name="T10" fmla="*/ 0 60000 65536"/>
                <a:gd name="T11" fmla="*/ 0 60000 65536"/>
                <a:gd name="T12" fmla="*/ 0 60000 65536"/>
                <a:gd name="T13" fmla="*/ 0 60000 65536"/>
                <a:gd name="T14" fmla="*/ 0 60000 65536"/>
                <a:gd name="T15" fmla="*/ 0 w 584"/>
                <a:gd name="T16" fmla="*/ 0 h 21"/>
                <a:gd name="T17" fmla="*/ 584 w 584"/>
                <a:gd name="T18" fmla="*/ 21 h 21"/>
              </a:gdLst>
              <a:ahLst/>
              <a:cxnLst>
                <a:cxn ang="T10">
                  <a:pos x="T0" y="T1"/>
                </a:cxn>
                <a:cxn ang="T11">
                  <a:pos x="T2" y="T3"/>
                </a:cxn>
                <a:cxn ang="T12">
                  <a:pos x="T4" y="T5"/>
                </a:cxn>
                <a:cxn ang="T13">
                  <a:pos x="T6" y="T7"/>
                </a:cxn>
                <a:cxn ang="T14">
                  <a:pos x="T8" y="T9"/>
                </a:cxn>
              </a:cxnLst>
              <a:rect l="T15" t="T16" r="T17" b="T18"/>
              <a:pathLst>
                <a:path w="584" h="21">
                  <a:moveTo>
                    <a:pt x="0" y="21"/>
                  </a:moveTo>
                  <a:lnTo>
                    <a:pt x="584" y="20"/>
                  </a:lnTo>
                  <a:lnTo>
                    <a:pt x="556" y="0"/>
                  </a:lnTo>
                  <a:lnTo>
                    <a:pt x="0" y="21"/>
                  </a:lnTo>
                  <a:close/>
                </a:path>
              </a:pathLst>
            </a:custGeom>
            <a:solidFill>
              <a:srgbClr val="FFFFFF"/>
            </a:solidFill>
            <a:ln w="9525">
              <a:noFill/>
              <a:round/>
              <a:headEnd/>
              <a:tailEnd/>
            </a:ln>
          </p:spPr>
          <p:txBody>
            <a:bodyPr/>
            <a:lstStyle/>
            <a:p>
              <a:endParaRPr lang="en-US"/>
            </a:p>
          </p:txBody>
        </p:sp>
        <p:sp>
          <p:nvSpPr>
            <p:cNvPr id="13663" name="Freeform 163"/>
            <p:cNvSpPr>
              <a:spLocks/>
            </p:cNvSpPr>
            <p:nvPr/>
          </p:nvSpPr>
          <p:spPr bwMode="auto">
            <a:xfrm>
              <a:off x="1230" y="2624"/>
              <a:ext cx="3" cy="96"/>
            </a:xfrm>
            <a:custGeom>
              <a:avLst/>
              <a:gdLst>
                <a:gd name="T0" fmla="*/ 0 w 32"/>
                <a:gd name="T1" fmla="*/ 0 h 676"/>
                <a:gd name="T2" fmla="*/ 0 w 32"/>
                <a:gd name="T3" fmla="*/ 0 h 676"/>
                <a:gd name="T4" fmla="*/ 0 w 32"/>
                <a:gd name="T5" fmla="*/ 0 h 676"/>
                <a:gd name="T6" fmla="*/ 0 w 32"/>
                <a:gd name="T7" fmla="*/ 0 h 676"/>
                <a:gd name="T8" fmla="*/ 0 w 32"/>
                <a:gd name="T9" fmla="*/ 0 h 676"/>
                <a:gd name="T10" fmla="*/ 0 w 32"/>
                <a:gd name="T11" fmla="*/ 0 h 676"/>
                <a:gd name="T12" fmla="*/ 0 60000 65536"/>
                <a:gd name="T13" fmla="*/ 0 60000 65536"/>
                <a:gd name="T14" fmla="*/ 0 60000 65536"/>
                <a:gd name="T15" fmla="*/ 0 60000 65536"/>
                <a:gd name="T16" fmla="*/ 0 60000 65536"/>
                <a:gd name="T17" fmla="*/ 0 60000 65536"/>
                <a:gd name="T18" fmla="*/ 0 w 32"/>
                <a:gd name="T19" fmla="*/ 0 h 676"/>
                <a:gd name="T20" fmla="*/ 32 w 32"/>
                <a:gd name="T21" fmla="*/ 676 h 676"/>
              </a:gdLst>
              <a:ahLst/>
              <a:cxnLst>
                <a:cxn ang="T12">
                  <a:pos x="T0" y="T1"/>
                </a:cxn>
                <a:cxn ang="T13">
                  <a:pos x="T2" y="T3"/>
                </a:cxn>
                <a:cxn ang="T14">
                  <a:pos x="T4" y="T5"/>
                </a:cxn>
                <a:cxn ang="T15">
                  <a:pos x="T6" y="T7"/>
                </a:cxn>
                <a:cxn ang="T16">
                  <a:pos x="T8" y="T9"/>
                </a:cxn>
                <a:cxn ang="T17">
                  <a:pos x="T10" y="T11"/>
                </a:cxn>
              </a:cxnLst>
              <a:rect l="T18" t="T19" r="T20" b="T21"/>
              <a:pathLst>
                <a:path w="32" h="676">
                  <a:moveTo>
                    <a:pt x="0" y="0"/>
                  </a:moveTo>
                  <a:lnTo>
                    <a:pt x="19" y="21"/>
                  </a:lnTo>
                  <a:lnTo>
                    <a:pt x="32" y="654"/>
                  </a:lnTo>
                  <a:lnTo>
                    <a:pt x="15" y="676"/>
                  </a:lnTo>
                  <a:lnTo>
                    <a:pt x="0" y="0"/>
                  </a:lnTo>
                  <a:close/>
                </a:path>
              </a:pathLst>
            </a:custGeom>
            <a:solidFill>
              <a:srgbClr val="FFFFFF"/>
            </a:solidFill>
            <a:ln w="9525">
              <a:noFill/>
              <a:round/>
              <a:headEnd/>
              <a:tailEnd/>
            </a:ln>
          </p:spPr>
          <p:txBody>
            <a:bodyPr/>
            <a:lstStyle/>
            <a:p>
              <a:endParaRPr lang="en-US"/>
            </a:p>
          </p:txBody>
        </p:sp>
        <p:sp>
          <p:nvSpPr>
            <p:cNvPr id="13664" name="Freeform 164"/>
            <p:cNvSpPr>
              <a:spLocks/>
            </p:cNvSpPr>
            <p:nvPr/>
          </p:nvSpPr>
          <p:spPr bwMode="auto">
            <a:xfrm>
              <a:off x="1142" y="2511"/>
              <a:ext cx="8" cy="6"/>
            </a:xfrm>
            <a:custGeom>
              <a:avLst/>
              <a:gdLst>
                <a:gd name="T0" fmla="*/ 0 w 65"/>
                <a:gd name="T1" fmla="*/ 0 h 38"/>
                <a:gd name="T2" fmla="*/ 0 w 65"/>
                <a:gd name="T3" fmla="*/ 0 h 38"/>
                <a:gd name="T4" fmla="*/ 0 w 65"/>
                <a:gd name="T5" fmla="*/ 0 h 38"/>
                <a:gd name="T6" fmla="*/ 0 w 65"/>
                <a:gd name="T7" fmla="*/ 0 h 38"/>
                <a:gd name="T8" fmla="*/ 0 w 65"/>
                <a:gd name="T9" fmla="*/ 0 h 38"/>
                <a:gd name="T10" fmla="*/ 0 w 65"/>
                <a:gd name="T11" fmla="*/ 0 h 38"/>
                <a:gd name="T12" fmla="*/ 0 w 65"/>
                <a:gd name="T13" fmla="*/ 0 h 38"/>
                <a:gd name="T14" fmla="*/ 0 60000 65536"/>
                <a:gd name="T15" fmla="*/ 0 60000 65536"/>
                <a:gd name="T16" fmla="*/ 0 60000 65536"/>
                <a:gd name="T17" fmla="*/ 0 60000 65536"/>
                <a:gd name="T18" fmla="*/ 0 60000 65536"/>
                <a:gd name="T19" fmla="*/ 0 60000 65536"/>
                <a:gd name="T20" fmla="*/ 0 60000 65536"/>
                <a:gd name="T21" fmla="*/ 0 w 65"/>
                <a:gd name="T22" fmla="*/ 0 h 38"/>
                <a:gd name="T23" fmla="*/ 65 w 65"/>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8">
                  <a:moveTo>
                    <a:pt x="0" y="0"/>
                  </a:moveTo>
                  <a:lnTo>
                    <a:pt x="1" y="37"/>
                  </a:lnTo>
                  <a:lnTo>
                    <a:pt x="65" y="38"/>
                  </a:lnTo>
                  <a:lnTo>
                    <a:pt x="15" y="25"/>
                  </a:lnTo>
                  <a:lnTo>
                    <a:pt x="13" y="1"/>
                  </a:lnTo>
                  <a:lnTo>
                    <a:pt x="0" y="0"/>
                  </a:lnTo>
                  <a:close/>
                </a:path>
              </a:pathLst>
            </a:custGeom>
            <a:solidFill>
              <a:srgbClr val="000000"/>
            </a:solidFill>
            <a:ln w="9525">
              <a:noFill/>
              <a:round/>
              <a:headEnd/>
              <a:tailEnd/>
            </a:ln>
          </p:spPr>
          <p:txBody>
            <a:bodyPr/>
            <a:lstStyle/>
            <a:p>
              <a:endParaRPr lang="en-US"/>
            </a:p>
          </p:txBody>
        </p:sp>
        <p:sp>
          <p:nvSpPr>
            <p:cNvPr id="13665" name="Freeform 165"/>
            <p:cNvSpPr>
              <a:spLocks/>
            </p:cNvSpPr>
            <p:nvPr/>
          </p:nvSpPr>
          <p:spPr bwMode="auto">
            <a:xfrm>
              <a:off x="1188" y="2532"/>
              <a:ext cx="5" cy="5"/>
            </a:xfrm>
            <a:custGeom>
              <a:avLst/>
              <a:gdLst>
                <a:gd name="T0" fmla="*/ 0 w 45"/>
                <a:gd name="T1" fmla="*/ 0 h 39"/>
                <a:gd name="T2" fmla="*/ 0 w 45"/>
                <a:gd name="T3" fmla="*/ 0 h 39"/>
                <a:gd name="T4" fmla="*/ 0 w 45"/>
                <a:gd name="T5" fmla="*/ 0 h 39"/>
                <a:gd name="T6" fmla="*/ 0 w 45"/>
                <a:gd name="T7" fmla="*/ 0 h 39"/>
                <a:gd name="T8" fmla="*/ 0 w 45"/>
                <a:gd name="T9" fmla="*/ 0 h 39"/>
                <a:gd name="T10" fmla="*/ 0 w 45"/>
                <a:gd name="T11" fmla="*/ 0 h 39"/>
                <a:gd name="T12" fmla="*/ 0 w 45"/>
                <a:gd name="T13" fmla="*/ 0 h 39"/>
                <a:gd name="T14" fmla="*/ 0 w 45"/>
                <a:gd name="T15" fmla="*/ 0 h 39"/>
                <a:gd name="T16" fmla="*/ 0 w 45"/>
                <a:gd name="T17" fmla="*/ 0 h 39"/>
                <a:gd name="T18" fmla="*/ 0 w 45"/>
                <a:gd name="T19" fmla="*/ 0 h 39"/>
                <a:gd name="T20" fmla="*/ 0 w 45"/>
                <a:gd name="T21" fmla="*/ 0 h 39"/>
                <a:gd name="T22" fmla="*/ 0 w 45"/>
                <a:gd name="T23" fmla="*/ 0 h 39"/>
                <a:gd name="T24" fmla="*/ 0 w 45"/>
                <a:gd name="T25" fmla="*/ 0 h 39"/>
                <a:gd name="T26" fmla="*/ 0 w 45"/>
                <a:gd name="T27" fmla="*/ 0 h 39"/>
                <a:gd name="T28" fmla="*/ 0 w 45"/>
                <a:gd name="T29" fmla="*/ 0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39"/>
                <a:gd name="T47" fmla="*/ 45 w 45"/>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39">
                  <a:moveTo>
                    <a:pt x="3" y="5"/>
                  </a:moveTo>
                  <a:lnTo>
                    <a:pt x="18" y="0"/>
                  </a:lnTo>
                  <a:lnTo>
                    <a:pt x="32" y="0"/>
                  </a:lnTo>
                  <a:lnTo>
                    <a:pt x="43" y="10"/>
                  </a:lnTo>
                  <a:lnTo>
                    <a:pt x="45" y="26"/>
                  </a:lnTo>
                  <a:lnTo>
                    <a:pt x="38" y="33"/>
                  </a:lnTo>
                  <a:lnTo>
                    <a:pt x="26" y="39"/>
                  </a:lnTo>
                  <a:lnTo>
                    <a:pt x="37" y="22"/>
                  </a:lnTo>
                  <a:lnTo>
                    <a:pt x="29" y="9"/>
                  </a:lnTo>
                  <a:lnTo>
                    <a:pt x="16" y="9"/>
                  </a:lnTo>
                  <a:lnTo>
                    <a:pt x="9" y="13"/>
                  </a:lnTo>
                  <a:lnTo>
                    <a:pt x="6" y="30"/>
                  </a:lnTo>
                  <a:lnTo>
                    <a:pt x="0" y="18"/>
                  </a:lnTo>
                  <a:lnTo>
                    <a:pt x="3" y="5"/>
                  </a:lnTo>
                  <a:close/>
                </a:path>
              </a:pathLst>
            </a:custGeom>
            <a:solidFill>
              <a:srgbClr val="000000"/>
            </a:solidFill>
            <a:ln w="9525">
              <a:noFill/>
              <a:round/>
              <a:headEnd/>
              <a:tailEnd/>
            </a:ln>
          </p:spPr>
          <p:txBody>
            <a:bodyPr/>
            <a:lstStyle/>
            <a:p>
              <a:endParaRPr lang="en-US"/>
            </a:p>
          </p:txBody>
        </p:sp>
        <p:sp>
          <p:nvSpPr>
            <p:cNvPr id="13666" name="Freeform 166"/>
            <p:cNvSpPr>
              <a:spLocks/>
            </p:cNvSpPr>
            <p:nvPr/>
          </p:nvSpPr>
          <p:spPr bwMode="auto">
            <a:xfrm>
              <a:off x="1150" y="2551"/>
              <a:ext cx="24" cy="9"/>
            </a:xfrm>
            <a:custGeom>
              <a:avLst/>
              <a:gdLst>
                <a:gd name="T0" fmla="*/ 0 w 216"/>
                <a:gd name="T1" fmla="*/ 0 h 60"/>
                <a:gd name="T2" fmla="*/ 0 w 216"/>
                <a:gd name="T3" fmla="*/ 0 h 60"/>
                <a:gd name="T4" fmla="*/ 0 w 216"/>
                <a:gd name="T5" fmla="*/ 0 h 60"/>
                <a:gd name="T6" fmla="*/ 0 w 216"/>
                <a:gd name="T7" fmla="*/ 0 h 60"/>
                <a:gd name="T8" fmla="*/ 0 w 216"/>
                <a:gd name="T9" fmla="*/ 0 h 60"/>
                <a:gd name="T10" fmla="*/ 0 w 216"/>
                <a:gd name="T11" fmla="*/ 0 h 60"/>
                <a:gd name="T12" fmla="*/ 0 w 216"/>
                <a:gd name="T13" fmla="*/ 0 h 60"/>
                <a:gd name="T14" fmla="*/ 0 w 216"/>
                <a:gd name="T15" fmla="*/ 0 h 60"/>
                <a:gd name="T16" fmla="*/ 0 w 216"/>
                <a:gd name="T17" fmla="*/ 0 h 60"/>
                <a:gd name="T18" fmla="*/ 0 w 216"/>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
                <a:gd name="T31" fmla="*/ 0 h 60"/>
                <a:gd name="T32" fmla="*/ 216 w 216"/>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 h="60">
                  <a:moveTo>
                    <a:pt x="0" y="0"/>
                  </a:moveTo>
                  <a:lnTo>
                    <a:pt x="0" y="60"/>
                  </a:lnTo>
                  <a:lnTo>
                    <a:pt x="216" y="60"/>
                  </a:lnTo>
                  <a:lnTo>
                    <a:pt x="199" y="44"/>
                  </a:lnTo>
                  <a:lnTo>
                    <a:pt x="122" y="45"/>
                  </a:lnTo>
                  <a:lnTo>
                    <a:pt x="114" y="50"/>
                  </a:lnTo>
                  <a:lnTo>
                    <a:pt x="9" y="50"/>
                  </a:lnTo>
                  <a:lnTo>
                    <a:pt x="9" y="4"/>
                  </a:lnTo>
                  <a:lnTo>
                    <a:pt x="0" y="0"/>
                  </a:lnTo>
                  <a:close/>
                </a:path>
              </a:pathLst>
            </a:custGeom>
            <a:solidFill>
              <a:srgbClr val="E5E5E5"/>
            </a:solidFill>
            <a:ln w="9525">
              <a:noFill/>
              <a:round/>
              <a:headEnd/>
              <a:tailEnd/>
            </a:ln>
          </p:spPr>
          <p:txBody>
            <a:bodyPr/>
            <a:lstStyle/>
            <a:p>
              <a:endParaRPr lang="en-US"/>
            </a:p>
          </p:txBody>
        </p:sp>
        <p:sp>
          <p:nvSpPr>
            <p:cNvPr id="13667" name="Freeform 167"/>
            <p:cNvSpPr>
              <a:spLocks/>
            </p:cNvSpPr>
            <p:nvPr/>
          </p:nvSpPr>
          <p:spPr bwMode="auto">
            <a:xfrm>
              <a:off x="1147" y="2566"/>
              <a:ext cx="44" cy="1"/>
            </a:xfrm>
            <a:custGeom>
              <a:avLst/>
              <a:gdLst>
                <a:gd name="T0" fmla="*/ 0 w 395"/>
                <a:gd name="T1" fmla="*/ 0 h 7"/>
                <a:gd name="T2" fmla="*/ 0 w 395"/>
                <a:gd name="T3" fmla="*/ 0 h 7"/>
                <a:gd name="T4" fmla="*/ 0 w 395"/>
                <a:gd name="T5" fmla="*/ 0 h 7"/>
                <a:gd name="T6" fmla="*/ 0 w 395"/>
                <a:gd name="T7" fmla="*/ 0 h 7"/>
                <a:gd name="T8" fmla="*/ 0 w 395"/>
                <a:gd name="T9" fmla="*/ 0 h 7"/>
                <a:gd name="T10" fmla="*/ 0 w 395"/>
                <a:gd name="T11" fmla="*/ 0 h 7"/>
                <a:gd name="T12" fmla="*/ 0 60000 65536"/>
                <a:gd name="T13" fmla="*/ 0 60000 65536"/>
                <a:gd name="T14" fmla="*/ 0 60000 65536"/>
                <a:gd name="T15" fmla="*/ 0 60000 65536"/>
                <a:gd name="T16" fmla="*/ 0 60000 65536"/>
                <a:gd name="T17" fmla="*/ 0 60000 65536"/>
                <a:gd name="T18" fmla="*/ 0 w 395"/>
                <a:gd name="T19" fmla="*/ 0 h 7"/>
                <a:gd name="T20" fmla="*/ 395 w 395"/>
                <a:gd name="T21" fmla="*/ 7 h 7"/>
              </a:gdLst>
              <a:ahLst/>
              <a:cxnLst>
                <a:cxn ang="T12">
                  <a:pos x="T0" y="T1"/>
                </a:cxn>
                <a:cxn ang="T13">
                  <a:pos x="T2" y="T3"/>
                </a:cxn>
                <a:cxn ang="T14">
                  <a:pos x="T4" y="T5"/>
                </a:cxn>
                <a:cxn ang="T15">
                  <a:pos x="T6" y="T7"/>
                </a:cxn>
                <a:cxn ang="T16">
                  <a:pos x="T8" y="T9"/>
                </a:cxn>
                <a:cxn ang="T17">
                  <a:pos x="T10" y="T11"/>
                </a:cxn>
              </a:cxnLst>
              <a:rect l="T18" t="T19" r="T20" b="T21"/>
              <a:pathLst>
                <a:path w="395" h="7">
                  <a:moveTo>
                    <a:pt x="0" y="0"/>
                  </a:moveTo>
                  <a:lnTo>
                    <a:pt x="395" y="0"/>
                  </a:lnTo>
                  <a:lnTo>
                    <a:pt x="391" y="7"/>
                  </a:lnTo>
                  <a:lnTo>
                    <a:pt x="2" y="7"/>
                  </a:lnTo>
                  <a:lnTo>
                    <a:pt x="0" y="0"/>
                  </a:lnTo>
                  <a:close/>
                </a:path>
              </a:pathLst>
            </a:custGeom>
            <a:solidFill>
              <a:srgbClr val="E5E5E5"/>
            </a:solidFill>
            <a:ln w="9525">
              <a:noFill/>
              <a:round/>
              <a:headEnd/>
              <a:tailEnd/>
            </a:ln>
          </p:spPr>
          <p:txBody>
            <a:bodyPr/>
            <a:lstStyle/>
            <a:p>
              <a:endParaRPr lang="en-US"/>
            </a:p>
          </p:txBody>
        </p:sp>
        <p:sp>
          <p:nvSpPr>
            <p:cNvPr id="13668" name="Freeform 168"/>
            <p:cNvSpPr>
              <a:spLocks/>
            </p:cNvSpPr>
            <p:nvPr/>
          </p:nvSpPr>
          <p:spPr bwMode="auto">
            <a:xfrm>
              <a:off x="1145" y="2563"/>
              <a:ext cx="46" cy="10"/>
            </a:xfrm>
            <a:custGeom>
              <a:avLst/>
              <a:gdLst>
                <a:gd name="T0" fmla="*/ 0 w 412"/>
                <a:gd name="T1" fmla="*/ 0 h 75"/>
                <a:gd name="T2" fmla="*/ 0 w 412"/>
                <a:gd name="T3" fmla="*/ 0 h 75"/>
                <a:gd name="T4" fmla="*/ 0 w 412"/>
                <a:gd name="T5" fmla="*/ 0 h 75"/>
                <a:gd name="T6" fmla="*/ 0 w 412"/>
                <a:gd name="T7" fmla="*/ 0 h 75"/>
                <a:gd name="T8" fmla="*/ 0 w 412"/>
                <a:gd name="T9" fmla="*/ 0 h 75"/>
                <a:gd name="T10" fmla="*/ 0 w 412"/>
                <a:gd name="T11" fmla="*/ 0 h 75"/>
                <a:gd name="T12" fmla="*/ 0 w 412"/>
                <a:gd name="T13" fmla="*/ 0 h 75"/>
                <a:gd name="T14" fmla="*/ 0 w 412"/>
                <a:gd name="T15" fmla="*/ 0 h 75"/>
                <a:gd name="T16" fmla="*/ 0 60000 65536"/>
                <a:gd name="T17" fmla="*/ 0 60000 65536"/>
                <a:gd name="T18" fmla="*/ 0 60000 65536"/>
                <a:gd name="T19" fmla="*/ 0 60000 65536"/>
                <a:gd name="T20" fmla="*/ 0 60000 65536"/>
                <a:gd name="T21" fmla="*/ 0 60000 65536"/>
                <a:gd name="T22" fmla="*/ 0 60000 65536"/>
                <a:gd name="T23" fmla="*/ 0 60000 65536"/>
                <a:gd name="T24" fmla="*/ 0 w 412"/>
                <a:gd name="T25" fmla="*/ 0 h 75"/>
                <a:gd name="T26" fmla="*/ 412 w 412"/>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2" h="75">
                  <a:moveTo>
                    <a:pt x="11" y="9"/>
                  </a:moveTo>
                  <a:lnTo>
                    <a:pt x="9" y="61"/>
                  </a:lnTo>
                  <a:lnTo>
                    <a:pt x="412" y="68"/>
                  </a:lnTo>
                  <a:lnTo>
                    <a:pt x="412" y="75"/>
                  </a:lnTo>
                  <a:lnTo>
                    <a:pt x="1" y="73"/>
                  </a:lnTo>
                  <a:lnTo>
                    <a:pt x="0" y="0"/>
                  </a:lnTo>
                  <a:lnTo>
                    <a:pt x="11" y="9"/>
                  </a:lnTo>
                  <a:close/>
                </a:path>
              </a:pathLst>
            </a:custGeom>
            <a:solidFill>
              <a:srgbClr val="E5E5E5"/>
            </a:solidFill>
            <a:ln w="9525">
              <a:noFill/>
              <a:round/>
              <a:headEnd/>
              <a:tailEnd/>
            </a:ln>
          </p:spPr>
          <p:txBody>
            <a:bodyPr/>
            <a:lstStyle/>
            <a:p>
              <a:endParaRPr lang="en-US"/>
            </a:p>
          </p:txBody>
        </p:sp>
        <p:sp>
          <p:nvSpPr>
            <p:cNvPr id="13669" name="Freeform 169"/>
            <p:cNvSpPr>
              <a:spLocks/>
            </p:cNvSpPr>
            <p:nvPr/>
          </p:nvSpPr>
          <p:spPr bwMode="auto">
            <a:xfrm>
              <a:off x="1146" y="2564"/>
              <a:ext cx="46" cy="8"/>
            </a:xfrm>
            <a:custGeom>
              <a:avLst/>
              <a:gdLst>
                <a:gd name="T0" fmla="*/ 0 w 413"/>
                <a:gd name="T1" fmla="*/ 0 h 54"/>
                <a:gd name="T2" fmla="*/ 0 w 413"/>
                <a:gd name="T3" fmla="*/ 0 h 54"/>
                <a:gd name="T4" fmla="*/ 0 w 413"/>
                <a:gd name="T5" fmla="*/ 0 h 54"/>
                <a:gd name="T6" fmla="*/ 0 w 413"/>
                <a:gd name="T7" fmla="*/ 0 h 54"/>
                <a:gd name="T8" fmla="*/ 0 w 413"/>
                <a:gd name="T9" fmla="*/ 0 h 54"/>
                <a:gd name="T10" fmla="*/ 0 w 413"/>
                <a:gd name="T11" fmla="*/ 0 h 54"/>
                <a:gd name="T12" fmla="*/ 0 w 413"/>
                <a:gd name="T13" fmla="*/ 0 h 54"/>
                <a:gd name="T14" fmla="*/ 0 w 413"/>
                <a:gd name="T15" fmla="*/ 0 h 54"/>
                <a:gd name="T16" fmla="*/ 0 w 413"/>
                <a:gd name="T17" fmla="*/ 0 h 54"/>
                <a:gd name="T18" fmla="*/ 0 w 413"/>
                <a:gd name="T19" fmla="*/ 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3"/>
                <a:gd name="T31" fmla="*/ 0 h 54"/>
                <a:gd name="T32" fmla="*/ 413 w 413"/>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3" h="54">
                  <a:moveTo>
                    <a:pt x="0" y="0"/>
                  </a:moveTo>
                  <a:lnTo>
                    <a:pt x="0" y="53"/>
                  </a:lnTo>
                  <a:lnTo>
                    <a:pt x="413" y="54"/>
                  </a:lnTo>
                  <a:lnTo>
                    <a:pt x="411" y="46"/>
                  </a:lnTo>
                  <a:lnTo>
                    <a:pt x="7" y="46"/>
                  </a:lnTo>
                  <a:lnTo>
                    <a:pt x="4" y="8"/>
                  </a:lnTo>
                  <a:lnTo>
                    <a:pt x="411" y="9"/>
                  </a:lnTo>
                  <a:lnTo>
                    <a:pt x="406" y="0"/>
                  </a:lnTo>
                  <a:lnTo>
                    <a:pt x="0" y="0"/>
                  </a:lnTo>
                  <a:close/>
                </a:path>
              </a:pathLst>
            </a:custGeom>
            <a:solidFill>
              <a:srgbClr val="000000"/>
            </a:solidFill>
            <a:ln w="9525">
              <a:noFill/>
              <a:round/>
              <a:headEnd/>
              <a:tailEnd/>
            </a:ln>
          </p:spPr>
          <p:txBody>
            <a:bodyPr/>
            <a:lstStyle/>
            <a:p>
              <a:endParaRPr lang="en-US"/>
            </a:p>
          </p:txBody>
        </p:sp>
        <p:sp>
          <p:nvSpPr>
            <p:cNvPr id="13670" name="Freeform 170"/>
            <p:cNvSpPr>
              <a:spLocks/>
            </p:cNvSpPr>
            <p:nvPr/>
          </p:nvSpPr>
          <p:spPr bwMode="auto">
            <a:xfrm>
              <a:off x="1324" y="2767"/>
              <a:ext cx="16" cy="31"/>
            </a:xfrm>
            <a:custGeom>
              <a:avLst/>
              <a:gdLst>
                <a:gd name="T0" fmla="*/ 0 w 147"/>
                <a:gd name="T1" fmla="*/ 0 h 218"/>
                <a:gd name="T2" fmla="*/ 0 w 147"/>
                <a:gd name="T3" fmla="*/ 0 h 218"/>
                <a:gd name="T4" fmla="*/ 0 w 147"/>
                <a:gd name="T5" fmla="*/ 0 h 218"/>
                <a:gd name="T6" fmla="*/ 0 w 147"/>
                <a:gd name="T7" fmla="*/ 0 h 218"/>
                <a:gd name="T8" fmla="*/ 0 w 147"/>
                <a:gd name="T9" fmla="*/ 0 h 218"/>
                <a:gd name="T10" fmla="*/ 0 w 147"/>
                <a:gd name="T11" fmla="*/ 0 h 218"/>
                <a:gd name="T12" fmla="*/ 0 w 147"/>
                <a:gd name="T13" fmla="*/ 0 h 218"/>
                <a:gd name="T14" fmla="*/ 0 w 147"/>
                <a:gd name="T15" fmla="*/ 0 h 218"/>
                <a:gd name="T16" fmla="*/ 0 w 147"/>
                <a:gd name="T17" fmla="*/ 0 h 218"/>
                <a:gd name="T18" fmla="*/ 0 w 147"/>
                <a:gd name="T19" fmla="*/ 0 h 218"/>
                <a:gd name="T20" fmla="*/ 0 w 147"/>
                <a:gd name="T21" fmla="*/ 0 h 218"/>
                <a:gd name="T22" fmla="*/ 0 w 147"/>
                <a:gd name="T23" fmla="*/ 0 h 218"/>
                <a:gd name="T24" fmla="*/ 0 w 147"/>
                <a:gd name="T25" fmla="*/ 0 h 218"/>
                <a:gd name="T26" fmla="*/ 0 w 147"/>
                <a:gd name="T27" fmla="*/ 0 h 218"/>
                <a:gd name="T28" fmla="*/ 0 w 147"/>
                <a:gd name="T29" fmla="*/ 0 h 218"/>
                <a:gd name="T30" fmla="*/ 0 w 147"/>
                <a:gd name="T31" fmla="*/ 0 h 218"/>
                <a:gd name="T32" fmla="*/ 0 w 147"/>
                <a:gd name="T33" fmla="*/ 0 h 218"/>
                <a:gd name="T34" fmla="*/ 0 w 147"/>
                <a:gd name="T35" fmla="*/ 0 h 218"/>
                <a:gd name="T36" fmla="*/ 0 w 147"/>
                <a:gd name="T37" fmla="*/ 0 h 218"/>
                <a:gd name="T38" fmla="*/ 0 w 147"/>
                <a:gd name="T39" fmla="*/ 0 h 218"/>
                <a:gd name="T40" fmla="*/ 0 w 147"/>
                <a:gd name="T41" fmla="*/ 0 h 2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7"/>
                <a:gd name="T64" fmla="*/ 0 h 218"/>
                <a:gd name="T65" fmla="*/ 147 w 147"/>
                <a:gd name="T66" fmla="*/ 218 h 2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7" h="218">
                  <a:moveTo>
                    <a:pt x="3" y="16"/>
                  </a:moveTo>
                  <a:lnTo>
                    <a:pt x="71" y="27"/>
                  </a:lnTo>
                  <a:lnTo>
                    <a:pt x="105" y="43"/>
                  </a:lnTo>
                  <a:lnTo>
                    <a:pt x="121" y="62"/>
                  </a:lnTo>
                  <a:lnTo>
                    <a:pt x="122" y="88"/>
                  </a:lnTo>
                  <a:lnTo>
                    <a:pt x="107" y="122"/>
                  </a:lnTo>
                  <a:lnTo>
                    <a:pt x="88" y="150"/>
                  </a:lnTo>
                  <a:lnTo>
                    <a:pt x="88" y="176"/>
                  </a:lnTo>
                  <a:lnTo>
                    <a:pt x="131" y="218"/>
                  </a:lnTo>
                  <a:lnTo>
                    <a:pt x="147" y="206"/>
                  </a:lnTo>
                  <a:lnTo>
                    <a:pt x="109" y="172"/>
                  </a:lnTo>
                  <a:lnTo>
                    <a:pt x="105" y="151"/>
                  </a:lnTo>
                  <a:lnTo>
                    <a:pt x="121" y="127"/>
                  </a:lnTo>
                  <a:lnTo>
                    <a:pt x="135" y="105"/>
                  </a:lnTo>
                  <a:lnTo>
                    <a:pt x="140" y="77"/>
                  </a:lnTo>
                  <a:lnTo>
                    <a:pt x="135" y="53"/>
                  </a:lnTo>
                  <a:lnTo>
                    <a:pt x="119" y="32"/>
                  </a:lnTo>
                  <a:lnTo>
                    <a:pt x="82" y="15"/>
                  </a:lnTo>
                  <a:lnTo>
                    <a:pt x="0" y="0"/>
                  </a:lnTo>
                  <a:lnTo>
                    <a:pt x="3" y="16"/>
                  </a:lnTo>
                  <a:close/>
                </a:path>
              </a:pathLst>
            </a:custGeom>
            <a:solidFill>
              <a:srgbClr val="000000"/>
            </a:solidFill>
            <a:ln w="9525">
              <a:noFill/>
              <a:round/>
              <a:headEnd/>
              <a:tailEnd/>
            </a:ln>
          </p:spPr>
          <p:txBody>
            <a:bodyPr/>
            <a:lstStyle/>
            <a:p>
              <a:endParaRPr lang="en-US"/>
            </a:p>
          </p:txBody>
        </p:sp>
        <p:sp>
          <p:nvSpPr>
            <p:cNvPr id="13671" name="Freeform 171"/>
            <p:cNvSpPr>
              <a:spLocks/>
            </p:cNvSpPr>
            <p:nvPr/>
          </p:nvSpPr>
          <p:spPr bwMode="auto">
            <a:xfrm>
              <a:off x="1334" y="2795"/>
              <a:ext cx="26" cy="28"/>
            </a:xfrm>
            <a:custGeom>
              <a:avLst/>
              <a:gdLst>
                <a:gd name="T0" fmla="*/ 0 w 234"/>
                <a:gd name="T1" fmla="*/ 0 h 194"/>
                <a:gd name="T2" fmla="*/ 0 w 234"/>
                <a:gd name="T3" fmla="*/ 0 h 194"/>
                <a:gd name="T4" fmla="*/ 0 w 234"/>
                <a:gd name="T5" fmla="*/ 0 h 194"/>
                <a:gd name="T6" fmla="*/ 0 w 234"/>
                <a:gd name="T7" fmla="*/ 0 h 194"/>
                <a:gd name="T8" fmla="*/ 0 w 234"/>
                <a:gd name="T9" fmla="*/ 0 h 194"/>
                <a:gd name="T10" fmla="*/ 0 w 234"/>
                <a:gd name="T11" fmla="*/ 0 h 194"/>
                <a:gd name="T12" fmla="*/ 0 w 234"/>
                <a:gd name="T13" fmla="*/ 0 h 194"/>
                <a:gd name="T14" fmla="*/ 0 w 234"/>
                <a:gd name="T15" fmla="*/ 0 h 194"/>
                <a:gd name="T16" fmla="*/ 0 w 234"/>
                <a:gd name="T17" fmla="*/ 0 h 194"/>
                <a:gd name="T18" fmla="*/ 0 w 234"/>
                <a:gd name="T19" fmla="*/ 0 h 194"/>
                <a:gd name="T20" fmla="*/ 0 w 234"/>
                <a:gd name="T21" fmla="*/ 0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
                <a:gd name="T34" fmla="*/ 0 h 194"/>
                <a:gd name="T35" fmla="*/ 234 w 234"/>
                <a:gd name="T36" fmla="*/ 194 h 1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 h="194">
                  <a:moveTo>
                    <a:pt x="0" y="28"/>
                  </a:moveTo>
                  <a:lnTo>
                    <a:pt x="78" y="7"/>
                  </a:lnTo>
                  <a:lnTo>
                    <a:pt x="138" y="0"/>
                  </a:lnTo>
                  <a:lnTo>
                    <a:pt x="174" y="22"/>
                  </a:lnTo>
                  <a:lnTo>
                    <a:pt x="217" y="73"/>
                  </a:lnTo>
                  <a:lnTo>
                    <a:pt x="234" y="122"/>
                  </a:lnTo>
                  <a:lnTo>
                    <a:pt x="231" y="173"/>
                  </a:lnTo>
                  <a:lnTo>
                    <a:pt x="184" y="194"/>
                  </a:lnTo>
                  <a:lnTo>
                    <a:pt x="121" y="190"/>
                  </a:lnTo>
                  <a:lnTo>
                    <a:pt x="0" y="28"/>
                  </a:lnTo>
                  <a:close/>
                </a:path>
              </a:pathLst>
            </a:custGeom>
            <a:solidFill>
              <a:srgbClr val="FFFFFF"/>
            </a:solidFill>
            <a:ln w="9525">
              <a:noFill/>
              <a:round/>
              <a:headEnd/>
              <a:tailEnd/>
            </a:ln>
          </p:spPr>
          <p:txBody>
            <a:bodyPr/>
            <a:lstStyle/>
            <a:p>
              <a:endParaRPr lang="en-US"/>
            </a:p>
          </p:txBody>
        </p:sp>
        <p:sp>
          <p:nvSpPr>
            <p:cNvPr id="13672" name="Freeform 172"/>
            <p:cNvSpPr>
              <a:spLocks/>
            </p:cNvSpPr>
            <p:nvPr/>
          </p:nvSpPr>
          <p:spPr bwMode="auto">
            <a:xfrm>
              <a:off x="1341" y="2798"/>
              <a:ext cx="20" cy="22"/>
            </a:xfrm>
            <a:custGeom>
              <a:avLst/>
              <a:gdLst>
                <a:gd name="T0" fmla="*/ 0 w 184"/>
                <a:gd name="T1" fmla="*/ 0 h 156"/>
                <a:gd name="T2" fmla="*/ 0 w 184"/>
                <a:gd name="T3" fmla="*/ 0 h 156"/>
                <a:gd name="T4" fmla="*/ 0 w 184"/>
                <a:gd name="T5" fmla="*/ 0 h 156"/>
                <a:gd name="T6" fmla="*/ 0 w 184"/>
                <a:gd name="T7" fmla="*/ 0 h 156"/>
                <a:gd name="T8" fmla="*/ 0 w 184"/>
                <a:gd name="T9" fmla="*/ 0 h 156"/>
                <a:gd name="T10" fmla="*/ 0 w 184"/>
                <a:gd name="T11" fmla="*/ 0 h 156"/>
                <a:gd name="T12" fmla="*/ 0 w 184"/>
                <a:gd name="T13" fmla="*/ 0 h 156"/>
                <a:gd name="T14" fmla="*/ 0 w 184"/>
                <a:gd name="T15" fmla="*/ 0 h 156"/>
                <a:gd name="T16" fmla="*/ 0 w 184"/>
                <a:gd name="T17" fmla="*/ 0 h 156"/>
                <a:gd name="T18" fmla="*/ 0 w 184"/>
                <a:gd name="T19" fmla="*/ 0 h 156"/>
                <a:gd name="T20" fmla="*/ 0 w 184"/>
                <a:gd name="T21" fmla="*/ 0 h 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156"/>
                <a:gd name="T35" fmla="*/ 184 w 184"/>
                <a:gd name="T36" fmla="*/ 156 h 1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156">
                  <a:moveTo>
                    <a:pt x="0" y="27"/>
                  </a:moveTo>
                  <a:lnTo>
                    <a:pt x="34" y="76"/>
                  </a:lnTo>
                  <a:lnTo>
                    <a:pt x="64" y="136"/>
                  </a:lnTo>
                  <a:lnTo>
                    <a:pt x="94" y="154"/>
                  </a:lnTo>
                  <a:lnTo>
                    <a:pt x="132" y="156"/>
                  </a:lnTo>
                  <a:lnTo>
                    <a:pt x="174" y="145"/>
                  </a:lnTo>
                  <a:lnTo>
                    <a:pt x="184" y="107"/>
                  </a:lnTo>
                  <a:lnTo>
                    <a:pt x="154" y="52"/>
                  </a:lnTo>
                  <a:lnTo>
                    <a:pt x="102" y="0"/>
                  </a:lnTo>
                  <a:lnTo>
                    <a:pt x="0" y="27"/>
                  </a:lnTo>
                  <a:close/>
                </a:path>
              </a:pathLst>
            </a:custGeom>
            <a:solidFill>
              <a:srgbClr val="E5E5E5"/>
            </a:solidFill>
            <a:ln w="9525">
              <a:noFill/>
              <a:round/>
              <a:headEnd/>
              <a:tailEnd/>
            </a:ln>
          </p:spPr>
          <p:txBody>
            <a:bodyPr/>
            <a:lstStyle/>
            <a:p>
              <a:endParaRPr lang="en-US"/>
            </a:p>
          </p:txBody>
        </p:sp>
        <p:sp>
          <p:nvSpPr>
            <p:cNvPr id="13673" name="Freeform 173"/>
            <p:cNvSpPr>
              <a:spLocks/>
            </p:cNvSpPr>
            <p:nvPr/>
          </p:nvSpPr>
          <p:spPr bwMode="auto">
            <a:xfrm>
              <a:off x="1334" y="2795"/>
              <a:ext cx="27" cy="30"/>
            </a:xfrm>
            <a:custGeom>
              <a:avLst/>
              <a:gdLst>
                <a:gd name="T0" fmla="*/ 0 w 250"/>
                <a:gd name="T1" fmla="*/ 0 h 213"/>
                <a:gd name="T2" fmla="*/ 0 w 250"/>
                <a:gd name="T3" fmla="*/ 0 h 213"/>
                <a:gd name="T4" fmla="*/ 0 w 250"/>
                <a:gd name="T5" fmla="*/ 0 h 213"/>
                <a:gd name="T6" fmla="*/ 0 w 250"/>
                <a:gd name="T7" fmla="*/ 0 h 213"/>
                <a:gd name="T8" fmla="*/ 0 w 250"/>
                <a:gd name="T9" fmla="*/ 0 h 213"/>
                <a:gd name="T10" fmla="*/ 0 w 250"/>
                <a:gd name="T11" fmla="*/ 0 h 213"/>
                <a:gd name="T12" fmla="*/ 0 w 250"/>
                <a:gd name="T13" fmla="*/ 0 h 213"/>
                <a:gd name="T14" fmla="*/ 0 w 250"/>
                <a:gd name="T15" fmla="*/ 0 h 213"/>
                <a:gd name="T16" fmla="*/ 0 w 250"/>
                <a:gd name="T17" fmla="*/ 0 h 213"/>
                <a:gd name="T18" fmla="*/ 0 w 250"/>
                <a:gd name="T19" fmla="*/ 0 h 213"/>
                <a:gd name="T20" fmla="*/ 0 w 250"/>
                <a:gd name="T21" fmla="*/ 0 h 213"/>
                <a:gd name="T22" fmla="*/ 0 w 250"/>
                <a:gd name="T23" fmla="*/ 0 h 213"/>
                <a:gd name="T24" fmla="*/ 0 w 250"/>
                <a:gd name="T25" fmla="*/ 0 h 213"/>
                <a:gd name="T26" fmla="*/ 0 w 250"/>
                <a:gd name="T27" fmla="*/ 0 h 213"/>
                <a:gd name="T28" fmla="*/ 0 w 250"/>
                <a:gd name="T29" fmla="*/ 0 h 213"/>
                <a:gd name="T30" fmla="*/ 0 w 250"/>
                <a:gd name="T31" fmla="*/ 0 h 213"/>
                <a:gd name="T32" fmla="*/ 0 w 250"/>
                <a:gd name="T33" fmla="*/ 0 h 213"/>
                <a:gd name="T34" fmla="*/ 0 w 250"/>
                <a:gd name="T35" fmla="*/ 0 h 213"/>
                <a:gd name="T36" fmla="*/ 0 w 250"/>
                <a:gd name="T37" fmla="*/ 0 h 213"/>
                <a:gd name="T38" fmla="*/ 0 w 250"/>
                <a:gd name="T39" fmla="*/ 0 h 213"/>
                <a:gd name="T40" fmla="*/ 0 w 250"/>
                <a:gd name="T41" fmla="*/ 0 h 213"/>
                <a:gd name="T42" fmla="*/ 0 w 250"/>
                <a:gd name="T43" fmla="*/ 0 h 213"/>
                <a:gd name="T44" fmla="*/ 0 w 250"/>
                <a:gd name="T45" fmla="*/ 0 h 213"/>
                <a:gd name="T46" fmla="*/ 0 w 250"/>
                <a:gd name="T47" fmla="*/ 0 h 213"/>
                <a:gd name="T48" fmla="*/ 0 w 250"/>
                <a:gd name="T49" fmla="*/ 0 h 213"/>
                <a:gd name="T50" fmla="*/ 0 w 250"/>
                <a:gd name="T51" fmla="*/ 0 h 213"/>
                <a:gd name="T52" fmla="*/ 0 w 250"/>
                <a:gd name="T53" fmla="*/ 0 h 21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0"/>
                <a:gd name="T82" fmla="*/ 0 h 213"/>
                <a:gd name="T83" fmla="*/ 250 w 250"/>
                <a:gd name="T84" fmla="*/ 213 h 21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0" h="213">
                  <a:moveTo>
                    <a:pt x="53" y="7"/>
                  </a:moveTo>
                  <a:lnTo>
                    <a:pt x="3" y="25"/>
                  </a:lnTo>
                  <a:lnTo>
                    <a:pt x="0" y="85"/>
                  </a:lnTo>
                  <a:lnTo>
                    <a:pt x="70" y="169"/>
                  </a:lnTo>
                  <a:lnTo>
                    <a:pt x="106" y="201"/>
                  </a:lnTo>
                  <a:lnTo>
                    <a:pt x="154" y="213"/>
                  </a:lnTo>
                  <a:lnTo>
                    <a:pt x="198" y="209"/>
                  </a:lnTo>
                  <a:lnTo>
                    <a:pt x="235" y="197"/>
                  </a:lnTo>
                  <a:lnTo>
                    <a:pt x="250" y="165"/>
                  </a:lnTo>
                  <a:lnTo>
                    <a:pt x="248" y="121"/>
                  </a:lnTo>
                  <a:lnTo>
                    <a:pt x="222" y="79"/>
                  </a:lnTo>
                  <a:lnTo>
                    <a:pt x="239" y="117"/>
                  </a:lnTo>
                  <a:lnTo>
                    <a:pt x="240" y="147"/>
                  </a:lnTo>
                  <a:lnTo>
                    <a:pt x="228" y="175"/>
                  </a:lnTo>
                  <a:lnTo>
                    <a:pt x="195" y="185"/>
                  </a:lnTo>
                  <a:lnTo>
                    <a:pt x="157" y="185"/>
                  </a:lnTo>
                  <a:lnTo>
                    <a:pt x="122" y="167"/>
                  </a:lnTo>
                  <a:lnTo>
                    <a:pt x="72" y="86"/>
                  </a:lnTo>
                  <a:lnTo>
                    <a:pt x="40" y="47"/>
                  </a:lnTo>
                  <a:lnTo>
                    <a:pt x="18" y="30"/>
                  </a:lnTo>
                  <a:lnTo>
                    <a:pt x="80" y="15"/>
                  </a:lnTo>
                  <a:lnTo>
                    <a:pt x="122" y="47"/>
                  </a:lnTo>
                  <a:lnTo>
                    <a:pt x="98" y="14"/>
                  </a:lnTo>
                  <a:lnTo>
                    <a:pt x="153" y="8"/>
                  </a:lnTo>
                  <a:lnTo>
                    <a:pt x="129" y="0"/>
                  </a:lnTo>
                  <a:lnTo>
                    <a:pt x="53" y="7"/>
                  </a:lnTo>
                  <a:close/>
                </a:path>
              </a:pathLst>
            </a:custGeom>
            <a:solidFill>
              <a:srgbClr val="000000"/>
            </a:solidFill>
            <a:ln w="9525">
              <a:noFill/>
              <a:round/>
              <a:headEnd/>
              <a:tailEnd/>
            </a:ln>
          </p:spPr>
          <p:txBody>
            <a:bodyPr/>
            <a:lstStyle/>
            <a:p>
              <a:endParaRPr lang="en-US"/>
            </a:p>
          </p:txBody>
        </p:sp>
        <p:sp>
          <p:nvSpPr>
            <p:cNvPr id="13674" name="Freeform 174"/>
            <p:cNvSpPr>
              <a:spLocks/>
            </p:cNvSpPr>
            <p:nvPr/>
          </p:nvSpPr>
          <p:spPr bwMode="auto">
            <a:xfrm>
              <a:off x="1339" y="2802"/>
              <a:ext cx="17" cy="4"/>
            </a:xfrm>
            <a:custGeom>
              <a:avLst/>
              <a:gdLst>
                <a:gd name="T0" fmla="*/ 0 w 147"/>
                <a:gd name="T1" fmla="*/ 0 h 30"/>
                <a:gd name="T2" fmla="*/ 0 w 147"/>
                <a:gd name="T3" fmla="*/ 0 h 30"/>
                <a:gd name="T4" fmla="*/ 0 w 147"/>
                <a:gd name="T5" fmla="*/ 0 h 30"/>
                <a:gd name="T6" fmla="*/ 0 w 147"/>
                <a:gd name="T7" fmla="*/ 0 h 30"/>
                <a:gd name="T8" fmla="*/ 0 w 147"/>
                <a:gd name="T9" fmla="*/ 0 h 30"/>
                <a:gd name="T10" fmla="*/ 0 w 147"/>
                <a:gd name="T11" fmla="*/ 0 h 30"/>
                <a:gd name="T12" fmla="*/ 0 60000 65536"/>
                <a:gd name="T13" fmla="*/ 0 60000 65536"/>
                <a:gd name="T14" fmla="*/ 0 60000 65536"/>
                <a:gd name="T15" fmla="*/ 0 60000 65536"/>
                <a:gd name="T16" fmla="*/ 0 60000 65536"/>
                <a:gd name="T17" fmla="*/ 0 60000 65536"/>
                <a:gd name="T18" fmla="*/ 0 w 147"/>
                <a:gd name="T19" fmla="*/ 0 h 30"/>
                <a:gd name="T20" fmla="*/ 147 w 14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47" h="30">
                  <a:moveTo>
                    <a:pt x="6" y="30"/>
                  </a:moveTo>
                  <a:lnTo>
                    <a:pt x="147" y="6"/>
                  </a:lnTo>
                  <a:lnTo>
                    <a:pt x="140" y="0"/>
                  </a:lnTo>
                  <a:lnTo>
                    <a:pt x="0" y="20"/>
                  </a:lnTo>
                  <a:lnTo>
                    <a:pt x="6" y="30"/>
                  </a:lnTo>
                  <a:close/>
                </a:path>
              </a:pathLst>
            </a:custGeom>
            <a:solidFill>
              <a:srgbClr val="000000"/>
            </a:solidFill>
            <a:ln w="9525">
              <a:noFill/>
              <a:round/>
              <a:headEnd/>
              <a:tailEnd/>
            </a:ln>
          </p:spPr>
          <p:txBody>
            <a:bodyPr/>
            <a:lstStyle/>
            <a:p>
              <a:endParaRPr lang="en-US"/>
            </a:p>
          </p:txBody>
        </p:sp>
      </p:grpSp>
      <p:grpSp>
        <p:nvGrpSpPr>
          <p:cNvPr id="3" name="Group 175"/>
          <p:cNvGrpSpPr>
            <a:grpSpLocks/>
          </p:cNvGrpSpPr>
          <p:nvPr/>
        </p:nvGrpSpPr>
        <p:grpSpPr bwMode="auto">
          <a:xfrm>
            <a:off x="555625" y="3838575"/>
            <a:ext cx="911225" cy="895350"/>
            <a:chOff x="1122" y="2504"/>
            <a:chExt cx="239" cy="336"/>
          </a:xfrm>
        </p:grpSpPr>
        <p:sp>
          <p:nvSpPr>
            <p:cNvPr id="13335" name="Freeform 176"/>
            <p:cNvSpPr>
              <a:spLocks/>
            </p:cNvSpPr>
            <p:nvPr/>
          </p:nvSpPr>
          <p:spPr bwMode="auto">
            <a:xfrm>
              <a:off x="1198" y="2731"/>
              <a:ext cx="28" cy="50"/>
            </a:xfrm>
            <a:custGeom>
              <a:avLst/>
              <a:gdLst>
                <a:gd name="T0" fmla="*/ 0 w 255"/>
                <a:gd name="T1" fmla="*/ 0 h 351"/>
                <a:gd name="T2" fmla="*/ 0 w 255"/>
                <a:gd name="T3" fmla="*/ 0 h 351"/>
                <a:gd name="T4" fmla="*/ 0 w 255"/>
                <a:gd name="T5" fmla="*/ 0 h 351"/>
                <a:gd name="T6" fmla="*/ 0 w 255"/>
                <a:gd name="T7" fmla="*/ 0 h 351"/>
                <a:gd name="T8" fmla="*/ 0 w 255"/>
                <a:gd name="T9" fmla="*/ 0 h 351"/>
                <a:gd name="T10" fmla="*/ 0 w 255"/>
                <a:gd name="T11" fmla="*/ 0 h 351"/>
                <a:gd name="T12" fmla="*/ 0 w 255"/>
                <a:gd name="T13" fmla="*/ 0 h 351"/>
                <a:gd name="T14" fmla="*/ 0 60000 65536"/>
                <a:gd name="T15" fmla="*/ 0 60000 65536"/>
                <a:gd name="T16" fmla="*/ 0 60000 65536"/>
                <a:gd name="T17" fmla="*/ 0 60000 65536"/>
                <a:gd name="T18" fmla="*/ 0 60000 65536"/>
                <a:gd name="T19" fmla="*/ 0 60000 65536"/>
                <a:gd name="T20" fmla="*/ 0 60000 65536"/>
                <a:gd name="T21" fmla="*/ 0 w 255"/>
                <a:gd name="T22" fmla="*/ 0 h 351"/>
                <a:gd name="T23" fmla="*/ 255 w 255"/>
                <a:gd name="T24" fmla="*/ 351 h 3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5" h="351">
                  <a:moveTo>
                    <a:pt x="0" y="241"/>
                  </a:moveTo>
                  <a:lnTo>
                    <a:pt x="170" y="0"/>
                  </a:lnTo>
                  <a:lnTo>
                    <a:pt x="244" y="37"/>
                  </a:lnTo>
                  <a:lnTo>
                    <a:pt x="255" y="79"/>
                  </a:lnTo>
                  <a:lnTo>
                    <a:pt x="81" y="351"/>
                  </a:lnTo>
                  <a:lnTo>
                    <a:pt x="0" y="241"/>
                  </a:lnTo>
                  <a:close/>
                </a:path>
              </a:pathLst>
            </a:custGeom>
            <a:solidFill>
              <a:srgbClr val="FFFFFF"/>
            </a:solidFill>
            <a:ln w="9525">
              <a:noFill/>
              <a:round/>
              <a:headEnd/>
              <a:tailEnd/>
            </a:ln>
          </p:spPr>
          <p:txBody>
            <a:bodyPr/>
            <a:lstStyle/>
            <a:p>
              <a:endParaRPr lang="en-US"/>
            </a:p>
          </p:txBody>
        </p:sp>
        <p:sp>
          <p:nvSpPr>
            <p:cNvPr id="13336" name="Freeform 177"/>
            <p:cNvSpPr>
              <a:spLocks/>
            </p:cNvSpPr>
            <p:nvPr/>
          </p:nvSpPr>
          <p:spPr bwMode="auto">
            <a:xfrm>
              <a:off x="1129" y="2505"/>
              <a:ext cx="80" cy="278"/>
            </a:xfrm>
            <a:custGeom>
              <a:avLst/>
              <a:gdLst>
                <a:gd name="T0" fmla="*/ 0 w 727"/>
                <a:gd name="T1" fmla="*/ 0 h 1944"/>
                <a:gd name="T2" fmla="*/ 0 w 727"/>
                <a:gd name="T3" fmla="*/ 0 h 1944"/>
                <a:gd name="T4" fmla="*/ 0 w 727"/>
                <a:gd name="T5" fmla="*/ 0 h 1944"/>
                <a:gd name="T6" fmla="*/ 0 w 727"/>
                <a:gd name="T7" fmla="*/ 0 h 1944"/>
                <a:gd name="T8" fmla="*/ 0 w 727"/>
                <a:gd name="T9" fmla="*/ 0 h 1944"/>
                <a:gd name="T10" fmla="*/ 0 w 727"/>
                <a:gd name="T11" fmla="*/ 0 h 1944"/>
                <a:gd name="T12" fmla="*/ 0 w 727"/>
                <a:gd name="T13" fmla="*/ 0 h 1944"/>
                <a:gd name="T14" fmla="*/ 0 w 727"/>
                <a:gd name="T15" fmla="*/ 0 h 1944"/>
                <a:gd name="T16" fmla="*/ 0 60000 65536"/>
                <a:gd name="T17" fmla="*/ 0 60000 65536"/>
                <a:gd name="T18" fmla="*/ 0 60000 65536"/>
                <a:gd name="T19" fmla="*/ 0 60000 65536"/>
                <a:gd name="T20" fmla="*/ 0 60000 65536"/>
                <a:gd name="T21" fmla="*/ 0 60000 65536"/>
                <a:gd name="T22" fmla="*/ 0 60000 65536"/>
                <a:gd name="T23" fmla="*/ 0 60000 65536"/>
                <a:gd name="T24" fmla="*/ 0 w 727"/>
                <a:gd name="T25" fmla="*/ 0 h 1944"/>
                <a:gd name="T26" fmla="*/ 727 w 727"/>
                <a:gd name="T27" fmla="*/ 1944 h 19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7" h="1944">
                  <a:moveTo>
                    <a:pt x="62" y="0"/>
                  </a:moveTo>
                  <a:lnTo>
                    <a:pt x="633" y="11"/>
                  </a:lnTo>
                  <a:lnTo>
                    <a:pt x="625" y="1802"/>
                  </a:lnTo>
                  <a:lnTo>
                    <a:pt x="727" y="1944"/>
                  </a:lnTo>
                  <a:lnTo>
                    <a:pt x="0" y="1881"/>
                  </a:lnTo>
                  <a:lnTo>
                    <a:pt x="62" y="1779"/>
                  </a:lnTo>
                  <a:lnTo>
                    <a:pt x="62" y="0"/>
                  </a:lnTo>
                  <a:close/>
                </a:path>
              </a:pathLst>
            </a:custGeom>
            <a:solidFill>
              <a:srgbClr val="E5E5E5"/>
            </a:solidFill>
            <a:ln w="9525">
              <a:noFill/>
              <a:round/>
              <a:headEnd/>
              <a:tailEnd/>
            </a:ln>
          </p:spPr>
          <p:txBody>
            <a:bodyPr/>
            <a:lstStyle/>
            <a:p>
              <a:endParaRPr lang="en-US"/>
            </a:p>
          </p:txBody>
        </p:sp>
        <p:sp>
          <p:nvSpPr>
            <p:cNvPr id="13337" name="Freeform 178"/>
            <p:cNvSpPr>
              <a:spLocks/>
            </p:cNvSpPr>
            <p:nvPr/>
          </p:nvSpPr>
          <p:spPr bwMode="auto">
            <a:xfrm>
              <a:off x="1128" y="2763"/>
              <a:ext cx="80" cy="19"/>
            </a:xfrm>
            <a:custGeom>
              <a:avLst/>
              <a:gdLst>
                <a:gd name="T0" fmla="*/ 0 w 719"/>
                <a:gd name="T1" fmla="*/ 0 h 130"/>
                <a:gd name="T2" fmla="*/ 0 w 719"/>
                <a:gd name="T3" fmla="*/ 0 h 130"/>
                <a:gd name="T4" fmla="*/ 0 w 719"/>
                <a:gd name="T5" fmla="*/ 0 h 130"/>
                <a:gd name="T6" fmla="*/ 0 w 719"/>
                <a:gd name="T7" fmla="*/ 0 h 130"/>
                <a:gd name="T8" fmla="*/ 0 w 719"/>
                <a:gd name="T9" fmla="*/ 0 h 130"/>
                <a:gd name="T10" fmla="*/ 0 w 719"/>
                <a:gd name="T11" fmla="*/ 0 h 130"/>
                <a:gd name="T12" fmla="*/ 0 w 719"/>
                <a:gd name="T13" fmla="*/ 0 h 130"/>
                <a:gd name="T14" fmla="*/ 0 w 719"/>
                <a:gd name="T15" fmla="*/ 0 h 130"/>
                <a:gd name="T16" fmla="*/ 0 w 719"/>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9"/>
                <a:gd name="T28" fmla="*/ 0 h 130"/>
                <a:gd name="T29" fmla="*/ 719 w 719"/>
                <a:gd name="T30" fmla="*/ 130 h 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9" h="130">
                  <a:moveTo>
                    <a:pt x="51" y="0"/>
                  </a:moveTo>
                  <a:lnTo>
                    <a:pt x="660" y="44"/>
                  </a:lnTo>
                  <a:lnTo>
                    <a:pt x="677" y="68"/>
                  </a:lnTo>
                  <a:lnTo>
                    <a:pt x="118" y="34"/>
                  </a:lnTo>
                  <a:lnTo>
                    <a:pt x="699" y="89"/>
                  </a:lnTo>
                  <a:lnTo>
                    <a:pt x="719" y="130"/>
                  </a:lnTo>
                  <a:lnTo>
                    <a:pt x="0" y="75"/>
                  </a:lnTo>
                  <a:lnTo>
                    <a:pt x="51" y="0"/>
                  </a:lnTo>
                  <a:close/>
                </a:path>
              </a:pathLst>
            </a:custGeom>
            <a:solidFill>
              <a:srgbClr val="B2B2B2"/>
            </a:solidFill>
            <a:ln w="9525">
              <a:noFill/>
              <a:round/>
              <a:headEnd/>
              <a:tailEnd/>
            </a:ln>
          </p:spPr>
          <p:txBody>
            <a:bodyPr/>
            <a:lstStyle/>
            <a:p>
              <a:endParaRPr lang="en-US"/>
            </a:p>
          </p:txBody>
        </p:sp>
        <p:sp>
          <p:nvSpPr>
            <p:cNvPr id="13338" name="Freeform 179"/>
            <p:cNvSpPr>
              <a:spLocks/>
            </p:cNvSpPr>
            <p:nvPr/>
          </p:nvSpPr>
          <p:spPr bwMode="auto">
            <a:xfrm>
              <a:off x="1136" y="2513"/>
              <a:ext cx="12" cy="246"/>
            </a:xfrm>
            <a:custGeom>
              <a:avLst/>
              <a:gdLst>
                <a:gd name="T0" fmla="*/ 0 w 116"/>
                <a:gd name="T1" fmla="*/ 0 h 1723"/>
                <a:gd name="T2" fmla="*/ 0 w 116"/>
                <a:gd name="T3" fmla="*/ 0 h 1723"/>
                <a:gd name="T4" fmla="*/ 0 w 116"/>
                <a:gd name="T5" fmla="*/ 0 h 1723"/>
                <a:gd name="T6" fmla="*/ 0 w 116"/>
                <a:gd name="T7" fmla="*/ 0 h 1723"/>
                <a:gd name="T8" fmla="*/ 0 w 116"/>
                <a:gd name="T9" fmla="*/ 0 h 1723"/>
                <a:gd name="T10" fmla="*/ 0 w 116"/>
                <a:gd name="T11" fmla="*/ 0 h 1723"/>
                <a:gd name="T12" fmla="*/ 0 w 116"/>
                <a:gd name="T13" fmla="*/ 0 h 1723"/>
                <a:gd name="T14" fmla="*/ 0 w 116"/>
                <a:gd name="T15" fmla="*/ 0 h 1723"/>
                <a:gd name="T16" fmla="*/ 0 w 116"/>
                <a:gd name="T17" fmla="*/ 0 h 1723"/>
                <a:gd name="T18" fmla="*/ 0 w 116"/>
                <a:gd name="T19" fmla="*/ 0 h 17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1723"/>
                <a:gd name="T32" fmla="*/ 116 w 116"/>
                <a:gd name="T33" fmla="*/ 1723 h 17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1723">
                  <a:moveTo>
                    <a:pt x="2" y="0"/>
                  </a:moveTo>
                  <a:lnTo>
                    <a:pt x="31" y="2"/>
                  </a:lnTo>
                  <a:lnTo>
                    <a:pt x="36" y="31"/>
                  </a:lnTo>
                  <a:lnTo>
                    <a:pt x="114" y="34"/>
                  </a:lnTo>
                  <a:lnTo>
                    <a:pt x="116" y="194"/>
                  </a:lnTo>
                  <a:lnTo>
                    <a:pt x="36" y="200"/>
                  </a:lnTo>
                  <a:lnTo>
                    <a:pt x="45" y="1723"/>
                  </a:lnTo>
                  <a:lnTo>
                    <a:pt x="0" y="1723"/>
                  </a:lnTo>
                  <a:lnTo>
                    <a:pt x="2" y="0"/>
                  </a:lnTo>
                  <a:close/>
                </a:path>
              </a:pathLst>
            </a:custGeom>
            <a:solidFill>
              <a:srgbClr val="B2B2B2"/>
            </a:solidFill>
            <a:ln w="9525">
              <a:noFill/>
              <a:round/>
              <a:headEnd/>
              <a:tailEnd/>
            </a:ln>
          </p:spPr>
          <p:txBody>
            <a:bodyPr/>
            <a:lstStyle/>
            <a:p>
              <a:endParaRPr lang="en-US"/>
            </a:p>
          </p:txBody>
        </p:sp>
        <p:sp>
          <p:nvSpPr>
            <p:cNvPr id="13339" name="Freeform 180"/>
            <p:cNvSpPr>
              <a:spLocks/>
            </p:cNvSpPr>
            <p:nvPr/>
          </p:nvSpPr>
          <p:spPr bwMode="auto">
            <a:xfrm>
              <a:off x="1136" y="2508"/>
              <a:ext cx="60" cy="257"/>
            </a:xfrm>
            <a:custGeom>
              <a:avLst/>
              <a:gdLst>
                <a:gd name="T0" fmla="*/ 0 w 537"/>
                <a:gd name="T1" fmla="*/ 0 h 1797"/>
                <a:gd name="T2" fmla="*/ 0 w 537"/>
                <a:gd name="T3" fmla="*/ 0 h 1797"/>
                <a:gd name="T4" fmla="*/ 0 w 537"/>
                <a:gd name="T5" fmla="*/ 0 h 1797"/>
                <a:gd name="T6" fmla="*/ 0 w 537"/>
                <a:gd name="T7" fmla="*/ 0 h 1797"/>
                <a:gd name="T8" fmla="*/ 0 w 537"/>
                <a:gd name="T9" fmla="*/ 0 h 1797"/>
                <a:gd name="T10" fmla="*/ 0 w 537"/>
                <a:gd name="T11" fmla="*/ 0 h 1797"/>
                <a:gd name="T12" fmla="*/ 0 w 537"/>
                <a:gd name="T13" fmla="*/ 0 h 1797"/>
                <a:gd name="T14" fmla="*/ 0 w 537"/>
                <a:gd name="T15" fmla="*/ 0 h 1797"/>
                <a:gd name="T16" fmla="*/ 0 w 537"/>
                <a:gd name="T17" fmla="*/ 0 h 1797"/>
                <a:gd name="T18" fmla="*/ 0 w 537"/>
                <a:gd name="T19" fmla="*/ 0 h 1797"/>
                <a:gd name="T20" fmla="*/ 0 w 537"/>
                <a:gd name="T21" fmla="*/ 0 h 1797"/>
                <a:gd name="T22" fmla="*/ 0 w 537"/>
                <a:gd name="T23" fmla="*/ 0 h 1797"/>
                <a:gd name="T24" fmla="*/ 0 w 537"/>
                <a:gd name="T25" fmla="*/ 0 h 1797"/>
                <a:gd name="T26" fmla="*/ 0 w 537"/>
                <a:gd name="T27" fmla="*/ 0 h 1797"/>
                <a:gd name="T28" fmla="*/ 0 w 537"/>
                <a:gd name="T29" fmla="*/ 0 h 1797"/>
                <a:gd name="T30" fmla="*/ 0 w 537"/>
                <a:gd name="T31" fmla="*/ 0 h 1797"/>
                <a:gd name="T32" fmla="*/ 0 w 537"/>
                <a:gd name="T33" fmla="*/ 0 h 1797"/>
                <a:gd name="T34" fmla="*/ 0 w 537"/>
                <a:gd name="T35" fmla="*/ 0 h 1797"/>
                <a:gd name="T36" fmla="*/ 0 w 537"/>
                <a:gd name="T37" fmla="*/ 0 h 1797"/>
                <a:gd name="T38" fmla="*/ 0 w 537"/>
                <a:gd name="T39" fmla="*/ 0 h 1797"/>
                <a:gd name="T40" fmla="*/ 0 w 537"/>
                <a:gd name="T41" fmla="*/ 0 h 17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7"/>
                <a:gd name="T64" fmla="*/ 0 h 1797"/>
                <a:gd name="T65" fmla="*/ 537 w 537"/>
                <a:gd name="T66" fmla="*/ 1797 h 17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7" h="1797">
                  <a:moveTo>
                    <a:pt x="26" y="0"/>
                  </a:moveTo>
                  <a:lnTo>
                    <a:pt x="29" y="23"/>
                  </a:lnTo>
                  <a:lnTo>
                    <a:pt x="61" y="23"/>
                  </a:lnTo>
                  <a:lnTo>
                    <a:pt x="61" y="53"/>
                  </a:lnTo>
                  <a:lnTo>
                    <a:pt x="125" y="57"/>
                  </a:lnTo>
                  <a:lnTo>
                    <a:pt x="127" y="222"/>
                  </a:lnTo>
                  <a:lnTo>
                    <a:pt x="57" y="241"/>
                  </a:lnTo>
                  <a:lnTo>
                    <a:pt x="82" y="1643"/>
                  </a:lnTo>
                  <a:lnTo>
                    <a:pt x="53" y="1656"/>
                  </a:lnTo>
                  <a:lnTo>
                    <a:pt x="6" y="1651"/>
                  </a:lnTo>
                  <a:lnTo>
                    <a:pt x="0" y="1752"/>
                  </a:lnTo>
                  <a:lnTo>
                    <a:pt x="535" y="1797"/>
                  </a:lnTo>
                  <a:lnTo>
                    <a:pt x="536" y="232"/>
                  </a:lnTo>
                  <a:lnTo>
                    <a:pt x="436" y="226"/>
                  </a:lnTo>
                  <a:lnTo>
                    <a:pt x="430" y="62"/>
                  </a:lnTo>
                  <a:lnTo>
                    <a:pt x="514" y="57"/>
                  </a:lnTo>
                  <a:lnTo>
                    <a:pt x="514" y="21"/>
                  </a:lnTo>
                  <a:lnTo>
                    <a:pt x="537" y="19"/>
                  </a:lnTo>
                  <a:lnTo>
                    <a:pt x="537" y="0"/>
                  </a:lnTo>
                  <a:lnTo>
                    <a:pt x="26" y="0"/>
                  </a:lnTo>
                  <a:close/>
                </a:path>
              </a:pathLst>
            </a:custGeom>
            <a:solidFill>
              <a:srgbClr val="B2B2B2"/>
            </a:solidFill>
            <a:ln w="9525">
              <a:noFill/>
              <a:round/>
              <a:headEnd/>
              <a:tailEnd/>
            </a:ln>
          </p:spPr>
          <p:txBody>
            <a:bodyPr/>
            <a:lstStyle/>
            <a:p>
              <a:endParaRPr lang="en-US"/>
            </a:p>
          </p:txBody>
        </p:sp>
        <p:sp>
          <p:nvSpPr>
            <p:cNvPr id="13340" name="Freeform 181"/>
            <p:cNvSpPr>
              <a:spLocks/>
            </p:cNvSpPr>
            <p:nvPr/>
          </p:nvSpPr>
          <p:spPr bwMode="auto">
            <a:xfrm>
              <a:off x="1198" y="2505"/>
              <a:ext cx="24" cy="260"/>
            </a:xfrm>
            <a:custGeom>
              <a:avLst/>
              <a:gdLst>
                <a:gd name="T0" fmla="*/ 0 w 211"/>
                <a:gd name="T1" fmla="*/ 0 h 1820"/>
                <a:gd name="T2" fmla="*/ 0 w 211"/>
                <a:gd name="T3" fmla="*/ 0 h 1820"/>
                <a:gd name="T4" fmla="*/ 0 w 211"/>
                <a:gd name="T5" fmla="*/ 0 h 1820"/>
                <a:gd name="T6" fmla="*/ 0 w 211"/>
                <a:gd name="T7" fmla="*/ 0 h 1820"/>
                <a:gd name="T8" fmla="*/ 0 w 211"/>
                <a:gd name="T9" fmla="*/ 0 h 1820"/>
                <a:gd name="T10" fmla="*/ 0 w 211"/>
                <a:gd name="T11" fmla="*/ 0 h 1820"/>
                <a:gd name="T12" fmla="*/ 0 60000 65536"/>
                <a:gd name="T13" fmla="*/ 0 60000 65536"/>
                <a:gd name="T14" fmla="*/ 0 60000 65536"/>
                <a:gd name="T15" fmla="*/ 0 60000 65536"/>
                <a:gd name="T16" fmla="*/ 0 60000 65536"/>
                <a:gd name="T17" fmla="*/ 0 60000 65536"/>
                <a:gd name="T18" fmla="*/ 0 w 211"/>
                <a:gd name="T19" fmla="*/ 0 h 1820"/>
                <a:gd name="T20" fmla="*/ 211 w 211"/>
                <a:gd name="T21" fmla="*/ 1820 h 1820"/>
              </a:gdLst>
              <a:ahLst/>
              <a:cxnLst>
                <a:cxn ang="T12">
                  <a:pos x="T0" y="T1"/>
                </a:cxn>
                <a:cxn ang="T13">
                  <a:pos x="T2" y="T3"/>
                </a:cxn>
                <a:cxn ang="T14">
                  <a:pos x="T4" y="T5"/>
                </a:cxn>
                <a:cxn ang="T15">
                  <a:pos x="T6" y="T7"/>
                </a:cxn>
                <a:cxn ang="T16">
                  <a:pos x="T8" y="T9"/>
                </a:cxn>
                <a:cxn ang="T17">
                  <a:pos x="T10" y="T11"/>
                </a:cxn>
              </a:cxnLst>
              <a:rect l="T18" t="T19" r="T20" b="T21"/>
              <a:pathLst>
                <a:path w="211" h="1820">
                  <a:moveTo>
                    <a:pt x="0" y="0"/>
                  </a:moveTo>
                  <a:lnTo>
                    <a:pt x="8" y="1820"/>
                  </a:lnTo>
                  <a:lnTo>
                    <a:pt x="211" y="1547"/>
                  </a:lnTo>
                  <a:lnTo>
                    <a:pt x="177" y="78"/>
                  </a:lnTo>
                  <a:lnTo>
                    <a:pt x="0" y="0"/>
                  </a:lnTo>
                  <a:close/>
                </a:path>
              </a:pathLst>
            </a:custGeom>
            <a:solidFill>
              <a:srgbClr val="E5E5E5"/>
            </a:solidFill>
            <a:ln w="9525">
              <a:noFill/>
              <a:round/>
              <a:headEnd/>
              <a:tailEnd/>
            </a:ln>
          </p:spPr>
          <p:txBody>
            <a:bodyPr/>
            <a:lstStyle/>
            <a:p>
              <a:endParaRPr lang="en-US"/>
            </a:p>
          </p:txBody>
        </p:sp>
        <p:sp>
          <p:nvSpPr>
            <p:cNvPr id="13341" name="Freeform 182"/>
            <p:cNvSpPr>
              <a:spLocks/>
            </p:cNvSpPr>
            <p:nvPr/>
          </p:nvSpPr>
          <p:spPr bwMode="auto">
            <a:xfrm>
              <a:off x="1233" y="2755"/>
              <a:ext cx="91" cy="20"/>
            </a:xfrm>
            <a:custGeom>
              <a:avLst/>
              <a:gdLst>
                <a:gd name="T0" fmla="*/ 0 w 817"/>
                <a:gd name="T1" fmla="*/ 0 h 142"/>
                <a:gd name="T2" fmla="*/ 0 w 817"/>
                <a:gd name="T3" fmla="*/ 0 h 142"/>
                <a:gd name="T4" fmla="*/ 0 w 817"/>
                <a:gd name="T5" fmla="*/ 0 h 142"/>
                <a:gd name="T6" fmla="*/ 0 w 817"/>
                <a:gd name="T7" fmla="*/ 0 h 142"/>
                <a:gd name="T8" fmla="*/ 0 w 817"/>
                <a:gd name="T9" fmla="*/ 0 h 142"/>
                <a:gd name="T10" fmla="*/ 0 w 817"/>
                <a:gd name="T11" fmla="*/ 0 h 142"/>
                <a:gd name="T12" fmla="*/ 0 w 817"/>
                <a:gd name="T13" fmla="*/ 0 h 142"/>
                <a:gd name="T14" fmla="*/ 0 w 817"/>
                <a:gd name="T15" fmla="*/ 0 h 142"/>
                <a:gd name="T16" fmla="*/ 0 60000 65536"/>
                <a:gd name="T17" fmla="*/ 0 60000 65536"/>
                <a:gd name="T18" fmla="*/ 0 60000 65536"/>
                <a:gd name="T19" fmla="*/ 0 60000 65536"/>
                <a:gd name="T20" fmla="*/ 0 60000 65536"/>
                <a:gd name="T21" fmla="*/ 0 60000 65536"/>
                <a:gd name="T22" fmla="*/ 0 60000 65536"/>
                <a:gd name="T23" fmla="*/ 0 60000 65536"/>
                <a:gd name="T24" fmla="*/ 0 w 817"/>
                <a:gd name="T25" fmla="*/ 0 h 142"/>
                <a:gd name="T26" fmla="*/ 817 w 817"/>
                <a:gd name="T27" fmla="*/ 142 h 1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 h="142">
                  <a:moveTo>
                    <a:pt x="57" y="4"/>
                  </a:moveTo>
                  <a:lnTo>
                    <a:pt x="0" y="100"/>
                  </a:lnTo>
                  <a:lnTo>
                    <a:pt x="2" y="138"/>
                  </a:lnTo>
                  <a:lnTo>
                    <a:pt x="817" y="142"/>
                  </a:lnTo>
                  <a:lnTo>
                    <a:pt x="817" y="81"/>
                  </a:lnTo>
                  <a:lnTo>
                    <a:pt x="708" y="0"/>
                  </a:lnTo>
                  <a:lnTo>
                    <a:pt x="57" y="4"/>
                  </a:lnTo>
                  <a:close/>
                </a:path>
              </a:pathLst>
            </a:custGeom>
            <a:solidFill>
              <a:srgbClr val="E5E5E5"/>
            </a:solidFill>
            <a:ln w="9525">
              <a:noFill/>
              <a:round/>
              <a:headEnd/>
              <a:tailEnd/>
            </a:ln>
          </p:spPr>
          <p:txBody>
            <a:bodyPr/>
            <a:lstStyle/>
            <a:p>
              <a:endParaRPr lang="en-US"/>
            </a:p>
          </p:txBody>
        </p:sp>
        <p:sp>
          <p:nvSpPr>
            <p:cNvPr id="13342" name="Freeform 183"/>
            <p:cNvSpPr>
              <a:spLocks/>
            </p:cNvSpPr>
            <p:nvPr/>
          </p:nvSpPr>
          <p:spPr bwMode="auto">
            <a:xfrm>
              <a:off x="1218" y="2607"/>
              <a:ext cx="127" cy="145"/>
            </a:xfrm>
            <a:custGeom>
              <a:avLst/>
              <a:gdLst>
                <a:gd name="T0" fmla="*/ 0 w 1143"/>
                <a:gd name="T1" fmla="*/ 0 h 1013"/>
                <a:gd name="T2" fmla="*/ 0 w 1143"/>
                <a:gd name="T3" fmla="*/ 0 h 1013"/>
                <a:gd name="T4" fmla="*/ 0 w 1143"/>
                <a:gd name="T5" fmla="*/ 0 h 1013"/>
                <a:gd name="T6" fmla="*/ 0 w 1143"/>
                <a:gd name="T7" fmla="*/ 0 h 1013"/>
                <a:gd name="T8" fmla="*/ 0 w 1143"/>
                <a:gd name="T9" fmla="*/ 0 h 1013"/>
                <a:gd name="T10" fmla="*/ 0 w 1143"/>
                <a:gd name="T11" fmla="*/ 0 h 1013"/>
                <a:gd name="T12" fmla="*/ 0 w 1143"/>
                <a:gd name="T13" fmla="*/ 0 h 1013"/>
                <a:gd name="T14" fmla="*/ 0 w 1143"/>
                <a:gd name="T15" fmla="*/ 0 h 1013"/>
                <a:gd name="T16" fmla="*/ 0 w 1143"/>
                <a:gd name="T17" fmla="*/ 0 h 1013"/>
                <a:gd name="T18" fmla="*/ 0 w 1143"/>
                <a:gd name="T19" fmla="*/ 0 h 1013"/>
                <a:gd name="T20" fmla="*/ 0 w 1143"/>
                <a:gd name="T21" fmla="*/ 0 h 1013"/>
                <a:gd name="T22" fmla="*/ 0 w 1143"/>
                <a:gd name="T23" fmla="*/ 0 h 1013"/>
                <a:gd name="T24" fmla="*/ 0 w 1143"/>
                <a:gd name="T25" fmla="*/ 0 h 1013"/>
                <a:gd name="T26" fmla="*/ 0 w 1143"/>
                <a:gd name="T27" fmla="*/ 0 h 1013"/>
                <a:gd name="T28" fmla="*/ 0 w 1143"/>
                <a:gd name="T29" fmla="*/ 0 h 10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43"/>
                <a:gd name="T46" fmla="*/ 0 h 1013"/>
                <a:gd name="T47" fmla="*/ 1143 w 1143"/>
                <a:gd name="T48" fmla="*/ 1013 h 10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43" h="1013">
                  <a:moveTo>
                    <a:pt x="5" y="22"/>
                  </a:moveTo>
                  <a:lnTo>
                    <a:pt x="41" y="5"/>
                  </a:lnTo>
                  <a:lnTo>
                    <a:pt x="1075" y="0"/>
                  </a:lnTo>
                  <a:lnTo>
                    <a:pt x="1114" y="22"/>
                  </a:lnTo>
                  <a:lnTo>
                    <a:pt x="1143" y="867"/>
                  </a:lnTo>
                  <a:lnTo>
                    <a:pt x="1055" y="906"/>
                  </a:lnTo>
                  <a:lnTo>
                    <a:pt x="1061" y="958"/>
                  </a:lnTo>
                  <a:lnTo>
                    <a:pt x="933" y="1013"/>
                  </a:lnTo>
                  <a:lnTo>
                    <a:pt x="156" y="992"/>
                  </a:lnTo>
                  <a:lnTo>
                    <a:pt x="90" y="980"/>
                  </a:lnTo>
                  <a:lnTo>
                    <a:pt x="63" y="908"/>
                  </a:lnTo>
                  <a:lnTo>
                    <a:pt x="10" y="897"/>
                  </a:lnTo>
                  <a:lnTo>
                    <a:pt x="0" y="855"/>
                  </a:lnTo>
                  <a:lnTo>
                    <a:pt x="5" y="22"/>
                  </a:lnTo>
                  <a:close/>
                </a:path>
              </a:pathLst>
            </a:custGeom>
            <a:solidFill>
              <a:srgbClr val="E5E5E5"/>
            </a:solidFill>
            <a:ln w="9525">
              <a:noFill/>
              <a:round/>
              <a:headEnd/>
              <a:tailEnd/>
            </a:ln>
          </p:spPr>
          <p:txBody>
            <a:bodyPr/>
            <a:lstStyle/>
            <a:p>
              <a:endParaRPr lang="en-US"/>
            </a:p>
          </p:txBody>
        </p:sp>
        <p:sp>
          <p:nvSpPr>
            <p:cNvPr id="13343" name="Freeform 184"/>
            <p:cNvSpPr>
              <a:spLocks/>
            </p:cNvSpPr>
            <p:nvPr/>
          </p:nvSpPr>
          <p:spPr bwMode="auto">
            <a:xfrm>
              <a:off x="1220" y="2610"/>
              <a:ext cx="71" cy="122"/>
            </a:xfrm>
            <a:custGeom>
              <a:avLst/>
              <a:gdLst>
                <a:gd name="T0" fmla="*/ 0 w 641"/>
                <a:gd name="T1" fmla="*/ 0 h 853"/>
                <a:gd name="T2" fmla="*/ 0 w 641"/>
                <a:gd name="T3" fmla="*/ 0 h 853"/>
                <a:gd name="T4" fmla="*/ 0 w 641"/>
                <a:gd name="T5" fmla="*/ 0 h 853"/>
                <a:gd name="T6" fmla="*/ 0 w 641"/>
                <a:gd name="T7" fmla="*/ 0 h 853"/>
                <a:gd name="T8" fmla="*/ 0 w 641"/>
                <a:gd name="T9" fmla="*/ 0 h 853"/>
                <a:gd name="T10" fmla="*/ 0 w 641"/>
                <a:gd name="T11" fmla="*/ 0 h 853"/>
                <a:gd name="T12" fmla="*/ 0 w 641"/>
                <a:gd name="T13" fmla="*/ 0 h 853"/>
                <a:gd name="T14" fmla="*/ 0 w 641"/>
                <a:gd name="T15" fmla="*/ 0 h 853"/>
                <a:gd name="T16" fmla="*/ 0 w 641"/>
                <a:gd name="T17" fmla="*/ 0 h 853"/>
                <a:gd name="T18" fmla="*/ 0 w 641"/>
                <a:gd name="T19" fmla="*/ 0 h 853"/>
                <a:gd name="T20" fmla="*/ 0 w 641"/>
                <a:gd name="T21" fmla="*/ 0 h 853"/>
                <a:gd name="T22" fmla="*/ 0 w 641"/>
                <a:gd name="T23" fmla="*/ 0 h 853"/>
                <a:gd name="T24" fmla="*/ 0 w 641"/>
                <a:gd name="T25" fmla="*/ 0 h 853"/>
                <a:gd name="T26" fmla="*/ 0 w 641"/>
                <a:gd name="T27" fmla="*/ 0 h 853"/>
                <a:gd name="T28" fmla="*/ 0 w 641"/>
                <a:gd name="T29" fmla="*/ 0 h 853"/>
                <a:gd name="T30" fmla="*/ 0 w 641"/>
                <a:gd name="T31" fmla="*/ 0 h 853"/>
                <a:gd name="T32" fmla="*/ 0 w 641"/>
                <a:gd name="T33" fmla="*/ 0 h 853"/>
                <a:gd name="T34" fmla="*/ 0 w 641"/>
                <a:gd name="T35" fmla="*/ 0 h 853"/>
                <a:gd name="T36" fmla="*/ 0 w 641"/>
                <a:gd name="T37" fmla="*/ 0 h 853"/>
                <a:gd name="T38" fmla="*/ 0 w 641"/>
                <a:gd name="T39" fmla="*/ 0 h 853"/>
                <a:gd name="T40" fmla="*/ 0 w 641"/>
                <a:gd name="T41" fmla="*/ 0 h 853"/>
                <a:gd name="T42" fmla="*/ 0 w 641"/>
                <a:gd name="T43" fmla="*/ 0 h 8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1"/>
                <a:gd name="T67" fmla="*/ 0 h 853"/>
                <a:gd name="T68" fmla="*/ 641 w 641"/>
                <a:gd name="T69" fmla="*/ 853 h 8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1" h="853">
                  <a:moveTo>
                    <a:pt x="27" y="0"/>
                  </a:moveTo>
                  <a:lnTo>
                    <a:pt x="586" y="0"/>
                  </a:lnTo>
                  <a:lnTo>
                    <a:pt x="322" y="15"/>
                  </a:lnTo>
                  <a:lnTo>
                    <a:pt x="586" y="24"/>
                  </a:lnTo>
                  <a:lnTo>
                    <a:pt x="321" y="40"/>
                  </a:lnTo>
                  <a:lnTo>
                    <a:pt x="584" y="52"/>
                  </a:lnTo>
                  <a:lnTo>
                    <a:pt x="324" y="68"/>
                  </a:lnTo>
                  <a:lnTo>
                    <a:pt x="590" y="91"/>
                  </a:lnTo>
                  <a:lnTo>
                    <a:pt x="83" y="94"/>
                  </a:lnTo>
                  <a:lnTo>
                    <a:pt x="97" y="774"/>
                  </a:lnTo>
                  <a:lnTo>
                    <a:pt x="634" y="776"/>
                  </a:lnTo>
                  <a:lnTo>
                    <a:pt x="412" y="793"/>
                  </a:lnTo>
                  <a:lnTo>
                    <a:pt x="639" y="799"/>
                  </a:lnTo>
                  <a:lnTo>
                    <a:pt x="405" y="816"/>
                  </a:lnTo>
                  <a:lnTo>
                    <a:pt x="641" y="823"/>
                  </a:lnTo>
                  <a:lnTo>
                    <a:pt x="426" y="834"/>
                  </a:lnTo>
                  <a:lnTo>
                    <a:pt x="534" y="853"/>
                  </a:lnTo>
                  <a:lnTo>
                    <a:pt x="19" y="850"/>
                  </a:lnTo>
                  <a:lnTo>
                    <a:pt x="9" y="836"/>
                  </a:lnTo>
                  <a:lnTo>
                    <a:pt x="0" y="21"/>
                  </a:lnTo>
                  <a:lnTo>
                    <a:pt x="27" y="0"/>
                  </a:lnTo>
                  <a:close/>
                </a:path>
              </a:pathLst>
            </a:custGeom>
            <a:solidFill>
              <a:srgbClr val="B2B2B2"/>
            </a:solidFill>
            <a:ln w="9525">
              <a:noFill/>
              <a:round/>
              <a:headEnd/>
              <a:tailEnd/>
            </a:ln>
          </p:spPr>
          <p:txBody>
            <a:bodyPr/>
            <a:lstStyle/>
            <a:p>
              <a:endParaRPr lang="en-US"/>
            </a:p>
          </p:txBody>
        </p:sp>
        <p:sp>
          <p:nvSpPr>
            <p:cNvPr id="13344" name="Freeform 185"/>
            <p:cNvSpPr>
              <a:spLocks/>
            </p:cNvSpPr>
            <p:nvPr/>
          </p:nvSpPr>
          <p:spPr bwMode="auto">
            <a:xfrm>
              <a:off x="1265" y="2623"/>
              <a:ext cx="68" cy="95"/>
            </a:xfrm>
            <a:custGeom>
              <a:avLst/>
              <a:gdLst>
                <a:gd name="T0" fmla="*/ 0 w 611"/>
                <a:gd name="T1" fmla="*/ 0 h 666"/>
                <a:gd name="T2" fmla="*/ 0 w 611"/>
                <a:gd name="T3" fmla="*/ 0 h 666"/>
                <a:gd name="T4" fmla="*/ 0 w 611"/>
                <a:gd name="T5" fmla="*/ 0 h 666"/>
                <a:gd name="T6" fmla="*/ 0 w 611"/>
                <a:gd name="T7" fmla="*/ 0 h 666"/>
                <a:gd name="T8" fmla="*/ 0 w 611"/>
                <a:gd name="T9" fmla="*/ 0 h 666"/>
                <a:gd name="T10" fmla="*/ 0 w 611"/>
                <a:gd name="T11" fmla="*/ 0 h 666"/>
                <a:gd name="T12" fmla="*/ 0 w 611"/>
                <a:gd name="T13" fmla="*/ 0 h 666"/>
                <a:gd name="T14" fmla="*/ 0 w 611"/>
                <a:gd name="T15" fmla="*/ 0 h 666"/>
                <a:gd name="T16" fmla="*/ 0 w 611"/>
                <a:gd name="T17" fmla="*/ 0 h 666"/>
                <a:gd name="T18" fmla="*/ 0 w 611"/>
                <a:gd name="T19" fmla="*/ 0 h 6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1"/>
                <a:gd name="T31" fmla="*/ 0 h 666"/>
                <a:gd name="T32" fmla="*/ 611 w 611"/>
                <a:gd name="T33" fmla="*/ 666 h 6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1" h="666">
                  <a:moveTo>
                    <a:pt x="0" y="0"/>
                  </a:moveTo>
                  <a:lnTo>
                    <a:pt x="242" y="0"/>
                  </a:lnTo>
                  <a:lnTo>
                    <a:pt x="592" y="6"/>
                  </a:lnTo>
                  <a:lnTo>
                    <a:pt x="611" y="666"/>
                  </a:lnTo>
                  <a:lnTo>
                    <a:pt x="576" y="645"/>
                  </a:lnTo>
                  <a:lnTo>
                    <a:pt x="556" y="38"/>
                  </a:lnTo>
                  <a:lnTo>
                    <a:pt x="354" y="27"/>
                  </a:lnTo>
                  <a:lnTo>
                    <a:pt x="236" y="14"/>
                  </a:lnTo>
                  <a:lnTo>
                    <a:pt x="0" y="0"/>
                  </a:lnTo>
                  <a:close/>
                </a:path>
              </a:pathLst>
            </a:custGeom>
            <a:solidFill>
              <a:srgbClr val="999999"/>
            </a:solidFill>
            <a:ln w="9525">
              <a:noFill/>
              <a:round/>
              <a:headEnd/>
              <a:tailEnd/>
            </a:ln>
          </p:spPr>
          <p:txBody>
            <a:bodyPr/>
            <a:lstStyle/>
            <a:p>
              <a:endParaRPr lang="en-US"/>
            </a:p>
          </p:txBody>
        </p:sp>
        <p:sp>
          <p:nvSpPr>
            <p:cNvPr id="13345" name="Freeform 186"/>
            <p:cNvSpPr>
              <a:spLocks/>
            </p:cNvSpPr>
            <p:nvPr/>
          </p:nvSpPr>
          <p:spPr bwMode="auto">
            <a:xfrm>
              <a:off x="1233" y="2768"/>
              <a:ext cx="91" cy="9"/>
            </a:xfrm>
            <a:custGeom>
              <a:avLst/>
              <a:gdLst>
                <a:gd name="T0" fmla="*/ 0 w 822"/>
                <a:gd name="T1" fmla="*/ 0 h 67"/>
                <a:gd name="T2" fmla="*/ 0 w 822"/>
                <a:gd name="T3" fmla="*/ 0 h 67"/>
                <a:gd name="T4" fmla="*/ 0 w 822"/>
                <a:gd name="T5" fmla="*/ 0 h 67"/>
                <a:gd name="T6" fmla="*/ 0 w 822"/>
                <a:gd name="T7" fmla="*/ 0 h 67"/>
                <a:gd name="T8" fmla="*/ 0 w 822"/>
                <a:gd name="T9" fmla="*/ 0 h 67"/>
                <a:gd name="T10" fmla="*/ 0 w 822"/>
                <a:gd name="T11" fmla="*/ 0 h 67"/>
                <a:gd name="T12" fmla="*/ 0 60000 65536"/>
                <a:gd name="T13" fmla="*/ 0 60000 65536"/>
                <a:gd name="T14" fmla="*/ 0 60000 65536"/>
                <a:gd name="T15" fmla="*/ 0 60000 65536"/>
                <a:gd name="T16" fmla="*/ 0 60000 65536"/>
                <a:gd name="T17" fmla="*/ 0 60000 65536"/>
                <a:gd name="T18" fmla="*/ 0 w 822"/>
                <a:gd name="T19" fmla="*/ 0 h 67"/>
                <a:gd name="T20" fmla="*/ 822 w 822"/>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822" h="67">
                  <a:moveTo>
                    <a:pt x="7" y="8"/>
                  </a:moveTo>
                  <a:lnTo>
                    <a:pt x="817" y="0"/>
                  </a:lnTo>
                  <a:lnTo>
                    <a:pt x="822" y="67"/>
                  </a:lnTo>
                  <a:lnTo>
                    <a:pt x="0" y="63"/>
                  </a:lnTo>
                  <a:lnTo>
                    <a:pt x="7" y="8"/>
                  </a:lnTo>
                  <a:close/>
                </a:path>
              </a:pathLst>
            </a:custGeom>
            <a:solidFill>
              <a:srgbClr val="999999"/>
            </a:solidFill>
            <a:ln w="9525">
              <a:noFill/>
              <a:round/>
              <a:headEnd/>
              <a:tailEnd/>
            </a:ln>
          </p:spPr>
          <p:txBody>
            <a:bodyPr/>
            <a:lstStyle/>
            <a:p>
              <a:endParaRPr lang="en-US"/>
            </a:p>
          </p:txBody>
        </p:sp>
        <p:sp>
          <p:nvSpPr>
            <p:cNvPr id="13346" name="Freeform 187"/>
            <p:cNvSpPr>
              <a:spLocks/>
            </p:cNvSpPr>
            <p:nvPr/>
          </p:nvSpPr>
          <p:spPr bwMode="auto">
            <a:xfrm>
              <a:off x="1235" y="2749"/>
              <a:ext cx="89" cy="16"/>
            </a:xfrm>
            <a:custGeom>
              <a:avLst/>
              <a:gdLst>
                <a:gd name="T0" fmla="*/ 0 w 805"/>
                <a:gd name="T1" fmla="*/ 0 h 116"/>
                <a:gd name="T2" fmla="*/ 0 w 805"/>
                <a:gd name="T3" fmla="*/ 0 h 116"/>
                <a:gd name="T4" fmla="*/ 0 w 805"/>
                <a:gd name="T5" fmla="*/ 0 h 116"/>
                <a:gd name="T6" fmla="*/ 0 w 805"/>
                <a:gd name="T7" fmla="*/ 0 h 116"/>
                <a:gd name="T8" fmla="*/ 0 w 805"/>
                <a:gd name="T9" fmla="*/ 0 h 116"/>
                <a:gd name="T10" fmla="*/ 0 w 805"/>
                <a:gd name="T11" fmla="*/ 0 h 116"/>
                <a:gd name="T12" fmla="*/ 0 w 805"/>
                <a:gd name="T13" fmla="*/ 0 h 116"/>
                <a:gd name="T14" fmla="*/ 0 w 805"/>
                <a:gd name="T15" fmla="*/ 0 h 116"/>
                <a:gd name="T16" fmla="*/ 0 w 805"/>
                <a:gd name="T17" fmla="*/ 0 h 116"/>
                <a:gd name="T18" fmla="*/ 0 w 805"/>
                <a:gd name="T19" fmla="*/ 0 h 116"/>
                <a:gd name="T20" fmla="*/ 0 w 805"/>
                <a:gd name="T21" fmla="*/ 0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5"/>
                <a:gd name="T34" fmla="*/ 0 h 116"/>
                <a:gd name="T35" fmla="*/ 805 w 805"/>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5" h="116">
                  <a:moveTo>
                    <a:pt x="0" y="0"/>
                  </a:moveTo>
                  <a:lnTo>
                    <a:pt x="803" y="1"/>
                  </a:lnTo>
                  <a:lnTo>
                    <a:pt x="805" y="37"/>
                  </a:lnTo>
                  <a:lnTo>
                    <a:pt x="700" y="39"/>
                  </a:lnTo>
                  <a:lnTo>
                    <a:pt x="782" y="116"/>
                  </a:lnTo>
                  <a:lnTo>
                    <a:pt x="65" y="109"/>
                  </a:lnTo>
                  <a:lnTo>
                    <a:pt x="20" y="81"/>
                  </a:lnTo>
                  <a:lnTo>
                    <a:pt x="35" y="49"/>
                  </a:lnTo>
                  <a:lnTo>
                    <a:pt x="12" y="41"/>
                  </a:lnTo>
                  <a:lnTo>
                    <a:pt x="0" y="0"/>
                  </a:lnTo>
                  <a:close/>
                </a:path>
              </a:pathLst>
            </a:custGeom>
            <a:solidFill>
              <a:srgbClr val="999999"/>
            </a:solidFill>
            <a:ln w="9525">
              <a:noFill/>
              <a:round/>
              <a:headEnd/>
              <a:tailEnd/>
            </a:ln>
          </p:spPr>
          <p:txBody>
            <a:bodyPr/>
            <a:lstStyle/>
            <a:p>
              <a:endParaRPr lang="en-US"/>
            </a:p>
          </p:txBody>
        </p:sp>
        <p:sp>
          <p:nvSpPr>
            <p:cNvPr id="13347" name="Freeform 188"/>
            <p:cNvSpPr>
              <a:spLocks/>
            </p:cNvSpPr>
            <p:nvPr/>
          </p:nvSpPr>
          <p:spPr bwMode="auto">
            <a:xfrm>
              <a:off x="1225" y="2736"/>
              <a:ext cx="111" cy="12"/>
            </a:xfrm>
            <a:custGeom>
              <a:avLst/>
              <a:gdLst>
                <a:gd name="T0" fmla="*/ 0 w 999"/>
                <a:gd name="T1" fmla="*/ 0 h 87"/>
                <a:gd name="T2" fmla="*/ 0 w 999"/>
                <a:gd name="T3" fmla="*/ 0 h 87"/>
                <a:gd name="T4" fmla="*/ 0 w 999"/>
                <a:gd name="T5" fmla="*/ 0 h 87"/>
                <a:gd name="T6" fmla="*/ 0 w 999"/>
                <a:gd name="T7" fmla="*/ 0 h 87"/>
                <a:gd name="T8" fmla="*/ 0 w 999"/>
                <a:gd name="T9" fmla="*/ 0 h 87"/>
                <a:gd name="T10" fmla="*/ 0 w 999"/>
                <a:gd name="T11" fmla="*/ 0 h 87"/>
                <a:gd name="T12" fmla="*/ 0 w 999"/>
                <a:gd name="T13" fmla="*/ 0 h 87"/>
                <a:gd name="T14" fmla="*/ 0 w 999"/>
                <a:gd name="T15" fmla="*/ 0 h 87"/>
                <a:gd name="T16" fmla="*/ 0 60000 65536"/>
                <a:gd name="T17" fmla="*/ 0 60000 65536"/>
                <a:gd name="T18" fmla="*/ 0 60000 65536"/>
                <a:gd name="T19" fmla="*/ 0 60000 65536"/>
                <a:gd name="T20" fmla="*/ 0 60000 65536"/>
                <a:gd name="T21" fmla="*/ 0 60000 65536"/>
                <a:gd name="T22" fmla="*/ 0 60000 65536"/>
                <a:gd name="T23" fmla="*/ 0 60000 65536"/>
                <a:gd name="T24" fmla="*/ 0 w 999"/>
                <a:gd name="T25" fmla="*/ 0 h 87"/>
                <a:gd name="T26" fmla="*/ 999 w 999"/>
                <a:gd name="T27" fmla="*/ 87 h 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9" h="87">
                  <a:moveTo>
                    <a:pt x="0" y="3"/>
                  </a:moveTo>
                  <a:lnTo>
                    <a:pt x="999" y="0"/>
                  </a:lnTo>
                  <a:lnTo>
                    <a:pt x="997" y="43"/>
                  </a:lnTo>
                  <a:lnTo>
                    <a:pt x="34" y="33"/>
                  </a:lnTo>
                  <a:lnTo>
                    <a:pt x="47" y="87"/>
                  </a:lnTo>
                  <a:lnTo>
                    <a:pt x="14" y="70"/>
                  </a:lnTo>
                  <a:lnTo>
                    <a:pt x="0" y="3"/>
                  </a:lnTo>
                  <a:close/>
                </a:path>
              </a:pathLst>
            </a:custGeom>
            <a:solidFill>
              <a:srgbClr val="999999"/>
            </a:solidFill>
            <a:ln w="9525">
              <a:noFill/>
              <a:round/>
              <a:headEnd/>
              <a:tailEnd/>
            </a:ln>
          </p:spPr>
          <p:txBody>
            <a:bodyPr/>
            <a:lstStyle/>
            <a:p>
              <a:endParaRPr lang="en-US"/>
            </a:p>
          </p:txBody>
        </p:sp>
        <p:sp>
          <p:nvSpPr>
            <p:cNvPr id="13348" name="Freeform 189"/>
            <p:cNvSpPr>
              <a:spLocks/>
            </p:cNvSpPr>
            <p:nvPr/>
          </p:nvSpPr>
          <p:spPr bwMode="auto">
            <a:xfrm>
              <a:off x="1256" y="2628"/>
              <a:ext cx="72" cy="87"/>
            </a:xfrm>
            <a:custGeom>
              <a:avLst/>
              <a:gdLst>
                <a:gd name="T0" fmla="*/ 0 w 652"/>
                <a:gd name="T1" fmla="*/ 0 h 611"/>
                <a:gd name="T2" fmla="*/ 0 w 652"/>
                <a:gd name="T3" fmla="*/ 0 h 611"/>
                <a:gd name="T4" fmla="*/ 0 w 652"/>
                <a:gd name="T5" fmla="*/ 0 h 611"/>
                <a:gd name="T6" fmla="*/ 0 w 652"/>
                <a:gd name="T7" fmla="*/ 0 h 611"/>
                <a:gd name="T8" fmla="*/ 0 w 652"/>
                <a:gd name="T9" fmla="*/ 0 h 611"/>
                <a:gd name="T10" fmla="*/ 0 w 652"/>
                <a:gd name="T11" fmla="*/ 0 h 611"/>
                <a:gd name="T12" fmla="*/ 0 60000 65536"/>
                <a:gd name="T13" fmla="*/ 0 60000 65536"/>
                <a:gd name="T14" fmla="*/ 0 60000 65536"/>
                <a:gd name="T15" fmla="*/ 0 60000 65536"/>
                <a:gd name="T16" fmla="*/ 0 60000 65536"/>
                <a:gd name="T17" fmla="*/ 0 60000 65536"/>
                <a:gd name="T18" fmla="*/ 0 w 652"/>
                <a:gd name="T19" fmla="*/ 0 h 611"/>
                <a:gd name="T20" fmla="*/ 652 w 652"/>
                <a:gd name="T21" fmla="*/ 611 h 611"/>
              </a:gdLst>
              <a:ahLst/>
              <a:cxnLst>
                <a:cxn ang="T12">
                  <a:pos x="T0" y="T1"/>
                </a:cxn>
                <a:cxn ang="T13">
                  <a:pos x="T2" y="T3"/>
                </a:cxn>
                <a:cxn ang="T14">
                  <a:pos x="T4" y="T5"/>
                </a:cxn>
                <a:cxn ang="T15">
                  <a:pos x="T6" y="T7"/>
                </a:cxn>
                <a:cxn ang="T16">
                  <a:pos x="T8" y="T9"/>
                </a:cxn>
                <a:cxn ang="T17">
                  <a:pos x="T10" y="T11"/>
                </a:cxn>
              </a:cxnLst>
              <a:rect l="T18" t="T19" r="T20" b="T21"/>
              <a:pathLst>
                <a:path w="652" h="611">
                  <a:moveTo>
                    <a:pt x="0" y="0"/>
                  </a:moveTo>
                  <a:lnTo>
                    <a:pt x="647" y="7"/>
                  </a:lnTo>
                  <a:lnTo>
                    <a:pt x="652" y="611"/>
                  </a:lnTo>
                  <a:lnTo>
                    <a:pt x="19" y="605"/>
                  </a:lnTo>
                  <a:lnTo>
                    <a:pt x="0" y="0"/>
                  </a:lnTo>
                  <a:close/>
                </a:path>
              </a:pathLst>
            </a:custGeom>
            <a:solidFill>
              <a:srgbClr val="5C5C73"/>
            </a:solidFill>
            <a:ln w="9525">
              <a:noFill/>
              <a:round/>
              <a:headEnd/>
              <a:tailEnd/>
            </a:ln>
          </p:spPr>
          <p:txBody>
            <a:bodyPr/>
            <a:lstStyle/>
            <a:p>
              <a:endParaRPr lang="en-US"/>
            </a:p>
          </p:txBody>
        </p:sp>
        <p:sp>
          <p:nvSpPr>
            <p:cNvPr id="13349" name="Freeform 190"/>
            <p:cNvSpPr>
              <a:spLocks/>
            </p:cNvSpPr>
            <p:nvPr/>
          </p:nvSpPr>
          <p:spPr bwMode="auto">
            <a:xfrm>
              <a:off x="1257" y="2628"/>
              <a:ext cx="72" cy="86"/>
            </a:xfrm>
            <a:custGeom>
              <a:avLst/>
              <a:gdLst>
                <a:gd name="T0" fmla="*/ 0 w 645"/>
                <a:gd name="T1" fmla="*/ 0 h 603"/>
                <a:gd name="T2" fmla="*/ 0 w 645"/>
                <a:gd name="T3" fmla="*/ 0 h 603"/>
                <a:gd name="T4" fmla="*/ 0 w 645"/>
                <a:gd name="T5" fmla="*/ 0 h 603"/>
                <a:gd name="T6" fmla="*/ 0 w 645"/>
                <a:gd name="T7" fmla="*/ 0 h 603"/>
                <a:gd name="T8" fmla="*/ 0 w 645"/>
                <a:gd name="T9" fmla="*/ 0 h 603"/>
                <a:gd name="T10" fmla="*/ 0 w 645"/>
                <a:gd name="T11" fmla="*/ 0 h 603"/>
                <a:gd name="T12" fmla="*/ 0 w 645"/>
                <a:gd name="T13" fmla="*/ 0 h 603"/>
                <a:gd name="T14" fmla="*/ 0 w 645"/>
                <a:gd name="T15" fmla="*/ 0 h 603"/>
                <a:gd name="T16" fmla="*/ 0 w 645"/>
                <a:gd name="T17" fmla="*/ 0 h 603"/>
                <a:gd name="T18" fmla="*/ 0 w 645"/>
                <a:gd name="T19" fmla="*/ 0 h 603"/>
                <a:gd name="T20" fmla="*/ 0 w 645"/>
                <a:gd name="T21" fmla="*/ 0 h 603"/>
                <a:gd name="T22" fmla="*/ 0 w 645"/>
                <a:gd name="T23" fmla="*/ 0 h 603"/>
                <a:gd name="T24" fmla="*/ 0 w 645"/>
                <a:gd name="T25" fmla="*/ 0 h 603"/>
                <a:gd name="T26" fmla="*/ 0 w 645"/>
                <a:gd name="T27" fmla="*/ 0 h 603"/>
                <a:gd name="T28" fmla="*/ 0 w 645"/>
                <a:gd name="T29" fmla="*/ 0 h 603"/>
                <a:gd name="T30" fmla="*/ 0 w 645"/>
                <a:gd name="T31" fmla="*/ 0 h 603"/>
                <a:gd name="T32" fmla="*/ 0 w 645"/>
                <a:gd name="T33" fmla="*/ 0 h 603"/>
                <a:gd name="T34" fmla="*/ 0 w 645"/>
                <a:gd name="T35" fmla="*/ 0 h 603"/>
                <a:gd name="T36" fmla="*/ 0 w 645"/>
                <a:gd name="T37" fmla="*/ 0 h 603"/>
                <a:gd name="T38" fmla="*/ 0 w 645"/>
                <a:gd name="T39" fmla="*/ 0 h 603"/>
                <a:gd name="T40" fmla="*/ 0 w 645"/>
                <a:gd name="T41" fmla="*/ 0 h 603"/>
                <a:gd name="T42" fmla="*/ 0 w 645"/>
                <a:gd name="T43" fmla="*/ 0 h 603"/>
                <a:gd name="T44" fmla="*/ 0 w 645"/>
                <a:gd name="T45" fmla="*/ 0 h 603"/>
                <a:gd name="T46" fmla="*/ 0 w 645"/>
                <a:gd name="T47" fmla="*/ 0 h 603"/>
                <a:gd name="T48" fmla="*/ 0 w 645"/>
                <a:gd name="T49" fmla="*/ 0 h 603"/>
                <a:gd name="T50" fmla="*/ 0 w 645"/>
                <a:gd name="T51" fmla="*/ 0 h 603"/>
                <a:gd name="T52" fmla="*/ 0 w 645"/>
                <a:gd name="T53" fmla="*/ 0 h 603"/>
                <a:gd name="T54" fmla="*/ 0 w 645"/>
                <a:gd name="T55" fmla="*/ 0 h 6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45"/>
                <a:gd name="T85" fmla="*/ 0 h 603"/>
                <a:gd name="T86" fmla="*/ 645 w 645"/>
                <a:gd name="T87" fmla="*/ 603 h 60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45" h="603">
                  <a:moveTo>
                    <a:pt x="594" y="17"/>
                  </a:moveTo>
                  <a:lnTo>
                    <a:pt x="462" y="18"/>
                  </a:lnTo>
                  <a:lnTo>
                    <a:pt x="384" y="22"/>
                  </a:lnTo>
                  <a:lnTo>
                    <a:pt x="312" y="32"/>
                  </a:lnTo>
                  <a:lnTo>
                    <a:pt x="249" y="50"/>
                  </a:lnTo>
                  <a:lnTo>
                    <a:pt x="203" y="77"/>
                  </a:lnTo>
                  <a:lnTo>
                    <a:pt x="157" y="113"/>
                  </a:lnTo>
                  <a:lnTo>
                    <a:pt x="118" y="151"/>
                  </a:lnTo>
                  <a:lnTo>
                    <a:pt x="92" y="208"/>
                  </a:lnTo>
                  <a:lnTo>
                    <a:pt x="74" y="265"/>
                  </a:lnTo>
                  <a:lnTo>
                    <a:pt x="66" y="324"/>
                  </a:lnTo>
                  <a:lnTo>
                    <a:pt x="72" y="385"/>
                  </a:lnTo>
                  <a:lnTo>
                    <a:pt x="89" y="452"/>
                  </a:lnTo>
                  <a:lnTo>
                    <a:pt x="121" y="494"/>
                  </a:lnTo>
                  <a:lnTo>
                    <a:pt x="166" y="523"/>
                  </a:lnTo>
                  <a:lnTo>
                    <a:pt x="235" y="551"/>
                  </a:lnTo>
                  <a:lnTo>
                    <a:pt x="315" y="566"/>
                  </a:lnTo>
                  <a:lnTo>
                    <a:pt x="399" y="571"/>
                  </a:lnTo>
                  <a:lnTo>
                    <a:pt x="491" y="571"/>
                  </a:lnTo>
                  <a:lnTo>
                    <a:pt x="550" y="558"/>
                  </a:lnTo>
                  <a:lnTo>
                    <a:pt x="606" y="538"/>
                  </a:lnTo>
                  <a:lnTo>
                    <a:pt x="645" y="500"/>
                  </a:lnTo>
                  <a:lnTo>
                    <a:pt x="642" y="603"/>
                  </a:lnTo>
                  <a:lnTo>
                    <a:pt x="0" y="600"/>
                  </a:lnTo>
                  <a:lnTo>
                    <a:pt x="3" y="3"/>
                  </a:lnTo>
                  <a:lnTo>
                    <a:pt x="585" y="0"/>
                  </a:lnTo>
                  <a:lnTo>
                    <a:pt x="594" y="17"/>
                  </a:lnTo>
                  <a:close/>
                </a:path>
              </a:pathLst>
            </a:custGeom>
            <a:solidFill>
              <a:srgbClr val="2E2E3B"/>
            </a:solidFill>
            <a:ln w="9525">
              <a:noFill/>
              <a:round/>
              <a:headEnd/>
              <a:tailEnd/>
            </a:ln>
          </p:spPr>
          <p:txBody>
            <a:bodyPr/>
            <a:lstStyle/>
            <a:p>
              <a:endParaRPr lang="en-US"/>
            </a:p>
          </p:txBody>
        </p:sp>
        <p:sp>
          <p:nvSpPr>
            <p:cNvPr id="13350" name="Freeform 191"/>
            <p:cNvSpPr>
              <a:spLocks/>
            </p:cNvSpPr>
            <p:nvPr/>
          </p:nvSpPr>
          <p:spPr bwMode="auto">
            <a:xfrm>
              <a:off x="1122" y="2784"/>
              <a:ext cx="196" cy="56"/>
            </a:xfrm>
            <a:custGeom>
              <a:avLst/>
              <a:gdLst>
                <a:gd name="T0" fmla="*/ 0 w 1766"/>
                <a:gd name="T1" fmla="*/ 0 h 390"/>
                <a:gd name="T2" fmla="*/ 0 w 1766"/>
                <a:gd name="T3" fmla="*/ 0 h 390"/>
                <a:gd name="T4" fmla="*/ 0 w 1766"/>
                <a:gd name="T5" fmla="*/ 0 h 390"/>
                <a:gd name="T6" fmla="*/ 0 w 1766"/>
                <a:gd name="T7" fmla="*/ 0 h 390"/>
                <a:gd name="T8" fmla="*/ 0 w 1766"/>
                <a:gd name="T9" fmla="*/ 0 h 390"/>
                <a:gd name="T10" fmla="*/ 0 w 1766"/>
                <a:gd name="T11" fmla="*/ 0 h 390"/>
                <a:gd name="T12" fmla="*/ 0 w 1766"/>
                <a:gd name="T13" fmla="*/ 0 h 390"/>
                <a:gd name="T14" fmla="*/ 0 w 1766"/>
                <a:gd name="T15" fmla="*/ 0 h 390"/>
                <a:gd name="T16" fmla="*/ 0 60000 65536"/>
                <a:gd name="T17" fmla="*/ 0 60000 65536"/>
                <a:gd name="T18" fmla="*/ 0 60000 65536"/>
                <a:gd name="T19" fmla="*/ 0 60000 65536"/>
                <a:gd name="T20" fmla="*/ 0 60000 65536"/>
                <a:gd name="T21" fmla="*/ 0 60000 65536"/>
                <a:gd name="T22" fmla="*/ 0 60000 65536"/>
                <a:gd name="T23" fmla="*/ 0 60000 65536"/>
                <a:gd name="T24" fmla="*/ 0 w 1766"/>
                <a:gd name="T25" fmla="*/ 0 h 390"/>
                <a:gd name="T26" fmla="*/ 1766 w 1766"/>
                <a:gd name="T27" fmla="*/ 390 h 3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66" h="390">
                  <a:moveTo>
                    <a:pt x="72" y="0"/>
                  </a:moveTo>
                  <a:lnTo>
                    <a:pt x="0" y="344"/>
                  </a:lnTo>
                  <a:lnTo>
                    <a:pt x="25" y="390"/>
                  </a:lnTo>
                  <a:lnTo>
                    <a:pt x="1753" y="384"/>
                  </a:lnTo>
                  <a:lnTo>
                    <a:pt x="1766" y="347"/>
                  </a:lnTo>
                  <a:lnTo>
                    <a:pt x="1691" y="12"/>
                  </a:lnTo>
                  <a:lnTo>
                    <a:pt x="72" y="0"/>
                  </a:lnTo>
                  <a:close/>
                </a:path>
              </a:pathLst>
            </a:custGeom>
            <a:solidFill>
              <a:srgbClr val="E5E5E5"/>
            </a:solidFill>
            <a:ln w="9525">
              <a:noFill/>
              <a:round/>
              <a:headEnd/>
              <a:tailEnd/>
            </a:ln>
          </p:spPr>
          <p:txBody>
            <a:bodyPr/>
            <a:lstStyle/>
            <a:p>
              <a:endParaRPr lang="en-US"/>
            </a:p>
          </p:txBody>
        </p:sp>
        <p:sp>
          <p:nvSpPr>
            <p:cNvPr id="13351" name="Freeform 192"/>
            <p:cNvSpPr>
              <a:spLocks/>
            </p:cNvSpPr>
            <p:nvPr/>
          </p:nvSpPr>
          <p:spPr bwMode="auto">
            <a:xfrm>
              <a:off x="1123" y="2835"/>
              <a:ext cx="195" cy="5"/>
            </a:xfrm>
            <a:custGeom>
              <a:avLst/>
              <a:gdLst>
                <a:gd name="T0" fmla="*/ 0 w 1758"/>
                <a:gd name="T1" fmla="*/ 0 h 35"/>
                <a:gd name="T2" fmla="*/ 0 w 1758"/>
                <a:gd name="T3" fmla="*/ 0 h 35"/>
                <a:gd name="T4" fmla="*/ 0 w 1758"/>
                <a:gd name="T5" fmla="*/ 0 h 35"/>
                <a:gd name="T6" fmla="*/ 0 w 1758"/>
                <a:gd name="T7" fmla="*/ 0 h 35"/>
                <a:gd name="T8" fmla="*/ 0 w 1758"/>
                <a:gd name="T9" fmla="*/ 0 h 35"/>
                <a:gd name="T10" fmla="*/ 0 w 1758"/>
                <a:gd name="T11" fmla="*/ 0 h 35"/>
                <a:gd name="T12" fmla="*/ 0 60000 65536"/>
                <a:gd name="T13" fmla="*/ 0 60000 65536"/>
                <a:gd name="T14" fmla="*/ 0 60000 65536"/>
                <a:gd name="T15" fmla="*/ 0 60000 65536"/>
                <a:gd name="T16" fmla="*/ 0 60000 65536"/>
                <a:gd name="T17" fmla="*/ 0 60000 65536"/>
                <a:gd name="T18" fmla="*/ 0 w 1758"/>
                <a:gd name="T19" fmla="*/ 0 h 35"/>
                <a:gd name="T20" fmla="*/ 1758 w 1758"/>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758" h="35">
                  <a:moveTo>
                    <a:pt x="0" y="3"/>
                  </a:moveTo>
                  <a:lnTo>
                    <a:pt x="1758" y="0"/>
                  </a:lnTo>
                  <a:lnTo>
                    <a:pt x="1743" y="26"/>
                  </a:lnTo>
                  <a:lnTo>
                    <a:pt x="21" y="35"/>
                  </a:lnTo>
                  <a:lnTo>
                    <a:pt x="0" y="3"/>
                  </a:lnTo>
                  <a:close/>
                </a:path>
              </a:pathLst>
            </a:custGeom>
            <a:solidFill>
              <a:srgbClr val="B2B2B2"/>
            </a:solidFill>
            <a:ln w="9525">
              <a:noFill/>
              <a:round/>
              <a:headEnd/>
              <a:tailEnd/>
            </a:ln>
          </p:spPr>
          <p:txBody>
            <a:bodyPr/>
            <a:lstStyle/>
            <a:p>
              <a:endParaRPr lang="en-US"/>
            </a:p>
          </p:txBody>
        </p:sp>
        <p:sp>
          <p:nvSpPr>
            <p:cNvPr id="13352" name="Freeform 193"/>
            <p:cNvSpPr>
              <a:spLocks/>
            </p:cNvSpPr>
            <p:nvPr/>
          </p:nvSpPr>
          <p:spPr bwMode="auto">
            <a:xfrm>
              <a:off x="1277" y="2798"/>
              <a:ext cx="5" cy="26"/>
            </a:xfrm>
            <a:custGeom>
              <a:avLst/>
              <a:gdLst>
                <a:gd name="T0" fmla="*/ 0 w 37"/>
                <a:gd name="T1" fmla="*/ 0 h 180"/>
                <a:gd name="T2" fmla="*/ 0 w 37"/>
                <a:gd name="T3" fmla="*/ 0 h 180"/>
                <a:gd name="T4" fmla="*/ 0 w 37"/>
                <a:gd name="T5" fmla="*/ 0 h 180"/>
                <a:gd name="T6" fmla="*/ 0 w 37"/>
                <a:gd name="T7" fmla="*/ 0 h 180"/>
                <a:gd name="T8" fmla="*/ 0 w 37"/>
                <a:gd name="T9" fmla="*/ 0 h 180"/>
                <a:gd name="T10" fmla="*/ 0 w 37"/>
                <a:gd name="T11" fmla="*/ 0 h 180"/>
                <a:gd name="T12" fmla="*/ 0 w 37"/>
                <a:gd name="T13" fmla="*/ 0 h 180"/>
                <a:gd name="T14" fmla="*/ 0 60000 65536"/>
                <a:gd name="T15" fmla="*/ 0 60000 65536"/>
                <a:gd name="T16" fmla="*/ 0 60000 65536"/>
                <a:gd name="T17" fmla="*/ 0 60000 65536"/>
                <a:gd name="T18" fmla="*/ 0 60000 65536"/>
                <a:gd name="T19" fmla="*/ 0 60000 65536"/>
                <a:gd name="T20" fmla="*/ 0 60000 65536"/>
                <a:gd name="T21" fmla="*/ 0 w 37"/>
                <a:gd name="T22" fmla="*/ 0 h 180"/>
                <a:gd name="T23" fmla="*/ 37 w 37"/>
                <a:gd name="T24" fmla="*/ 180 h 1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180">
                  <a:moveTo>
                    <a:pt x="14" y="0"/>
                  </a:moveTo>
                  <a:lnTo>
                    <a:pt x="0" y="13"/>
                  </a:lnTo>
                  <a:lnTo>
                    <a:pt x="19" y="180"/>
                  </a:lnTo>
                  <a:lnTo>
                    <a:pt x="31" y="180"/>
                  </a:lnTo>
                  <a:lnTo>
                    <a:pt x="37" y="163"/>
                  </a:lnTo>
                  <a:lnTo>
                    <a:pt x="14" y="0"/>
                  </a:lnTo>
                  <a:close/>
                </a:path>
              </a:pathLst>
            </a:custGeom>
            <a:solidFill>
              <a:srgbClr val="A39494"/>
            </a:solidFill>
            <a:ln w="9525">
              <a:noFill/>
              <a:round/>
              <a:headEnd/>
              <a:tailEnd/>
            </a:ln>
          </p:spPr>
          <p:txBody>
            <a:bodyPr/>
            <a:lstStyle/>
            <a:p>
              <a:endParaRPr lang="en-US"/>
            </a:p>
          </p:txBody>
        </p:sp>
        <p:sp>
          <p:nvSpPr>
            <p:cNvPr id="13353" name="Freeform 194"/>
            <p:cNvSpPr>
              <a:spLocks/>
            </p:cNvSpPr>
            <p:nvPr/>
          </p:nvSpPr>
          <p:spPr bwMode="auto">
            <a:xfrm>
              <a:off x="1285" y="2799"/>
              <a:ext cx="3" cy="19"/>
            </a:xfrm>
            <a:custGeom>
              <a:avLst/>
              <a:gdLst>
                <a:gd name="T0" fmla="*/ 0 w 31"/>
                <a:gd name="T1" fmla="*/ 0 h 132"/>
                <a:gd name="T2" fmla="*/ 0 w 31"/>
                <a:gd name="T3" fmla="*/ 0 h 132"/>
                <a:gd name="T4" fmla="*/ 0 w 31"/>
                <a:gd name="T5" fmla="*/ 0 h 132"/>
                <a:gd name="T6" fmla="*/ 0 w 31"/>
                <a:gd name="T7" fmla="*/ 0 h 132"/>
                <a:gd name="T8" fmla="*/ 0 w 31"/>
                <a:gd name="T9" fmla="*/ 0 h 132"/>
                <a:gd name="T10" fmla="*/ 0 w 31"/>
                <a:gd name="T11" fmla="*/ 0 h 132"/>
                <a:gd name="T12" fmla="*/ 0 w 31"/>
                <a:gd name="T13" fmla="*/ 0 h 132"/>
                <a:gd name="T14" fmla="*/ 0 w 31"/>
                <a:gd name="T15" fmla="*/ 0 h 132"/>
                <a:gd name="T16" fmla="*/ 0 w 31"/>
                <a:gd name="T17" fmla="*/ 0 h 132"/>
                <a:gd name="T18" fmla="*/ 0 w 31"/>
                <a:gd name="T19" fmla="*/ 0 h 132"/>
                <a:gd name="T20" fmla="*/ 0 w 31"/>
                <a:gd name="T21" fmla="*/ 0 h 132"/>
                <a:gd name="T22" fmla="*/ 0 w 31"/>
                <a:gd name="T23" fmla="*/ 0 h 132"/>
                <a:gd name="T24" fmla="*/ 0 w 31"/>
                <a:gd name="T25" fmla="*/ 0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132"/>
                <a:gd name="T41" fmla="*/ 31 w 31"/>
                <a:gd name="T42" fmla="*/ 132 h 1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132">
                  <a:moveTo>
                    <a:pt x="0" y="8"/>
                  </a:moveTo>
                  <a:lnTo>
                    <a:pt x="15" y="0"/>
                  </a:lnTo>
                  <a:lnTo>
                    <a:pt x="20" y="18"/>
                  </a:lnTo>
                  <a:lnTo>
                    <a:pt x="15" y="27"/>
                  </a:lnTo>
                  <a:lnTo>
                    <a:pt x="21" y="51"/>
                  </a:lnTo>
                  <a:lnTo>
                    <a:pt x="15" y="59"/>
                  </a:lnTo>
                  <a:lnTo>
                    <a:pt x="27" y="87"/>
                  </a:lnTo>
                  <a:lnTo>
                    <a:pt x="20" y="97"/>
                  </a:lnTo>
                  <a:lnTo>
                    <a:pt x="31" y="121"/>
                  </a:lnTo>
                  <a:lnTo>
                    <a:pt x="24" y="132"/>
                  </a:lnTo>
                  <a:lnTo>
                    <a:pt x="12" y="132"/>
                  </a:lnTo>
                  <a:lnTo>
                    <a:pt x="0" y="8"/>
                  </a:lnTo>
                  <a:close/>
                </a:path>
              </a:pathLst>
            </a:custGeom>
            <a:solidFill>
              <a:srgbClr val="A39494"/>
            </a:solidFill>
            <a:ln w="9525">
              <a:noFill/>
              <a:round/>
              <a:headEnd/>
              <a:tailEnd/>
            </a:ln>
          </p:spPr>
          <p:txBody>
            <a:bodyPr/>
            <a:lstStyle/>
            <a:p>
              <a:endParaRPr lang="en-US"/>
            </a:p>
          </p:txBody>
        </p:sp>
        <p:sp>
          <p:nvSpPr>
            <p:cNvPr id="13354" name="Freeform 195"/>
            <p:cNvSpPr>
              <a:spLocks/>
            </p:cNvSpPr>
            <p:nvPr/>
          </p:nvSpPr>
          <p:spPr bwMode="auto">
            <a:xfrm>
              <a:off x="1293" y="2799"/>
              <a:ext cx="5" cy="25"/>
            </a:xfrm>
            <a:custGeom>
              <a:avLst/>
              <a:gdLst>
                <a:gd name="T0" fmla="*/ 0 w 44"/>
                <a:gd name="T1" fmla="*/ 0 h 176"/>
                <a:gd name="T2" fmla="*/ 0 w 44"/>
                <a:gd name="T3" fmla="*/ 0 h 176"/>
                <a:gd name="T4" fmla="*/ 0 w 44"/>
                <a:gd name="T5" fmla="*/ 0 h 176"/>
                <a:gd name="T6" fmla="*/ 0 w 44"/>
                <a:gd name="T7" fmla="*/ 0 h 176"/>
                <a:gd name="T8" fmla="*/ 0 w 44"/>
                <a:gd name="T9" fmla="*/ 0 h 176"/>
                <a:gd name="T10" fmla="*/ 0 w 44"/>
                <a:gd name="T11" fmla="*/ 0 h 176"/>
                <a:gd name="T12" fmla="*/ 0 w 44"/>
                <a:gd name="T13" fmla="*/ 0 h 176"/>
                <a:gd name="T14" fmla="*/ 0 60000 65536"/>
                <a:gd name="T15" fmla="*/ 0 60000 65536"/>
                <a:gd name="T16" fmla="*/ 0 60000 65536"/>
                <a:gd name="T17" fmla="*/ 0 60000 65536"/>
                <a:gd name="T18" fmla="*/ 0 60000 65536"/>
                <a:gd name="T19" fmla="*/ 0 60000 65536"/>
                <a:gd name="T20" fmla="*/ 0 60000 65536"/>
                <a:gd name="T21" fmla="*/ 0 w 44"/>
                <a:gd name="T22" fmla="*/ 0 h 176"/>
                <a:gd name="T23" fmla="*/ 44 w 44"/>
                <a:gd name="T24" fmla="*/ 176 h 1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176">
                  <a:moveTo>
                    <a:pt x="14" y="0"/>
                  </a:moveTo>
                  <a:lnTo>
                    <a:pt x="0" y="7"/>
                  </a:lnTo>
                  <a:lnTo>
                    <a:pt x="26" y="176"/>
                  </a:lnTo>
                  <a:lnTo>
                    <a:pt x="39" y="176"/>
                  </a:lnTo>
                  <a:lnTo>
                    <a:pt x="44" y="158"/>
                  </a:lnTo>
                  <a:lnTo>
                    <a:pt x="14" y="0"/>
                  </a:lnTo>
                  <a:close/>
                </a:path>
              </a:pathLst>
            </a:custGeom>
            <a:solidFill>
              <a:srgbClr val="A39494"/>
            </a:solidFill>
            <a:ln w="9525">
              <a:noFill/>
              <a:round/>
              <a:headEnd/>
              <a:tailEnd/>
            </a:ln>
          </p:spPr>
          <p:txBody>
            <a:bodyPr/>
            <a:lstStyle/>
            <a:p>
              <a:endParaRPr lang="en-US"/>
            </a:p>
          </p:txBody>
        </p:sp>
        <p:sp>
          <p:nvSpPr>
            <p:cNvPr id="13355" name="Freeform 196"/>
            <p:cNvSpPr>
              <a:spLocks/>
            </p:cNvSpPr>
            <p:nvPr/>
          </p:nvSpPr>
          <p:spPr bwMode="auto">
            <a:xfrm>
              <a:off x="1301" y="2799"/>
              <a:ext cx="5" cy="25"/>
            </a:xfrm>
            <a:custGeom>
              <a:avLst/>
              <a:gdLst>
                <a:gd name="T0" fmla="*/ 0 w 43"/>
                <a:gd name="T1" fmla="*/ 0 h 179"/>
                <a:gd name="T2" fmla="*/ 0 w 43"/>
                <a:gd name="T3" fmla="*/ 0 h 179"/>
                <a:gd name="T4" fmla="*/ 0 w 43"/>
                <a:gd name="T5" fmla="*/ 0 h 179"/>
                <a:gd name="T6" fmla="*/ 0 w 43"/>
                <a:gd name="T7" fmla="*/ 0 h 179"/>
                <a:gd name="T8" fmla="*/ 0 w 43"/>
                <a:gd name="T9" fmla="*/ 0 h 179"/>
                <a:gd name="T10" fmla="*/ 0 w 43"/>
                <a:gd name="T11" fmla="*/ 0 h 179"/>
                <a:gd name="T12" fmla="*/ 0 w 43"/>
                <a:gd name="T13" fmla="*/ 0 h 179"/>
                <a:gd name="T14" fmla="*/ 0 60000 65536"/>
                <a:gd name="T15" fmla="*/ 0 60000 65536"/>
                <a:gd name="T16" fmla="*/ 0 60000 65536"/>
                <a:gd name="T17" fmla="*/ 0 60000 65536"/>
                <a:gd name="T18" fmla="*/ 0 60000 65536"/>
                <a:gd name="T19" fmla="*/ 0 60000 65536"/>
                <a:gd name="T20" fmla="*/ 0 60000 65536"/>
                <a:gd name="T21" fmla="*/ 0 w 43"/>
                <a:gd name="T22" fmla="*/ 0 h 179"/>
                <a:gd name="T23" fmla="*/ 43 w 43"/>
                <a:gd name="T24" fmla="*/ 179 h 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179">
                  <a:moveTo>
                    <a:pt x="15" y="0"/>
                  </a:moveTo>
                  <a:lnTo>
                    <a:pt x="0" y="10"/>
                  </a:lnTo>
                  <a:lnTo>
                    <a:pt x="27" y="179"/>
                  </a:lnTo>
                  <a:lnTo>
                    <a:pt x="39" y="179"/>
                  </a:lnTo>
                  <a:lnTo>
                    <a:pt x="43" y="154"/>
                  </a:lnTo>
                  <a:lnTo>
                    <a:pt x="15" y="0"/>
                  </a:lnTo>
                  <a:close/>
                </a:path>
              </a:pathLst>
            </a:custGeom>
            <a:solidFill>
              <a:srgbClr val="A39494"/>
            </a:solidFill>
            <a:ln w="9525">
              <a:noFill/>
              <a:round/>
              <a:headEnd/>
              <a:tailEnd/>
            </a:ln>
          </p:spPr>
          <p:txBody>
            <a:bodyPr/>
            <a:lstStyle/>
            <a:p>
              <a:endParaRPr lang="en-US"/>
            </a:p>
          </p:txBody>
        </p:sp>
        <p:sp>
          <p:nvSpPr>
            <p:cNvPr id="13356" name="Freeform 197"/>
            <p:cNvSpPr>
              <a:spLocks/>
            </p:cNvSpPr>
            <p:nvPr/>
          </p:nvSpPr>
          <p:spPr bwMode="auto">
            <a:xfrm>
              <a:off x="1238" y="2820"/>
              <a:ext cx="10" cy="4"/>
            </a:xfrm>
            <a:custGeom>
              <a:avLst/>
              <a:gdLst>
                <a:gd name="T0" fmla="*/ 0 w 96"/>
                <a:gd name="T1" fmla="*/ 0 h 29"/>
                <a:gd name="T2" fmla="*/ 0 w 96"/>
                <a:gd name="T3" fmla="*/ 0 h 29"/>
                <a:gd name="T4" fmla="*/ 0 w 96"/>
                <a:gd name="T5" fmla="*/ 0 h 29"/>
                <a:gd name="T6" fmla="*/ 0 w 96"/>
                <a:gd name="T7" fmla="*/ 0 h 29"/>
                <a:gd name="T8" fmla="*/ 0 w 96"/>
                <a:gd name="T9" fmla="*/ 0 h 29"/>
                <a:gd name="T10" fmla="*/ 0 w 96"/>
                <a:gd name="T11" fmla="*/ 0 h 29"/>
                <a:gd name="T12" fmla="*/ 0 60000 65536"/>
                <a:gd name="T13" fmla="*/ 0 60000 65536"/>
                <a:gd name="T14" fmla="*/ 0 60000 65536"/>
                <a:gd name="T15" fmla="*/ 0 60000 65536"/>
                <a:gd name="T16" fmla="*/ 0 60000 65536"/>
                <a:gd name="T17" fmla="*/ 0 60000 65536"/>
                <a:gd name="T18" fmla="*/ 0 w 96"/>
                <a:gd name="T19" fmla="*/ 0 h 29"/>
                <a:gd name="T20" fmla="*/ 96 w 96"/>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96" h="29">
                  <a:moveTo>
                    <a:pt x="0" y="29"/>
                  </a:moveTo>
                  <a:lnTo>
                    <a:pt x="12" y="1"/>
                  </a:lnTo>
                  <a:lnTo>
                    <a:pt x="84" y="0"/>
                  </a:lnTo>
                  <a:lnTo>
                    <a:pt x="96" y="27"/>
                  </a:lnTo>
                  <a:lnTo>
                    <a:pt x="0" y="29"/>
                  </a:lnTo>
                  <a:close/>
                </a:path>
              </a:pathLst>
            </a:custGeom>
            <a:solidFill>
              <a:srgbClr val="000000"/>
            </a:solidFill>
            <a:ln w="9525">
              <a:noFill/>
              <a:round/>
              <a:headEnd/>
              <a:tailEnd/>
            </a:ln>
          </p:spPr>
          <p:txBody>
            <a:bodyPr/>
            <a:lstStyle/>
            <a:p>
              <a:endParaRPr lang="en-US"/>
            </a:p>
          </p:txBody>
        </p:sp>
        <p:sp>
          <p:nvSpPr>
            <p:cNvPr id="13357" name="Freeform 198"/>
            <p:cNvSpPr>
              <a:spLocks/>
            </p:cNvSpPr>
            <p:nvPr/>
          </p:nvSpPr>
          <p:spPr bwMode="auto">
            <a:xfrm>
              <a:off x="1233" y="2799"/>
              <a:ext cx="17" cy="25"/>
            </a:xfrm>
            <a:custGeom>
              <a:avLst/>
              <a:gdLst>
                <a:gd name="T0" fmla="*/ 0 w 156"/>
                <a:gd name="T1" fmla="*/ 0 h 178"/>
                <a:gd name="T2" fmla="*/ 0 w 156"/>
                <a:gd name="T3" fmla="*/ 0 h 178"/>
                <a:gd name="T4" fmla="*/ 0 w 156"/>
                <a:gd name="T5" fmla="*/ 0 h 178"/>
                <a:gd name="T6" fmla="*/ 0 w 156"/>
                <a:gd name="T7" fmla="*/ 0 h 178"/>
                <a:gd name="T8" fmla="*/ 0 w 156"/>
                <a:gd name="T9" fmla="*/ 0 h 178"/>
                <a:gd name="T10" fmla="*/ 0 w 156"/>
                <a:gd name="T11" fmla="*/ 0 h 178"/>
                <a:gd name="T12" fmla="*/ 0 w 156"/>
                <a:gd name="T13" fmla="*/ 0 h 178"/>
                <a:gd name="T14" fmla="*/ 0 w 156"/>
                <a:gd name="T15" fmla="*/ 0 h 178"/>
                <a:gd name="T16" fmla="*/ 0 w 156"/>
                <a:gd name="T17" fmla="*/ 0 h 178"/>
                <a:gd name="T18" fmla="*/ 0 w 156"/>
                <a:gd name="T19" fmla="*/ 0 h 178"/>
                <a:gd name="T20" fmla="*/ 0 w 156"/>
                <a:gd name="T21" fmla="*/ 0 h 178"/>
                <a:gd name="T22" fmla="*/ 0 w 156"/>
                <a:gd name="T23" fmla="*/ 0 h 178"/>
                <a:gd name="T24" fmla="*/ 0 w 156"/>
                <a:gd name="T25" fmla="*/ 0 h 178"/>
                <a:gd name="T26" fmla="*/ 0 w 156"/>
                <a:gd name="T27" fmla="*/ 0 h 178"/>
                <a:gd name="T28" fmla="*/ 0 w 156"/>
                <a:gd name="T29" fmla="*/ 0 h 1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6"/>
                <a:gd name="T46" fmla="*/ 0 h 178"/>
                <a:gd name="T47" fmla="*/ 156 w 156"/>
                <a:gd name="T48" fmla="*/ 178 h 1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6" h="178">
                  <a:moveTo>
                    <a:pt x="130" y="0"/>
                  </a:moveTo>
                  <a:lnTo>
                    <a:pt x="145" y="10"/>
                  </a:lnTo>
                  <a:lnTo>
                    <a:pt x="156" y="178"/>
                  </a:lnTo>
                  <a:lnTo>
                    <a:pt x="143" y="177"/>
                  </a:lnTo>
                  <a:lnTo>
                    <a:pt x="137" y="36"/>
                  </a:lnTo>
                  <a:lnTo>
                    <a:pt x="127" y="26"/>
                  </a:lnTo>
                  <a:lnTo>
                    <a:pt x="48" y="25"/>
                  </a:lnTo>
                  <a:lnTo>
                    <a:pt x="41" y="61"/>
                  </a:lnTo>
                  <a:lnTo>
                    <a:pt x="33" y="61"/>
                  </a:lnTo>
                  <a:lnTo>
                    <a:pt x="26" y="27"/>
                  </a:lnTo>
                  <a:lnTo>
                    <a:pt x="0" y="27"/>
                  </a:lnTo>
                  <a:lnTo>
                    <a:pt x="15" y="11"/>
                  </a:lnTo>
                  <a:lnTo>
                    <a:pt x="126" y="12"/>
                  </a:lnTo>
                  <a:lnTo>
                    <a:pt x="130" y="0"/>
                  </a:lnTo>
                  <a:close/>
                </a:path>
              </a:pathLst>
            </a:custGeom>
            <a:solidFill>
              <a:srgbClr val="000000"/>
            </a:solidFill>
            <a:ln w="9525">
              <a:noFill/>
              <a:round/>
              <a:headEnd/>
              <a:tailEnd/>
            </a:ln>
          </p:spPr>
          <p:txBody>
            <a:bodyPr/>
            <a:lstStyle/>
            <a:p>
              <a:endParaRPr lang="en-US"/>
            </a:p>
          </p:txBody>
        </p:sp>
        <p:sp>
          <p:nvSpPr>
            <p:cNvPr id="13358" name="Freeform 199"/>
            <p:cNvSpPr>
              <a:spLocks/>
            </p:cNvSpPr>
            <p:nvPr/>
          </p:nvSpPr>
          <p:spPr bwMode="auto">
            <a:xfrm>
              <a:off x="1252" y="2820"/>
              <a:ext cx="7" cy="5"/>
            </a:xfrm>
            <a:custGeom>
              <a:avLst/>
              <a:gdLst>
                <a:gd name="T0" fmla="*/ 0 w 70"/>
                <a:gd name="T1" fmla="*/ 0 h 31"/>
                <a:gd name="T2" fmla="*/ 0 w 70"/>
                <a:gd name="T3" fmla="*/ 0 h 31"/>
                <a:gd name="T4" fmla="*/ 0 w 70"/>
                <a:gd name="T5" fmla="*/ 0 h 31"/>
                <a:gd name="T6" fmla="*/ 0 w 70"/>
                <a:gd name="T7" fmla="*/ 0 h 31"/>
                <a:gd name="T8" fmla="*/ 0 w 70"/>
                <a:gd name="T9" fmla="*/ 0 h 31"/>
                <a:gd name="T10" fmla="*/ 0 w 70"/>
                <a:gd name="T11" fmla="*/ 0 h 31"/>
                <a:gd name="T12" fmla="*/ 0 w 70"/>
                <a:gd name="T13" fmla="*/ 0 h 31"/>
                <a:gd name="T14" fmla="*/ 0 w 70"/>
                <a:gd name="T15" fmla="*/ 0 h 31"/>
                <a:gd name="T16" fmla="*/ 0 w 70"/>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1"/>
                <a:gd name="T29" fmla="*/ 70 w 7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1">
                  <a:moveTo>
                    <a:pt x="1" y="0"/>
                  </a:moveTo>
                  <a:lnTo>
                    <a:pt x="0" y="30"/>
                  </a:lnTo>
                  <a:lnTo>
                    <a:pt x="70" y="31"/>
                  </a:lnTo>
                  <a:lnTo>
                    <a:pt x="58" y="2"/>
                  </a:lnTo>
                  <a:lnTo>
                    <a:pt x="16" y="3"/>
                  </a:lnTo>
                  <a:lnTo>
                    <a:pt x="9" y="23"/>
                  </a:lnTo>
                  <a:lnTo>
                    <a:pt x="7" y="1"/>
                  </a:lnTo>
                  <a:lnTo>
                    <a:pt x="1" y="0"/>
                  </a:lnTo>
                  <a:close/>
                </a:path>
              </a:pathLst>
            </a:custGeom>
            <a:solidFill>
              <a:srgbClr val="000000"/>
            </a:solidFill>
            <a:ln w="9525">
              <a:noFill/>
              <a:round/>
              <a:headEnd/>
              <a:tailEnd/>
            </a:ln>
          </p:spPr>
          <p:txBody>
            <a:bodyPr/>
            <a:lstStyle/>
            <a:p>
              <a:endParaRPr lang="en-US"/>
            </a:p>
          </p:txBody>
        </p:sp>
        <p:sp>
          <p:nvSpPr>
            <p:cNvPr id="13359" name="Freeform 200"/>
            <p:cNvSpPr>
              <a:spLocks/>
            </p:cNvSpPr>
            <p:nvPr/>
          </p:nvSpPr>
          <p:spPr bwMode="auto">
            <a:xfrm>
              <a:off x="1259" y="2815"/>
              <a:ext cx="1" cy="9"/>
            </a:xfrm>
            <a:custGeom>
              <a:avLst/>
              <a:gdLst>
                <a:gd name="T0" fmla="*/ 0 w 7"/>
                <a:gd name="T1" fmla="*/ 0 h 63"/>
                <a:gd name="T2" fmla="*/ 0 w 7"/>
                <a:gd name="T3" fmla="*/ 0 h 63"/>
                <a:gd name="T4" fmla="*/ 0 w 7"/>
                <a:gd name="T5" fmla="*/ 0 h 63"/>
                <a:gd name="T6" fmla="*/ 0 w 7"/>
                <a:gd name="T7" fmla="*/ 0 h 63"/>
                <a:gd name="T8" fmla="*/ 0 w 7"/>
                <a:gd name="T9" fmla="*/ 0 h 63"/>
                <a:gd name="T10" fmla="*/ 0 w 7"/>
                <a:gd name="T11" fmla="*/ 0 h 63"/>
                <a:gd name="T12" fmla="*/ 0 60000 65536"/>
                <a:gd name="T13" fmla="*/ 0 60000 65536"/>
                <a:gd name="T14" fmla="*/ 0 60000 65536"/>
                <a:gd name="T15" fmla="*/ 0 60000 65536"/>
                <a:gd name="T16" fmla="*/ 0 60000 65536"/>
                <a:gd name="T17" fmla="*/ 0 60000 65536"/>
                <a:gd name="T18" fmla="*/ 0 w 7"/>
                <a:gd name="T19" fmla="*/ 0 h 63"/>
                <a:gd name="T20" fmla="*/ 7 w 7"/>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 h="63">
                  <a:moveTo>
                    <a:pt x="0" y="1"/>
                  </a:moveTo>
                  <a:lnTo>
                    <a:pt x="0" y="63"/>
                  </a:lnTo>
                  <a:lnTo>
                    <a:pt x="7" y="63"/>
                  </a:lnTo>
                  <a:lnTo>
                    <a:pt x="7" y="0"/>
                  </a:lnTo>
                  <a:lnTo>
                    <a:pt x="0" y="1"/>
                  </a:lnTo>
                  <a:close/>
                </a:path>
              </a:pathLst>
            </a:custGeom>
            <a:solidFill>
              <a:srgbClr val="000000"/>
            </a:solidFill>
            <a:ln w="9525">
              <a:noFill/>
              <a:round/>
              <a:headEnd/>
              <a:tailEnd/>
            </a:ln>
          </p:spPr>
          <p:txBody>
            <a:bodyPr/>
            <a:lstStyle/>
            <a:p>
              <a:endParaRPr lang="en-US"/>
            </a:p>
          </p:txBody>
        </p:sp>
        <p:sp>
          <p:nvSpPr>
            <p:cNvPr id="13360" name="Freeform 201"/>
            <p:cNvSpPr>
              <a:spLocks/>
            </p:cNvSpPr>
            <p:nvPr/>
          </p:nvSpPr>
          <p:spPr bwMode="auto">
            <a:xfrm>
              <a:off x="1261" y="2815"/>
              <a:ext cx="8" cy="9"/>
            </a:xfrm>
            <a:custGeom>
              <a:avLst/>
              <a:gdLst>
                <a:gd name="T0" fmla="*/ 0 w 67"/>
                <a:gd name="T1" fmla="*/ 0 h 67"/>
                <a:gd name="T2" fmla="*/ 0 w 67"/>
                <a:gd name="T3" fmla="*/ 0 h 67"/>
                <a:gd name="T4" fmla="*/ 0 w 67"/>
                <a:gd name="T5" fmla="*/ 0 h 67"/>
                <a:gd name="T6" fmla="*/ 0 w 67"/>
                <a:gd name="T7" fmla="*/ 0 h 67"/>
                <a:gd name="T8" fmla="*/ 0 w 67"/>
                <a:gd name="T9" fmla="*/ 0 h 67"/>
                <a:gd name="T10" fmla="*/ 0 w 67"/>
                <a:gd name="T11" fmla="*/ 0 h 67"/>
                <a:gd name="T12" fmla="*/ 0 w 67"/>
                <a:gd name="T13" fmla="*/ 0 h 67"/>
                <a:gd name="T14" fmla="*/ 0 w 67"/>
                <a:gd name="T15" fmla="*/ 0 h 67"/>
                <a:gd name="T16" fmla="*/ 0 w 67"/>
                <a:gd name="T17" fmla="*/ 0 h 67"/>
                <a:gd name="T18" fmla="*/ 0 w 67"/>
                <a:gd name="T19" fmla="*/ 0 h 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67"/>
                <a:gd name="T32" fmla="*/ 67 w 67"/>
                <a:gd name="T33" fmla="*/ 67 h 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67">
                  <a:moveTo>
                    <a:pt x="0" y="0"/>
                  </a:moveTo>
                  <a:lnTo>
                    <a:pt x="0" y="17"/>
                  </a:lnTo>
                  <a:lnTo>
                    <a:pt x="52" y="17"/>
                  </a:lnTo>
                  <a:lnTo>
                    <a:pt x="62" y="67"/>
                  </a:lnTo>
                  <a:lnTo>
                    <a:pt x="67" y="66"/>
                  </a:lnTo>
                  <a:lnTo>
                    <a:pt x="61" y="1"/>
                  </a:lnTo>
                  <a:lnTo>
                    <a:pt x="50" y="5"/>
                  </a:lnTo>
                  <a:lnTo>
                    <a:pt x="43" y="1"/>
                  </a:lnTo>
                  <a:lnTo>
                    <a:pt x="0" y="0"/>
                  </a:lnTo>
                  <a:close/>
                </a:path>
              </a:pathLst>
            </a:custGeom>
            <a:solidFill>
              <a:srgbClr val="000000"/>
            </a:solidFill>
            <a:ln w="9525">
              <a:noFill/>
              <a:round/>
              <a:headEnd/>
              <a:tailEnd/>
            </a:ln>
          </p:spPr>
          <p:txBody>
            <a:bodyPr/>
            <a:lstStyle/>
            <a:p>
              <a:endParaRPr lang="en-US"/>
            </a:p>
          </p:txBody>
        </p:sp>
        <p:sp>
          <p:nvSpPr>
            <p:cNvPr id="13361" name="Freeform 202"/>
            <p:cNvSpPr>
              <a:spLocks/>
            </p:cNvSpPr>
            <p:nvPr/>
          </p:nvSpPr>
          <p:spPr bwMode="auto">
            <a:xfrm>
              <a:off x="1261" y="2820"/>
              <a:ext cx="6" cy="4"/>
            </a:xfrm>
            <a:custGeom>
              <a:avLst/>
              <a:gdLst>
                <a:gd name="T0" fmla="*/ 0 w 57"/>
                <a:gd name="T1" fmla="*/ 0 h 28"/>
                <a:gd name="T2" fmla="*/ 0 w 57"/>
                <a:gd name="T3" fmla="*/ 0 h 28"/>
                <a:gd name="T4" fmla="*/ 0 w 57"/>
                <a:gd name="T5" fmla="*/ 0 h 28"/>
                <a:gd name="T6" fmla="*/ 0 w 57"/>
                <a:gd name="T7" fmla="*/ 0 h 28"/>
                <a:gd name="T8" fmla="*/ 0 w 57"/>
                <a:gd name="T9" fmla="*/ 0 h 28"/>
                <a:gd name="T10" fmla="*/ 0 w 57"/>
                <a:gd name="T11" fmla="*/ 0 h 28"/>
                <a:gd name="T12" fmla="*/ 0 60000 65536"/>
                <a:gd name="T13" fmla="*/ 0 60000 65536"/>
                <a:gd name="T14" fmla="*/ 0 60000 65536"/>
                <a:gd name="T15" fmla="*/ 0 60000 65536"/>
                <a:gd name="T16" fmla="*/ 0 60000 65536"/>
                <a:gd name="T17" fmla="*/ 0 60000 65536"/>
                <a:gd name="T18" fmla="*/ 0 w 57"/>
                <a:gd name="T19" fmla="*/ 0 h 28"/>
                <a:gd name="T20" fmla="*/ 57 w 57"/>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57" h="28">
                  <a:moveTo>
                    <a:pt x="6" y="0"/>
                  </a:moveTo>
                  <a:lnTo>
                    <a:pt x="0" y="27"/>
                  </a:lnTo>
                  <a:lnTo>
                    <a:pt x="57" y="28"/>
                  </a:lnTo>
                  <a:lnTo>
                    <a:pt x="51" y="0"/>
                  </a:lnTo>
                  <a:lnTo>
                    <a:pt x="6" y="0"/>
                  </a:lnTo>
                  <a:close/>
                </a:path>
              </a:pathLst>
            </a:custGeom>
            <a:solidFill>
              <a:srgbClr val="000000"/>
            </a:solidFill>
            <a:ln w="9525">
              <a:noFill/>
              <a:round/>
              <a:headEnd/>
              <a:tailEnd/>
            </a:ln>
          </p:spPr>
          <p:txBody>
            <a:bodyPr/>
            <a:lstStyle/>
            <a:p>
              <a:endParaRPr lang="en-US"/>
            </a:p>
          </p:txBody>
        </p:sp>
        <p:sp>
          <p:nvSpPr>
            <p:cNvPr id="13362" name="Freeform 203"/>
            <p:cNvSpPr>
              <a:spLocks/>
            </p:cNvSpPr>
            <p:nvPr/>
          </p:nvSpPr>
          <p:spPr bwMode="auto">
            <a:xfrm>
              <a:off x="1269" y="2820"/>
              <a:ext cx="8" cy="5"/>
            </a:xfrm>
            <a:custGeom>
              <a:avLst/>
              <a:gdLst>
                <a:gd name="T0" fmla="*/ 0 w 68"/>
                <a:gd name="T1" fmla="*/ 0 h 34"/>
                <a:gd name="T2" fmla="*/ 0 w 68"/>
                <a:gd name="T3" fmla="*/ 0 h 34"/>
                <a:gd name="T4" fmla="*/ 0 w 68"/>
                <a:gd name="T5" fmla="*/ 0 h 34"/>
                <a:gd name="T6" fmla="*/ 0 w 68"/>
                <a:gd name="T7" fmla="*/ 0 h 34"/>
                <a:gd name="T8" fmla="*/ 0 w 68"/>
                <a:gd name="T9" fmla="*/ 0 h 34"/>
                <a:gd name="T10" fmla="*/ 0 w 68"/>
                <a:gd name="T11" fmla="*/ 0 h 34"/>
                <a:gd name="T12" fmla="*/ 0 w 68"/>
                <a:gd name="T13" fmla="*/ 0 h 34"/>
                <a:gd name="T14" fmla="*/ 0 w 68"/>
                <a:gd name="T15" fmla="*/ 0 h 34"/>
                <a:gd name="T16" fmla="*/ 0 w 68"/>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
                <a:gd name="T28" fmla="*/ 0 h 34"/>
                <a:gd name="T29" fmla="*/ 68 w 68"/>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 h="34">
                  <a:moveTo>
                    <a:pt x="8" y="5"/>
                  </a:moveTo>
                  <a:lnTo>
                    <a:pt x="0" y="33"/>
                  </a:lnTo>
                  <a:lnTo>
                    <a:pt x="68" y="34"/>
                  </a:lnTo>
                  <a:lnTo>
                    <a:pt x="63" y="4"/>
                  </a:lnTo>
                  <a:lnTo>
                    <a:pt x="55" y="0"/>
                  </a:lnTo>
                  <a:lnTo>
                    <a:pt x="56" y="26"/>
                  </a:lnTo>
                  <a:lnTo>
                    <a:pt x="43" y="5"/>
                  </a:lnTo>
                  <a:lnTo>
                    <a:pt x="8" y="5"/>
                  </a:lnTo>
                  <a:close/>
                </a:path>
              </a:pathLst>
            </a:custGeom>
            <a:solidFill>
              <a:srgbClr val="000000"/>
            </a:solidFill>
            <a:ln w="9525">
              <a:noFill/>
              <a:round/>
              <a:headEnd/>
              <a:tailEnd/>
            </a:ln>
          </p:spPr>
          <p:txBody>
            <a:bodyPr/>
            <a:lstStyle/>
            <a:p>
              <a:endParaRPr lang="en-US"/>
            </a:p>
          </p:txBody>
        </p:sp>
        <p:sp>
          <p:nvSpPr>
            <p:cNvPr id="13363" name="Freeform 204"/>
            <p:cNvSpPr>
              <a:spLocks/>
            </p:cNvSpPr>
            <p:nvPr/>
          </p:nvSpPr>
          <p:spPr bwMode="auto">
            <a:xfrm>
              <a:off x="1232" y="2811"/>
              <a:ext cx="15" cy="2"/>
            </a:xfrm>
            <a:custGeom>
              <a:avLst/>
              <a:gdLst>
                <a:gd name="T0" fmla="*/ 0 w 139"/>
                <a:gd name="T1" fmla="*/ 0 h 15"/>
                <a:gd name="T2" fmla="*/ 0 w 139"/>
                <a:gd name="T3" fmla="*/ 0 h 15"/>
                <a:gd name="T4" fmla="*/ 0 w 139"/>
                <a:gd name="T5" fmla="*/ 0 h 15"/>
                <a:gd name="T6" fmla="*/ 0 w 139"/>
                <a:gd name="T7" fmla="*/ 0 h 15"/>
                <a:gd name="T8" fmla="*/ 0 w 139"/>
                <a:gd name="T9" fmla="*/ 0 h 15"/>
                <a:gd name="T10" fmla="*/ 0 w 139"/>
                <a:gd name="T11" fmla="*/ 0 h 15"/>
                <a:gd name="T12" fmla="*/ 0 w 139"/>
                <a:gd name="T13" fmla="*/ 0 h 15"/>
                <a:gd name="T14" fmla="*/ 0 w 139"/>
                <a:gd name="T15" fmla="*/ 0 h 15"/>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15"/>
                <a:gd name="T26" fmla="*/ 139 w 139"/>
                <a:gd name="T27" fmla="*/ 15 h 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15">
                  <a:moveTo>
                    <a:pt x="5" y="0"/>
                  </a:moveTo>
                  <a:lnTo>
                    <a:pt x="68" y="2"/>
                  </a:lnTo>
                  <a:lnTo>
                    <a:pt x="137" y="1"/>
                  </a:lnTo>
                  <a:lnTo>
                    <a:pt x="139" y="14"/>
                  </a:lnTo>
                  <a:lnTo>
                    <a:pt x="64" y="15"/>
                  </a:lnTo>
                  <a:lnTo>
                    <a:pt x="0" y="14"/>
                  </a:lnTo>
                  <a:lnTo>
                    <a:pt x="5" y="0"/>
                  </a:lnTo>
                  <a:close/>
                </a:path>
              </a:pathLst>
            </a:custGeom>
            <a:solidFill>
              <a:srgbClr val="000000"/>
            </a:solidFill>
            <a:ln w="9525">
              <a:noFill/>
              <a:round/>
              <a:headEnd/>
              <a:tailEnd/>
            </a:ln>
          </p:spPr>
          <p:txBody>
            <a:bodyPr/>
            <a:lstStyle/>
            <a:p>
              <a:endParaRPr lang="en-US"/>
            </a:p>
          </p:txBody>
        </p:sp>
        <p:sp>
          <p:nvSpPr>
            <p:cNvPr id="13364" name="Freeform 205"/>
            <p:cNvSpPr>
              <a:spLocks/>
            </p:cNvSpPr>
            <p:nvPr/>
          </p:nvSpPr>
          <p:spPr bwMode="auto">
            <a:xfrm>
              <a:off x="1251" y="2800"/>
              <a:ext cx="1" cy="11"/>
            </a:xfrm>
            <a:custGeom>
              <a:avLst/>
              <a:gdLst>
                <a:gd name="T0" fmla="*/ 0 w 12"/>
                <a:gd name="T1" fmla="*/ 0 h 81"/>
                <a:gd name="T2" fmla="*/ 0 w 12"/>
                <a:gd name="T3" fmla="*/ 0 h 81"/>
                <a:gd name="T4" fmla="*/ 0 w 12"/>
                <a:gd name="T5" fmla="*/ 0 h 81"/>
                <a:gd name="T6" fmla="*/ 0 w 12"/>
                <a:gd name="T7" fmla="*/ 0 h 81"/>
                <a:gd name="T8" fmla="*/ 0 w 12"/>
                <a:gd name="T9" fmla="*/ 0 h 81"/>
                <a:gd name="T10" fmla="*/ 0 w 12"/>
                <a:gd name="T11" fmla="*/ 0 h 81"/>
                <a:gd name="T12" fmla="*/ 0 60000 65536"/>
                <a:gd name="T13" fmla="*/ 0 60000 65536"/>
                <a:gd name="T14" fmla="*/ 0 60000 65536"/>
                <a:gd name="T15" fmla="*/ 0 60000 65536"/>
                <a:gd name="T16" fmla="*/ 0 60000 65536"/>
                <a:gd name="T17" fmla="*/ 0 60000 65536"/>
                <a:gd name="T18" fmla="*/ 0 w 12"/>
                <a:gd name="T19" fmla="*/ 0 h 81"/>
                <a:gd name="T20" fmla="*/ 12 w 12"/>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2" h="81">
                  <a:moveTo>
                    <a:pt x="0" y="1"/>
                  </a:moveTo>
                  <a:lnTo>
                    <a:pt x="3" y="78"/>
                  </a:lnTo>
                  <a:lnTo>
                    <a:pt x="12" y="81"/>
                  </a:lnTo>
                  <a:lnTo>
                    <a:pt x="11" y="0"/>
                  </a:lnTo>
                  <a:lnTo>
                    <a:pt x="0" y="1"/>
                  </a:lnTo>
                  <a:close/>
                </a:path>
              </a:pathLst>
            </a:custGeom>
            <a:solidFill>
              <a:srgbClr val="000000"/>
            </a:solidFill>
            <a:ln w="9525">
              <a:noFill/>
              <a:round/>
              <a:headEnd/>
              <a:tailEnd/>
            </a:ln>
          </p:spPr>
          <p:txBody>
            <a:bodyPr/>
            <a:lstStyle/>
            <a:p>
              <a:endParaRPr lang="en-US"/>
            </a:p>
          </p:txBody>
        </p:sp>
        <p:sp>
          <p:nvSpPr>
            <p:cNvPr id="13365" name="Freeform 206"/>
            <p:cNvSpPr>
              <a:spLocks/>
            </p:cNvSpPr>
            <p:nvPr/>
          </p:nvSpPr>
          <p:spPr bwMode="auto">
            <a:xfrm>
              <a:off x="1252" y="2801"/>
              <a:ext cx="6" cy="2"/>
            </a:xfrm>
            <a:custGeom>
              <a:avLst/>
              <a:gdLst>
                <a:gd name="T0" fmla="*/ 0 w 47"/>
                <a:gd name="T1" fmla="*/ 0 h 13"/>
                <a:gd name="T2" fmla="*/ 0 w 47"/>
                <a:gd name="T3" fmla="*/ 0 h 13"/>
                <a:gd name="T4" fmla="*/ 0 w 47"/>
                <a:gd name="T5" fmla="*/ 0 h 13"/>
                <a:gd name="T6" fmla="*/ 0 w 47"/>
                <a:gd name="T7" fmla="*/ 0 h 13"/>
                <a:gd name="T8" fmla="*/ 0 w 47"/>
                <a:gd name="T9" fmla="*/ 0 h 13"/>
                <a:gd name="T10" fmla="*/ 0 w 47"/>
                <a:gd name="T11" fmla="*/ 0 h 13"/>
                <a:gd name="T12" fmla="*/ 0 60000 65536"/>
                <a:gd name="T13" fmla="*/ 0 60000 65536"/>
                <a:gd name="T14" fmla="*/ 0 60000 65536"/>
                <a:gd name="T15" fmla="*/ 0 60000 65536"/>
                <a:gd name="T16" fmla="*/ 0 60000 65536"/>
                <a:gd name="T17" fmla="*/ 0 60000 65536"/>
                <a:gd name="T18" fmla="*/ 0 w 47"/>
                <a:gd name="T19" fmla="*/ 0 h 13"/>
                <a:gd name="T20" fmla="*/ 47 w 47"/>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7" h="13">
                  <a:moveTo>
                    <a:pt x="2" y="0"/>
                  </a:moveTo>
                  <a:lnTo>
                    <a:pt x="0" y="13"/>
                  </a:lnTo>
                  <a:lnTo>
                    <a:pt x="47" y="12"/>
                  </a:lnTo>
                  <a:lnTo>
                    <a:pt x="47" y="0"/>
                  </a:lnTo>
                  <a:lnTo>
                    <a:pt x="2" y="0"/>
                  </a:lnTo>
                  <a:close/>
                </a:path>
              </a:pathLst>
            </a:custGeom>
            <a:solidFill>
              <a:srgbClr val="000000"/>
            </a:solidFill>
            <a:ln w="9525">
              <a:noFill/>
              <a:round/>
              <a:headEnd/>
              <a:tailEnd/>
            </a:ln>
          </p:spPr>
          <p:txBody>
            <a:bodyPr/>
            <a:lstStyle/>
            <a:p>
              <a:endParaRPr lang="en-US"/>
            </a:p>
          </p:txBody>
        </p:sp>
        <p:sp>
          <p:nvSpPr>
            <p:cNvPr id="13366" name="Freeform 207"/>
            <p:cNvSpPr>
              <a:spLocks/>
            </p:cNvSpPr>
            <p:nvPr/>
          </p:nvSpPr>
          <p:spPr bwMode="auto">
            <a:xfrm>
              <a:off x="1253" y="2800"/>
              <a:ext cx="7" cy="11"/>
            </a:xfrm>
            <a:custGeom>
              <a:avLst/>
              <a:gdLst>
                <a:gd name="T0" fmla="*/ 0 w 65"/>
                <a:gd name="T1" fmla="*/ 0 h 80"/>
                <a:gd name="T2" fmla="*/ 0 w 65"/>
                <a:gd name="T3" fmla="*/ 0 h 80"/>
                <a:gd name="T4" fmla="*/ 0 w 65"/>
                <a:gd name="T5" fmla="*/ 0 h 80"/>
                <a:gd name="T6" fmla="*/ 0 w 65"/>
                <a:gd name="T7" fmla="*/ 0 h 80"/>
                <a:gd name="T8" fmla="*/ 0 w 65"/>
                <a:gd name="T9" fmla="*/ 0 h 80"/>
                <a:gd name="T10" fmla="*/ 0 w 65"/>
                <a:gd name="T11" fmla="*/ 0 h 80"/>
                <a:gd name="T12" fmla="*/ 0 w 65"/>
                <a:gd name="T13" fmla="*/ 0 h 80"/>
                <a:gd name="T14" fmla="*/ 0 w 65"/>
                <a:gd name="T15" fmla="*/ 0 h 80"/>
                <a:gd name="T16" fmla="*/ 0 w 65"/>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
                <a:gd name="T28" fmla="*/ 0 h 80"/>
                <a:gd name="T29" fmla="*/ 65 w 65"/>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 h="80">
                  <a:moveTo>
                    <a:pt x="52" y="0"/>
                  </a:moveTo>
                  <a:lnTo>
                    <a:pt x="62" y="0"/>
                  </a:lnTo>
                  <a:lnTo>
                    <a:pt x="65" y="80"/>
                  </a:lnTo>
                  <a:lnTo>
                    <a:pt x="0" y="79"/>
                  </a:lnTo>
                  <a:lnTo>
                    <a:pt x="2" y="49"/>
                  </a:lnTo>
                  <a:lnTo>
                    <a:pt x="42" y="49"/>
                  </a:lnTo>
                  <a:lnTo>
                    <a:pt x="55" y="75"/>
                  </a:lnTo>
                  <a:lnTo>
                    <a:pt x="52" y="0"/>
                  </a:lnTo>
                  <a:close/>
                </a:path>
              </a:pathLst>
            </a:custGeom>
            <a:solidFill>
              <a:srgbClr val="000000"/>
            </a:solidFill>
            <a:ln w="9525">
              <a:noFill/>
              <a:round/>
              <a:headEnd/>
              <a:tailEnd/>
            </a:ln>
          </p:spPr>
          <p:txBody>
            <a:bodyPr/>
            <a:lstStyle/>
            <a:p>
              <a:endParaRPr lang="en-US"/>
            </a:p>
          </p:txBody>
        </p:sp>
        <p:sp>
          <p:nvSpPr>
            <p:cNvPr id="13367" name="Freeform 208"/>
            <p:cNvSpPr>
              <a:spLocks/>
            </p:cNvSpPr>
            <p:nvPr/>
          </p:nvSpPr>
          <p:spPr bwMode="auto">
            <a:xfrm>
              <a:off x="1261" y="2801"/>
              <a:ext cx="5" cy="2"/>
            </a:xfrm>
            <a:custGeom>
              <a:avLst/>
              <a:gdLst>
                <a:gd name="T0" fmla="*/ 0 w 46"/>
                <a:gd name="T1" fmla="*/ 0 h 13"/>
                <a:gd name="T2" fmla="*/ 0 w 46"/>
                <a:gd name="T3" fmla="*/ 0 h 13"/>
                <a:gd name="T4" fmla="*/ 0 w 46"/>
                <a:gd name="T5" fmla="*/ 0 h 13"/>
                <a:gd name="T6" fmla="*/ 0 w 46"/>
                <a:gd name="T7" fmla="*/ 0 h 13"/>
                <a:gd name="T8" fmla="*/ 0 w 46"/>
                <a:gd name="T9" fmla="*/ 0 h 13"/>
                <a:gd name="T10" fmla="*/ 0 w 46"/>
                <a:gd name="T11" fmla="*/ 0 h 13"/>
                <a:gd name="T12" fmla="*/ 0 60000 65536"/>
                <a:gd name="T13" fmla="*/ 0 60000 65536"/>
                <a:gd name="T14" fmla="*/ 0 60000 65536"/>
                <a:gd name="T15" fmla="*/ 0 60000 65536"/>
                <a:gd name="T16" fmla="*/ 0 60000 65536"/>
                <a:gd name="T17" fmla="*/ 0 60000 65536"/>
                <a:gd name="T18" fmla="*/ 0 w 46"/>
                <a:gd name="T19" fmla="*/ 0 h 13"/>
                <a:gd name="T20" fmla="*/ 46 w 46"/>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6" h="13">
                  <a:moveTo>
                    <a:pt x="1" y="3"/>
                  </a:moveTo>
                  <a:lnTo>
                    <a:pt x="40" y="0"/>
                  </a:lnTo>
                  <a:lnTo>
                    <a:pt x="46" y="13"/>
                  </a:lnTo>
                  <a:lnTo>
                    <a:pt x="0" y="13"/>
                  </a:lnTo>
                  <a:lnTo>
                    <a:pt x="1" y="3"/>
                  </a:lnTo>
                  <a:close/>
                </a:path>
              </a:pathLst>
            </a:custGeom>
            <a:solidFill>
              <a:srgbClr val="000000"/>
            </a:solidFill>
            <a:ln w="9525">
              <a:noFill/>
              <a:round/>
              <a:headEnd/>
              <a:tailEnd/>
            </a:ln>
          </p:spPr>
          <p:txBody>
            <a:bodyPr/>
            <a:lstStyle/>
            <a:p>
              <a:endParaRPr lang="en-US"/>
            </a:p>
          </p:txBody>
        </p:sp>
        <p:sp>
          <p:nvSpPr>
            <p:cNvPr id="13368" name="Freeform 209"/>
            <p:cNvSpPr>
              <a:spLocks/>
            </p:cNvSpPr>
            <p:nvPr/>
          </p:nvSpPr>
          <p:spPr bwMode="auto">
            <a:xfrm>
              <a:off x="1260" y="2800"/>
              <a:ext cx="8" cy="11"/>
            </a:xfrm>
            <a:custGeom>
              <a:avLst/>
              <a:gdLst>
                <a:gd name="T0" fmla="*/ 0 w 70"/>
                <a:gd name="T1" fmla="*/ 0 h 79"/>
                <a:gd name="T2" fmla="*/ 0 w 70"/>
                <a:gd name="T3" fmla="*/ 0 h 79"/>
                <a:gd name="T4" fmla="*/ 0 w 70"/>
                <a:gd name="T5" fmla="*/ 0 h 79"/>
                <a:gd name="T6" fmla="*/ 0 w 70"/>
                <a:gd name="T7" fmla="*/ 0 h 79"/>
                <a:gd name="T8" fmla="*/ 0 w 70"/>
                <a:gd name="T9" fmla="*/ 0 h 79"/>
                <a:gd name="T10" fmla="*/ 0 w 70"/>
                <a:gd name="T11" fmla="*/ 0 h 79"/>
                <a:gd name="T12" fmla="*/ 0 w 70"/>
                <a:gd name="T13" fmla="*/ 0 h 79"/>
                <a:gd name="T14" fmla="*/ 0 w 70"/>
                <a:gd name="T15" fmla="*/ 0 h 79"/>
                <a:gd name="T16" fmla="*/ 0 w 70"/>
                <a:gd name="T17" fmla="*/ 0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79"/>
                <a:gd name="T29" fmla="*/ 70 w 70"/>
                <a:gd name="T30" fmla="*/ 79 h 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79">
                  <a:moveTo>
                    <a:pt x="55" y="0"/>
                  </a:moveTo>
                  <a:lnTo>
                    <a:pt x="60" y="71"/>
                  </a:lnTo>
                  <a:lnTo>
                    <a:pt x="47" y="50"/>
                  </a:lnTo>
                  <a:lnTo>
                    <a:pt x="9" y="48"/>
                  </a:lnTo>
                  <a:lnTo>
                    <a:pt x="0" y="79"/>
                  </a:lnTo>
                  <a:lnTo>
                    <a:pt x="70" y="79"/>
                  </a:lnTo>
                  <a:lnTo>
                    <a:pt x="64" y="0"/>
                  </a:lnTo>
                  <a:lnTo>
                    <a:pt x="55" y="0"/>
                  </a:lnTo>
                  <a:close/>
                </a:path>
              </a:pathLst>
            </a:custGeom>
            <a:solidFill>
              <a:srgbClr val="000000"/>
            </a:solidFill>
            <a:ln w="9525">
              <a:noFill/>
              <a:round/>
              <a:headEnd/>
              <a:tailEnd/>
            </a:ln>
          </p:spPr>
          <p:txBody>
            <a:bodyPr/>
            <a:lstStyle/>
            <a:p>
              <a:endParaRPr lang="en-US"/>
            </a:p>
          </p:txBody>
        </p:sp>
        <p:sp>
          <p:nvSpPr>
            <p:cNvPr id="13369" name="Freeform 210"/>
            <p:cNvSpPr>
              <a:spLocks/>
            </p:cNvSpPr>
            <p:nvPr/>
          </p:nvSpPr>
          <p:spPr bwMode="auto">
            <a:xfrm>
              <a:off x="1268" y="2801"/>
              <a:ext cx="5" cy="2"/>
            </a:xfrm>
            <a:custGeom>
              <a:avLst/>
              <a:gdLst>
                <a:gd name="T0" fmla="*/ 0 w 45"/>
                <a:gd name="T1" fmla="*/ 0 h 12"/>
                <a:gd name="T2" fmla="*/ 0 w 45"/>
                <a:gd name="T3" fmla="*/ 0 h 12"/>
                <a:gd name="T4" fmla="*/ 0 w 45"/>
                <a:gd name="T5" fmla="*/ 0 h 12"/>
                <a:gd name="T6" fmla="*/ 0 w 45"/>
                <a:gd name="T7" fmla="*/ 0 h 12"/>
                <a:gd name="T8" fmla="*/ 0 w 45"/>
                <a:gd name="T9" fmla="*/ 0 h 12"/>
                <a:gd name="T10" fmla="*/ 0 w 45"/>
                <a:gd name="T11" fmla="*/ 0 h 12"/>
                <a:gd name="T12" fmla="*/ 0 60000 65536"/>
                <a:gd name="T13" fmla="*/ 0 60000 65536"/>
                <a:gd name="T14" fmla="*/ 0 60000 65536"/>
                <a:gd name="T15" fmla="*/ 0 60000 65536"/>
                <a:gd name="T16" fmla="*/ 0 60000 65536"/>
                <a:gd name="T17" fmla="*/ 0 60000 65536"/>
                <a:gd name="T18" fmla="*/ 0 w 45"/>
                <a:gd name="T19" fmla="*/ 0 h 12"/>
                <a:gd name="T20" fmla="*/ 45 w 45"/>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45" h="12">
                  <a:moveTo>
                    <a:pt x="0" y="0"/>
                  </a:moveTo>
                  <a:lnTo>
                    <a:pt x="39" y="2"/>
                  </a:lnTo>
                  <a:lnTo>
                    <a:pt x="45" y="12"/>
                  </a:lnTo>
                  <a:lnTo>
                    <a:pt x="0" y="11"/>
                  </a:lnTo>
                  <a:lnTo>
                    <a:pt x="0" y="0"/>
                  </a:lnTo>
                  <a:close/>
                </a:path>
              </a:pathLst>
            </a:custGeom>
            <a:solidFill>
              <a:srgbClr val="000000"/>
            </a:solidFill>
            <a:ln w="9525">
              <a:noFill/>
              <a:round/>
              <a:headEnd/>
              <a:tailEnd/>
            </a:ln>
          </p:spPr>
          <p:txBody>
            <a:bodyPr/>
            <a:lstStyle/>
            <a:p>
              <a:endParaRPr lang="en-US"/>
            </a:p>
          </p:txBody>
        </p:sp>
        <p:sp>
          <p:nvSpPr>
            <p:cNvPr id="13370" name="Freeform 211"/>
            <p:cNvSpPr>
              <a:spLocks/>
            </p:cNvSpPr>
            <p:nvPr/>
          </p:nvSpPr>
          <p:spPr bwMode="auto">
            <a:xfrm>
              <a:off x="1268" y="2800"/>
              <a:ext cx="7" cy="11"/>
            </a:xfrm>
            <a:custGeom>
              <a:avLst/>
              <a:gdLst>
                <a:gd name="T0" fmla="*/ 0 w 69"/>
                <a:gd name="T1" fmla="*/ 0 h 78"/>
                <a:gd name="T2" fmla="*/ 0 w 69"/>
                <a:gd name="T3" fmla="*/ 0 h 78"/>
                <a:gd name="T4" fmla="*/ 0 w 69"/>
                <a:gd name="T5" fmla="*/ 0 h 78"/>
                <a:gd name="T6" fmla="*/ 0 w 69"/>
                <a:gd name="T7" fmla="*/ 0 h 78"/>
                <a:gd name="T8" fmla="*/ 0 w 69"/>
                <a:gd name="T9" fmla="*/ 0 h 78"/>
                <a:gd name="T10" fmla="*/ 0 w 69"/>
                <a:gd name="T11" fmla="*/ 0 h 78"/>
                <a:gd name="T12" fmla="*/ 0 w 69"/>
                <a:gd name="T13" fmla="*/ 0 h 78"/>
                <a:gd name="T14" fmla="*/ 0 w 69"/>
                <a:gd name="T15" fmla="*/ 0 h 78"/>
                <a:gd name="T16" fmla="*/ 0 w 69"/>
                <a:gd name="T17" fmla="*/ 0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78"/>
                <a:gd name="T29" fmla="*/ 69 w 69"/>
                <a:gd name="T30" fmla="*/ 78 h 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78">
                  <a:moveTo>
                    <a:pt x="10" y="49"/>
                  </a:moveTo>
                  <a:lnTo>
                    <a:pt x="47" y="49"/>
                  </a:lnTo>
                  <a:lnTo>
                    <a:pt x="60" y="70"/>
                  </a:lnTo>
                  <a:lnTo>
                    <a:pt x="54" y="0"/>
                  </a:lnTo>
                  <a:lnTo>
                    <a:pt x="62" y="1"/>
                  </a:lnTo>
                  <a:lnTo>
                    <a:pt x="69" y="77"/>
                  </a:lnTo>
                  <a:lnTo>
                    <a:pt x="0" y="78"/>
                  </a:lnTo>
                  <a:lnTo>
                    <a:pt x="10" y="49"/>
                  </a:lnTo>
                  <a:close/>
                </a:path>
              </a:pathLst>
            </a:custGeom>
            <a:solidFill>
              <a:srgbClr val="000000"/>
            </a:solidFill>
            <a:ln w="9525">
              <a:noFill/>
              <a:round/>
              <a:headEnd/>
              <a:tailEnd/>
            </a:ln>
          </p:spPr>
          <p:txBody>
            <a:bodyPr/>
            <a:lstStyle/>
            <a:p>
              <a:endParaRPr lang="en-US"/>
            </a:p>
          </p:txBody>
        </p:sp>
        <p:sp>
          <p:nvSpPr>
            <p:cNvPr id="13371" name="Freeform 212"/>
            <p:cNvSpPr>
              <a:spLocks/>
            </p:cNvSpPr>
            <p:nvPr/>
          </p:nvSpPr>
          <p:spPr bwMode="auto">
            <a:xfrm>
              <a:off x="1250" y="2793"/>
              <a:ext cx="2" cy="5"/>
            </a:xfrm>
            <a:custGeom>
              <a:avLst/>
              <a:gdLst>
                <a:gd name="T0" fmla="*/ 0 w 11"/>
                <a:gd name="T1" fmla="*/ 0 h 34"/>
                <a:gd name="T2" fmla="*/ 0 w 11"/>
                <a:gd name="T3" fmla="*/ 0 h 34"/>
                <a:gd name="T4" fmla="*/ 0 w 11"/>
                <a:gd name="T5" fmla="*/ 0 h 34"/>
                <a:gd name="T6" fmla="*/ 0 w 11"/>
                <a:gd name="T7" fmla="*/ 0 h 34"/>
                <a:gd name="T8" fmla="*/ 0 w 11"/>
                <a:gd name="T9" fmla="*/ 0 h 34"/>
                <a:gd name="T10" fmla="*/ 0 w 11"/>
                <a:gd name="T11" fmla="*/ 0 h 34"/>
                <a:gd name="T12" fmla="*/ 0 60000 65536"/>
                <a:gd name="T13" fmla="*/ 0 60000 65536"/>
                <a:gd name="T14" fmla="*/ 0 60000 65536"/>
                <a:gd name="T15" fmla="*/ 0 60000 65536"/>
                <a:gd name="T16" fmla="*/ 0 60000 65536"/>
                <a:gd name="T17" fmla="*/ 0 60000 65536"/>
                <a:gd name="T18" fmla="*/ 0 w 11"/>
                <a:gd name="T19" fmla="*/ 0 h 34"/>
                <a:gd name="T20" fmla="*/ 11 w 11"/>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1" h="34">
                  <a:moveTo>
                    <a:pt x="0" y="0"/>
                  </a:moveTo>
                  <a:lnTo>
                    <a:pt x="2" y="33"/>
                  </a:lnTo>
                  <a:lnTo>
                    <a:pt x="10" y="34"/>
                  </a:lnTo>
                  <a:lnTo>
                    <a:pt x="11" y="0"/>
                  </a:lnTo>
                  <a:lnTo>
                    <a:pt x="0" y="0"/>
                  </a:lnTo>
                  <a:close/>
                </a:path>
              </a:pathLst>
            </a:custGeom>
            <a:solidFill>
              <a:srgbClr val="000000"/>
            </a:solidFill>
            <a:ln w="9525">
              <a:noFill/>
              <a:round/>
              <a:headEnd/>
              <a:tailEnd/>
            </a:ln>
          </p:spPr>
          <p:txBody>
            <a:bodyPr/>
            <a:lstStyle/>
            <a:p>
              <a:endParaRPr lang="en-US"/>
            </a:p>
          </p:txBody>
        </p:sp>
        <p:sp>
          <p:nvSpPr>
            <p:cNvPr id="13372" name="Freeform 213"/>
            <p:cNvSpPr>
              <a:spLocks/>
            </p:cNvSpPr>
            <p:nvPr/>
          </p:nvSpPr>
          <p:spPr bwMode="auto">
            <a:xfrm>
              <a:off x="1258" y="2793"/>
              <a:ext cx="1" cy="4"/>
            </a:xfrm>
            <a:custGeom>
              <a:avLst/>
              <a:gdLst>
                <a:gd name="T0" fmla="*/ 0 w 16"/>
                <a:gd name="T1" fmla="*/ 0 h 30"/>
                <a:gd name="T2" fmla="*/ 0 w 16"/>
                <a:gd name="T3" fmla="*/ 0 h 30"/>
                <a:gd name="T4" fmla="*/ 0 w 16"/>
                <a:gd name="T5" fmla="*/ 0 h 30"/>
                <a:gd name="T6" fmla="*/ 0 w 16"/>
                <a:gd name="T7" fmla="*/ 0 h 30"/>
                <a:gd name="T8" fmla="*/ 0 w 16"/>
                <a:gd name="T9" fmla="*/ 0 h 30"/>
                <a:gd name="T10" fmla="*/ 0 w 16"/>
                <a:gd name="T11" fmla="*/ 0 h 30"/>
                <a:gd name="T12" fmla="*/ 0 60000 65536"/>
                <a:gd name="T13" fmla="*/ 0 60000 65536"/>
                <a:gd name="T14" fmla="*/ 0 60000 65536"/>
                <a:gd name="T15" fmla="*/ 0 60000 65536"/>
                <a:gd name="T16" fmla="*/ 0 60000 65536"/>
                <a:gd name="T17" fmla="*/ 0 60000 65536"/>
                <a:gd name="T18" fmla="*/ 0 w 16"/>
                <a:gd name="T19" fmla="*/ 0 h 30"/>
                <a:gd name="T20" fmla="*/ 16 w 16"/>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6" h="30">
                  <a:moveTo>
                    <a:pt x="0" y="0"/>
                  </a:moveTo>
                  <a:lnTo>
                    <a:pt x="2" y="30"/>
                  </a:lnTo>
                  <a:lnTo>
                    <a:pt x="16" y="30"/>
                  </a:lnTo>
                  <a:lnTo>
                    <a:pt x="14" y="0"/>
                  </a:lnTo>
                  <a:lnTo>
                    <a:pt x="0" y="0"/>
                  </a:lnTo>
                  <a:close/>
                </a:path>
              </a:pathLst>
            </a:custGeom>
            <a:solidFill>
              <a:srgbClr val="000000"/>
            </a:solidFill>
            <a:ln w="9525">
              <a:noFill/>
              <a:round/>
              <a:headEnd/>
              <a:tailEnd/>
            </a:ln>
          </p:spPr>
          <p:txBody>
            <a:bodyPr/>
            <a:lstStyle/>
            <a:p>
              <a:endParaRPr lang="en-US"/>
            </a:p>
          </p:txBody>
        </p:sp>
        <p:sp>
          <p:nvSpPr>
            <p:cNvPr id="13373" name="Freeform 214"/>
            <p:cNvSpPr>
              <a:spLocks/>
            </p:cNvSpPr>
            <p:nvPr/>
          </p:nvSpPr>
          <p:spPr bwMode="auto">
            <a:xfrm>
              <a:off x="1266" y="2793"/>
              <a:ext cx="1" cy="5"/>
            </a:xfrm>
            <a:custGeom>
              <a:avLst/>
              <a:gdLst>
                <a:gd name="T0" fmla="*/ 0 w 11"/>
                <a:gd name="T1" fmla="*/ 0 h 33"/>
                <a:gd name="T2" fmla="*/ 0 w 11"/>
                <a:gd name="T3" fmla="*/ 0 h 33"/>
                <a:gd name="T4" fmla="*/ 0 w 11"/>
                <a:gd name="T5" fmla="*/ 0 h 33"/>
                <a:gd name="T6" fmla="*/ 0 w 11"/>
                <a:gd name="T7" fmla="*/ 0 h 33"/>
                <a:gd name="T8" fmla="*/ 0 w 11"/>
                <a:gd name="T9" fmla="*/ 0 h 33"/>
                <a:gd name="T10" fmla="*/ 0 w 11"/>
                <a:gd name="T11" fmla="*/ 0 h 33"/>
                <a:gd name="T12" fmla="*/ 0 60000 65536"/>
                <a:gd name="T13" fmla="*/ 0 60000 65536"/>
                <a:gd name="T14" fmla="*/ 0 60000 65536"/>
                <a:gd name="T15" fmla="*/ 0 60000 65536"/>
                <a:gd name="T16" fmla="*/ 0 60000 65536"/>
                <a:gd name="T17" fmla="*/ 0 60000 65536"/>
                <a:gd name="T18" fmla="*/ 0 w 11"/>
                <a:gd name="T19" fmla="*/ 0 h 33"/>
                <a:gd name="T20" fmla="*/ 11 w 1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11" h="33">
                  <a:moveTo>
                    <a:pt x="0" y="0"/>
                  </a:moveTo>
                  <a:lnTo>
                    <a:pt x="2" y="33"/>
                  </a:lnTo>
                  <a:lnTo>
                    <a:pt x="11" y="33"/>
                  </a:lnTo>
                  <a:lnTo>
                    <a:pt x="10" y="0"/>
                  </a:lnTo>
                  <a:lnTo>
                    <a:pt x="0" y="0"/>
                  </a:lnTo>
                  <a:close/>
                </a:path>
              </a:pathLst>
            </a:custGeom>
            <a:solidFill>
              <a:srgbClr val="000000"/>
            </a:solidFill>
            <a:ln w="9525">
              <a:noFill/>
              <a:round/>
              <a:headEnd/>
              <a:tailEnd/>
            </a:ln>
          </p:spPr>
          <p:txBody>
            <a:bodyPr/>
            <a:lstStyle/>
            <a:p>
              <a:endParaRPr lang="en-US"/>
            </a:p>
          </p:txBody>
        </p:sp>
        <p:sp>
          <p:nvSpPr>
            <p:cNvPr id="13374" name="Freeform 215"/>
            <p:cNvSpPr>
              <a:spLocks/>
            </p:cNvSpPr>
            <p:nvPr/>
          </p:nvSpPr>
          <p:spPr bwMode="auto">
            <a:xfrm>
              <a:off x="1273" y="2793"/>
              <a:ext cx="1" cy="4"/>
            </a:xfrm>
            <a:custGeom>
              <a:avLst/>
              <a:gdLst>
                <a:gd name="T0" fmla="*/ 0 w 11"/>
                <a:gd name="T1" fmla="*/ 0 h 31"/>
                <a:gd name="T2" fmla="*/ 0 w 11"/>
                <a:gd name="T3" fmla="*/ 0 h 31"/>
                <a:gd name="T4" fmla="*/ 0 w 11"/>
                <a:gd name="T5" fmla="*/ 0 h 31"/>
                <a:gd name="T6" fmla="*/ 0 w 11"/>
                <a:gd name="T7" fmla="*/ 0 h 31"/>
                <a:gd name="T8" fmla="*/ 0 w 11"/>
                <a:gd name="T9" fmla="*/ 0 h 31"/>
                <a:gd name="T10" fmla="*/ 0 w 11"/>
                <a:gd name="T11" fmla="*/ 0 h 31"/>
                <a:gd name="T12" fmla="*/ 0 60000 65536"/>
                <a:gd name="T13" fmla="*/ 0 60000 65536"/>
                <a:gd name="T14" fmla="*/ 0 60000 65536"/>
                <a:gd name="T15" fmla="*/ 0 60000 65536"/>
                <a:gd name="T16" fmla="*/ 0 60000 65536"/>
                <a:gd name="T17" fmla="*/ 0 60000 65536"/>
                <a:gd name="T18" fmla="*/ 0 w 11"/>
                <a:gd name="T19" fmla="*/ 0 h 31"/>
                <a:gd name="T20" fmla="*/ 11 w 1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11" h="31">
                  <a:moveTo>
                    <a:pt x="0" y="1"/>
                  </a:moveTo>
                  <a:lnTo>
                    <a:pt x="1" y="31"/>
                  </a:lnTo>
                  <a:lnTo>
                    <a:pt x="11" y="31"/>
                  </a:lnTo>
                  <a:lnTo>
                    <a:pt x="10" y="0"/>
                  </a:lnTo>
                  <a:lnTo>
                    <a:pt x="0" y="1"/>
                  </a:lnTo>
                  <a:close/>
                </a:path>
              </a:pathLst>
            </a:custGeom>
            <a:solidFill>
              <a:srgbClr val="000000"/>
            </a:solidFill>
            <a:ln w="9525">
              <a:noFill/>
              <a:round/>
              <a:headEnd/>
              <a:tailEnd/>
            </a:ln>
          </p:spPr>
          <p:txBody>
            <a:bodyPr/>
            <a:lstStyle/>
            <a:p>
              <a:endParaRPr lang="en-US"/>
            </a:p>
          </p:txBody>
        </p:sp>
        <p:sp>
          <p:nvSpPr>
            <p:cNvPr id="13375" name="Freeform 216"/>
            <p:cNvSpPr>
              <a:spLocks/>
            </p:cNvSpPr>
            <p:nvPr/>
          </p:nvSpPr>
          <p:spPr bwMode="auto">
            <a:xfrm>
              <a:off x="1252" y="2795"/>
              <a:ext cx="6" cy="3"/>
            </a:xfrm>
            <a:custGeom>
              <a:avLst/>
              <a:gdLst>
                <a:gd name="T0" fmla="*/ 0 w 51"/>
                <a:gd name="T1" fmla="*/ 0 h 19"/>
                <a:gd name="T2" fmla="*/ 0 w 51"/>
                <a:gd name="T3" fmla="*/ 0 h 19"/>
                <a:gd name="T4" fmla="*/ 0 w 51"/>
                <a:gd name="T5" fmla="*/ 0 h 19"/>
                <a:gd name="T6" fmla="*/ 0 w 51"/>
                <a:gd name="T7" fmla="*/ 0 h 19"/>
                <a:gd name="T8" fmla="*/ 0 w 51"/>
                <a:gd name="T9" fmla="*/ 0 h 19"/>
                <a:gd name="T10" fmla="*/ 0 w 51"/>
                <a:gd name="T11" fmla="*/ 0 h 19"/>
                <a:gd name="T12" fmla="*/ 0 60000 65536"/>
                <a:gd name="T13" fmla="*/ 0 60000 65536"/>
                <a:gd name="T14" fmla="*/ 0 60000 65536"/>
                <a:gd name="T15" fmla="*/ 0 60000 65536"/>
                <a:gd name="T16" fmla="*/ 0 60000 65536"/>
                <a:gd name="T17" fmla="*/ 0 60000 65536"/>
                <a:gd name="T18" fmla="*/ 0 w 51"/>
                <a:gd name="T19" fmla="*/ 0 h 19"/>
                <a:gd name="T20" fmla="*/ 51 w 51"/>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51" h="19">
                  <a:moveTo>
                    <a:pt x="7" y="0"/>
                  </a:moveTo>
                  <a:lnTo>
                    <a:pt x="0" y="19"/>
                  </a:lnTo>
                  <a:lnTo>
                    <a:pt x="51" y="19"/>
                  </a:lnTo>
                  <a:lnTo>
                    <a:pt x="46" y="2"/>
                  </a:lnTo>
                  <a:lnTo>
                    <a:pt x="7" y="0"/>
                  </a:lnTo>
                  <a:close/>
                </a:path>
              </a:pathLst>
            </a:custGeom>
            <a:solidFill>
              <a:srgbClr val="000000"/>
            </a:solidFill>
            <a:ln w="9525">
              <a:noFill/>
              <a:round/>
              <a:headEnd/>
              <a:tailEnd/>
            </a:ln>
          </p:spPr>
          <p:txBody>
            <a:bodyPr/>
            <a:lstStyle/>
            <a:p>
              <a:endParaRPr lang="en-US"/>
            </a:p>
          </p:txBody>
        </p:sp>
        <p:sp>
          <p:nvSpPr>
            <p:cNvPr id="13376" name="Freeform 217"/>
            <p:cNvSpPr>
              <a:spLocks/>
            </p:cNvSpPr>
            <p:nvPr/>
          </p:nvSpPr>
          <p:spPr bwMode="auto">
            <a:xfrm>
              <a:off x="1260" y="2795"/>
              <a:ext cx="6" cy="3"/>
            </a:xfrm>
            <a:custGeom>
              <a:avLst/>
              <a:gdLst>
                <a:gd name="T0" fmla="*/ 0 w 53"/>
                <a:gd name="T1" fmla="*/ 0 h 18"/>
                <a:gd name="T2" fmla="*/ 0 w 53"/>
                <a:gd name="T3" fmla="*/ 0 h 18"/>
                <a:gd name="T4" fmla="*/ 0 w 53"/>
                <a:gd name="T5" fmla="*/ 0 h 18"/>
                <a:gd name="T6" fmla="*/ 0 w 53"/>
                <a:gd name="T7" fmla="*/ 0 h 18"/>
                <a:gd name="T8" fmla="*/ 0 w 53"/>
                <a:gd name="T9" fmla="*/ 0 h 18"/>
                <a:gd name="T10" fmla="*/ 0 w 53"/>
                <a:gd name="T11" fmla="*/ 0 h 18"/>
                <a:gd name="T12" fmla="*/ 0 60000 65536"/>
                <a:gd name="T13" fmla="*/ 0 60000 65536"/>
                <a:gd name="T14" fmla="*/ 0 60000 65536"/>
                <a:gd name="T15" fmla="*/ 0 60000 65536"/>
                <a:gd name="T16" fmla="*/ 0 60000 65536"/>
                <a:gd name="T17" fmla="*/ 0 60000 65536"/>
                <a:gd name="T18" fmla="*/ 0 w 53"/>
                <a:gd name="T19" fmla="*/ 0 h 18"/>
                <a:gd name="T20" fmla="*/ 53 w 53"/>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53" h="18">
                  <a:moveTo>
                    <a:pt x="8" y="0"/>
                  </a:moveTo>
                  <a:lnTo>
                    <a:pt x="0" y="17"/>
                  </a:lnTo>
                  <a:lnTo>
                    <a:pt x="53" y="18"/>
                  </a:lnTo>
                  <a:lnTo>
                    <a:pt x="44" y="1"/>
                  </a:lnTo>
                  <a:lnTo>
                    <a:pt x="8" y="0"/>
                  </a:lnTo>
                  <a:close/>
                </a:path>
              </a:pathLst>
            </a:custGeom>
            <a:solidFill>
              <a:srgbClr val="000000"/>
            </a:solidFill>
            <a:ln w="9525">
              <a:noFill/>
              <a:round/>
              <a:headEnd/>
              <a:tailEnd/>
            </a:ln>
          </p:spPr>
          <p:txBody>
            <a:bodyPr/>
            <a:lstStyle/>
            <a:p>
              <a:endParaRPr lang="en-US"/>
            </a:p>
          </p:txBody>
        </p:sp>
        <p:sp>
          <p:nvSpPr>
            <p:cNvPr id="13377" name="Freeform 218"/>
            <p:cNvSpPr>
              <a:spLocks/>
            </p:cNvSpPr>
            <p:nvPr/>
          </p:nvSpPr>
          <p:spPr bwMode="auto">
            <a:xfrm>
              <a:off x="1268" y="2795"/>
              <a:ext cx="5" cy="2"/>
            </a:xfrm>
            <a:custGeom>
              <a:avLst/>
              <a:gdLst>
                <a:gd name="T0" fmla="*/ 0 w 43"/>
                <a:gd name="T1" fmla="*/ 0 h 14"/>
                <a:gd name="T2" fmla="*/ 0 w 43"/>
                <a:gd name="T3" fmla="*/ 0 h 14"/>
                <a:gd name="T4" fmla="*/ 0 w 43"/>
                <a:gd name="T5" fmla="*/ 0 h 14"/>
                <a:gd name="T6" fmla="*/ 0 w 43"/>
                <a:gd name="T7" fmla="*/ 0 h 14"/>
                <a:gd name="T8" fmla="*/ 0 w 43"/>
                <a:gd name="T9" fmla="*/ 0 h 14"/>
                <a:gd name="T10" fmla="*/ 0 w 43"/>
                <a:gd name="T11" fmla="*/ 0 h 14"/>
                <a:gd name="T12" fmla="*/ 0 60000 65536"/>
                <a:gd name="T13" fmla="*/ 0 60000 65536"/>
                <a:gd name="T14" fmla="*/ 0 60000 65536"/>
                <a:gd name="T15" fmla="*/ 0 60000 65536"/>
                <a:gd name="T16" fmla="*/ 0 60000 65536"/>
                <a:gd name="T17" fmla="*/ 0 60000 65536"/>
                <a:gd name="T18" fmla="*/ 0 w 43"/>
                <a:gd name="T19" fmla="*/ 0 h 14"/>
                <a:gd name="T20" fmla="*/ 43 w 43"/>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3" h="14">
                  <a:moveTo>
                    <a:pt x="5" y="0"/>
                  </a:moveTo>
                  <a:lnTo>
                    <a:pt x="0" y="13"/>
                  </a:lnTo>
                  <a:lnTo>
                    <a:pt x="43" y="14"/>
                  </a:lnTo>
                  <a:lnTo>
                    <a:pt x="37" y="0"/>
                  </a:lnTo>
                  <a:lnTo>
                    <a:pt x="5" y="0"/>
                  </a:lnTo>
                  <a:close/>
                </a:path>
              </a:pathLst>
            </a:custGeom>
            <a:solidFill>
              <a:srgbClr val="000000"/>
            </a:solidFill>
            <a:ln w="9525">
              <a:noFill/>
              <a:round/>
              <a:headEnd/>
              <a:tailEnd/>
            </a:ln>
          </p:spPr>
          <p:txBody>
            <a:bodyPr/>
            <a:lstStyle/>
            <a:p>
              <a:endParaRPr lang="en-US"/>
            </a:p>
          </p:txBody>
        </p:sp>
        <p:sp>
          <p:nvSpPr>
            <p:cNvPr id="13378" name="Freeform 219"/>
            <p:cNvSpPr>
              <a:spLocks/>
            </p:cNvSpPr>
            <p:nvPr/>
          </p:nvSpPr>
          <p:spPr bwMode="auto">
            <a:xfrm>
              <a:off x="1277" y="2800"/>
              <a:ext cx="3" cy="24"/>
            </a:xfrm>
            <a:custGeom>
              <a:avLst/>
              <a:gdLst>
                <a:gd name="T0" fmla="*/ 0 w 28"/>
                <a:gd name="T1" fmla="*/ 0 h 170"/>
                <a:gd name="T2" fmla="*/ 0 w 28"/>
                <a:gd name="T3" fmla="*/ 0 h 170"/>
                <a:gd name="T4" fmla="*/ 0 w 28"/>
                <a:gd name="T5" fmla="*/ 0 h 170"/>
                <a:gd name="T6" fmla="*/ 0 w 28"/>
                <a:gd name="T7" fmla="*/ 0 h 170"/>
                <a:gd name="T8" fmla="*/ 0 w 28"/>
                <a:gd name="T9" fmla="*/ 0 h 170"/>
                <a:gd name="T10" fmla="*/ 0 w 28"/>
                <a:gd name="T11" fmla="*/ 0 h 170"/>
                <a:gd name="T12" fmla="*/ 0 60000 65536"/>
                <a:gd name="T13" fmla="*/ 0 60000 65536"/>
                <a:gd name="T14" fmla="*/ 0 60000 65536"/>
                <a:gd name="T15" fmla="*/ 0 60000 65536"/>
                <a:gd name="T16" fmla="*/ 0 60000 65536"/>
                <a:gd name="T17" fmla="*/ 0 60000 65536"/>
                <a:gd name="T18" fmla="*/ 0 w 28"/>
                <a:gd name="T19" fmla="*/ 0 h 170"/>
                <a:gd name="T20" fmla="*/ 28 w 28"/>
                <a:gd name="T21" fmla="*/ 170 h 170"/>
              </a:gdLst>
              <a:ahLst/>
              <a:cxnLst>
                <a:cxn ang="T12">
                  <a:pos x="T0" y="T1"/>
                </a:cxn>
                <a:cxn ang="T13">
                  <a:pos x="T2" y="T3"/>
                </a:cxn>
                <a:cxn ang="T14">
                  <a:pos x="T4" y="T5"/>
                </a:cxn>
                <a:cxn ang="T15">
                  <a:pos x="T6" y="T7"/>
                </a:cxn>
                <a:cxn ang="T16">
                  <a:pos x="T8" y="T9"/>
                </a:cxn>
                <a:cxn ang="T17">
                  <a:pos x="T10" y="T11"/>
                </a:cxn>
              </a:cxnLst>
              <a:rect l="T18" t="T19" r="T20" b="T21"/>
              <a:pathLst>
                <a:path w="28" h="170">
                  <a:moveTo>
                    <a:pt x="0" y="0"/>
                  </a:moveTo>
                  <a:lnTo>
                    <a:pt x="7" y="0"/>
                  </a:lnTo>
                  <a:lnTo>
                    <a:pt x="28" y="170"/>
                  </a:lnTo>
                  <a:lnTo>
                    <a:pt x="18" y="170"/>
                  </a:lnTo>
                  <a:lnTo>
                    <a:pt x="0" y="0"/>
                  </a:lnTo>
                  <a:close/>
                </a:path>
              </a:pathLst>
            </a:custGeom>
            <a:solidFill>
              <a:srgbClr val="000000"/>
            </a:solidFill>
            <a:ln w="9525">
              <a:noFill/>
              <a:round/>
              <a:headEnd/>
              <a:tailEnd/>
            </a:ln>
          </p:spPr>
          <p:txBody>
            <a:bodyPr/>
            <a:lstStyle/>
            <a:p>
              <a:endParaRPr lang="en-US"/>
            </a:p>
          </p:txBody>
        </p:sp>
        <p:sp>
          <p:nvSpPr>
            <p:cNvPr id="13379" name="Freeform 220"/>
            <p:cNvSpPr>
              <a:spLocks/>
            </p:cNvSpPr>
            <p:nvPr/>
          </p:nvSpPr>
          <p:spPr bwMode="auto">
            <a:xfrm>
              <a:off x="1279" y="2800"/>
              <a:ext cx="8" cy="18"/>
            </a:xfrm>
            <a:custGeom>
              <a:avLst/>
              <a:gdLst>
                <a:gd name="T0" fmla="*/ 0 w 74"/>
                <a:gd name="T1" fmla="*/ 0 h 127"/>
                <a:gd name="T2" fmla="*/ 0 w 74"/>
                <a:gd name="T3" fmla="*/ 0 h 127"/>
                <a:gd name="T4" fmla="*/ 0 w 74"/>
                <a:gd name="T5" fmla="*/ 0 h 127"/>
                <a:gd name="T6" fmla="*/ 0 w 74"/>
                <a:gd name="T7" fmla="*/ 0 h 127"/>
                <a:gd name="T8" fmla="*/ 0 w 74"/>
                <a:gd name="T9" fmla="*/ 0 h 127"/>
                <a:gd name="T10" fmla="*/ 0 w 74"/>
                <a:gd name="T11" fmla="*/ 0 h 127"/>
                <a:gd name="T12" fmla="*/ 0 w 74"/>
                <a:gd name="T13" fmla="*/ 0 h 127"/>
                <a:gd name="T14" fmla="*/ 0 w 74"/>
                <a:gd name="T15" fmla="*/ 0 h 127"/>
                <a:gd name="T16" fmla="*/ 0 w 74"/>
                <a:gd name="T17" fmla="*/ 0 h 127"/>
                <a:gd name="T18" fmla="*/ 0 w 74"/>
                <a:gd name="T19" fmla="*/ 0 h 127"/>
                <a:gd name="T20" fmla="*/ 0 w 74"/>
                <a:gd name="T21" fmla="*/ 0 h 127"/>
                <a:gd name="T22" fmla="*/ 0 w 74"/>
                <a:gd name="T23" fmla="*/ 0 h 127"/>
                <a:gd name="T24" fmla="*/ 0 w 74"/>
                <a:gd name="T25" fmla="*/ 0 h 127"/>
                <a:gd name="T26" fmla="*/ 0 w 74"/>
                <a:gd name="T27" fmla="*/ 0 h 127"/>
                <a:gd name="T28" fmla="*/ 0 w 74"/>
                <a:gd name="T29" fmla="*/ 0 h 127"/>
                <a:gd name="T30" fmla="*/ 0 w 74"/>
                <a:gd name="T31" fmla="*/ 0 h 127"/>
                <a:gd name="T32" fmla="*/ 0 w 74"/>
                <a:gd name="T33" fmla="*/ 0 h 127"/>
                <a:gd name="T34" fmla="*/ 0 w 74"/>
                <a:gd name="T35" fmla="*/ 0 h 127"/>
                <a:gd name="T36" fmla="*/ 0 w 74"/>
                <a:gd name="T37" fmla="*/ 0 h 127"/>
                <a:gd name="T38" fmla="*/ 0 w 74"/>
                <a:gd name="T39" fmla="*/ 0 h 127"/>
                <a:gd name="T40" fmla="*/ 0 w 74"/>
                <a:gd name="T41" fmla="*/ 0 h 1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
                <a:gd name="T64" fmla="*/ 0 h 127"/>
                <a:gd name="T65" fmla="*/ 74 w 74"/>
                <a:gd name="T66" fmla="*/ 127 h 1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 h="127">
                  <a:moveTo>
                    <a:pt x="2" y="12"/>
                  </a:moveTo>
                  <a:lnTo>
                    <a:pt x="45" y="12"/>
                  </a:lnTo>
                  <a:lnTo>
                    <a:pt x="45" y="0"/>
                  </a:lnTo>
                  <a:lnTo>
                    <a:pt x="56" y="0"/>
                  </a:lnTo>
                  <a:lnTo>
                    <a:pt x="74" y="127"/>
                  </a:lnTo>
                  <a:lnTo>
                    <a:pt x="10" y="125"/>
                  </a:lnTo>
                  <a:lnTo>
                    <a:pt x="16" y="115"/>
                  </a:lnTo>
                  <a:lnTo>
                    <a:pt x="61" y="111"/>
                  </a:lnTo>
                  <a:lnTo>
                    <a:pt x="56" y="93"/>
                  </a:lnTo>
                  <a:lnTo>
                    <a:pt x="7" y="94"/>
                  </a:lnTo>
                  <a:lnTo>
                    <a:pt x="16" y="82"/>
                  </a:lnTo>
                  <a:lnTo>
                    <a:pt x="56" y="79"/>
                  </a:lnTo>
                  <a:lnTo>
                    <a:pt x="52" y="56"/>
                  </a:lnTo>
                  <a:lnTo>
                    <a:pt x="4" y="55"/>
                  </a:lnTo>
                  <a:lnTo>
                    <a:pt x="9" y="45"/>
                  </a:lnTo>
                  <a:lnTo>
                    <a:pt x="51" y="45"/>
                  </a:lnTo>
                  <a:lnTo>
                    <a:pt x="45" y="23"/>
                  </a:lnTo>
                  <a:lnTo>
                    <a:pt x="7" y="23"/>
                  </a:lnTo>
                  <a:lnTo>
                    <a:pt x="0" y="27"/>
                  </a:lnTo>
                  <a:lnTo>
                    <a:pt x="2" y="12"/>
                  </a:lnTo>
                  <a:close/>
                </a:path>
              </a:pathLst>
            </a:custGeom>
            <a:solidFill>
              <a:srgbClr val="000000"/>
            </a:solidFill>
            <a:ln w="9525">
              <a:noFill/>
              <a:round/>
              <a:headEnd/>
              <a:tailEnd/>
            </a:ln>
          </p:spPr>
          <p:txBody>
            <a:bodyPr/>
            <a:lstStyle/>
            <a:p>
              <a:endParaRPr lang="en-US"/>
            </a:p>
          </p:txBody>
        </p:sp>
        <p:sp>
          <p:nvSpPr>
            <p:cNvPr id="13380" name="Freeform 221"/>
            <p:cNvSpPr>
              <a:spLocks/>
            </p:cNvSpPr>
            <p:nvPr/>
          </p:nvSpPr>
          <p:spPr bwMode="auto">
            <a:xfrm>
              <a:off x="1281" y="2800"/>
              <a:ext cx="15" cy="24"/>
            </a:xfrm>
            <a:custGeom>
              <a:avLst/>
              <a:gdLst>
                <a:gd name="T0" fmla="*/ 0 w 139"/>
                <a:gd name="T1" fmla="*/ 0 h 169"/>
                <a:gd name="T2" fmla="*/ 0 w 139"/>
                <a:gd name="T3" fmla="*/ 0 h 169"/>
                <a:gd name="T4" fmla="*/ 0 w 139"/>
                <a:gd name="T5" fmla="*/ 0 h 169"/>
                <a:gd name="T6" fmla="*/ 0 w 139"/>
                <a:gd name="T7" fmla="*/ 0 h 169"/>
                <a:gd name="T8" fmla="*/ 0 w 139"/>
                <a:gd name="T9" fmla="*/ 0 h 169"/>
                <a:gd name="T10" fmla="*/ 0 w 139"/>
                <a:gd name="T11" fmla="*/ 0 h 169"/>
                <a:gd name="T12" fmla="*/ 0 w 139"/>
                <a:gd name="T13" fmla="*/ 0 h 169"/>
                <a:gd name="T14" fmla="*/ 0 w 139"/>
                <a:gd name="T15" fmla="*/ 0 h 169"/>
                <a:gd name="T16" fmla="*/ 0 w 139"/>
                <a:gd name="T17" fmla="*/ 0 h 169"/>
                <a:gd name="T18" fmla="*/ 0 w 139"/>
                <a:gd name="T19" fmla="*/ 0 h 169"/>
                <a:gd name="T20" fmla="*/ 0 w 139"/>
                <a:gd name="T21" fmla="*/ 0 h 169"/>
                <a:gd name="T22" fmla="*/ 0 w 139"/>
                <a:gd name="T23" fmla="*/ 0 h 169"/>
                <a:gd name="T24" fmla="*/ 0 w 139"/>
                <a:gd name="T25" fmla="*/ 0 h 169"/>
                <a:gd name="T26" fmla="*/ 0 w 139"/>
                <a:gd name="T27" fmla="*/ 0 h 169"/>
                <a:gd name="T28" fmla="*/ 0 w 139"/>
                <a:gd name="T29" fmla="*/ 0 h 169"/>
                <a:gd name="T30" fmla="*/ 0 w 139"/>
                <a:gd name="T31" fmla="*/ 0 h 169"/>
                <a:gd name="T32" fmla="*/ 0 w 139"/>
                <a:gd name="T33" fmla="*/ 0 h 169"/>
                <a:gd name="T34" fmla="*/ 0 w 139"/>
                <a:gd name="T35" fmla="*/ 0 h 169"/>
                <a:gd name="T36" fmla="*/ 0 w 139"/>
                <a:gd name="T37" fmla="*/ 0 h 169"/>
                <a:gd name="T38" fmla="*/ 0 w 139"/>
                <a:gd name="T39" fmla="*/ 0 h 169"/>
                <a:gd name="T40" fmla="*/ 0 w 139"/>
                <a:gd name="T41" fmla="*/ 0 h 169"/>
                <a:gd name="T42" fmla="*/ 0 w 139"/>
                <a:gd name="T43" fmla="*/ 0 h 169"/>
                <a:gd name="T44" fmla="*/ 0 w 139"/>
                <a:gd name="T45" fmla="*/ 0 h 169"/>
                <a:gd name="T46" fmla="*/ 0 w 139"/>
                <a:gd name="T47" fmla="*/ 0 h 1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9"/>
                <a:gd name="T73" fmla="*/ 0 h 169"/>
                <a:gd name="T74" fmla="*/ 139 w 139"/>
                <a:gd name="T75" fmla="*/ 169 h 1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9" h="169">
                  <a:moveTo>
                    <a:pt x="9" y="146"/>
                  </a:moveTo>
                  <a:lnTo>
                    <a:pt x="0" y="169"/>
                  </a:lnTo>
                  <a:lnTo>
                    <a:pt x="139" y="169"/>
                  </a:lnTo>
                  <a:lnTo>
                    <a:pt x="113" y="0"/>
                  </a:lnTo>
                  <a:lnTo>
                    <a:pt x="102" y="0"/>
                  </a:lnTo>
                  <a:lnTo>
                    <a:pt x="104" y="8"/>
                  </a:lnTo>
                  <a:lnTo>
                    <a:pt x="59" y="9"/>
                  </a:lnTo>
                  <a:lnTo>
                    <a:pt x="55" y="19"/>
                  </a:lnTo>
                  <a:lnTo>
                    <a:pt x="101" y="21"/>
                  </a:lnTo>
                  <a:lnTo>
                    <a:pt x="107" y="42"/>
                  </a:lnTo>
                  <a:lnTo>
                    <a:pt x="60" y="43"/>
                  </a:lnTo>
                  <a:lnTo>
                    <a:pt x="56" y="51"/>
                  </a:lnTo>
                  <a:lnTo>
                    <a:pt x="104" y="53"/>
                  </a:lnTo>
                  <a:lnTo>
                    <a:pt x="114" y="79"/>
                  </a:lnTo>
                  <a:lnTo>
                    <a:pt x="66" y="80"/>
                  </a:lnTo>
                  <a:lnTo>
                    <a:pt x="59" y="90"/>
                  </a:lnTo>
                  <a:lnTo>
                    <a:pt x="112" y="89"/>
                  </a:lnTo>
                  <a:lnTo>
                    <a:pt x="118" y="110"/>
                  </a:lnTo>
                  <a:lnTo>
                    <a:pt x="70" y="110"/>
                  </a:lnTo>
                  <a:lnTo>
                    <a:pt x="64" y="124"/>
                  </a:lnTo>
                  <a:lnTo>
                    <a:pt x="120" y="126"/>
                  </a:lnTo>
                  <a:lnTo>
                    <a:pt x="123" y="147"/>
                  </a:lnTo>
                  <a:lnTo>
                    <a:pt x="9" y="146"/>
                  </a:lnTo>
                  <a:close/>
                </a:path>
              </a:pathLst>
            </a:custGeom>
            <a:solidFill>
              <a:srgbClr val="000000"/>
            </a:solidFill>
            <a:ln w="9525">
              <a:noFill/>
              <a:round/>
              <a:headEnd/>
              <a:tailEnd/>
            </a:ln>
          </p:spPr>
          <p:txBody>
            <a:bodyPr/>
            <a:lstStyle/>
            <a:p>
              <a:endParaRPr lang="en-US"/>
            </a:p>
          </p:txBody>
        </p:sp>
        <p:sp>
          <p:nvSpPr>
            <p:cNvPr id="13381" name="Freeform 222"/>
            <p:cNvSpPr>
              <a:spLocks/>
            </p:cNvSpPr>
            <p:nvPr/>
          </p:nvSpPr>
          <p:spPr bwMode="auto">
            <a:xfrm>
              <a:off x="1294" y="2799"/>
              <a:ext cx="10" cy="25"/>
            </a:xfrm>
            <a:custGeom>
              <a:avLst/>
              <a:gdLst>
                <a:gd name="T0" fmla="*/ 0 w 94"/>
                <a:gd name="T1" fmla="*/ 0 h 175"/>
                <a:gd name="T2" fmla="*/ 0 w 94"/>
                <a:gd name="T3" fmla="*/ 0 h 175"/>
                <a:gd name="T4" fmla="*/ 0 w 94"/>
                <a:gd name="T5" fmla="*/ 0 h 175"/>
                <a:gd name="T6" fmla="*/ 0 w 94"/>
                <a:gd name="T7" fmla="*/ 0 h 175"/>
                <a:gd name="T8" fmla="*/ 0 w 94"/>
                <a:gd name="T9" fmla="*/ 0 h 175"/>
                <a:gd name="T10" fmla="*/ 0 w 94"/>
                <a:gd name="T11" fmla="*/ 0 h 175"/>
                <a:gd name="T12" fmla="*/ 0 w 94"/>
                <a:gd name="T13" fmla="*/ 0 h 175"/>
                <a:gd name="T14" fmla="*/ 0 w 94"/>
                <a:gd name="T15" fmla="*/ 0 h 175"/>
                <a:gd name="T16" fmla="*/ 0 w 94"/>
                <a:gd name="T17" fmla="*/ 0 h 175"/>
                <a:gd name="T18" fmla="*/ 0 w 94"/>
                <a:gd name="T19" fmla="*/ 0 h 175"/>
                <a:gd name="T20" fmla="*/ 0 w 94"/>
                <a:gd name="T21" fmla="*/ 0 h 175"/>
                <a:gd name="T22" fmla="*/ 0 w 94"/>
                <a:gd name="T23" fmla="*/ 0 h 175"/>
                <a:gd name="T24" fmla="*/ 0 w 94"/>
                <a:gd name="T25" fmla="*/ 0 h 175"/>
                <a:gd name="T26" fmla="*/ 0 w 94"/>
                <a:gd name="T27" fmla="*/ 0 h 175"/>
                <a:gd name="T28" fmla="*/ 0 w 94"/>
                <a:gd name="T29" fmla="*/ 0 h 175"/>
                <a:gd name="T30" fmla="*/ 0 w 94"/>
                <a:gd name="T31" fmla="*/ 0 h 175"/>
                <a:gd name="T32" fmla="*/ 0 w 94"/>
                <a:gd name="T33" fmla="*/ 0 h 175"/>
                <a:gd name="T34" fmla="*/ 0 w 94"/>
                <a:gd name="T35" fmla="*/ 0 h 175"/>
                <a:gd name="T36" fmla="*/ 0 w 94"/>
                <a:gd name="T37" fmla="*/ 0 h 175"/>
                <a:gd name="T38" fmla="*/ 0 w 94"/>
                <a:gd name="T39" fmla="*/ 0 h 175"/>
                <a:gd name="T40" fmla="*/ 0 w 94"/>
                <a:gd name="T41" fmla="*/ 0 h 175"/>
                <a:gd name="T42" fmla="*/ 0 w 94"/>
                <a:gd name="T43" fmla="*/ 0 h 175"/>
                <a:gd name="T44" fmla="*/ 0 w 94"/>
                <a:gd name="T45" fmla="*/ 0 h 175"/>
                <a:gd name="T46" fmla="*/ 0 w 94"/>
                <a:gd name="T47" fmla="*/ 0 h 1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175"/>
                <a:gd name="T74" fmla="*/ 94 w 94"/>
                <a:gd name="T75" fmla="*/ 175 h 1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175">
                  <a:moveTo>
                    <a:pt x="7" y="12"/>
                  </a:moveTo>
                  <a:lnTo>
                    <a:pt x="52" y="12"/>
                  </a:lnTo>
                  <a:lnTo>
                    <a:pt x="56" y="0"/>
                  </a:lnTo>
                  <a:lnTo>
                    <a:pt x="66" y="1"/>
                  </a:lnTo>
                  <a:lnTo>
                    <a:pt x="94" y="175"/>
                  </a:lnTo>
                  <a:lnTo>
                    <a:pt x="28" y="172"/>
                  </a:lnTo>
                  <a:lnTo>
                    <a:pt x="34" y="153"/>
                  </a:lnTo>
                  <a:lnTo>
                    <a:pt x="77" y="153"/>
                  </a:lnTo>
                  <a:lnTo>
                    <a:pt x="70" y="128"/>
                  </a:lnTo>
                  <a:lnTo>
                    <a:pt x="22" y="128"/>
                  </a:lnTo>
                  <a:lnTo>
                    <a:pt x="28" y="117"/>
                  </a:lnTo>
                  <a:lnTo>
                    <a:pt x="70" y="115"/>
                  </a:lnTo>
                  <a:lnTo>
                    <a:pt x="63" y="95"/>
                  </a:lnTo>
                  <a:lnTo>
                    <a:pt x="17" y="95"/>
                  </a:lnTo>
                  <a:lnTo>
                    <a:pt x="22" y="84"/>
                  </a:lnTo>
                  <a:lnTo>
                    <a:pt x="63" y="84"/>
                  </a:lnTo>
                  <a:lnTo>
                    <a:pt x="56" y="56"/>
                  </a:lnTo>
                  <a:lnTo>
                    <a:pt x="13" y="55"/>
                  </a:lnTo>
                  <a:lnTo>
                    <a:pt x="15" y="46"/>
                  </a:lnTo>
                  <a:lnTo>
                    <a:pt x="56" y="46"/>
                  </a:lnTo>
                  <a:lnTo>
                    <a:pt x="50" y="23"/>
                  </a:lnTo>
                  <a:lnTo>
                    <a:pt x="0" y="23"/>
                  </a:lnTo>
                  <a:lnTo>
                    <a:pt x="7" y="12"/>
                  </a:lnTo>
                  <a:close/>
                </a:path>
              </a:pathLst>
            </a:custGeom>
            <a:solidFill>
              <a:srgbClr val="000000"/>
            </a:solidFill>
            <a:ln w="9525">
              <a:noFill/>
              <a:round/>
              <a:headEnd/>
              <a:tailEnd/>
            </a:ln>
          </p:spPr>
          <p:txBody>
            <a:bodyPr/>
            <a:lstStyle/>
            <a:p>
              <a:endParaRPr lang="en-US"/>
            </a:p>
          </p:txBody>
        </p:sp>
        <p:sp>
          <p:nvSpPr>
            <p:cNvPr id="13382" name="Freeform 223"/>
            <p:cNvSpPr>
              <a:spLocks/>
            </p:cNvSpPr>
            <p:nvPr/>
          </p:nvSpPr>
          <p:spPr bwMode="auto">
            <a:xfrm>
              <a:off x="1302" y="2800"/>
              <a:ext cx="10" cy="24"/>
            </a:xfrm>
            <a:custGeom>
              <a:avLst/>
              <a:gdLst>
                <a:gd name="T0" fmla="*/ 0 w 89"/>
                <a:gd name="T1" fmla="*/ 0 h 173"/>
                <a:gd name="T2" fmla="*/ 0 w 89"/>
                <a:gd name="T3" fmla="*/ 0 h 173"/>
                <a:gd name="T4" fmla="*/ 0 w 89"/>
                <a:gd name="T5" fmla="*/ 0 h 173"/>
                <a:gd name="T6" fmla="*/ 0 w 89"/>
                <a:gd name="T7" fmla="*/ 0 h 173"/>
                <a:gd name="T8" fmla="*/ 0 w 89"/>
                <a:gd name="T9" fmla="*/ 0 h 173"/>
                <a:gd name="T10" fmla="*/ 0 w 89"/>
                <a:gd name="T11" fmla="*/ 0 h 173"/>
                <a:gd name="T12" fmla="*/ 0 w 89"/>
                <a:gd name="T13" fmla="*/ 0 h 173"/>
                <a:gd name="T14" fmla="*/ 0 w 89"/>
                <a:gd name="T15" fmla="*/ 0 h 173"/>
                <a:gd name="T16" fmla="*/ 0 w 89"/>
                <a:gd name="T17" fmla="*/ 0 h 173"/>
                <a:gd name="T18" fmla="*/ 0 w 89"/>
                <a:gd name="T19" fmla="*/ 0 h 173"/>
                <a:gd name="T20" fmla="*/ 0 w 89"/>
                <a:gd name="T21" fmla="*/ 0 h 173"/>
                <a:gd name="T22" fmla="*/ 0 w 89"/>
                <a:gd name="T23" fmla="*/ 0 h 173"/>
                <a:gd name="T24" fmla="*/ 0 w 89"/>
                <a:gd name="T25" fmla="*/ 0 h 173"/>
                <a:gd name="T26" fmla="*/ 0 w 89"/>
                <a:gd name="T27" fmla="*/ 0 h 173"/>
                <a:gd name="T28" fmla="*/ 0 w 89"/>
                <a:gd name="T29" fmla="*/ 0 h 173"/>
                <a:gd name="T30" fmla="*/ 0 w 89"/>
                <a:gd name="T31" fmla="*/ 0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73"/>
                <a:gd name="T50" fmla="*/ 89 w 89"/>
                <a:gd name="T51" fmla="*/ 173 h 17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73">
                  <a:moveTo>
                    <a:pt x="5" y="11"/>
                  </a:moveTo>
                  <a:lnTo>
                    <a:pt x="0" y="23"/>
                  </a:lnTo>
                  <a:lnTo>
                    <a:pt x="50" y="23"/>
                  </a:lnTo>
                  <a:lnTo>
                    <a:pt x="58" y="75"/>
                  </a:lnTo>
                  <a:lnTo>
                    <a:pt x="16" y="76"/>
                  </a:lnTo>
                  <a:lnTo>
                    <a:pt x="12" y="92"/>
                  </a:lnTo>
                  <a:lnTo>
                    <a:pt x="62" y="90"/>
                  </a:lnTo>
                  <a:lnTo>
                    <a:pt x="73" y="144"/>
                  </a:lnTo>
                  <a:lnTo>
                    <a:pt x="29" y="145"/>
                  </a:lnTo>
                  <a:lnTo>
                    <a:pt x="19" y="171"/>
                  </a:lnTo>
                  <a:lnTo>
                    <a:pt x="89" y="173"/>
                  </a:lnTo>
                  <a:lnTo>
                    <a:pt x="53" y="0"/>
                  </a:lnTo>
                  <a:lnTo>
                    <a:pt x="47" y="0"/>
                  </a:lnTo>
                  <a:lnTo>
                    <a:pt x="47" y="11"/>
                  </a:lnTo>
                  <a:lnTo>
                    <a:pt x="5" y="11"/>
                  </a:lnTo>
                  <a:close/>
                </a:path>
              </a:pathLst>
            </a:custGeom>
            <a:solidFill>
              <a:srgbClr val="000000"/>
            </a:solidFill>
            <a:ln w="9525">
              <a:noFill/>
              <a:round/>
              <a:headEnd/>
              <a:tailEnd/>
            </a:ln>
          </p:spPr>
          <p:txBody>
            <a:bodyPr/>
            <a:lstStyle/>
            <a:p>
              <a:endParaRPr lang="en-US"/>
            </a:p>
          </p:txBody>
        </p:sp>
        <p:sp>
          <p:nvSpPr>
            <p:cNvPr id="13383" name="Freeform 224"/>
            <p:cNvSpPr>
              <a:spLocks/>
            </p:cNvSpPr>
            <p:nvPr/>
          </p:nvSpPr>
          <p:spPr bwMode="auto">
            <a:xfrm>
              <a:off x="1162" y="2820"/>
              <a:ext cx="53" cy="4"/>
            </a:xfrm>
            <a:custGeom>
              <a:avLst/>
              <a:gdLst>
                <a:gd name="T0" fmla="*/ 0 w 480"/>
                <a:gd name="T1" fmla="*/ 0 h 29"/>
                <a:gd name="T2" fmla="*/ 0 w 480"/>
                <a:gd name="T3" fmla="*/ 0 h 29"/>
                <a:gd name="T4" fmla="*/ 0 w 480"/>
                <a:gd name="T5" fmla="*/ 0 h 29"/>
                <a:gd name="T6" fmla="*/ 0 w 480"/>
                <a:gd name="T7" fmla="*/ 0 h 29"/>
                <a:gd name="T8" fmla="*/ 0 w 480"/>
                <a:gd name="T9" fmla="*/ 0 h 29"/>
                <a:gd name="T10" fmla="*/ 0 w 480"/>
                <a:gd name="T11" fmla="*/ 0 h 29"/>
                <a:gd name="T12" fmla="*/ 0 60000 65536"/>
                <a:gd name="T13" fmla="*/ 0 60000 65536"/>
                <a:gd name="T14" fmla="*/ 0 60000 65536"/>
                <a:gd name="T15" fmla="*/ 0 60000 65536"/>
                <a:gd name="T16" fmla="*/ 0 60000 65536"/>
                <a:gd name="T17" fmla="*/ 0 60000 65536"/>
                <a:gd name="T18" fmla="*/ 0 w 480"/>
                <a:gd name="T19" fmla="*/ 0 h 29"/>
                <a:gd name="T20" fmla="*/ 480 w 480"/>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480" h="29">
                  <a:moveTo>
                    <a:pt x="9" y="3"/>
                  </a:moveTo>
                  <a:lnTo>
                    <a:pt x="0" y="29"/>
                  </a:lnTo>
                  <a:lnTo>
                    <a:pt x="480" y="28"/>
                  </a:lnTo>
                  <a:lnTo>
                    <a:pt x="472" y="0"/>
                  </a:lnTo>
                  <a:lnTo>
                    <a:pt x="9" y="3"/>
                  </a:lnTo>
                  <a:close/>
                </a:path>
              </a:pathLst>
            </a:custGeom>
            <a:solidFill>
              <a:srgbClr val="000000"/>
            </a:solidFill>
            <a:ln w="9525">
              <a:noFill/>
              <a:round/>
              <a:headEnd/>
              <a:tailEnd/>
            </a:ln>
          </p:spPr>
          <p:txBody>
            <a:bodyPr/>
            <a:lstStyle/>
            <a:p>
              <a:endParaRPr lang="en-US"/>
            </a:p>
          </p:txBody>
        </p:sp>
        <p:sp>
          <p:nvSpPr>
            <p:cNvPr id="13384" name="Freeform 225"/>
            <p:cNvSpPr>
              <a:spLocks/>
            </p:cNvSpPr>
            <p:nvPr/>
          </p:nvSpPr>
          <p:spPr bwMode="auto">
            <a:xfrm>
              <a:off x="1149" y="2820"/>
              <a:ext cx="11" cy="4"/>
            </a:xfrm>
            <a:custGeom>
              <a:avLst/>
              <a:gdLst>
                <a:gd name="T0" fmla="*/ 0 w 100"/>
                <a:gd name="T1" fmla="*/ 0 h 29"/>
                <a:gd name="T2" fmla="*/ 0 w 100"/>
                <a:gd name="T3" fmla="*/ 0 h 29"/>
                <a:gd name="T4" fmla="*/ 0 w 100"/>
                <a:gd name="T5" fmla="*/ 0 h 29"/>
                <a:gd name="T6" fmla="*/ 0 w 100"/>
                <a:gd name="T7" fmla="*/ 0 h 29"/>
                <a:gd name="T8" fmla="*/ 0 w 100"/>
                <a:gd name="T9" fmla="*/ 0 h 29"/>
                <a:gd name="T10" fmla="*/ 0 w 100"/>
                <a:gd name="T11" fmla="*/ 0 h 29"/>
                <a:gd name="T12" fmla="*/ 0 w 100"/>
                <a:gd name="T13" fmla="*/ 0 h 29"/>
                <a:gd name="T14" fmla="*/ 0 w 100"/>
                <a:gd name="T15" fmla="*/ 0 h 29"/>
                <a:gd name="T16" fmla="*/ 0 w 100"/>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29"/>
                <a:gd name="T29" fmla="*/ 100 w 100"/>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29">
                  <a:moveTo>
                    <a:pt x="93" y="2"/>
                  </a:moveTo>
                  <a:lnTo>
                    <a:pt x="100" y="29"/>
                  </a:lnTo>
                  <a:lnTo>
                    <a:pt x="0" y="29"/>
                  </a:lnTo>
                  <a:lnTo>
                    <a:pt x="0" y="1"/>
                  </a:lnTo>
                  <a:lnTo>
                    <a:pt x="12" y="1"/>
                  </a:lnTo>
                  <a:lnTo>
                    <a:pt x="14" y="21"/>
                  </a:lnTo>
                  <a:lnTo>
                    <a:pt x="28" y="0"/>
                  </a:lnTo>
                  <a:lnTo>
                    <a:pt x="93" y="2"/>
                  </a:lnTo>
                  <a:close/>
                </a:path>
              </a:pathLst>
            </a:custGeom>
            <a:solidFill>
              <a:srgbClr val="000000"/>
            </a:solidFill>
            <a:ln w="9525">
              <a:noFill/>
              <a:round/>
              <a:headEnd/>
              <a:tailEnd/>
            </a:ln>
          </p:spPr>
          <p:txBody>
            <a:bodyPr/>
            <a:lstStyle/>
            <a:p>
              <a:endParaRPr lang="en-US"/>
            </a:p>
          </p:txBody>
        </p:sp>
        <p:sp>
          <p:nvSpPr>
            <p:cNvPr id="13385" name="Freeform 226"/>
            <p:cNvSpPr>
              <a:spLocks/>
            </p:cNvSpPr>
            <p:nvPr/>
          </p:nvSpPr>
          <p:spPr bwMode="auto">
            <a:xfrm>
              <a:off x="1131" y="2815"/>
              <a:ext cx="17" cy="9"/>
            </a:xfrm>
            <a:custGeom>
              <a:avLst/>
              <a:gdLst>
                <a:gd name="T0" fmla="*/ 0 w 155"/>
                <a:gd name="T1" fmla="*/ 0 h 63"/>
                <a:gd name="T2" fmla="*/ 0 w 155"/>
                <a:gd name="T3" fmla="*/ 0 h 63"/>
                <a:gd name="T4" fmla="*/ 0 w 155"/>
                <a:gd name="T5" fmla="*/ 0 h 63"/>
                <a:gd name="T6" fmla="*/ 0 w 155"/>
                <a:gd name="T7" fmla="*/ 0 h 63"/>
                <a:gd name="T8" fmla="*/ 0 w 155"/>
                <a:gd name="T9" fmla="*/ 0 h 63"/>
                <a:gd name="T10" fmla="*/ 0 w 155"/>
                <a:gd name="T11" fmla="*/ 0 h 63"/>
                <a:gd name="T12" fmla="*/ 0 w 155"/>
                <a:gd name="T13" fmla="*/ 0 h 63"/>
                <a:gd name="T14" fmla="*/ 0 w 155"/>
                <a:gd name="T15" fmla="*/ 0 h 63"/>
                <a:gd name="T16" fmla="*/ 0 w 155"/>
                <a:gd name="T17" fmla="*/ 0 h 63"/>
                <a:gd name="T18" fmla="*/ 0 w 155"/>
                <a:gd name="T19" fmla="*/ 0 h 63"/>
                <a:gd name="T20" fmla="*/ 0 w 155"/>
                <a:gd name="T21" fmla="*/ 0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
                <a:gd name="T34" fmla="*/ 0 h 63"/>
                <a:gd name="T35" fmla="*/ 155 w 155"/>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 h="63">
                  <a:moveTo>
                    <a:pt x="108" y="33"/>
                  </a:moveTo>
                  <a:lnTo>
                    <a:pt x="99" y="63"/>
                  </a:lnTo>
                  <a:lnTo>
                    <a:pt x="90" y="63"/>
                  </a:lnTo>
                  <a:lnTo>
                    <a:pt x="92" y="26"/>
                  </a:lnTo>
                  <a:lnTo>
                    <a:pt x="81" y="17"/>
                  </a:lnTo>
                  <a:lnTo>
                    <a:pt x="0" y="14"/>
                  </a:lnTo>
                  <a:lnTo>
                    <a:pt x="4" y="0"/>
                  </a:lnTo>
                  <a:lnTo>
                    <a:pt x="133" y="0"/>
                  </a:lnTo>
                  <a:lnTo>
                    <a:pt x="155" y="34"/>
                  </a:lnTo>
                  <a:lnTo>
                    <a:pt x="108" y="33"/>
                  </a:lnTo>
                  <a:close/>
                </a:path>
              </a:pathLst>
            </a:custGeom>
            <a:solidFill>
              <a:srgbClr val="000000"/>
            </a:solidFill>
            <a:ln w="9525">
              <a:noFill/>
              <a:round/>
              <a:headEnd/>
              <a:tailEnd/>
            </a:ln>
          </p:spPr>
          <p:txBody>
            <a:bodyPr/>
            <a:lstStyle/>
            <a:p>
              <a:endParaRPr lang="en-US"/>
            </a:p>
          </p:txBody>
        </p:sp>
        <p:sp>
          <p:nvSpPr>
            <p:cNvPr id="13386" name="Freeform 227"/>
            <p:cNvSpPr>
              <a:spLocks/>
            </p:cNvSpPr>
            <p:nvPr/>
          </p:nvSpPr>
          <p:spPr bwMode="auto">
            <a:xfrm>
              <a:off x="1128" y="2799"/>
              <a:ext cx="14" cy="25"/>
            </a:xfrm>
            <a:custGeom>
              <a:avLst/>
              <a:gdLst>
                <a:gd name="T0" fmla="*/ 0 w 122"/>
                <a:gd name="T1" fmla="*/ 0 h 175"/>
                <a:gd name="T2" fmla="*/ 0 w 122"/>
                <a:gd name="T3" fmla="*/ 0 h 175"/>
                <a:gd name="T4" fmla="*/ 0 w 122"/>
                <a:gd name="T5" fmla="*/ 0 h 175"/>
                <a:gd name="T6" fmla="*/ 0 w 122"/>
                <a:gd name="T7" fmla="*/ 0 h 175"/>
                <a:gd name="T8" fmla="*/ 0 w 122"/>
                <a:gd name="T9" fmla="*/ 0 h 175"/>
                <a:gd name="T10" fmla="*/ 0 w 122"/>
                <a:gd name="T11" fmla="*/ 0 h 175"/>
                <a:gd name="T12" fmla="*/ 0 w 122"/>
                <a:gd name="T13" fmla="*/ 0 h 175"/>
                <a:gd name="T14" fmla="*/ 0 w 122"/>
                <a:gd name="T15" fmla="*/ 0 h 175"/>
                <a:gd name="T16" fmla="*/ 0 w 122"/>
                <a:gd name="T17" fmla="*/ 0 h 175"/>
                <a:gd name="T18" fmla="*/ 0 w 122"/>
                <a:gd name="T19" fmla="*/ 0 h 175"/>
                <a:gd name="T20" fmla="*/ 0 w 122"/>
                <a:gd name="T21" fmla="*/ 0 h 175"/>
                <a:gd name="T22" fmla="*/ 0 w 122"/>
                <a:gd name="T23" fmla="*/ 0 h 175"/>
                <a:gd name="T24" fmla="*/ 0 w 122"/>
                <a:gd name="T25" fmla="*/ 0 h 175"/>
                <a:gd name="T26" fmla="*/ 0 w 122"/>
                <a:gd name="T27" fmla="*/ 0 h 175"/>
                <a:gd name="T28" fmla="*/ 0 w 122"/>
                <a:gd name="T29" fmla="*/ 0 h 175"/>
                <a:gd name="T30" fmla="*/ 0 w 122"/>
                <a:gd name="T31" fmla="*/ 0 h 175"/>
                <a:gd name="T32" fmla="*/ 0 w 122"/>
                <a:gd name="T33" fmla="*/ 0 h 175"/>
                <a:gd name="T34" fmla="*/ 0 w 122"/>
                <a:gd name="T35" fmla="*/ 0 h 175"/>
                <a:gd name="T36" fmla="*/ 0 w 122"/>
                <a:gd name="T37" fmla="*/ 0 h 175"/>
                <a:gd name="T38" fmla="*/ 0 w 122"/>
                <a:gd name="T39" fmla="*/ 0 h 175"/>
                <a:gd name="T40" fmla="*/ 0 w 122"/>
                <a:gd name="T41" fmla="*/ 0 h 1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175"/>
                <a:gd name="T65" fmla="*/ 122 w 122"/>
                <a:gd name="T66" fmla="*/ 175 h 1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175">
                  <a:moveTo>
                    <a:pt x="32" y="0"/>
                  </a:moveTo>
                  <a:lnTo>
                    <a:pt x="44" y="1"/>
                  </a:lnTo>
                  <a:lnTo>
                    <a:pt x="41" y="11"/>
                  </a:lnTo>
                  <a:lnTo>
                    <a:pt x="91" y="12"/>
                  </a:lnTo>
                  <a:lnTo>
                    <a:pt x="92" y="21"/>
                  </a:lnTo>
                  <a:lnTo>
                    <a:pt x="39" y="21"/>
                  </a:lnTo>
                  <a:lnTo>
                    <a:pt x="37" y="45"/>
                  </a:lnTo>
                  <a:lnTo>
                    <a:pt x="118" y="44"/>
                  </a:lnTo>
                  <a:lnTo>
                    <a:pt x="122" y="69"/>
                  </a:lnTo>
                  <a:lnTo>
                    <a:pt x="111" y="59"/>
                  </a:lnTo>
                  <a:lnTo>
                    <a:pt x="34" y="60"/>
                  </a:lnTo>
                  <a:lnTo>
                    <a:pt x="29" y="79"/>
                  </a:lnTo>
                  <a:lnTo>
                    <a:pt x="110" y="81"/>
                  </a:lnTo>
                  <a:lnTo>
                    <a:pt x="115" y="94"/>
                  </a:lnTo>
                  <a:lnTo>
                    <a:pt x="29" y="94"/>
                  </a:lnTo>
                  <a:lnTo>
                    <a:pt x="17" y="150"/>
                  </a:lnTo>
                  <a:lnTo>
                    <a:pt x="94" y="152"/>
                  </a:lnTo>
                  <a:lnTo>
                    <a:pt x="110" y="175"/>
                  </a:lnTo>
                  <a:lnTo>
                    <a:pt x="0" y="175"/>
                  </a:lnTo>
                  <a:lnTo>
                    <a:pt x="32" y="0"/>
                  </a:lnTo>
                  <a:close/>
                </a:path>
              </a:pathLst>
            </a:custGeom>
            <a:solidFill>
              <a:srgbClr val="000000"/>
            </a:solidFill>
            <a:ln w="9525">
              <a:noFill/>
              <a:round/>
              <a:headEnd/>
              <a:tailEnd/>
            </a:ln>
          </p:spPr>
          <p:txBody>
            <a:bodyPr/>
            <a:lstStyle/>
            <a:p>
              <a:endParaRPr lang="en-US"/>
            </a:p>
          </p:txBody>
        </p:sp>
        <p:sp>
          <p:nvSpPr>
            <p:cNvPr id="13387" name="Freeform 228"/>
            <p:cNvSpPr>
              <a:spLocks/>
            </p:cNvSpPr>
            <p:nvPr/>
          </p:nvSpPr>
          <p:spPr bwMode="auto">
            <a:xfrm>
              <a:off x="1140" y="2800"/>
              <a:ext cx="6" cy="10"/>
            </a:xfrm>
            <a:custGeom>
              <a:avLst/>
              <a:gdLst>
                <a:gd name="T0" fmla="*/ 0 w 59"/>
                <a:gd name="T1" fmla="*/ 0 h 72"/>
                <a:gd name="T2" fmla="*/ 0 w 59"/>
                <a:gd name="T3" fmla="*/ 0 h 72"/>
                <a:gd name="T4" fmla="*/ 0 w 59"/>
                <a:gd name="T5" fmla="*/ 0 h 72"/>
                <a:gd name="T6" fmla="*/ 0 w 59"/>
                <a:gd name="T7" fmla="*/ 0 h 72"/>
                <a:gd name="T8" fmla="*/ 0 w 59"/>
                <a:gd name="T9" fmla="*/ 0 h 72"/>
                <a:gd name="T10" fmla="*/ 0 w 59"/>
                <a:gd name="T11" fmla="*/ 0 h 72"/>
                <a:gd name="T12" fmla="*/ 0 w 59"/>
                <a:gd name="T13" fmla="*/ 0 h 72"/>
                <a:gd name="T14" fmla="*/ 0 w 59"/>
                <a:gd name="T15" fmla="*/ 0 h 72"/>
                <a:gd name="T16" fmla="*/ 0 w 59"/>
                <a:gd name="T17" fmla="*/ 0 h 72"/>
                <a:gd name="T18" fmla="*/ 0 w 59"/>
                <a:gd name="T19" fmla="*/ 0 h 72"/>
                <a:gd name="T20" fmla="*/ 0 w 59"/>
                <a:gd name="T21" fmla="*/ 0 h 72"/>
                <a:gd name="T22" fmla="*/ 0 w 59"/>
                <a:gd name="T23" fmla="*/ 0 h 72"/>
                <a:gd name="T24" fmla="*/ 0 w 59"/>
                <a:gd name="T25" fmla="*/ 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72"/>
                <a:gd name="T41" fmla="*/ 59 w 59"/>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72">
                  <a:moveTo>
                    <a:pt x="1" y="0"/>
                  </a:moveTo>
                  <a:lnTo>
                    <a:pt x="0" y="18"/>
                  </a:lnTo>
                  <a:lnTo>
                    <a:pt x="17" y="18"/>
                  </a:lnTo>
                  <a:lnTo>
                    <a:pt x="23" y="46"/>
                  </a:lnTo>
                  <a:lnTo>
                    <a:pt x="25" y="72"/>
                  </a:lnTo>
                  <a:lnTo>
                    <a:pt x="37" y="72"/>
                  </a:lnTo>
                  <a:lnTo>
                    <a:pt x="36" y="33"/>
                  </a:lnTo>
                  <a:lnTo>
                    <a:pt x="43" y="20"/>
                  </a:lnTo>
                  <a:lnTo>
                    <a:pt x="59" y="20"/>
                  </a:lnTo>
                  <a:lnTo>
                    <a:pt x="53" y="10"/>
                  </a:lnTo>
                  <a:lnTo>
                    <a:pt x="8" y="9"/>
                  </a:lnTo>
                  <a:lnTo>
                    <a:pt x="1" y="0"/>
                  </a:lnTo>
                  <a:close/>
                </a:path>
              </a:pathLst>
            </a:custGeom>
            <a:solidFill>
              <a:srgbClr val="000000"/>
            </a:solidFill>
            <a:ln w="9525">
              <a:noFill/>
              <a:round/>
              <a:headEnd/>
              <a:tailEnd/>
            </a:ln>
          </p:spPr>
          <p:txBody>
            <a:bodyPr/>
            <a:lstStyle/>
            <a:p>
              <a:endParaRPr lang="en-US"/>
            </a:p>
          </p:txBody>
        </p:sp>
        <p:sp>
          <p:nvSpPr>
            <p:cNvPr id="13388" name="Freeform 229"/>
            <p:cNvSpPr>
              <a:spLocks/>
            </p:cNvSpPr>
            <p:nvPr/>
          </p:nvSpPr>
          <p:spPr bwMode="auto">
            <a:xfrm>
              <a:off x="1147" y="2799"/>
              <a:ext cx="7" cy="8"/>
            </a:xfrm>
            <a:custGeom>
              <a:avLst/>
              <a:gdLst>
                <a:gd name="T0" fmla="*/ 0 w 60"/>
                <a:gd name="T1" fmla="*/ 0 h 55"/>
                <a:gd name="T2" fmla="*/ 0 w 60"/>
                <a:gd name="T3" fmla="*/ 0 h 55"/>
                <a:gd name="T4" fmla="*/ 0 w 60"/>
                <a:gd name="T5" fmla="*/ 0 h 55"/>
                <a:gd name="T6" fmla="*/ 0 w 60"/>
                <a:gd name="T7" fmla="*/ 0 h 55"/>
                <a:gd name="T8" fmla="*/ 0 w 60"/>
                <a:gd name="T9" fmla="*/ 0 h 55"/>
                <a:gd name="T10" fmla="*/ 0 w 60"/>
                <a:gd name="T11" fmla="*/ 0 h 55"/>
                <a:gd name="T12" fmla="*/ 0 w 60"/>
                <a:gd name="T13" fmla="*/ 0 h 55"/>
                <a:gd name="T14" fmla="*/ 0 w 60"/>
                <a:gd name="T15" fmla="*/ 0 h 55"/>
                <a:gd name="T16" fmla="*/ 0 w 60"/>
                <a:gd name="T17" fmla="*/ 0 h 55"/>
                <a:gd name="T18" fmla="*/ 0 w 60"/>
                <a:gd name="T19" fmla="*/ 0 h 55"/>
                <a:gd name="T20" fmla="*/ 0 w 60"/>
                <a:gd name="T21" fmla="*/ 0 h 55"/>
                <a:gd name="T22" fmla="*/ 0 w 60"/>
                <a:gd name="T23" fmla="*/ 0 h 55"/>
                <a:gd name="T24" fmla="*/ 0 w 60"/>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55"/>
                <a:gd name="T41" fmla="*/ 60 w 60"/>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55">
                  <a:moveTo>
                    <a:pt x="0" y="0"/>
                  </a:moveTo>
                  <a:lnTo>
                    <a:pt x="0" y="19"/>
                  </a:lnTo>
                  <a:lnTo>
                    <a:pt x="20" y="21"/>
                  </a:lnTo>
                  <a:lnTo>
                    <a:pt x="28" y="36"/>
                  </a:lnTo>
                  <a:lnTo>
                    <a:pt x="28" y="55"/>
                  </a:lnTo>
                  <a:lnTo>
                    <a:pt x="38" y="55"/>
                  </a:lnTo>
                  <a:lnTo>
                    <a:pt x="39" y="33"/>
                  </a:lnTo>
                  <a:lnTo>
                    <a:pt x="45" y="21"/>
                  </a:lnTo>
                  <a:lnTo>
                    <a:pt x="60" y="22"/>
                  </a:lnTo>
                  <a:lnTo>
                    <a:pt x="53" y="8"/>
                  </a:lnTo>
                  <a:lnTo>
                    <a:pt x="8" y="8"/>
                  </a:lnTo>
                  <a:lnTo>
                    <a:pt x="0" y="0"/>
                  </a:lnTo>
                  <a:close/>
                </a:path>
              </a:pathLst>
            </a:custGeom>
            <a:solidFill>
              <a:srgbClr val="000000"/>
            </a:solidFill>
            <a:ln w="9525">
              <a:noFill/>
              <a:round/>
              <a:headEnd/>
              <a:tailEnd/>
            </a:ln>
          </p:spPr>
          <p:txBody>
            <a:bodyPr/>
            <a:lstStyle/>
            <a:p>
              <a:endParaRPr lang="en-US"/>
            </a:p>
          </p:txBody>
        </p:sp>
        <p:sp>
          <p:nvSpPr>
            <p:cNvPr id="13389" name="Freeform 230"/>
            <p:cNvSpPr>
              <a:spLocks/>
            </p:cNvSpPr>
            <p:nvPr/>
          </p:nvSpPr>
          <p:spPr bwMode="auto">
            <a:xfrm>
              <a:off x="1144" y="2806"/>
              <a:ext cx="6" cy="7"/>
            </a:xfrm>
            <a:custGeom>
              <a:avLst/>
              <a:gdLst>
                <a:gd name="T0" fmla="*/ 0 w 51"/>
                <a:gd name="T1" fmla="*/ 0 h 45"/>
                <a:gd name="T2" fmla="*/ 0 w 51"/>
                <a:gd name="T3" fmla="*/ 0 h 45"/>
                <a:gd name="T4" fmla="*/ 0 w 51"/>
                <a:gd name="T5" fmla="*/ 0 h 45"/>
                <a:gd name="T6" fmla="*/ 0 w 51"/>
                <a:gd name="T7" fmla="*/ 0 h 45"/>
                <a:gd name="T8" fmla="*/ 0 w 51"/>
                <a:gd name="T9" fmla="*/ 0 h 45"/>
                <a:gd name="T10" fmla="*/ 0 w 51"/>
                <a:gd name="T11" fmla="*/ 0 h 45"/>
                <a:gd name="T12" fmla="*/ 0 w 51"/>
                <a:gd name="T13" fmla="*/ 0 h 45"/>
                <a:gd name="T14" fmla="*/ 0 w 51"/>
                <a:gd name="T15" fmla="*/ 0 h 45"/>
                <a:gd name="T16" fmla="*/ 0 w 51"/>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45"/>
                <a:gd name="T29" fmla="*/ 51 w 51"/>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45">
                  <a:moveTo>
                    <a:pt x="6" y="0"/>
                  </a:moveTo>
                  <a:lnTo>
                    <a:pt x="44" y="0"/>
                  </a:lnTo>
                  <a:lnTo>
                    <a:pt x="51" y="7"/>
                  </a:lnTo>
                  <a:lnTo>
                    <a:pt x="14" y="9"/>
                  </a:lnTo>
                  <a:lnTo>
                    <a:pt x="11" y="42"/>
                  </a:lnTo>
                  <a:lnTo>
                    <a:pt x="1" y="45"/>
                  </a:lnTo>
                  <a:lnTo>
                    <a:pt x="0" y="14"/>
                  </a:lnTo>
                  <a:lnTo>
                    <a:pt x="6" y="0"/>
                  </a:lnTo>
                  <a:close/>
                </a:path>
              </a:pathLst>
            </a:custGeom>
            <a:solidFill>
              <a:srgbClr val="000000"/>
            </a:solidFill>
            <a:ln w="9525">
              <a:noFill/>
              <a:round/>
              <a:headEnd/>
              <a:tailEnd/>
            </a:ln>
          </p:spPr>
          <p:txBody>
            <a:bodyPr/>
            <a:lstStyle/>
            <a:p>
              <a:endParaRPr lang="en-US"/>
            </a:p>
          </p:txBody>
        </p:sp>
        <p:sp>
          <p:nvSpPr>
            <p:cNvPr id="13390" name="Freeform 231"/>
            <p:cNvSpPr>
              <a:spLocks/>
            </p:cNvSpPr>
            <p:nvPr/>
          </p:nvSpPr>
          <p:spPr bwMode="auto">
            <a:xfrm>
              <a:off x="1152" y="2806"/>
              <a:ext cx="5" cy="7"/>
            </a:xfrm>
            <a:custGeom>
              <a:avLst/>
              <a:gdLst>
                <a:gd name="T0" fmla="*/ 0 w 49"/>
                <a:gd name="T1" fmla="*/ 0 h 44"/>
                <a:gd name="T2" fmla="*/ 0 w 49"/>
                <a:gd name="T3" fmla="*/ 0 h 44"/>
                <a:gd name="T4" fmla="*/ 0 w 49"/>
                <a:gd name="T5" fmla="*/ 0 h 44"/>
                <a:gd name="T6" fmla="*/ 0 w 49"/>
                <a:gd name="T7" fmla="*/ 0 h 44"/>
                <a:gd name="T8" fmla="*/ 0 w 49"/>
                <a:gd name="T9" fmla="*/ 0 h 44"/>
                <a:gd name="T10" fmla="*/ 0 w 49"/>
                <a:gd name="T11" fmla="*/ 0 h 44"/>
                <a:gd name="T12" fmla="*/ 0 w 49"/>
                <a:gd name="T13" fmla="*/ 0 h 44"/>
                <a:gd name="T14" fmla="*/ 0 w 49"/>
                <a:gd name="T15" fmla="*/ 0 h 44"/>
                <a:gd name="T16" fmla="*/ 0 w 49"/>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44"/>
                <a:gd name="T29" fmla="*/ 49 w 49"/>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44">
                  <a:moveTo>
                    <a:pt x="5" y="0"/>
                  </a:moveTo>
                  <a:lnTo>
                    <a:pt x="43" y="0"/>
                  </a:lnTo>
                  <a:lnTo>
                    <a:pt x="49" y="7"/>
                  </a:lnTo>
                  <a:lnTo>
                    <a:pt x="13" y="9"/>
                  </a:lnTo>
                  <a:lnTo>
                    <a:pt x="11" y="43"/>
                  </a:lnTo>
                  <a:lnTo>
                    <a:pt x="0" y="44"/>
                  </a:lnTo>
                  <a:lnTo>
                    <a:pt x="0" y="14"/>
                  </a:lnTo>
                  <a:lnTo>
                    <a:pt x="5" y="0"/>
                  </a:lnTo>
                  <a:close/>
                </a:path>
              </a:pathLst>
            </a:custGeom>
            <a:solidFill>
              <a:srgbClr val="000000"/>
            </a:solidFill>
            <a:ln w="9525">
              <a:noFill/>
              <a:round/>
              <a:headEnd/>
              <a:tailEnd/>
            </a:ln>
          </p:spPr>
          <p:txBody>
            <a:bodyPr/>
            <a:lstStyle/>
            <a:p>
              <a:endParaRPr lang="en-US"/>
            </a:p>
          </p:txBody>
        </p:sp>
        <p:sp>
          <p:nvSpPr>
            <p:cNvPr id="13391" name="Freeform 232"/>
            <p:cNvSpPr>
              <a:spLocks/>
            </p:cNvSpPr>
            <p:nvPr/>
          </p:nvSpPr>
          <p:spPr bwMode="auto">
            <a:xfrm>
              <a:off x="1159" y="2807"/>
              <a:ext cx="6" cy="6"/>
            </a:xfrm>
            <a:custGeom>
              <a:avLst/>
              <a:gdLst>
                <a:gd name="T0" fmla="*/ 0 w 50"/>
                <a:gd name="T1" fmla="*/ 0 h 44"/>
                <a:gd name="T2" fmla="*/ 0 w 50"/>
                <a:gd name="T3" fmla="*/ 0 h 44"/>
                <a:gd name="T4" fmla="*/ 0 w 50"/>
                <a:gd name="T5" fmla="*/ 0 h 44"/>
                <a:gd name="T6" fmla="*/ 0 w 50"/>
                <a:gd name="T7" fmla="*/ 0 h 44"/>
                <a:gd name="T8" fmla="*/ 0 w 50"/>
                <a:gd name="T9" fmla="*/ 0 h 44"/>
                <a:gd name="T10" fmla="*/ 0 w 50"/>
                <a:gd name="T11" fmla="*/ 0 h 44"/>
                <a:gd name="T12" fmla="*/ 0 w 50"/>
                <a:gd name="T13" fmla="*/ 0 h 44"/>
                <a:gd name="T14" fmla="*/ 0 w 50"/>
                <a:gd name="T15" fmla="*/ 0 h 44"/>
                <a:gd name="T16" fmla="*/ 0 w 50"/>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44"/>
                <a:gd name="T29" fmla="*/ 50 w 50"/>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44">
                  <a:moveTo>
                    <a:pt x="6" y="0"/>
                  </a:moveTo>
                  <a:lnTo>
                    <a:pt x="44" y="0"/>
                  </a:lnTo>
                  <a:lnTo>
                    <a:pt x="50" y="6"/>
                  </a:lnTo>
                  <a:lnTo>
                    <a:pt x="13" y="8"/>
                  </a:lnTo>
                  <a:lnTo>
                    <a:pt x="12" y="43"/>
                  </a:lnTo>
                  <a:lnTo>
                    <a:pt x="1" y="44"/>
                  </a:lnTo>
                  <a:lnTo>
                    <a:pt x="0" y="13"/>
                  </a:lnTo>
                  <a:lnTo>
                    <a:pt x="6" y="0"/>
                  </a:lnTo>
                  <a:close/>
                </a:path>
              </a:pathLst>
            </a:custGeom>
            <a:solidFill>
              <a:srgbClr val="000000"/>
            </a:solidFill>
            <a:ln w="9525">
              <a:noFill/>
              <a:round/>
              <a:headEnd/>
              <a:tailEnd/>
            </a:ln>
          </p:spPr>
          <p:txBody>
            <a:bodyPr/>
            <a:lstStyle/>
            <a:p>
              <a:endParaRPr lang="en-US"/>
            </a:p>
          </p:txBody>
        </p:sp>
        <p:sp>
          <p:nvSpPr>
            <p:cNvPr id="13392" name="Freeform 233"/>
            <p:cNvSpPr>
              <a:spLocks/>
            </p:cNvSpPr>
            <p:nvPr/>
          </p:nvSpPr>
          <p:spPr bwMode="auto">
            <a:xfrm>
              <a:off x="1167" y="2807"/>
              <a:ext cx="6" cy="6"/>
            </a:xfrm>
            <a:custGeom>
              <a:avLst/>
              <a:gdLst>
                <a:gd name="T0" fmla="*/ 0 w 51"/>
                <a:gd name="T1" fmla="*/ 0 h 44"/>
                <a:gd name="T2" fmla="*/ 0 w 51"/>
                <a:gd name="T3" fmla="*/ 0 h 44"/>
                <a:gd name="T4" fmla="*/ 0 w 51"/>
                <a:gd name="T5" fmla="*/ 0 h 44"/>
                <a:gd name="T6" fmla="*/ 0 w 51"/>
                <a:gd name="T7" fmla="*/ 0 h 44"/>
                <a:gd name="T8" fmla="*/ 0 w 51"/>
                <a:gd name="T9" fmla="*/ 0 h 44"/>
                <a:gd name="T10" fmla="*/ 0 w 51"/>
                <a:gd name="T11" fmla="*/ 0 h 44"/>
                <a:gd name="T12" fmla="*/ 0 w 51"/>
                <a:gd name="T13" fmla="*/ 0 h 44"/>
                <a:gd name="T14" fmla="*/ 0 w 51"/>
                <a:gd name="T15" fmla="*/ 0 h 44"/>
                <a:gd name="T16" fmla="*/ 0 w 51"/>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44"/>
                <a:gd name="T29" fmla="*/ 51 w 51"/>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44">
                  <a:moveTo>
                    <a:pt x="7" y="0"/>
                  </a:moveTo>
                  <a:lnTo>
                    <a:pt x="45" y="0"/>
                  </a:lnTo>
                  <a:lnTo>
                    <a:pt x="51" y="6"/>
                  </a:lnTo>
                  <a:lnTo>
                    <a:pt x="15" y="8"/>
                  </a:lnTo>
                  <a:lnTo>
                    <a:pt x="13" y="43"/>
                  </a:lnTo>
                  <a:lnTo>
                    <a:pt x="3" y="44"/>
                  </a:lnTo>
                  <a:lnTo>
                    <a:pt x="0" y="13"/>
                  </a:lnTo>
                  <a:lnTo>
                    <a:pt x="7" y="0"/>
                  </a:lnTo>
                  <a:close/>
                </a:path>
              </a:pathLst>
            </a:custGeom>
            <a:solidFill>
              <a:srgbClr val="000000"/>
            </a:solidFill>
            <a:ln w="9525">
              <a:noFill/>
              <a:round/>
              <a:headEnd/>
              <a:tailEnd/>
            </a:ln>
          </p:spPr>
          <p:txBody>
            <a:bodyPr/>
            <a:lstStyle/>
            <a:p>
              <a:endParaRPr lang="en-US"/>
            </a:p>
          </p:txBody>
        </p:sp>
        <p:sp>
          <p:nvSpPr>
            <p:cNvPr id="13393" name="Freeform 234"/>
            <p:cNvSpPr>
              <a:spLocks/>
            </p:cNvSpPr>
            <p:nvPr/>
          </p:nvSpPr>
          <p:spPr bwMode="auto">
            <a:xfrm>
              <a:off x="1176" y="2807"/>
              <a:ext cx="5" cy="6"/>
            </a:xfrm>
            <a:custGeom>
              <a:avLst/>
              <a:gdLst>
                <a:gd name="T0" fmla="*/ 0 w 51"/>
                <a:gd name="T1" fmla="*/ 0 h 44"/>
                <a:gd name="T2" fmla="*/ 0 w 51"/>
                <a:gd name="T3" fmla="*/ 0 h 44"/>
                <a:gd name="T4" fmla="*/ 0 w 51"/>
                <a:gd name="T5" fmla="*/ 0 h 44"/>
                <a:gd name="T6" fmla="*/ 0 w 51"/>
                <a:gd name="T7" fmla="*/ 0 h 44"/>
                <a:gd name="T8" fmla="*/ 0 w 51"/>
                <a:gd name="T9" fmla="*/ 0 h 44"/>
                <a:gd name="T10" fmla="*/ 0 w 51"/>
                <a:gd name="T11" fmla="*/ 0 h 44"/>
                <a:gd name="T12" fmla="*/ 0 w 51"/>
                <a:gd name="T13" fmla="*/ 0 h 44"/>
                <a:gd name="T14" fmla="*/ 0 w 51"/>
                <a:gd name="T15" fmla="*/ 0 h 44"/>
                <a:gd name="T16" fmla="*/ 0 w 51"/>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44"/>
                <a:gd name="T29" fmla="*/ 51 w 51"/>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44">
                  <a:moveTo>
                    <a:pt x="6" y="0"/>
                  </a:moveTo>
                  <a:lnTo>
                    <a:pt x="44" y="0"/>
                  </a:lnTo>
                  <a:lnTo>
                    <a:pt x="51" y="6"/>
                  </a:lnTo>
                  <a:lnTo>
                    <a:pt x="14" y="8"/>
                  </a:lnTo>
                  <a:lnTo>
                    <a:pt x="12" y="42"/>
                  </a:lnTo>
                  <a:lnTo>
                    <a:pt x="1" y="44"/>
                  </a:lnTo>
                  <a:lnTo>
                    <a:pt x="0" y="13"/>
                  </a:lnTo>
                  <a:lnTo>
                    <a:pt x="6" y="0"/>
                  </a:lnTo>
                  <a:close/>
                </a:path>
              </a:pathLst>
            </a:custGeom>
            <a:solidFill>
              <a:srgbClr val="000000"/>
            </a:solidFill>
            <a:ln w="9525">
              <a:noFill/>
              <a:round/>
              <a:headEnd/>
              <a:tailEnd/>
            </a:ln>
          </p:spPr>
          <p:txBody>
            <a:bodyPr/>
            <a:lstStyle/>
            <a:p>
              <a:endParaRPr lang="en-US"/>
            </a:p>
          </p:txBody>
        </p:sp>
        <p:sp>
          <p:nvSpPr>
            <p:cNvPr id="13394" name="Freeform 235"/>
            <p:cNvSpPr>
              <a:spLocks/>
            </p:cNvSpPr>
            <p:nvPr/>
          </p:nvSpPr>
          <p:spPr bwMode="auto">
            <a:xfrm>
              <a:off x="1184" y="2807"/>
              <a:ext cx="5" cy="6"/>
            </a:xfrm>
            <a:custGeom>
              <a:avLst/>
              <a:gdLst>
                <a:gd name="T0" fmla="*/ 0 w 50"/>
                <a:gd name="T1" fmla="*/ 0 h 44"/>
                <a:gd name="T2" fmla="*/ 0 w 50"/>
                <a:gd name="T3" fmla="*/ 0 h 44"/>
                <a:gd name="T4" fmla="*/ 0 w 50"/>
                <a:gd name="T5" fmla="*/ 0 h 44"/>
                <a:gd name="T6" fmla="*/ 0 w 50"/>
                <a:gd name="T7" fmla="*/ 0 h 44"/>
                <a:gd name="T8" fmla="*/ 0 w 50"/>
                <a:gd name="T9" fmla="*/ 0 h 44"/>
                <a:gd name="T10" fmla="*/ 0 w 50"/>
                <a:gd name="T11" fmla="*/ 0 h 44"/>
                <a:gd name="T12" fmla="*/ 0 w 50"/>
                <a:gd name="T13" fmla="*/ 0 h 44"/>
                <a:gd name="T14" fmla="*/ 0 w 50"/>
                <a:gd name="T15" fmla="*/ 0 h 44"/>
                <a:gd name="T16" fmla="*/ 0 w 50"/>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44"/>
                <a:gd name="T29" fmla="*/ 50 w 50"/>
                <a:gd name="T30" fmla="*/ 44 h 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44">
                  <a:moveTo>
                    <a:pt x="6" y="0"/>
                  </a:moveTo>
                  <a:lnTo>
                    <a:pt x="44" y="0"/>
                  </a:lnTo>
                  <a:lnTo>
                    <a:pt x="50" y="6"/>
                  </a:lnTo>
                  <a:lnTo>
                    <a:pt x="13" y="8"/>
                  </a:lnTo>
                  <a:lnTo>
                    <a:pt x="12" y="44"/>
                  </a:lnTo>
                  <a:lnTo>
                    <a:pt x="1" y="44"/>
                  </a:lnTo>
                  <a:lnTo>
                    <a:pt x="0" y="13"/>
                  </a:lnTo>
                  <a:lnTo>
                    <a:pt x="6" y="0"/>
                  </a:lnTo>
                  <a:close/>
                </a:path>
              </a:pathLst>
            </a:custGeom>
            <a:solidFill>
              <a:srgbClr val="000000"/>
            </a:solidFill>
            <a:ln w="9525">
              <a:noFill/>
              <a:round/>
              <a:headEnd/>
              <a:tailEnd/>
            </a:ln>
          </p:spPr>
          <p:txBody>
            <a:bodyPr/>
            <a:lstStyle/>
            <a:p>
              <a:endParaRPr lang="en-US"/>
            </a:p>
          </p:txBody>
        </p:sp>
        <p:sp>
          <p:nvSpPr>
            <p:cNvPr id="13395" name="Freeform 236"/>
            <p:cNvSpPr>
              <a:spLocks/>
            </p:cNvSpPr>
            <p:nvPr/>
          </p:nvSpPr>
          <p:spPr bwMode="auto">
            <a:xfrm>
              <a:off x="1192" y="2807"/>
              <a:ext cx="5" cy="6"/>
            </a:xfrm>
            <a:custGeom>
              <a:avLst/>
              <a:gdLst>
                <a:gd name="T0" fmla="*/ 0 w 50"/>
                <a:gd name="T1" fmla="*/ 0 h 46"/>
                <a:gd name="T2" fmla="*/ 0 w 50"/>
                <a:gd name="T3" fmla="*/ 0 h 46"/>
                <a:gd name="T4" fmla="*/ 0 w 50"/>
                <a:gd name="T5" fmla="*/ 0 h 46"/>
                <a:gd name="T6" fmla="*/ 0 w 50"/>
                <a:gd name="T7" fmla="*/ 0 h 46"/>
                <a:gd name="T8" fmla="*/ 0 w 50"/>
                <a:gd name="T9" fmla="*/ 0 h 46"/>
                <a:gd name="T10" fmla="*/ 0 w 50"/>
                <a:gd name="T11" fmla="*/ 0 h 46"/>
                <a:gd name="T12" fmla="*/ 0 w 50"/>
                <a:gd name="T13" fmla="*/ 0 h 46"/>
                <a:gd name="T14" fmla="*/ 0 w 50"/>
                <a:gd name="T15" fmla="*/ 0 h 46"/>
                <a:gd name="T16" fmla="*/ 0 w 50"/>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46"/>
                <a:gd name="T29" fmla="*/ 50 w 50"/>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46">
                  <a:moveTo>
                    <a:pt x="7" y="0"/>
                  </a:moveTo>
                  <a:lnTo>
                    <a:pt x="45" y="0"/>
                  </a:lnTo>
                  <a:lnTo>
                    <a:pt x="50" y="6"/>
                  </a:lnTo>
                  <a:lnTo>
                    <a:pt x="13" y="8"/>
                  </a:lnTo>
                  <a:lnTo>
                    <a:pt x="12" y="46"/>
                  </a:lnTo>
                  <a:lnTo>
                    <a:pt x="0" y="45"/>
                  </a:lnTo>
                  <a:lnTo>
                    <a:pt x="0" y="13"/>
                  </a:lnTo>
                  <a:lnTo>
                    <a:pt x="7" y="0"/>
                  </a:lnTo>
                  <a:close/>
                </a:path>
              </a:pathLst>
            </a:custGeom>
            <a:solidFill>
              <a:srgbClr val="000000"/>
            </a:solidFill>
            <a:ln w="9525">
              <a:noFill/>
              <a:round/>
              <a:headEnd/>
              <a:tailEnd/>
            </a:ln>
          </p:spPr>
          <p:txBody>
            <a:bodyPr/>
            <a:lstStyle/>
            <a:p>
              <a:endParaRPr lang="en-US"/>
            </a:p>
          </p:txBody>
        </p:sp>
        <p:sp>
          <p:nvSpPr>
            <p:cNvPr id="13396" name="Freeform 237"/>
            <p:cNvSpPr>
              <a:spLocks/>
            </p:cNvSpPr>
            <p:nvPr/>
          </p:nvSpPr>
          <p:spPr bwMode="auto">
            <a:xfrm>
              <a:off x="1199" y="2806"/>
              <a:ext cx="6" cy="7"/>
            </a:xfrm>
            <a:custGeom>
              <a:avLst/>
              <a:gdLst>
                <a:gd name="T0" fmla="*/ 0 w 50"/>
                <a:gd name="T1" fmla="*/ 0 h 45"/>
                <a:gd name="T2" fmla="*/ 0 w 50"/>
                <a:gd name="T3" fmla="*/ 0 h 45"/>
                <a:gd name="T4" fmla="*/ 0 w 50"/>
                <a:gd name="T5" fmla="*/ 0 h 45"/>
                <a:gd name="T6" fmla="*/ 0 w 50"/>
                <a:gd name="T7" fmla="*/ 0 h 45"/>
                <a:gd name="T8" fmla="*/ 0 w 50"/>
                <a:gd name="T9" fmla="*/ 0 h 45"/>
                <a:gd name="T10" fmla="*/ 0 w 50"/>
                <a:gd name="T11" fmla="*/ 0 h 45"/>
                <a:gd name="T12" fmla="*/ 0 w 50"/>
                <a:gd name="T13" fmla="*/ 0 h 45"/>
                <a:gd name="T14" fmla="*/ 0 w 50"/>
                <a:gd name="T15" fmla="*/ 0 h 45"/>
                <a:gd name="T16" fmla="*/ 0 w 50"/>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45"/>
                <a:gd name="T29" fmla="*/ 50 w 50"/>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45">
                  <a:moveTo>
                    <a:pt x="6" y="0"/>
                  </a:moveTo>
                  <a:lnTo>
                    <a:pt x="44" y="1"/>
                  </a:lnTo>
                  <a:lnTo>
                    <a:pt x="50" y="9"/>
                  </a:lnTo>
                  <a:lnTo>
                    <a:pt x="14" y="9"/>
                  </a:lnTo>
                  <a:lnTo>
                    <a:pt x="11" y="43"/>
                  </a:lnTo>
                  <a:lnTo>
                    <a:pt x="1" y="45"/>
                  </a:lnTo>
                  <a:lnTo>
                    <a:pt x="0" y="14"/>
                  </a:lnTo>
                  <a:lnTo>
                    <a:pt x="6" y="0"/>
                  </a:lnTo>
                  <a:close/>
                </a:path>
              </a:pathLst>
            </a:custGeom>
            <a:solidFill>
              <a:srgbClr val="000000"/>
            </a:solidFill>
            <a:ln w="9525">
              <a:noFill/>
              <a:round/>
              <a:headEnd/>
              <a:tailEnd/>
            </a:ln>
          </p:spPr>
          <p:txBody>
            <a:bodyPr/>
            <a:lstStyle/>
            <a:p>
              <a:endParaRPr lang="en-US"/>
            </a:p>
          </p:txBody>
        </p:sp>
        <p:sp>
          <p:nvSpPr>
            <p:cNvPr id="13397" name="Freeform 238"/>
            <p:cNvSpPr>
              <a:spLocks/>
            </p:cNvSpPr>
            <p:nvPr/>
          </p:nvSpPr>
          <p:spPr bwMode="auto">
            <a:xfrm>
              <a:off x="1207" y="2806"/>
              <a:ext cx="6" cy="7"/>
            </a:xfrm>
            <a:custGeom>
              <a:avLst/>
              <a:gdLst>
                <a:gd name="T0" fmla="*/ 0 w 51"/>
                <a:gd name="T1" fmla="*/ 0 h 45"/>
                <a:gd name="T2" fmla="*/ 0 w 51"/>
                <a:gd name="T3" fmla="*/ 0 h 45"/>
                <a:gd name="T4" fmla="*/ 0 w 51"/>
                <a:gd name="T5" fmla="*/ 0 h 45"/>
                <a:gd name="T6" fmla="*/ 0 w 51"/>
                <a:gd name="T7" fmla="*/ 0 h 45"/>
                <a:gd name="T8" fmla="*/ 0 w 51"/>
                <a:gd name="T9" fmla="*/ 0 h 45"/>
                <a:gd name="T10" fmla="*/ 0 w 51"/>
                <a:gd name="T11" fmla="*/ 0 h 45"/>
                <a:gd name="T12" fmla="*/ 0 w 51"/>
                <a:gd name="T13" fmla="*/ 0 h 45"/>
                <a:gd name="T14" fmla="*/ 0 w 51"/>
                <a:gd name="T15" fmla="*/ 0 h 45"/>
                <a:gd name="T16" fmla="*/ 0 w 51"/>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45"/>
                <a:gd name="T29" fmla="*/ 51 w 51"/>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45">
                  <a:moveTo>
                    <a:pt x="6" y="0"/>
                  </a:moveTo>
                  <a:lnTo>
                    <a:pt x="44" y="1"/>
                  </a:lnTo>
                  <a:lnTo>
                    <a:pt x="51" y="8"/>
                  </a:lnTo>
                  <a:lnTo>
                    <a:pt x="14" y="9"/>
                  </a:lnTo>
                  <a:lnTo>
                    <a:pt x="12" y="43"/>
                  </a:lnTo>
                  <a:lnTo>
                    <a:pt x="1" y="45"/>
                  </a:lnTo>
                  <a:lnTo>
                    <a:pt x="0" y="14"/>
                  </a:lnTo>
                  <a:lnTo>
                    <a:pt x="6" y="0"/>
                  </a:lnTo>
                  <a:close/>
                </a:path>
              </a:pathLst>
            </a:custGeom>
            <a:solidFill>
              <a:srgbClr val="000000"/>
            </a:solidFill>
            <a:ln w="9525">
              <a:noFill/>
              <a:round/>
              <a:headEnd/>
              <a:tailEnd/>
            </a:ln>
          </p:spPr>
          <p:txBody>
            <a:bodyPr/>
            <a:lstStyle/>
            <a:p>
              <a:endParaRPr lang="en-US"/>
            </a:p>
          </p:txBody>
        </p:sp>
        <p:sp>
          <p:nvSpPr>
            <p:cNvPr id="13398" name="Freeform 239"/>
            <p:cNvSpPr>
              <a:spLocks/>
            </p:cNvSpPr>
            <p:nvPr/>
          </p:nvSpPr>
          <p:spPr bwMode="auto">
            <a:xfrm>
              <a:off x="1215" y="2806"/>
              <a:ext cx="5" cy="7"/>
            </a:xfrm>
            <a:custGeom>
              <a:avLst/>
              <a:gdLst>
                <a:gd name="T0" fmla="*/ 0 w 50"/>
                <a:gd name="T1" fmla="*/ 0 h 45"/>
                <a:gd name="T2" fmla="*/ 0 w 50"/>
                <a:gd name="T3" fmla="*/ 0 h 45"/>
                <a:gd name="T4" fmla="*/ 0 w 50"/>
                <a:gd name="T5" fmla="*/ 0 h 45"/>
                <a:gd name="T6" fmla="*/ 0 w 50"/>
                <a:gd name="T7" fmla="*/ 0 h 45"/>
                <a:gd name="T8" fmla="*/ 0 w 50"/>
                <a:gd name="T9" fmla="*/ 0 h 45"/>
                <a:gd name="T10" fmla="*/ 0 w 50"/>
                <a:gd name="T11" fmla="*/ 0 h 45"/>
                <a:gd name="T12" fmla="*/ 0 w 50"/>
                <a:gd name="T13" fmla="*/ 0 h 45"/>
                <a:gd name="T14" fmla="*/ 0 w 50"/>
                <a:gd name="T15" fmla="*/ 0 h 45"/>
                <a:gd name="T16" fmla="*/ 0 w 50"/>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45"/>
                <a:gd name="T29" fmla="*/ 50 w 50"/>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45">
                  <a:moveTo>
                    <a:pt x="6" y="0"/>
                  </a:moveTo>
                  <a:lnTo>
                    <a:pt x="44" y="1"/>
                  </a:lnTo>
                  <a:lnTo>
                    <a:pt x="50" y="7"/>
                  </a:lnTo>
                  <a:lnTo>
                    <a:pt x="14" y="9"/>
                  </a:lnTo>
                  <a:lnTo>
                    <a:pt x="12" y="43"/>
                  </a:lnTo>
                  <a:lnTo>
                    <a:pt x="1" y="45"/>
                  </a:lnTo>
                  <a:lnTo>
                    <a:pt x="0" y="14"/>
                  </a:lnTo>
                  <a:lnTo>
                    <a:pt x="6" y="0"/>
                  </a:lnTo>
                  <a:close/>
                </a:path>
              </a:pathLst>
            </a:custGeom>
            <a:solidFill>
              <a:srgbClr val="000000"/>
            </a:solidFill>
            <a:ln w="9525">
              <a:noFill/>
              <a:round/>
              <a:headEnd/>
              <a:tailEnd/>
            </a:ln>
          </p:spPr>
          <p:txBody>
            <a:bodyPr/>
            <a:lstStyle/>
            <a:p>
              <a:endParaRPr lang="en-US"/>
            </a:p>
          </p:txBody>
        </p:sp>
        <p:sp>
          <p:nvSpPr>
            <p:cNvPr id="13399" name="Freeform 240"/>
            <p:cNvSpPr>
              <a:spLocks/>
            </p:cNvSpPr>
            <p:nvPr/>
          </p:nvSpPr>
          <p:spPr bwMode="auto">
            <a:xfrm>
              <a:off x="1222" y="2806"/>
              <a:ext cx="6" cy="7"/>
            </a:xfrm>
            <a:custGeom>
              <a:avLst/>
              <a:gdLst>
                <a:gd name="T0" fmla="*/ 0 w 50"/>
                <a:gd name="T1" fmla="*/ 0 h 45"/>
                <a:gd name="T2" fmla="*/ 0 w 50"/>
                <a:gd name="T3" fmla="*/ 0 h 45"/>
                <a:gd name="T4" fmla="*/ 0 w 50"/>
                <a:gd name="T5" fmla="*/ 0 h 45"/>
                <a:gd name="T6" fmla="*/ 0 w 50"/>
                <a:gd name="T7" fmla="*/ 0 h 45"/>
                <a:gd name="T8" fmla="*/ 0 w 50"/>
                <a:gd name="T9" fmla="*/ 0 h 45"/>
                <a:gd name="T10" fmla="*/ 0 w 50"/>
                <a:gd name="T11" fmla="*/ 0 h 45"/>
                <a:gd name="T12" fmla="*/ 0 w 50"/>
                <a:gd name="T13" fmla="*/ 0 h 45"/>
                <a:gd name="T14" fmla="*/ 0 w 50"/>
                <a:gd name="T15" fmla="*/ 0 h 45"/>
                <a:gd name="T16" fmla="*/ 0 w 50"/>
                <a:gd name="T17" fmla="*/ 0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45"/>
                <a:gd name="T29" fmla="*/ 50 w 50"/>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45">
                  <a:moveTo>
                    <a:pt x="7" y="0"/>
                  </a:moveTo>
                  <a:lnTo>
                    <a:pt x="45" y="1"/>
                  </a:lnTo>
                  <a:lnTo>
                    <a:pt x="50" y="7"/>
                  </a:lnTo>
                  <a:lnTo>
                    <a:pt x="13" y="9"/>
                  </a:lnTo>
                  <a:lnTo>
                    <a:pt x="12" y="43"/>
                  </a:lnTo>
                  <a:lnTo>
                    <a:pt x="1" y="45"/>
                  </a:lnTo>
                  <a:lnTo>
                    <a:pt x="0" y="14"/>
                  </a:lnTo>
                  <a:lnTo>
                    <a:pt x="7" y="0"/>
                  </a:lnTo>
                  <a:close/>
                </a:path>
              </a:pathLst>
            </a:custGeom>
            <a:solidFill>
              <a:srgbClr val="000000"/>
            </a:solidFill>
            <a:ln w="9525">
              <a:noFill/>
              <a:round/>
              <a:headEnd/>
              <a:tailEnd/>
            </a:ln>
          </p:spPr>
          <p:txBody>
            <a:bodyPr/>
            <a:lstStyle/>
            <a:p>
              <a:endParaRPr lang="en-US"/>
            </a:p>
          </p:txBody>
        </p:sp>
        <p:sp>
          <p:nvSpPr>
            <p:cNvPr id="13400" name="Freeform 241"/>
            <p:cNvSpPr>
              <a:spLocks/>
            </p:cNvSpPr>
            <p:nvPr/>
          </p:nvSpPr>
          <p:spPr bwMode="auto">
            <a:xfrm>
              <a:off x="1230" y="2806"/>
              <a:ext cx="5" cy="7"/>
            </a:xfrm>
            <a:custGeom>
              <a:avLst/>
              <a:gdLst>
                <a:gd name="T0" fmla="*/ 0 w 50"/>
                <a:gd name="T1" fmla="*/ 0 h 46"/>
                <a:gd name="T2" fmla="*/ 0 w 50"/>
                <a:gd name="T3" fmla="*/ 0 h 46"/>
                <a:gd name="T4" fmla="*/ 0 w 50"/>
                <a:gd name="T5" fmla="*/ 0 h 46"/>
                <a:gd name="T6" fmla="*/ 0 w 50"/>
                <a:gd name="T7" fmla="*/ 0 h 46"/>
                <a:gd name="T8" fmla="*/ 0 w 50"/>
                <a:gd name="T9" fmla="*/ 0 h 46"/>
                <a:gd name="T10" fmla="*/ 0 w 50"/>
                <a:gd name="T11" fmla="*/ 0 h 46"/>
                <a:gd name="T12" fmla="*/ 0 w 50"/>
                <a:gd name="T13" fmla="*/ 0 h 46"/>
                <a:gd name="T14" fmla="*/ 0 w 50"/>
                <a:gd name="T15" fmla="*/ 0 h 46"/>
                <a:gd name="T16" fmla="*/ 0 w 50"/>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46"/>
                <a:gd name="T29" fmla="*/ 50 w 50"/>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46">
                  <a:moveTo>
                    <a:pt x="6" y="0"/>
                  </a:moveTo>
                  <a:lnTo>
                    <a:pt x="44" y="1"/>
                  </a:lnTo>
                  <a:lnTo>
                    <a:pt x="50" y="7"/>
                  </a:lnTo>
                  <a:lnTo>
                    <a:pt x="13" y="9"/>
                  </a:lnTo>
                  <a:lnTo>
                    <a:pt x="11" y="46"/>
                  </a:lnTo>
                  <a:lnTo>
                    <a:pt x="1" y="46"/>
                  </a:lnTo>
                  <a:lnTo>
                    <a:pt x="0" y="14"/>
                  </a:lnTo>
                  <a:lnTo>
                    <a:pt x="6" y="0"/>
                  </a:lnTo>
                  <a:close/>
                </a:path>
              </a:pathLst>
            </a:custGeom>
            <a:solidFill>
              <a:srgbClr val="000000"/>
            </a:solidFill>
            <a:ln w="9525">
              <a:noFill/>
              <a:round/>
              <a:headEnd/>
              <a:tailEnd/>
            </a:ln>
          </p:spPr>
          <p:txBody>
            <a:bodyPr/>
            <a:lstStyle/>
            <a:p>
              <a:endParaRPr lang="en-US"/>
            </a:p>
          </p:txBody>
        </p:sp>
        <p:sp>
          <p:nvSpPr>
            <p:cNvPr id="13401" name="Freeform 242"/>
            <p:cNvSpPr>
              <a:spLocks/>
            </p:cNvSpPr>
            <p:nvPr/>
          </p:nvSpPr>
          <p:spPr bwMode="auto">
            <a:xfrm>
              <a:off x="1155" y="2800"/>
              <a:ext cx="7" cy="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5"/>
                <a:gd name="T41" fmla="*/ 59 w 59"/>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5">
                  <a:moveTo>
                    <a:pt x="0" y="0"/>
                  </a:moveTo>
                  <a:lnTo>
                    <a:pt x="0" y="19"/>
                  </a:lnTo>
                  <a:lnTo>
                    <a:pt x="20" y="21"/>
                  </a:lnTo>
                  <a:lnTo>
                    <a:pt x="28" y="36"/>
                  </a:lnTo>
                  <a:lnTo>
                    <a:pt x="28" y="55"/>
                  </a:lnTo>
                  <a:lnTo>
                    <a:pt x="37" y="55"/>
                  </a:lnTo>
                  <a:lnTo>
                    <a:pt x="39" y="32"/>
                  </a:lnTo>
                  <a:lnTo>
                    <a:pt x="44" y="21"/>
                  </a:lnTo>
                  <a:lnTo>
                    <a:pt x="59" y="21"/>
                  </a:lnTo>
                  <a:lnTo>
                    <a:pt x="52" y="8"/>
                  </a:lnTo>
                  <a:lnTo>
                    <a:pt x="7" y="8"/>
                  </a:lnTo>
                  <a:lnTo>
                    <a:pt x="0" y="0"/>
                  </a:lnTo>
                  <a:close/>
                </a:path>
              </a:pathLst>
            </a:custGeom>
            <a:solidFill>
              <a:srgbClr val="000000"/>
            </a:solidFill>
            <a:ln w="9525">
              <a:noFill/>
              <a:round/>
              <a:headEnd/>
              <a:tailEnd/>
            </a:ln>
          </p:spPr>
          <p:txBody>
            <a:bodyPr/>
            <a:lstStyle/>
            <a:p>
              <a:endParaRPr lang="en-US"/>
            </a:p>
          </p:txBody>
        </p:sp>
        <p:sp>
          <p:nvSpPr>
            <p:cNvPr id="13402" name="Freeform 243"/>
            <p:cNvSpPr>
              <a:spLocks/>
            </p:cNvSpPr>
            <p:nvPr/>
          </p:nvSpPr>
          <p:spPr bwMode="auto">
            <a:xfrm>
              <a:off x="1163" y="2800"/>
              <a:ext cx="6" cy="8"/>
            </a:xfrm>
            <a:custGeom>
              <a:avLst/>
              <a:gdLst>
                <a:gd name="T0" fmla="*/ 0 w 59"/>
                <a:gd name="T1" fmla="*/ 0 h 56"/>
                <a:gd name="T2" fmla="*/ 0 w 59"/>
                <a:gd name="T3" fmla="*/ 0 h 56"/>
                <a:gd name="T4" fmla="*/ 0 w 59"/>
                <a:gd name="T5" fmla="*/ 0 h 56"/>
                <a:gd name="T6" fmla="*/ 0 w 59"/>
                <a:gd name="T7" fmla="*/ 0 h 56"/>
                <a:gd name="T8" fmla="*/ 0 w 59"/>
                <a:gd name="T9" fmla="*/ 0 h 56"/>
                <a:gd name="T10" fmla="*/ 0 w 59"/>
                <a:gd name="T11" fmla="*/ 0 h 56"/>
                <a:gd name="T12" fmla="*/ 0 w 59"/>
                <a:gd name="T13" fmla="*/ 0 h 56"/>
                <a:gd name="T14" fmla="*/ 0 w 59"/>
                <a:gd name="T15" fmla="*/ 0 h 56"/>
                <a:gd name="T16" fmla="*/ 0 w 59"/>
                <a:gd name="T17" fmla="*/ 0 h 56"/>
                <a:gd name="T18" fmla="*/ 0 w 59"/>
                <a:gd name="T19" fmla="*/ 0 h 56"/>
                <a:gd name="T20" fmla="*/ 0 w 59"/>
                <a:gd name="T21" fmla="*/ 0 h 56"/>
                <a:gd name="T22" fmla="*/ 0 w 59"/>
                <a:gd name="T23" fmla="*/ 0 h 56"/>
                <a:gd name="T24" fmla="*/ 0 w 59"/>
                <a:gd name="T25" fmla="*/ 0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6"/>
                <a:gd name="T41" fmla="*/ 59 w 5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6">
                  <a:moveTo>
                    <a:pt x="0" y="0"/>
                  </a:moveTo>
                  <a:lnTo>
                    <a:pt x="0" y="19"/>
                  </a:lnTo>
                  <a:lnTo>
                    <a:pt x="20" y="21"/>
                  </a:lnTo>
                  <a:lnTo>
                    <a:pt x="28" y="38"/>
                  </a:lnTo>
                  <a:lnTo>
                    <a:pt x="28" y="55"/>
                  </a:lnTo>
                  <a:lnTo>
                    <a:pt x="37" y="56"/>
                  </a:lnTo>
                  <a:lnTo>
                    <a:pt x="38" y="33"/>
                  </a:lnTo>
                  <a:lnTo>
                    <a:pt x="44" y="22"/>
                  </a:lnTo>
                  <a:lnTo>
                    <a:pt x="59" y="22"/>
                  </a:lnTo>
                  <a:lnTo>
                    <a:pt x="53" y="9"/>
                  </a:lnTo>
                  <a:lnTo>
                    <a:pt x="8" y="8"/>
                  </a:lnTo>
                  <a:lnTo>
                    <a:pt x="0" y="0"/>
                  </a:lnTo>
                  <a:close/>
                </a:path>
              </a:pathLst>
            </a:custGeom>
            <a:solidFill>
              <a:srgbClr val="000000"/>
            </a:solidFill>
            <a:ln w="9525">
              <a:noFill/>
              <a:round/>
              <a:headEnd/>
              <a:tailEnd/>
            </a:ln>
          </p:spPr>
          <p:txBody>
            <a:bodyPr/>
            <a:lstStyle/>
            <a:p>
              <a:endParaRPr lang="en-US"/>
            </a:p>
          </p:txBody>
        </p:sp>
        <p:sp>
          <p:nvSpPr>
            <p:cNvPr id="13403" name="Freeform 244"/>
            <p:cNvSpPr>
              <a:spLocks/>
            </p:cNvSpPr>
            <p:nvPr/>
          </p:nvSpPr>
          <p:spPr bwMode="auto">
            <a:xfrm>
              <a:off x="1171" y="2800"/>
              <a:ext cx="6" cy="8"/>
            </a:xfrm>
            <a:custGeom>
              <a:avLst/>
              <a:gdLst>
                <a:gd name="T0" fmla="*/ 0 w 60"/>
                <a:gd name="T1" fmla="*/ 0 h 56"/>
                <a:gd name="T2" fmla="*/ 0 w 60"/>
                <a:gd name="T3" fmla="*/ 0 h 56"/>
                <a:gd name="T4" fmla="*/ 0 w 60"/>
                <a:gd name="T5" fmla="*/ 0 h 56"/>
                <a:gd name="T6" fmla="*/ 0 w 60"/>
                <a:gd name="T7" fmla="*/ 0 h 56"/>
                <a:gd name="T8" fmla="*/ 0 w 60"/>
                <a:gd name="T9" fmla="*/ 0 h 56"/>
                <a:gd name="T10" fmla="*/ 0 w 60"/>
                <a:gd name="T11" fmla="*/ 0 h 56"/>
                <a:gd name="T12" fmla="*/ 0 w 60"/>
                <a:gd name="T13" fmla="*/ 0 h 56"/>
                <a:gd name="T14" fmla="*/ 0 w 60"/>
                <a:gd name="T15" fmla="*/ 0 h 56"/>
                <a:gd name="T16" fmla="*/ 0 w 60"/>
                <a:gd name="T17" fmla="*/ 0 h 56"/>
                <a:gd name="T18" fmla="*/ 0 w 60"/>
                <a:gd name="T19" fmla="*/ 0 h 56"/>
                <a:gd name="T20" fmla="*/ 0 w 60"/>
                <a:gd name="T21" fmla="*/ 0 h 56"/>
                <a:gd name="T22" fmla="*/ 0 w 60"/>
                <a:gd name="T23" fmla="*/ 0 h 56"/>
                <a:gd name="T24" fmla="*/ 0 w 60"/>
                <a:gd name="T25" fmla="*/ 0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56"/>
                <a:gd name="T41" fmla="*/ 60 w 60"/>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56">
                  <a:moveTo>
                    <a:pt x="0" y="0"/>
                  </a:moveTo>
                  <a:lnTo>
                    <a:pt x="0" y="20"/>
                  </a:lnTo>
                  <a:lnTo>
                    <a:pt x="21" y="22"/>
                  </a:lnTo>
                  <a:lnTo>
                    <a:pt x="28" y="37"/>
                  </a:lnTo>
                  <a:lnTo>
                    <a:pt x="28" y="56"/>
                  </a:lnTo>
                  <a:lnTo>
                    <a:pt x="37" y="56"/>
                  </a:lnTo>
                  <a:lnTo>
                    <a:pt x="38" y="33"/>
                  </a:lnTo>
                  <a:lnTo>
                    <a:pt x="44" y="22"/>
                  </a:lnTo>
                  <a:lnTo>
                    <a:pt x="60" y="22"/>
                  </a:lnTo>
                  <a:lnTo>
                    <a:pt x="53" y="9"/>
                  </a:lnTo>
                  <a:lnTo>
                    <a:pt x="8" y="9"/>
                  </a:lnTo>
                  <a:lnTo>
                    <a:pt x="0" y="0"/>
                  </a:lnTo>
                  <a:close/>
                </a:path>
              </a:pathLst>
            </a:custGeom>
            <a:solidFill>
              <a:srgbClr val="000000"/>
            </a:solidFill>
            <a:ln w="9525">
              <a:noFill/>
              <a:round/>
              <a:headEnd/>
              <a:tailEnd/>
            </a:ln>
          </p:spPr>
          <p:txBody>
            <a:bodyPr/>
            <a:lstStyle/>
            <a:p>
              <a:endParaRPr lang="en-US"/>
            </a:p>
          </p:txBody>
        </p:sp>
        <p:sp>
          <p:nvSpPr>
            <p:cNvPr id="13404" name="Freeform 245"/>
            <p:cNvSpPr>
              <a:spLocks/>
            </p:cNvSpPr>
            <p:nvPr/>
          </p:nvSpPr>
          <p:spPr bwMode="auto">
            <a:xfrm>
              <a:off x="1178" y="2799"/>
              <a:ext cx="7" cy="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5"/>
                <a:gd name="T41" fmla="*/ 59 w 59"/>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5">
                  <a:moveTo>
                    <a:pt x="0" y="0"/>
                  </a:moveTo>
                  <a:lnTo>
                    <a:pt x="0" y="19"/>
                  </a:lnTo>
                  <a:lnTo>
                    <a:pt x="20" y="21"/>
                  </a:lnTo>
                  <a:lnTo>
                    <a:pt x="28" y="36"/>
                  </a:lnTo>
                  <a:lnTo>
                    <a:pt x="28" y="55"/>
                  </a:lnTo>
                  <a:lnTo>
                    <a:pt x="37" y="55"/>
                  </a:lnTo>
                  <a:lnTo>
                    <a:pt x="38" y="32"/>
                  </a:lnTo>
                  <a:lnTo>
                    <a:pt x="43" y="21"/>
                  </a:lnTo>
                  <a:lnTo>
                    <a:pt x="59" y="21"/>
                  </a:lnTo>
                  <a:lnTo>
                    <a:pt x="52" y="8"/>
                  </a:lnTo>
                  <a:lnTo>
                    <a:pt x="8" y="8"/>
                  </a:lnTo>
                  <a:lnTo>
                    <a:pt x="0" y="0"/>
                  </a:lnTo>
                  <a:close/>
                </a:path>
              </a:pathLst>
            </a:custGeom>
            <a:solidFill>
              <a:srgbClr val="000000"/>
            </a:solidFill>
            <a:ln w="9525">
              <a:noFill/>
              <a:round/>
              <a:headEnd/>
              <a:tailEnd/>
            </a:ln>
          </p:spPr>
          <p:txBody>
            <a:bodyPr/>
            <a:lstStyle/>
            <a:p>
              <a:endParaRPr lang="en-US"/>
            </a:p>
          </p:txBody>
        </p:sp>
        <p:sp>
          <p:nvSpPr>
            <p:cNvPr id="13405" name="Freeform 246"/>
            <p:cNvSpPr>
              <a:spLocks/>
            </p:cNvSpPr>
            <p:nvPr/>
          </p:nvSpPr>
          <p:spPr bwMode="auto">
            <a:xfrm>
              <a:off x="1186" y="2799"/>
              <a:ext cx="6" cy="8"/>
            </a:xfrm>
            <a:custGeom>
              <a:avLst/>
              <a:gdLst>
                <a:gd name="T0" fmla="*/ 0 w 58"/>
                <a:gd name="T1" fmla="*/ 0 h 55"/>
                <a:gd name="T2" fmla="*/ 0 w 58"/>
                <a:gd name="T3" fmla="*/ 0 h 55"/>
                <a:gd name="T4" fmla="*/ 0 w 58"/>
                <a:gd name="T5" fmla="*/ 0 h 55"/>
                <a:gd name="T6" fmla="*/ 0 w 58"/>
                <a:gd name="T7" fmla="*/ 0 h 55"/>
                <a:gd name="T8" fmla="*/ 0 w 58"/>
                <a:gd name="T9" fmla="*/ 0 h 55"/>
                <a:gd name="T10" fmla="*/ 0 w 58"/>
                <a:gd name="T11" fmla="*/ 0 h 55"/>
                <a:gd name="T12" fmla="*/ 0 w 58"/>
                <a:gd name="T13" fmla="*/ 0 h 55"/>
                <a:gd name="T14" fmla="*/ 0 w 58"/>
                <a:gd name="T15" fmla="*/ 0 h 55"/>
                <a:gd name="T16" fmla="*/ 0 w 58"/>
                <a:gd name="T17" fmla="*/ 0 h 55"/>
                <a:gd name="T18" fmla="*/ 0 w 58"/>
                <a:gd name="T19" fmla="*/ 0 h 55"/>
                <a:gd name="T20" fmla="*/ 0 w 58"/>
                <a:gd name="T21" fmla="*/ 0 h 55"/>
                <a:gd name="T22" fmla="*/ 0 w 58"/>
                <a:gd name="T23" fmla="*/ 0 h 55"/>
                <a:gd name="T24" fmla="*/ 0 w 58"/>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8"/>
                <a:gd name="T40" fmla="*/ 0 h 55"/>
                <a:gd name="T41" fmla="*/ 58 w 58"/>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8" h="55">
                  <a:moveTo>
                    <a:pt x="0" y="0"/>
                  </a:moveTo>
                  <a:lnTo>
                    <a:pt x="0" y="19"/>
                  </a:lnTo>
                  <a:lnTo>
                    <a:pt x="19" y="21"/>
                  </a:lnTo>
                  <a:lnTo>
                    <a:pt x="28" y="37"/>
                  </a:lnTo>
                  <a:lnTo>
                    <a:pt x="28" y="55"/>
                  </a:lnTo>
                  <a:lnTo>
                    <a:pt x="37" y="55"/>
                  </a:lnTo>
                  <a:lnTo>
                    <a:pt x="38" y="33"/>
                  </a:lnTo>
                  <a:lnTo>
                    <a:pt x="44" y="22"/>
                  </a:lnTo>
                  <a:lnTo>
                    <a:pt x="58" y="22"/>
                  </a:lnTo>
                  <a:lnTo>
                    <a:pt x="53" y="9"/>
                  </a:lnTo>
                  <a:lnTo>
                    <a:pt x="7" y="8"/>
                  </a:lnTo>
                  <a:lnTo>
                    <a:pt x="0" y="0"/>
                  </a:lnTo>
                  <a:close/>
                </a:path>
              </a:pathLst>
            </a:custGeom>
            <a:solidFill>
              <a:srgbClr val="000000"/>
            </a:solidFill>
            <a:ln w="9525">
              <a:noFill/>
              <a:round/>
              <a:headEnd/>
              <a:tailEnd/>
            </a:ln>
          </p:spPr>
          <p:txBody>
            <a:bodyPr/>
            <a:lstStyle/>
            <a:p>
              <a:endParaRPr lang="en-US"/>
            </a:p>
          </p:txBody>
        </p:sp>
        <p:sp>
          <p:nvSpPr>
            <p:cNvPr id="13406" name="Freeform 247"/>
            <p:cNvSpPr>
              <a:spLocks/>
            </p:cNvSpPr>
            <p:nvPr/>
          </p:nvSpPr>
          <p:spPr bwMode="auto">
            <a:xfrm>
              <a:off x="1194" y="2799"/>
              <a:ext cx="6" cy="9"/>
            </a:xfrm>
            <a:custGeom>
              <a:avLst/>
              <a:gdLst>
                <a:gd name="T0" fmla="*/ 0 w 58"/>
                <a:gd name="T1" fmla="*/ 0 h 57"/>
                <a:gd name="T2" fmla="*/ 0 w 58"/>
                <a:gd name="T3" fmla="*/ 0 h 57"/>
                <a:gd name="T4" fmla="*/ 0 w 58"/>
                <a:gd name="T5" fmla="*/ 0 h 57"/>
                <a:gd name="T6" fmla="*/ 0 w 58"/>
                <a:gd name="T7" fmla="*/ 0 h 57"/>
                <a:gd name="T8" fmla="*/ 0 w 58"/>
                <a:gd name="T9" fmla="*/ 0 h 57"/>
                <a:gd name="T10" fmla="*/ 0 w 58"/>
                <a:gd name="T11" fmla="*/ 0 h 57"/>
                <a:gd name="T12" fmla="*/ 0 w 58"/>
                <a:gd name="T13" fmla="*/ 0 h 57"/>
                <a:gd name="T14" fmla="*/ 0 w 58"/>
                <a:gd name="T15" fmla="*/ 0 h 57"/>
                <a:gd name="T16" fmla="*/ 0 w 58"/>
                <a:gd name="T17" fmla="*/ 0 h 57"/>
                <a:gd name="T18" fmla="*/ 0 w 58"/>
                <a:gd name="T19" fmla="*/ 0 h 57"/>
                <a:gd name="T20" fmla="*/ 0 w 58"/>
                <a:gd name="T21" fmla="*/ 0 h 57"/>
                <a:gd name="T22" fmla="*/ 0 w 58"/>
                <a:gd name="T23" fmla="*/ 0 h 57"/>
                <a:gd name="T24" fmla="*/ 0 w 58"/>
                <a:gd name="T25" fmla="*/ 0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8"/>
                <a:gd name="T40" fmla="*/ 0 h 57"/>
                <a:gd name="T41" fmla="*/ 58 w 58"/>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8" h="57">
                  <a:moveTo>
                    <a:pt x="0" y="0"/>
                  </a:moveTo>
                  <a:lnTo>
                    <a:pt x="0" y="20"/>
                  </a:lnTo>
                  <a:lnTo>
                    <a:pt x="19" y="21"/>
                  </a:lnTo>
                  <a:lnTo>
                    <a:pt x="28" y="37"/>
                  </a:lnTo>
                  <a:lnTo>
                    <a:pt x="26" y="56"/>
                  </a:lnTo>
                  <a:lnTo>
                    <a:pt x="37" y="57"/>
                  </a:lnTo>
                  <a:lnTo>
                    <a:pt x="38" y="33"/>
                  </a:lnTo>
                  <a:lnTo>
                    <a:pt x="43" y="22"/>
                  </a:lnTo>
                  <a:lnTo>
                    <a:pt x="58" y="22"/>
                  </a:lnTo>
                  <a:lnTo>
                    <a:pt x="52" y="9"/>
                  </a:lnTo>
                  <a:lnTo>
                    <a:pt x="6" y="9"/>
                  </a:lnTo>
                  <a:lnTo>
                    <a:pt x="0" y="0"/>
                  </a:lnTo>
                  <a:close/>
                </a:path>
              </a:pathLst>
            </a:custGeom>
            <a:solidFill>
              <a:srgbClr val="000000"/>
            </a:solidFill>
            <a:ln w="9525">
              <a:noFill/>
              <a:round/>
              <a:headEnd/>
              <a:tailEnd/>
            </a:ln>
          </p:spPr>
          <p:txBody>
            <a:bodyPr/>
            <a:lstStyle/>
            <a:p>
              <a:endParaRPr lang="en-US"/>
            </a:p>
          </p:txBody>
        </p:sp>
        <p:sp>
          <p:nvSpPr>
            <p:cNvPr id="13407" name="Freeform 248"/>
            <p:cNvSpPr>
              <a:spLocks/>
            </p:cNvSpPr>
            <p:nvPr/>
          </p:nvSpPr>
          <p:spPr bwMode="auto">
            <a:xfrm>
              <a:off x="1201" y="2800"/>
              <a:ext cx="7" cy="8"/>
            </a:xfrm>
            <a:custGeom>
              <a:avLst/>
              <a:gdLst>
                <a:gd name="T0" fmla="*/ 0 w 58"/>
                <a:gd name="T1" fmla="*/ 0 h 55"/>
                <a:gd name="T2" fmla="*/ 0 w 58"/>
                <a:gd name="T3" fmla="*/ 0 h 55"/>
                <a:gd name="T4" fmla="*/ 0 w 58"/>
                <a:gd name="T5" fmla="*/ 0 h 55"/>
                <a:gd name="T6" fmla="*/ 0 w 58"/>
                <a:gd name="T7" fmla="*/ 0 h 55"/>
                <a:gd name="T8" fmla="*/ 0 w 58"/>
                <a:gd name="T9" fmla="*/ 0 h 55"/>
                <a:gd name="T10" fmla="*/ 0 w 58"/>
                <a:gd name="T11" fmla="*/ 0 h 55"/>
                <a:gd name="T12" fmla="*/ 0 w 58"/>
                <a:gd name="T13" fmla="*/ 0 h 55"/>
                <a:gd name="T14" fmla="*/ 0 w 58"/>
                <a:gd name="T15" fmla="*/ 0 h 55"/>
                <a:gd name="T16" fmla="*/ 0 w 58"/>
                <a:gd name="T17" fmla="*/ 0 h 55"/>
                <a:gd name="T18" fmla="*/ 0 w 58"/>
                <a:gd name="T19" fmla="*/ 0 h 55"/>
                <a:gd name="T20" fmla="*/ 0 w 58"/>
                <a:gd name="T21" fmla="*/ 0 h 55"/>
                <a:gd name="T22" fmla="*/ 0 w 58"/>
                <a:gd name="T23" fmla="*/ 0 h 55"/>
                <a:gd name="T24" fmla="*/ 0 w 58"/>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8"/>
                <a:gd name="T40" fmla="*/ 0 h 55"/>
                <a:gd name="T41" fmla="*/ 58 w 58"/>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8" h="55">
                  <a:moveTo>
                    <a:pt x="0" y="0"/>
                  </a:moveTo>
                  <a:lnTo>
                    <a:pt x="0" y="19"/>
                  </a:lnTo>
                  <a:lnTo>
                    <a:pt x="19" y="20"/>
                  </a:lnTo>
                  <a:lnTo>
                    <a:pt x="27" y="36"/>
                  </a:lnTo>
                  <a:lnTo>
                    <a:pt x="27" y="55"/>
                  </a:lnTo>
                  <a:lnTo>
                    <a:pt x="37" y="55"/>
                  </a:lnTo>
                  <a:lnTo>
                    <a:pt x="38" y="32"/>
                  </a:lnTo>
                  <a:lnTo>
                    <a:pt x="44" y="21"/>
                  </a:lnTo>
                  <a:lnTo>
                    <a:pt x="58" y="21"/>
                  </a:lnTo>
                  <a:lnTo>
                    <a:pt x="53" y="8"/>
                  </a:lnTo>
                  <a:lnTo>
                    <a:pt x="7" y="8"/>
                  </a:lnTo>
                  <a:lnTo>
                    <a:pt x="0" y="0"/>
                  </a:lnTo>
                  <a:close/>
                </a:path>
              </a:pathLst>
            </a:custGeom>
            <a:solidFill>
              <a:srgbClr val="000000"/>
            </a:solidFill>
            <a:ln w="9525">
              <a:noFill/>
              <a:round/>
              <a:headEnd/>
              <a:tailEnd/>
            </a:ln>
          </p:spPr>
          <p:txBody>
            <a:bodyPr/>
            <a:lstStyle/>
            <a:p>
              <a:endParaRPr lang="en-US"/>
            </a:p>
          </p:txBody>
        </p:sp>
        <p:sp>
          <p:nvSpPr>
            <p:cNvPr id="13408" name="Freeform 249"/>
            <p:cNvSpPr>
              <a:spLocks/>
            </p:cNvSpPr>
            <p:nvPr/>
          </p:nvSpPr>
          <p:spPr bwMode="auto">
            <a:xfrm>
              <a:off x="1209" y="2800"/>
              <a:ext cx="7" cy="8"/>
            </a:xfrm>
            <a:custGeom>
              <a:avLst/>
              <a:gdLst>
                <a:gd name="T0" fmla="*/ 0 w 58"/>
                <a:gd name="T1" fmla="*/ 0 h 55"/>
                <a:gd name="T2" fmla="*/ 0 w 58"/>
                <a:gd name="T3" fmla="*/ 0 h 55"/>
                <a:gd name="T4" fmla="*/ 0 w 58"/>
                <a:gd name="T5" fmla="*/ 0 h 55"/>
                <a:gd name="T6" fmla="*/ 0 w 58"/>
                <a:gd name="T7" fmla="*/ 0 h 55"/>
                <a:gd name="T8" fmla="*/ 0 w 58"/>
                <a:gd name="T9" fmla="*/ 0 h 55"/>
                <a:gd name="T10" fmla="*/ 0 w 58"/>
                <a:gd name="T11" fmla="*/ 0 h 55"/>
                <a:gd name="T12" fmla="*/ 0 w 58"/>
                <a:gd name="T13" fmla="*/ 0 h 55"/>
                <a:gd name="T14" fmla="*/ 0 w 58"/>
                <a:gd name="T15" fmla="*/ 0 h 55"/>
                <a:gd name="T16" fmla="*/ 0 w 58"/>
                <a:gd name="T17" fmla="*/ 0 h 55"/>
                <a:gd name="T18" fmla="*/ 0 w 58"/>
                <a:gd name="T19" fmla="*/ 0 h 55"/>
                <a:gd name="T20" fmla="*/ 0 w 58"/>
                <a:gd name="T21" fmla="*/ 0 h 55"/>
                <a:gd name="T22" fmla="*/ 0 w 58"/>
                <a:gd name="T23" fmla="*/ 0 h 55"/>
                <a:gd name="T24" fmla="*/ 0 w 58"/>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8"/>
                <a:gd name="T40" fmla="*/ 0 h 55"/>
                <a:gd name="T41" fmla="*/ 58 w 58"/>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8" h="55">
                  <a:moveTo>
                    <a:pt x="0" y="0"/>
                  </a:moveTo>
                  <a:lnTo>
                    <a:pt x="0" y="19"/>
                  </a:lnTo>
                  <a:lnTo>
                    <a:pt x="19" y="21"/>
                  </a:lnTo>
                  <a:lnTo>
                    <a:pt x="28" y="37"/>
                  </a:lnTo>
                  <a:lnTo>
                    <a:pt x="26" y="55"/>
                  </a:lnTo>
                  <a:lnTo>
                    <a:pt x="37" y="55"/>
                  </a:lnTo>
                  <a:lnTo>
                    <a:pt x="38" y="33"/>
                  </a:lnTo>
                  <a:lnTo>
                    <a:pt x="43" y="22"/>
                  </a:lnTo>
                  <a:lnTo>
                    <a:pt x="58" y="22"/>
                  </a:lnTo>
                  <a:lnTo>
                    <a:pt x="52" y="8"/>
                  </a:lnTo>
                  <a:lnTo>
                    <a:pt x="6" y="8"/>
                  </a:lnTo>
                  <a:lnTo>
                    <a:pt x="0" y="0"/>
                  </a:lnTo>
                  <a:close/>
                </a:path>
              </a:pathLst>
            </a:custGeom>
            <a:solidFill>
              <a:srgbClr val="000000"/>
            </a:solidFill>
            <a:ln w="9525">
              <a:noFill/>
              <a:round/>
              <a:headEnd/>
              <a:tailEnd/>
            </a:ln>
          </p:spPr>
          <p:txBody>
            <a:bodyPr/>
            <a:lstStyle/>
            <a:p>
              <a:endParaRPr lang="en-US"/>
            </a:p>
          </p:txBody>
        </p:sp>
        <p:sp>
          <p:nvSpPr>
            <p:cNvPr id="13409" name="Freeform 250"/>
            <p:cNvSpPr>
              <a:spLocks/>
            </p:cNvSpPr>
            <p:nvPr/>
          </p:nvSpPr>
          <p:spPr bwMode="auto">
            <a:xfrm>
              <a:off x="1217" y="2800"/>
              <a:ext cx="7" cy="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5"/>
                <a:gd name="T41" fmla="*/ 59 w 59"/>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5">
                  <a:moveTo>
                    <a:pt x="0" y="0"/>
                  </a:moveTo>
                  <a:lnTo>
                    <a:pt x="0" y="19"/>
                  </a:lnTo>
                  <a:lnTo>
                    <a:pt x="20" y="21"/>
                  </a:lnTo>
                  <a:lnTo>
                    <a:pt x="28" y="38"/>
                  </a:lnTo>
                  <a:lnTo>
                    <a:pt x="28" y="55"/>
                  </a:lnTo>
                  <a:lnTo>
                    <a:pt x="37" y="55"/>
                  </a:lnTo>
                  <a:lnTo>
                    <a:pt x="38" y="33"/>
                  </a:lnTo>
                  <a:lnTo>
                    <a:pt x="44" y="22"/>
                  </a:lnTo>
                  <a:lnTo>
                    <a:pt x="59" y="22"/>
                  </a:lnTo>
                  <a:lnTo>
                    <a:pt x="53" y="8"/>
                  </a:lnTo>
                  <a:lnTo>
                    <a:pt x="8" y="8"/>
                  </a:lnTo>
                  <a:lnTo>
                    <a:pt x="0" y="0"/>
                  </a:lnTo>
                  <a:close/>
                </a:path>
              </a:pathLst>
            </a:custGeom>
            <a:solidFill>
              <a:srgbClr val="000000"/>
            </a:solidFill>
            <a:ln w="9525">
              <a:noFill/>
              <a:round/>
              <a:headEnd/>
              <a:tailEnd/>
            </a:ln>
          </p:spPr>
          <p:txBody>
            <a:bodyPr/>
            <a:lstStyle/>
            <a:p>
              <a:endParaRPr lang="en-US"/>
            </a:p>
          </p:txBody>
        </p:sp>
        <p:sp>
          <p:nvSpPr>
            <p:cNvPr id="13410" name="Freeform 251"/>
            <p:cNvSpPr>
              <a:spLocks/>
            </p:cNvSpPr>
            <p:nvPr/>
          </p:nvSpPr>
          <p:spPr bwMode="auto">
            <a:xfrm>
              <a:off x="1225" y="2800"/>
              <a:ext cx="7" cy="8"/>
            </a:xfrm>
            <a:custGeom>
              <a:avLst/>
              <a:gdLst>
                <a:gd name="T0" fmla="*/ 0 w 59"/>
                <a:gd name="T1" fmla="*/ 0 h 56"/>
                <a:gd name="T2" fmla="*/ 0 w 59"/>
                <a:gd name="T3" fmla="*/ 0 h 56"/>
                <a:gd name="T4" fmla="*/ 0 w 59"/>
                <a:gd name="T5" fmla="*/ 0 h 56"/>
                <a:gd name="T6" fmla="*/ 0 w 59"/>
                <a:gd name="T7" fmla="*/ 0 h 56"/>
                <a:gd name="T8" fmla="*/ 0 w 59"/>
                <a:gd name="T9" fmla="*/ 0 h 56"/>
                <a:gd name="T10" fmla="*/ 0 w 59"/>
                <a:gd name="T11" fmla="*/ 0 h 56"/>
                <a:gd name="T12" fmla="*/ 0 w 59"/>
                <a:gd name="T13" fmla="*/ 0 h 56"/>
                <a:gd name="T14" fmla="*/ 0 w 59"/>
                <a:gd name="T15" fmla="*/ 0 h 56"/>
                <a:gd name="T16" fmla="*/ 0 w 59"/>
                <a:gd name="T17" fmla="*/ 0 h 56"/>
                <a:gd name="T18" fmla="*/ 0 w 59"/>
                <a:gd name="T19" fmla="*/ 0 h 56"/>
                <a:gd name="T20" fmla="*/ 0 w 59"/>
                <a:gd name="T21" fmla="*/ 0 h 56"/>
                <a:gd name="T22" fmla="*/ 0 w 59"/>
                <a:gd name="T23" fmla="*/ 0 h 56"/>
                <a:gd name="T24" fmla="*/ 0 w 59"/>
                <a:gd name="T25" fmla="*/ 0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56"/>
                <a:gd name="T41" fmla="*/ 59 w 5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56">
                  <a:moveTo>
                    <a:pt x="0" y="0"/>
                  </a:moveTo>
                  <a:lnTo>
                    <a:pt x="0" y="20"/>
                  </a:lnTo>
                  <a:lnTo>
                    <a:pt x="20" y="21"/>
                  </a:lnTo>
                  <a:lnTo>
                    <a:pt x="28" y="37"/>
                  </a:lnTo>
                  <a:lnTo>
                    <a:pt x="28" y="56"/>
                  </a:lnTo>
                  <a:lnTo>
                    <a:pt x="37" y="56"/>
                  </a:lnTo>
                  <a:lnTo>
                    <a:pt x="38" y="33"/>
                  </a:lnTo>
                  <a:lnTo>
                    <a:pt x="43" y="22"/>
                  </a:lnTo>
                  <a:lnTo>
                    <a:pt x="59" y="22"/>
                  </a:lnTo>
                  <a:lnTo>
                    <a:pt x="52" y="9"/>
                  </a:lnTo>
                  <a:lnTo>
                    <a:pt x="7" y="9"/>
                  </a:lnTo>
                  <a:lnTo>
                    <a:pt x="0" y="0"/>
                  </a:lnTo>
                  <a:close/>
                </a:path>
              </a:pathLst>
            </a:custGeom>
            <a:solidFill>
              <a:srgbClr val="000000"/>
            </a:solidFill>
            <a:ln w="9525">
              <a:noFill/>
              <a:round/>
              <a:headEnd/>
              <a:tailEnd/>
            </a:ln>
          </p:spPr>
          <p:txBody>
            <a:bodyPr/>
            <a:lstStyle/>
            <a:p>
              <a:endParaRPr lang="en-US"/>
            </a:p>
          </p:txBody>
        </p:sp>
        <p:sp>
          <p:nvSpPr>
            <p:cNvPr id="13411" name="Freeform 252"/>
            <p:cNvSpPr>
              <a:spLocks/>
            </p:cNvSpPr>
            <p:nvPr/>
          </p:nvSpPr>
          <p:spPr bwMode="auto">
            <a:xfrm>
              <a:off x="1232" y="2799"/>
              <a:ext cx="3" cy="4"/>
            </a:xfrm>
            <a:custGeom>
              <a:avLst/>
              <a:gdLst>
                <a:gd name="T0" fmla="*/ 0 w 25"/>
                <a:gd name="T1" fmla="*/ 0 h 29"/>
                <a:gd name="T2" fmla="*/ 0 w 25"/>
                <a:gd name="T3" fmla="*/ 0 h 29"/>
                <a:gd name="T4" fmla="*/ 0 w 25"/>
                <a:gd name="T5" fmla="*/ 0 h 29"/>
                <a:gd name="T6" fmla="*/ 0 w 25"/>
                <a:gd name="T7" fmla="*/ 0 h 29"/>
                <a:gd name="T8" fmla="*/ 0 w 25"/>
                <a:gd name="T9" fmla="*/ 0 h 29"/>
                <a:gd name="T10" fmla="*/ 0 w 25"/>
                <a:gd name="T11" fmla="*/ 0 h 29"/>
                <a:gd name="T12" fmla="*/ 0 w 25"/>
                <a:gd name="T13" fmla="*/ 0 h 29"/>
                <a:gd name="T14" fmla="*/ 0 60000 65536"/>
                <a:gd name="T15" fmla="*/ 0 60000 65536"/>
                <a:gd name="T16" fmla="*/ 0 60000 65536"/>
                <a:gd name="T17" fmla="*/ 0 60000 65536"/>
                <a:gd name="T18" fmla="*/ 0 60000 65536"/>
                <a:gd name="T19" fmla="*/ 0 60000 65536"/>
                <a:gd name="T20" fmla="*/ 0 60000 65536"/>
                <a:gd name="T21" fmla="*/ 0 w 25"/>
                <a:gd name="T22" fmla="*/ 0 h 29"/>
                <a:gd name="T23" fmla="*/ 25 w 25"/>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9">
                  <a:moveTo>
                    <a:pt x="0" y="2"/>
                  </a:moveTo>
                  <a:lnTo>
                    <a:pt x="1" y="29"/>
                  </a:lnTo>
                  <a:lnTo>
                    <a:pt x="8" y="29"/>
                  </a:lnTo>
                  <a:lnTo>
                    <a:pt x="11" y="10"/>
                  </a:lnTo>
                  <a:lnTo>
                    <a:pt x="25" y="0"/>
                  </a:lnTo>
                  <a:lnTo>
                    <a:pt x="0" y="2"/>
                  </a:lnTo>
                  <a:close/>
                </a:path>
              </a:pathLst>
            </a:custGeom>
            <a:solidFill>
              <a:srgbClr val="000000"/>
            </a:solidFill>
            <a:ln w="9525">
              <a:noFill/>
              <a:round/>
              <a:headEnd/>
              <a:tailEnd/>
            </a:ln>
          </p:spPr>
          <p:txBody>
            <a:bodyPr/>
            <a:lstStyle/>
            <a:p>
              <a:endParaRPr lang="en-US"/>
            </a:p>
          </p:txBody>
        </p:sp>
        <p:sp>
          <p:nvSpPr>
            <p:cNvPr id="13412" name="Freeform 253"/>
            <p:cNvSpPr>
              <a:spLocks/>
            </p:cNvSpPr>
            <p:nvPr/>
          </p:nvSpPr>
          <p:spPr bwMode="auto">
            <a:xfrm>
              <a:off x="1238" y="2806"/>
              <a:ext cx="9" cy="2"/>
            </a:xfrm>
            <a:custGeom>
              <a:avLst/>
              <a:gdLst>
                <a:gd name="T0" fmla="*/ 0 w 83"/>
                <a:gd name="T1" fmla="*/ 0 h 13"/>
                <a:gd name="T2" fmla="*/ 0 w 83"/>
                <a:gd name="T3" fmla="*/ 0 h 13"/>
                <a:gd name="T4" fmla="*/ 0 w 83"/>
                <a:gd name="T5" fmla="*/ 0 h 13"/>
                <a:gd name="T6" fmla="*/ 0 w 83"/>
                <a:gd name="T7" fmla="*/ 0 h 13"/>
                <a:gd name="T8" fmla="*/ 0 w 83"/>
                <a:gd name="T9" fmla="*/ 0 h 13"/>
                <a:gd name="T10" fmla="*/ 0 w 83"/>
                <a:gd name="T11" fmla="*/ 0 h 13"/>
                <a:gd name="T12" fmla="*/ 0 60000 65536"/>
                <a:gd name="T13" fmla="*/ 0 60000 65536"/>
                <a:gd name="T14" fmla="*/ 0 60000 65536"/>
                <a:gd name="T15" fmla="*/ 0 60000 65536"/>
                <a:gd name="T16" fmla="*/ 0 60000 65536"/>
                <a:gd name="T17" fmla="*/ 0 60000 65536"/>
                <a:gd name="T18" fmla="*/ 0 w 83"/>
                <a:gd name="T19" fmla="*/ 0 h 13"/>
                <a:gd name="T20" fmla="*/ 83 w 83"/>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83" h="13">
                  <a:moveTo>
                    <a:pt x="5" y="0"/>
                  </a:moveTo>
                  <a:lnTo>
                    <a:pt x="0" y="12"/>
                  </a:lnTo>
                  <a:lnTo>
                    <a:pt x="83" y="13"/>
                  </a:lnTo>
                  <a:lnTo>
                    <a:pt x="80" y="0"/>
                  </a:lnTo>
                  <a:lnTo>
                    <a:pt x="5" y="0"/>
                  </a:lnTo>
                  <a:close/>
                </a:path>
              </a:pathLst>
            </a:custGeom>
            <a:solidFill>
              <a:srgbClr val="000000"/>
            </a:solidFill>
            <a:ln w="9525">
              <a:noFill/>
              <a:round/>
              <a:headEnd/>
              <a:tailEnd/>
            </a:ln>
          </p:spPr>
          <p:txBody>
            <a:bodyPr/>
            <a:lstStyle/>
            <a:p>
              <a:endParaRPr lang="en-US"/>
            </a:p>
          </p:txBody>
        </p:sp>
        <p:sp>
          <p:nvSpPr>
            <p:cNvPr id="13413" name="Freeform 254"/>
            <p:cNvSpPr>
              <a:spLocks/>
            </p:cNvSpPr>
            <p:nvPr/>
          </p:nvSpPr>
          <p:spPr bwMode="auto">
            <a:xfrm>
              <a:off x="1146" y="2811"/>
              <a:ext cx="5" cy="9"/>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w 46"/>
                <a:gd name="T11" fmla="*/ 0 h 64"/>
                <a:gd name="T12" fmla="*/ 0 w 46"/>
                <a:gd name="T13" fmla="*/ 0 h 64"/>
                <a:gd name="T14" fmla="*/ 0 w 46"/>
                <a:gd name="T15" fmla="*/ 0 h 64"/>
                <a:gd name="T16" fmla="*/ 0 w 46"/>
                <a:gd name="T17" fmla="*/ 0 h 64"/>
                <a:gd name="T18" fmla="*/ 0 w 46"/>
                <a:gd name="T19" fmla="*/ 0 h 64"/>
                <a:gd name="T20" fmla="*/ 0 w 46"/>
                <a:gd name="T21" fmla="*/ 0 h 64"/>
                <a:gd name="T22" fmla="*/ 0 w 46"/>
                <a:gd name="T23" fmla="*/ 0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64"/>
                <a:gd name="T38" fmla="*/ 46 w 46"/>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64">
                  <a:moveTo>
                    <a:pt x="3" y="1"/>
                  </a:moveTo>
                  <a:lnTo>
                    <a:pt x="0" y="10"/>
                  </a:lnTo>
                  <a:lnTo>
                    <a:pt x="10" y="13"/>
                  </a:lnTo>
                  <a:lnTo>
                    <a:pt x="16" y="28"/>
                  </a:lnTo>
                  <a:lnTo>
                    <a:pt x="18" y="64"/>
                  </a:lnTo>
                  <a:lnTo>
                    <a:pt x="25" y="64"/>
                  </a:lnTo>
                  <a:lnTo>
                    <a:pt x="27" y="27"/>
                  </a:lnTo>
                  <a:lnTo>
                    <a:pt x="32" y="14"/>
                  </a:lnTo>
                  <a:lnTo>
                    <a:pt x="46" y="12"/>
                  </a:lnTo>
                  <a:lnTo>
                    <a:pt x="40" y="0"/>
                  </a:lnTo>
                  <a:lnTo>
                    <a:pt x="3" y="1"/>
                  </a:lnTo>
                  <a:close/>
                </a:path>
              </a:pathLst>
            </a:custGeom>
            <a:solidFill>
              <a:srgbClr val="000000"/>
            </a:solidFill>
            <a:ln w="9525">
              <a:noFill/>
              <a:round/>
              <a:headEnd/>
              <a:tailEnd/>
            </a:ln>
          </p:spPr>
          <p:txBody>
            <a:bodyPr/>
            <a:lstStyle/>
            <a:p>
              <a:endParaRPr lang="en-US"/>
            </a:p>
          </p:txBody>
        </p:sp>
        <p:sp>
          <p:nvSpPr>
            <p:cNvPr id="13414" name="Freeform 255"/>
            <p:cNvSpPr>
              <a:spLocks/>
            </p:cNvSpPr>
            <p:nvPr/>
          </p:nvSpPr>
          <p:spPr bwMode="auto">
            <a:xfrm>
              <a:off x="1154" y="2811"/>
              <a:ext cx="4" cy="7"/>
            </a:xfrm>
            <a:custGeom>
              <a:avLst/>
              <a:gdLst>
                <a:gd name="T0" fmla="*/ 0 w 44"/>
                <a:gd name="T1" fmla="*/ 0 h 47"/>
                <a:gd name="T2" fmla="*/ 0 w 44"/>
                <a:gd name="T3" fmla="*/ 0 h 47"/>
                <a:gd name="T4" fmla="*/ 0 w 44"/>
                <a:gd name="T5" fmla="*/ 0 h 47"/>
                <a:gd name="T6" fmla="*/ 0 w 44"/>
                <a:gd name="T7" fmla="*/ 0 h 47"/>
                <a:gd name="T8" fmla="*/ 0 w 44"/>
                <a:gd name="T9" fmla="*/ 0 h 47"/>
                <a:gd name="T10" fmla="*/ 0 w 44"/>
                <a:gd name="T11" fmla="*/ 0 h 47"/>
                <a:gd name="T12" fmla="*/ 0 w 44"/>
                <a:gd name="T13" fmla="*/ 0 h 47"/>
                <a:gd name="T14" fmla="*/ 0 w 44"/>
                <a:gd name="T15" fmla="*/ 0 h 47"/>
                <a:gd name="T16" fmla="*/ 0 w 44"/>
                <a:gd name="T17" fmla="*/ 0 h 47"/>
                <a:gd name="T18" fmla="*/ 0 w 44"/>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7"/>
                <a:gd name="T32" fmla="*/ 44 w 44"/>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7">
                  <a:moveTo>
                    <a:pt x="3" y="1"/>
                  </a:moveTo>
                  <a:lnTo>
                    <a:pt x="0" y="13"/>
                  </a:lnTo>
                  <a:lnTo>
                    <a:pt x="16" y="14"/>
                  </a:lnTo>
                  <a:lnTo>
                    <a:pt x="17" y="47"/>
                  </a:lnTo>
                  <a:lnTo>
                    <a:pt x="27" y="47"/>
                  </a:lnTo>
                  <a:lnTo>
                    <a:pt x="28" y="14"/>
                  </a:lnTo>
                  <a:lnTo>
                    <a:pt x="44" y="13"/>
                  </a:lnTo>
                  <a:lnTo>
                    <a:pt x="39" y="0"/>
                  </a:lnTo>
                  <a:lnTo>
                    <a:pt x="3" y="1"/>
                  </a:lnTo>
                  <a:close/>
                </a:path>
              </a:pathLst>
            </a:custGeom>
            <a:solidFill>
              <a:srgbClr val="000000"/>
            </a:solidFill>
            <a:ln w="9525">
              <a:noFill/>
              <a:round/>
              <a:headEnd/>
              <a:tailEnd/>
            </a:ln>
          </p:spPr>
          <p:txBody>
            <a:bodyPr/>
            <a:lstStyle/>
            <a:p>
              <a:endParaRPr lang="en-US"/>
            </a:p>
          </p:txBody>
        </p:sp>
        <p:sp>
          <p:nvSpPr>
            <p:cNvPr id="13415" name="Freeform 256"/>
            <p:cNvSpPr>
              <a:spLocks/>
            </p:cNvSpPr>
            <p:nvPr/>
          </p:nvSpPr>
          <p:spPr bwMode="auto">
            <a:xfrm>
              <a:off x="1161" y="2811"/>
              <a:ext cx="5" cy="7"/>
            </a:xfrm>
            <a:custGeom>
              <a:avLst/>
              <a:gdLst>
                <a:gd name="T0" fmla="*/ 0 w 43"/>
                <a:gd name="T1" fmla="*/ 0 h 47"/>
                <a:gd name="T2" fmla="*/ 0 w 43"/>
                <a:gd name="T3" fmla="*/ 0 h 47"/>
                <a:gd name="T4" fmla="*/ 0 w 43"/>
                <a:gd name="T5" fmla="*/ 0 h 47"/>
                <a:gd name="T6" fmla="*/ 0 w 43"/>
                <a:gd name="T7" fmla="*/ 0 h 47"/>
                <a:gd name="T8" fmla="*/ 0 w 43"/>
                <a:gd name="T9" fmla="*/ 0 h 47"/>
                <a:gd name="T10" fmla="*/ 0 w 43"/>
                <a:gd name="T11" fmla="*/ 0 h 47"/>
                <a:gd name="T12" fmla="*/ 0 w 43"/>
                <a:gd name="T13" fmla="*/ 0 h 47"/>
                <a:gd name="T14" fmla="*/ 0 w 43"/>
                <a:gd name="T15" fmla="*/ 0 h 47"/>
                <a:gd name="T16" fmla="*/ 0 w 43"/>
                <a:gd name="T17" fmla="*/ 0 h 47"/>
                <a:gd name="T18" fmla="*/ 0 w 43"/>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47"/>
                <a:gd name="T32" fmla="*/ 43 w 43"/>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47">
                  <a:moveTo>
                    <a:pt x="3" y="0"/>
                  </a:moveTo>
                  <a:lnTo>
                    <a:pt x="0" y="11"/>
                  </a:lnTo>
                  <a:lnTo>
                    <a:pt x="15" y="13"/>
                  </a:lnTo>
                  <a:lnTo>
                    <a:pt x="16" y="46"/>
                  </a:lnTo>
                  <a:lnTo>
                    <a:pt x="26" y="47"/>
                  </a:lnTo>
                  <a:lnTo>
                    <a:pt x="28" y="13"/>
                  </a:lnTo>
                  <a:lnTo>
                    <a:pt x="43" y="12"/>
                  </a:lnTo>
                  <a:lnTo>
                    <a:pt x="39" y="0"/>
                  </a:lnTo>
                  <a:lnTo>
                    <a:pt x="3" y="0"/>
                  </a:lnTo>
                  <a:close/>
                </a:path>
              </a:pathLst>
            </a:custGeom>
            <a:solidFill>
              <a:srgbClr val="000000"/>
            </a:solidFill>
            <a:ln w="9525">
              <a:noFill/>
              <a:round/>
              <a:headEnd/>
              <a:tailEnd/>
            </a:ln>
          </p:spPr>
          <p:txBody>
            <a:bodyPr/>
            <a:lstStyle/>
            <a:p>
              <a:endParaRPr lang="en-US"/>
            </a:p>
          </p:txBody>
        </p:sp>
        <p:sp>
          <p:nvSpPr>
            <p:cNvPr id="13416" name="Freeform 257"/>
            <p:cNvSpPr>
              <a:spLocks/>
            </p:cNvSpPr>
            <p:nvPr/>
          </p:nvSpPr>
          <p:spPr bwMode="auto">
            <a:xfrm>
              <a:off x="1169" y="2811"/>
              <a:ext cx="5" cy="7"/>
            </a:xfrm>
            <a:custGeom>
              <a:avLst/>
              <a:gdLst>
                <a:gd name="T0" fmla="*/ 0 w 45"/>
                <a:gd name="T1" fmla="*/ 0 h 47"/>
                <a:gd name="T2" fmla="*/ 0 w 45"/>
                <a:gd name="T3" fmla="*/ 0 h 47"/>
                <a:gd name="T4" fmla="*/ 0 w 45"/>
                <a:gd name="T5" fmla="*/ 0 h 47"/>
                <a:gd name="T6" fmla="*/ 0 w 45"/>
                <a:gd name="T7" fmla="*/ 0 h 47"/>
                <a:gd name="T8" fmla="*/ 0 w 45"/>
                <a:gd name="T9" fmla="*/ 0 h 47"/>
                <a:gd name="T10" fmla="*/ 0 w 45"/>
                <a:gd name="T11" fmla="*/ 0 h 47"/>
                <a:gd name="T12" fmla="*/ 0 w 45"/>
                <a:gd name="T13" fmla="*/ 0 h 47"/>
                <a:gd name="T14" fmla="*/ 0 w 45"/>
                <a:gd name="T15" fmla="*/ 0 h 47"/>
                <a:gd name="T16" fmla="*/ 0 w 45"/>
                <a:gd name="T17" fmla="*/ 0 h 47"/>
                <a:gd name="T18" fmla="*/ 0 w 45"/>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
                <a:gd name="T31" fmla="*/ 0 h 47"/>
                <a:gd name="T32" fmla="*/ 45 w 45"/>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 h="47">
                  <a:moveTo>
                    <a:pt x="4" y="1"/>
                  </a:moveTo>
                  <a:lnTo>
                    <a:pt x="0" y="12"/>
                  </a:lnTo>
                  <a:lnTo>
                    <a:pt x="16" y="14"/>
                  </a:lnTo>
                  <a:lnTo>
                    <a:pt x="18" y="47"/>
                  </a:lnTo>
                  <a:lnTo>
                    <a:pt x="28" y="47"/>
                  </a:lnTo>
                  <a:lnTo>
                    <a:pt x="28" y="14"/>
                  </a:lnTo>
                  <a:lnTo>
                    <a:pt x="45" y="13"/>
                  </a:lnTo>
                  <a:lnTo>
                    <a:pt x="39" y="0"/>
                  </a:lnTo>
                  <a:lnTo>
                    <a:pt x="4" y="1"/>
                  </a:lnTo>
                  <a:close/>
                </a:path>
              </a:pathLst>
            </a:custGeom>
            <a:solidFill>
              <a:srgbClr val="000000"/>
            </a:solidFill>
            <a:ln w="9525">
              <a:noFill/>
              <a:round/>
              <a:headEnd/>
              <a:tailEnd/>
            </a:ln>
          </p:spPr>
          <p:txBody>
            <a:bodyPr/>
            <a:lstStyle/>
            <a:p>
              <a:endParaRPr lang="en-US"/>
            </a:p>
          </p:txBody>
        </p:sp>
        <p:sp>
          <p:nvSpPr>
            <p:cNvPr id="13417" name="Freeform 258"/>
            <p:cNvSpPr>
              <a:spLocks/>
            </p:cNvSpPr>
            <p:nvPr/>
          </p:nvSpPr>
          <p:spPr bwMode="auto">
            <a:xfrm>
              <a:off x="1177" y="2811"/>
              <a:ext cx="5" cy="7"/>
            </a:xfrm>
            <a:custGeom>
              <a:avLst/>
              <a:gdLst>
                <a:gd name="T0" fmla="*/ 0 w 43"/>
                <a:gd name="T1" fmla="*/ 0 h 47"/>
                <a:gd name="T2" fmla="*/ 0 w 43"/>
                <a:gd name="T3" fmla="*/ 0 h 47"/>
                <a:gd name="T4" fmla="*/ 0 w 43"/>
                <a:gd name="T5" fmla="*/ 0 h 47"/>
                <a:gd name="T6" fmla="*/ 0 w 43"/>
                <a:gd name="T7" fmla="*/ 0 h 47"/>
                <a:gd name="T8" fmla="*/ 0 w 43"/>
                <a:gd name="T9" fmla="*/ 0 h 47"/>
                <a:gd name="T10" fmla="*/ 0 w 43"/>
                <a:gd name="T11" fmla="*/ 0 h 47"/>
                <a:gd name="T12" fmla="*/ 0 w 43"/>
                <a:gd name="T13" fmla="*/ 0 h 47"/>
                <a:gd name="T14" fmla="*/ 0 w 43"/>
                <a:gd name="T15" fmla="*/ 0 h 47"/>
                <a:gd name="T16" fmla="*/ 0 w 43"/>
                <a:gd name="T17" fmla="*/ 0 h 47"/>
                <a:gd name="T18" fmla="*/ 0 w 43"/>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47"/>
                <a:gd name="T32" fmla="*/ 43 w 43"/>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47">
                  <a:moveTo>
                    <a:pt x="3" y="1"/>
                  </a:moveTo>
                  <a:lnTo>
                    <a:pt x="0" y="12"/>
                  </a:lnTo>
                  <a:lnTo>
                    <a:pt x="15" y="14"/>
                  </a:lnTo>
                  <a:lnTo>
                    <a:pt x="16" y="47"/>
                  </a:lnTo>
                  <a:lnTo>
                    <a:pt x="26" y="47"/>
                  </a:lnTo>
                  <a:lnTo>
                    <a:pt x="27" y="14"/>
                  </a:lnTo>
                  <a:lnTo>
                    <a:pt x="43" y="13"/>
                  </a:lnTo>
                  <a:lnTo>
                    <a:pt x="39" y="0"/>
                  </a:lnTo>
                  <a:lnTo>
                    <a:pt x="3" y="1"/>
                  </a:lnTo>
                  <a:close/>
                </a:path>
              </a:pathLst>
            </a:custGeom>
            <a:solidFill>
              <a:srgbClr val="000000"/>
            </a:solidFill>
            <a:ln w="9525">
              <a:noFill/>
              <a:round/>
              <a:headEnd/>
              <a:tailEnd/>
            </a:ln>
          </p:spPr>
          <p:txBody>
            <a:bodyPr/>
            <a:lstStyle/>
            <a:p>
              <a:endParaRPr lang="en-US"/>
            </a:p>
          </p:txBody>
        </p:sp>
        <p:sp>
          <p:nvSpPr>
            <p:cNvPr id="13418" name="Freeform 259"/>
            <p:cNvSpPr>
              <a:spLocks/>
            </p:cNvSpPr>
            <p:nvPr/>
          </p:nvSpPr>
          <p:spPr bwMode="auto">
            <a:xfrm>
              <a:off x="1185" y="2811"/>
              <a:ext cx="5" cy="7"/>
            </a:xfrm>
            <a:custGeom>
              <a:avLst/>
              <a:gdLst>
                <a:gd name="T0" fmla="*/ 0 w 44"/>
                <a:gd name="T1" fmla="*/ 0 h 47"/>
                <a:gd name="T2" fmla="*/ 0 w 44"/>
                <a:gd name="T3" fmla="*/ 0 h 47"/>
                <a:gd name="T4" fmla="*/ 0 w 44"/>
                <a:gd name="T5" fmla="*/ 0 h 47"/>
                <a:gd name="T6" fmla="*/ 0 w 44"/>
                <a:gd name="T7" fmla="*/ 0 h 47"/>
                <a:gd name="T8" fmla="*/ 0 w 44"/>
                <a:gd name="T9" fmla="*/ 0 h 47"/>
                <a:gd name="T10" fmla="*/ 0 w 44"/>
                <a:gd name="T11" fmla="*/ 0 h 47"/>
                <a:gd name="T12" fmla="*/ 0 w 44"/>
                <a:gd name="T13" fmla="*/ 0 h 47"/>
                <a:gd name="T14" fmla="*/ 0 w 44"/>
                <a:gd name="T15" fmla="*/ 0 h 47"/>
                <a:gd name="T16" fmla="*/ 0 w 44"/>
                <a:gd name="T17" fmla="*/ 0 h 47"/>
                <a:gd name="T18" fmla="*/ 0 w 44"/>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7"/>
                <a:gd name="T32" fmla="*/ 44 w 44"/>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7">
                  <a:moveTo>
                    <a:pt x="3" y="0"/>
                  </a:moveTo>
                  <a:lnTo>
                    <a:pt x="0" y="12"/>
                  </a:lnTo>
                  <a:lnTo>
                    <a:pt x="16" y="13"/>
                  </a:lnTo>
                  <a:lnTo>
                    <a:pt x="17" y="47"/>
                  </a:lnTo>
                  <a:lnTo>
                    <a:pt x="27" y="47"/>
                  </a:lnTo>
                  <a:lnTo>
                    <a:pt x="28" y="14"/>
                  </a:lnTo>
                  <a:lnTo>
                    <a:pt x="44" y="13"/>
                  </a:lnTo>
                  <a:lnTo>
                    <a:pt x="39" y="0"/>
                  </a:lnTo>
                  <a:lnTo>
                    <a:pt x="3" y="0"/>
                  </a:lnTo>
                  <a:close/>
                </a:path>
              </a:pathLst>
            </a:custGeom>
            <a:solidFill>
              <a:srgbClr val="000000"/>
            </a:solidFill>
            <a:ln w="9525">
              <a:noFill/>
              <a:round/>
              <a:headEnd/>
              <a:tailEnd/>
            </a:ln>
          </p:spPr>
          <p:txBody>
            <a:bodyPr/>
            <a:lstStyle/>
            <a:p>
              <a:endParaRPr lang="en-US"/>
            </a:p>
          </p:txBody>
        </p:sp>
        <p:sp>
          <p:nvSpPr>
            <p:cNvPr id="13419" name="Freeform 260"/>
            <p:cNvSpPr>
              <a:spLocks/>
            </p:cNvSpPr>
            <p:nvPr/>
          </p:nvSpPr>
          <p:spPr bwMode="auto">
            <a:xfrm>
              <a:off x="1193" y="2811"/>
              <a:ext cx="5" cy="7"/>
            </a:xfrm>
            <a:custGeom>
              <a:avLst/>
              <a:gdLst>
                <a:gd name="T0" fmla="*/ 0 w 43"/>
                <a:gd name="T1" fmla="*/ 0 h 46"/>
                <a:gd name="T2" fmla="*/ 0 w 43"/>
                <a:gd name="T3" fmla="*/ 0 h 46"/>
                <a:gd name="T4" fmla="*/ 0 w 43"/>
                <a:gd name="T5" fmla="*/ 0 h 46"/>
                <a:gd name="T6" fmla="*/ 0 w 43"/>
                <a:gd name="T7" fmla="*/ 0 h 46"/>
                <a:gd name="T8" fmla="*/ 0 w 43"/>
                <a:gd name="T9" fmla="*/ 0 h 46"/>
                <a:gd name="T10" fmla="*/ 0 w 43"/>
                <a:gd name="T11" fmla="*/ 0 h 46"/>
                <a:gd name="T12" fmla="*/ 0 w 43"/>
                <a:gd name="T13" fmla="*/ 0 h 46"/>
                <a:gd name="T14" fmla="*/ 0 w 43"/>
                <a:gd name="T15" fmla="*/ 0 h 46"/>
                <a:gd name="T16" fmla="*/ 0 w 43"/>
                <a:gd name="T17" fmla="*/ 0 h 46"/>
                <a:gd name="T18" fmla="*/ 0 w 43"/>
                <a:gd name="T19" fmla="*/ 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46"/>
                <a:gd name="T32" fmla="*/ 43 w 43"/>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46">
                  <a:moveTo>
                    <a:pt x="3" y="0"/>
                  </a:moveTo>
                  <a:lnTo>
                    <a:pt x="0" y="11"/>
                  </a:lnTo>
                  <a:lnTo>
                    <a:pt x="15" y="13"/>
                  </a:lnTo>
                  <a:lnTo>
                    <a:pt x="17" y="46"/>
                  </a:lnTo>
                  <a:lnTo>
                    <a:pt x="27" y="46"/>
                  </a:lnTo>
                  <a:lnTo>
                    <a:pt x="28" y="13"/>
                  </a:lnTo>
                  <a:lnTo>
                    <a:pt x="43" y="12"/>
                  </a:lnTo>
                  <a:lnTo>
                    <a:pt x="39" y="0"/>
                  </a:lnTo>
                  <a:lnTo>
                    <a:pt x="3" y="0"/>
                  </a:lnTo>
                  <a:close/>
                </a:path>
              </a:pathLst>
            </a:custGeom>
            <a:solidFill>
              <a:srgbClr val="000000"/>
            </a:solidFill>
            <a:ln w="9525">
              <a:noFill/>
              <a:round/>
              <a:headEnd/>
              <a:tailEnd/>
            </a:ln>
          </p:spPr>
          <p:txBody>
            <a:bodyPr/>
            <a:lstStyle/>
            <a:p>
              <a:endParaRPr lang="en-US"/>
            </a:p>
          </p:txBody>
        </p:sp>
        <p:sp>
          <p:nvSpPr>
            <p:cNvPr id="13420" name="Freeform 261"/>
            <p:cNvSpPr>
              <a:spLocks/>
            </p:cNvSpPr>
            <p:nvPr/>
          </p:nvSpPr>
          <p:spPr bwMode="auto">
            <a:xfrm>
              <a:off x="1201" y="2812"/>
              <a:ext cx="5" cy="6"/>
            </a:xfrm>
            <a:custGeom>
              <a:avLst/>
              <a:gdLst>
                <a:gd name="T0" fmla="*/ 0 w 43"/>
                <a:gd name="T1" fmla="*/ 0 h 47"/>
                <a:gd name="T2" fmla="*/ 0 w 43"/>
                <a:gd name="T3" fmla="*/ 0 h 47"/>
                <a:gd name="T4" fmla="*/ 0 w 43"/>
                <a:gd name="T5" fmla="*/ 0 h 47"/>
                <a:gd name="T6" fmla="*/ 0 w 43"/>
                <a:gd name="T7" fmla="*/ 0 h 47"/>
                <a:gd name="T8" fmla="*/ 0 w 43"/>
                <a:gd name="T9" fmla="*/ 0 h 47"/>
                <a:gd name="T10" fmla="*/ 0 w 43"/>
                <a:gd name="T11" fmla="*/ 0 h 47"/>
                <a:gd name="T12" fmla="*/ 0 w 43"/>
                <a:gd name="T13" fmla="*/ 0 h 47"/>
                <a:gd name="T14" fmla="*/ 0 w 43"/>
                <a:gd name="T15" fmla="*/ 0 h 47"/>
                <a:gd name="T16" fmla="*/ 0 w 43"/>
                <a:gd name="T17" fmla="*/ 0 h 47"/>
                <a:gd name="T18" fmla="*/ 0 w 43"/>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47"/>
                <a:gd name="T32" fmla="*/ 43 w 43"/>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47">
                  <a:moveTo>
                    <a:pt x="4" y="1"/>
                  </a:moveTo>
                  <a:lnTo>
                    <a:pt x="0" y="12"/>
                  </a:lnTo>
                  <a:lnTo>
                    <a:pt x="15" y="13"/>
                  </a:lnTo>
                  <a:lnTo>
                    <a:pt x="17" y="47"/>
                  </a:lnTo>
                  <a:lnTo>
                    <a:pt x="26" y="47"/>
                  </a:lnTo>
                  <a:lnTo>
                    <a:pt x="27" y="14"/>
                  </a:lnTo>
                  <a:lnTo>
                    <a:pt x="43" y="13"/>
                  </a:lnTo>
                  <a:lnTo>
                    <a:pt x="39" y="0"/>
                  </a:lnTo>
                  <a:lnTo>
                    <a:pt x="4" y="1"/>
                  </a:lnTo>
                  <a:close/>
                </a:path>
              </a:pathLst>
            </a:custGeom>
            <a:solidFill>
              <a:srgbClr val="000000"/>
            </a:solidFill>
            <a:ln w="9525">
              <a:noFill/>
              <a:round/>
              <a:headEnd/>
              <a:tailEnd/>
            </a:ln>
          </p:spPr>
          <p:txBody>
            <a:bodyPr/>
            <a:lstStyle/>
            <a:p>
              <a:endParaRPr lang="en-US"/>
            </a:p>
          </p:txBody>
        </p:sp>
        <p:sp>
          <p:nvSpPr>
            <p:cNvPr id="13421" name="Freeform 262"/>
            <p:cNvSpPr>
              <a:spLocks/>
            </p:cNvSpPr>
            <p:nvPr/>
          </p:nvSpPr>
          <p:spPr bwMode="auto">
            <a:xfrm>
              <a:off x="1209" y="2811"/>
              <a:ext cx="5" cy="7"/>
            </a:xfrm>
            <a:custGeom>
              <a:avLst/>
              <a:gdLst>
                <a:gd name="T0" fmla="*/ 0 w 44"/>
                <a:gd name="T1" fmla="*/ 0 h 47"/>
                <a:gd name="T2" fmla="*/ 0 w 44"/>
                <a:gd name="T3" fmla="*/ 0 h 47"/>
                <a:gd name="T4" fmla="*/ 0 w 44"/>
                <a:gd name="T5" fmla="*/ 0 h 47"/>
                <a:gd name="T6" fmla="*/ 0 w 44"/>
                <a:gd name="T7" fmla="*/ 0 h 47"/>
                <a:gd name="T8" fmla="*/ 0 w 44"/>
                <a:gd name="T9" fmla="*/ 0 h 47"/>
                <a:gd name="T10" fmla="*/ 0 w 44"/>
                <a:gd name="T11" fmla="*/ 0 h 47"/>
                <a:gd name="T12" fmla="*/ 0 w 44"/>
                <a:gd name="T13" fmla="*/ 0 h 47"/>
                <a:gd name="T14" fmla="*/ 0 w 44"/>
                <a:gd name="T15" fmla="*/ 0 h 47"/>
                <a:gd name="T16" fmla="*/ 0 w 44"/>
                <a:gd name="T17" fmla="*/ 0 h 47"/>
                <a:gd name="T18" fmla="*/ 0 w 44"/>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7"/>
                <a:gd name="T32" fmla="*/ 44 w 44"/>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7">
                  <a:moveTo>
                    <a:pt x="4" y="1"/>
                  </a:moveTo>
                  <a:lnTo>
                    <a:pt x="0" y="12"/>
                  </a:lnTo>
                  <a:lnTo>
                    <a:pt x="16" y="14"/>
                  </a:lnTo>
                  <a:lnTo>
                    <a:pt x="17" y="47"/>
                  </a:lnTo>
                  <a:lnTo>
                    <a:pt x="27" y="47"/>
                  </a:lnTo>
                  <a:lnTo>
                    <a:pt x="28" y="14"/>
                  </a:lnTo>
                  <a:lnTo>
                    <a:pt x="44" y="13"/>
                  </a:lnTo>
                  <a:lnTo>
                    <a:pt x="39" y="0"/>
                  </a:lnTo>
                  <a:lnTo>
                    <a:pt x="4" y="1"/>
                  </a:lnTo>
                  <a:close/>
                </a:path>
              </a:pathLst>
            </a:custGeom>
            <a:solidFill>
              <a:srgbClr val="000000"/>
            </a:solidFill>
            <a:ln w="9525">
              <a:noFill/>
              <a:round/>
              <a:headEnd/>
              <a:tailEnd/>
            </a:ln>
          </p:spPr>
          <p:txBody>
            <a:bodyPr/>
            <a:lstStyle/>
            <a:p>
              <a:endParaRPr lang="en-US"/>
            </a:p>
          </p:txBody>
        </p:sp>
        <p:sp>
          <p:nvSpPr>
            <p:cNvPr id="13422" name="Freeform 263"/>
            <p:cNvSpPr>
              <a:spLocks/>
            </p:cNvSpPr>
            <p:nvPr/>
          </p:nvSpPr>
          <p:spPr bwMode="auto">
            <a:xfrm>
              <a:off x="1217" y="2811"/>
              <a:ext cx="5" cy="7"/>
            </a:xfrm>
            <a:custGeom>
              <a:avLst/>
              <a:gdLst>
                <a:gd name="T0" fmla="*/ 0 w 44"/>
                <a:gd name="T1" fmla="*/ 0 h 47"/>
                <a:gd name="T2" fmla="*/ 0 w 44"/>
                <a:gd name="T3" fmla="*/ 0 h 47"/>
                <a:gd name="T4" fmla="*/ 0 w 44"/>
                <a:gd name="T5" fmla="*/ 0 h 47"/>
                <a:gd name="T6" fmla="*/ 0 w 44"/>
                <a:gd name="T7" fmla="*/ 0 h 47"/>
                <a:gd name="T8" fmla="*/ 0 w 44"/>
                <a:gd name="T9" fmla="*/ 0 h 47"/>
                <a:gd name="T10" fmla="*/ 0 w 44"/>
                <a:gd name="T11" fmla="*/ 0 h 47"/>
                <a:gd name="T12" fmla="*/ 0 w 44"/>
                <a:gd name="T13" fmla="*/ 0 h 47"/>
                <a:gd name="T14" fmla="*/ 0 w 44"/>
                <a:gd name="T15" fmla="*/ 0 h 47"/>
                <a:gd name="T16" fmla="*/ 0 w 44"/>
                <a:gd name="T17" fmla="*/ 0 h 47"/>
                <a:gd name="T18" fmla="*/ 0 w 44"/>
                <a:gd name="T19" fmla="*/ 0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7"/>
                <a:gd name="T32" fmla="*/ 44 w 44"/>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7">
                  <a:moveTo>
                    <a:pt x="4" y="0"/>
                  </a:moveTo>
                  <a:lnTo>
                    <a:pt x="0" y="12"/>
                  </a:lnTo>
                  <a:lnTo>
                    <a:pt x="15" y="13"/>
                  </a:lnTo>
                  <a:lnTo>
                    <a:pt x="18" y="47"/>
                  </a:lnTo>
                  <a:lnTo>
                    <a:pt x="28" y="47"/>
                  </a:lnTo>
                  <a:lnTo>
                    <a:pt x="28" y="14"/>
                  </a:lnTo>
                  <a:lnTo>
                    <a:pt x="44" y="13"/>
                  </a:lnTo>
                  <a:lnTo>
                    <a:pt x="39" y="0"/>
                  </a:lnTo>
                  <a:lnTo>
                    <a:pt x="4" y="0"/>
                  </a:lnTo>
                  <a:close/>
                </a:path>
              </a:pathLst>
            </a:custGeom>
            <a:solidFill>
              <a:srgbClr val="000000"/>
            </a:solidFill>
            <a:ln w="9525">
              <a:noFill/>
              <a:round/>
              <a:headEnd/>
              <a:tailEnd/>
            </a:ln>
          </p:spPr>
          <p:txBody>
            <a:bodyPr/>
            <a:lstStyle/>
            <a:p>
              <a:endParaRPr lang="en-US"/>
            </a:p>
          </p:txBody>
        </p:sp>
        <p:sp>
          <p:nvSpPr>
            <p:cNvPr id="13423" name="Freeform 264"/>
            <p:cNvSpPr>
              <a:spLocks/>
            </p:cNvSpPr>
            <p:nvPr/>
          </p:nvSpPr>
          <p:spPr bwMode="auto">
            <a:xfrm>
              <a:off x="1225" y="2811"/>
              <a:ext cx="4" cy="5"/>
            </a:xfrm>
            <a:custGeom>
              <a:avLst/>
              <a:gdLst>
                <a:gd name="T0" fmla="*/ 0 w 43"/>
                <a:gd name="T1" fmla="*/ 0 h 32"/>
                <a:gd name="T2" fmla="*/ 0 w 43"/>
                <a:gd name="T3" fmla="*/ 0 h 32"/>
                <a:gd name="T4" fmla="*/ 0 w 43"/>
                <a:gd name="T5" fmla="*/ 0 h 32"/>
                <a:gd name="T6" fmla="*/ 0 w 43"/>
                <a:gd name="T7" fmla="*/ 0 h 32"/>
                <a:gd name="T8" fmla="*/ 0 w 43"/>
                <a:gd name="T9" fmla="*/ 0 h 32"/>
                <a:gd name="T10" fmla="*/ 0 w 43"/>
                <a:gd name="T11" fmla="*/ 0 h 32"/>
                <a:gd name="T12" fmla="*/ 0 w 43"/>
                <a:gd name="T13" fmla="*/ 0 h 32"/>
                <a:gd name="T14" fmla="*/ 0 w 43"/>
                <a:gd name="T15" fmla="*/ 0 h 32"/>
                <a:gd name="T16" fmla="*/ 0 w 4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32"/>
                <a:gd name="T29" fmla="*/ 43 w 4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32">
                  <a:moveTo>
                    <a:pt x="2" y="0"/>
                  </a:moveTo>
                  <a:lnTo>
                    <a:pt x="0" y="13"/>
                  </a:lnTo>
                  <a:lnTo>
                    <a:pt x="10" y="14"/>
                  </a:lnTo>
                  <a:lnTo>
                    <a:pt x="19" y="32"/>
                  </a:lnTo>
                  <a:lnTo>
                    <a:pt x="32" y="13"/>
                  </a:lnTo>
                  <a:lnTo>
                    <a:pt x="43" y="13"/>
                  </a:lnTo>
                  <a:lnTo>
                    <a:pt x="38" y="0"/>
                  </a:lnTo>
                  <a:lnTo>
                    <a:pt x="2" y="0"/>
                  </a:lnTo>
                  <a:close/>
                </a:path>
              </a:pathLst>
            </a:custGeom>
            <a:solidFill>
              <a:srgbClr val="000000"/>
            </a:solidFill>
            <a:ln w="9525">
              <a:noFill/>
              <a:round/>
              <a:headEnd/>
              <a:tailEnd/>
            </a:ln>
          </p:spPr>
          <p:txBody>
            <a:bodyPr/>
            <a:lstStyle/>
            <a:p>
              <a:endParaRPr lang="en-US"/>
            </a:p>
          </p:txBody>
        </p:sp>
        <p:sp>
          <p:nvSpPr>
            <p:cNvPr id="13424" name="Freeform 265"/>
            <p:cNvSpPr>
              <a:spLocks/>
            </p:cNvSpPr>
            <p:nvPr/>
          </p:nvSpPr>
          <p:spPr bwMode="auto">
            <a:xfrm>
              <a:off x="1205" y="2815"/>
              <a:ext cx="5" cy="3"/>
            </a:xfrm>
            <a:custGeom>
              <a:avLst/>
              <a:gdLst>
                <a:gd name="T0" fmla="*/ 0 w 46"/>
                <a:gd name="T1" fmla="*/ 0 h 20"/>
                <a:gd name="T2" fmla="*/ 0 w 46"/>
                <a:gd name="T3" fmla="*/ 0 h 20"/>
                <a:gd name="T4" fmla="*/ 0 w 46"/>
                <a:gd name="T5" fmla="*/ 0 h 20"/>
                <a:gd name="T6" fmla="*/ 0 w 46"/>
                <a:gd name="T7" fmla="*/ 0 h 20"/>
                <a:gd name="T8" fmla="*/ 0 w 46"/>
                <a:gd name="T9" fmla="*/ 0 h 20"/>
                <a:gd name="T10" fmla="*/ 0 w 46"/>
                <a:gd name="T11" fmla="*/ 0 h 20"/>
                <a:gd name="T12" fmla="*/ 0 60000 65536"/>
                <a:gd name="T13" fmla="*/ 0 60000 65536"/>
                <a:gd name="T14" fmla="*/ 0 60000 65536"/>
                <a:gd name="T15" fmla="*/ 0 60000 65536"/>
                <a:gd name="T16" fmla="*/ 0 60000 65536"/>
                <a:gd name="T17" fmla="*/ 0 60000 65536"/>
                <a:gd name="T18" fmla="*/ 0 w 46"/>
                <a:gd name="T19" fmla="*/ 0 h 20"/>
                <a:gd name="T20" fmla="*/ 46 w 46"/>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6" h="20">
                  <a:moveTo>
                    <a:pt x="3" y="1"/>
                  </a:moveTo>
                  <a:lnTo>
                    <a:pt x="0" y="20"/>
                  </a:lnTo>
                  <a:lnTo>
                    <a:pt x="46" y="20"/>
                  </a:lnTo>
                  <a:lnTo>
                    <a:pt x="38" y="0"/>
                  </a:lnTo>
                  <a:lnTo>
                    <a:pt x="3" y="1"/>
                  </a:lnTo>
                  <a:close/>
                </a:path>
              </a:pathLst>
            </a:custGeom>
            <a:solidFill>
              <a:srgbClr val="000000"/>
            </a:solidFill>
            <a:ln w="9525">
              <a:noFill/>
              <a:round/>
              <a:headEnd/>
              <a:tailEnd/>
            </a:ln>
          </p:spPr>
          <p:txBody>
            <a:bodyPr/>
            <a:lstStyle/>
            <a:p>
              <a:endParaRPr lang="en-US"/>
            </a:p>
          </p:txBody>
        </p:sp>
        <p:sp>
          <p:nvSpPr>
            <p:cNvPr id="13425" name="Freeform 266"/>
            <p:cNvSpPr>
              <a:spLocks/>
            </p:cNvSpPr>
            <p:nvPr/>
          </p:nvSpPr>
          <p:spPr bwMode="auto">
            <a:xfrm>
              <a:off x="1197" y="2815"/>
              <a:ext cx="5" cy="3"/>
            </a:xfrm>
            <a:custGeom>
              <a:avLst/>
              <a:gdLst>
                <a:gd name="T0" fmla="*/ 0 w 47"/>
                <a:gd name="T1" fmla="*/ 0 h 20"/>
                <a:gd name="T2" fmla="*/ 0 w 47"/>
                <a:gd name="T3" fmla="*/ 0 h 20"/>
                <a:gd name="T4" fmla="*/ 0 w 47"/>
                <a:gd name="T5" fmla="*/ 0 h 20"/>
                <a:gd name="T6" fmla="*/ 0 w 47"/>
                <a:gd name="T7" fmla="*/ 0 h 20"/>
                <a:gd name="T8" fmla="*/ 0 w 47"/>
                <a:gd name="T9" fmla="*/ 0 h 20"/>
                <a:gd name="T10" fmla="*/ 0 w 47"/>
                <a:gd name="T11" fmla="*/ 0 h 20"/>
                <a:gd name="T12" fmla="*/ 0 60000 65536"/>
                <a:gd name="T13" fmla="*/ 0 60000 65536"/>
                <a:gd name="T14" fmla="*/ 0 60000 65536"/>
                <a:gd name="T15" fmla="*/ 0 60000 65536"/>
                <a:gd name="T16" fmla="*/ 0 60000 65536"/>
                <a:gd name="T17" fmla="*/ 0 60000 65536"/>
                <a:gd name="T18" fmla="*/ 0 w 47"/>
                <a:gd name="T19" fmla="*/ 0 h 20"/>
                <a:gd name="T20" fmla="*/ 47 w 4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7" h="20">
                  <a:moveTo>
                    <a:pt x="5" y="1"/>
                  </a:moveTo>
                  <a:lnTo>
                    <a:pt x="0" y="20"/>
                  </a:lnTo>
                  <a:lnTo>
                    <a:pt x="47" y="20"/>
                  </a:lnTo>
                  <a:lnTo>
                    <a:pt x="39" y="0"/>
                  </a:lnTo>
                  <a:lnTo>
                    <a:pt x="5" y="1"/>
                  </a:lnTo>
                  <a:close/>
                </a:path>
              </a:pathLst>
            </a:custGeom>
            <a:solidFill>
              <a:srgbClr val="000000"/>
            </a:solidFill>
            <a:ln w="9525">
              <a:noFill/>
              <a:round/>
              <a:headEnd/>
              <a:tailEnd/>
            </a:ln>
          </p:spPr>
          <p:txBody>
            <a:bodyPr/>
            <a:lstStyle/>
            <a:p>
              <a:endParaRPr lang="en-US"/>
            </a:p>
          </p:txBody>
        </p:sp>
        <p:sp>
          <p:nvSpPr>
            <p:cNvPr id="13426" name="Freeform 267"/>
            <p:cNvSpPr>
              <a:spLocks/>
            </p:cNvSpPr>
            <p:nvPr/>
          </p:nvSpPr>
          <p:spPr bwMode="auto">
            <a:xfrm>
              <a:off x="1189" y="2815"/>
              <a:ext cx="5" cy="3"/>
            </a:xfrm>
            <a:custGeom>
              <a:avLst/>
              <a:gdLst>
                <a:gd name="T0" fmla="*/ 0 w 46"/>
                <a:gd name="T1" fmla="*/ 0 h 20"/>
                <a:gd name="T2" fmla="*/ 0 w 46"/>
                <a:gd name="T3" fmla="*/ 0 h 20"/>
                <a:gd name="T4" fmla="*/ 0 w 46"/>
                <a:gd name="T5" fmla="*/ 0 h 20"/>
                <a:gd name="T6" fmla="*/ 0 w 46"/>
                <a:gd name="T7" fmla="*/ 0 h 20"/>
                <a:gd name="T8" fmla="*/ 0 w 46"/>
                <a:gd name="T9" fmla="*/ 0 h 20"/>
                <a:gd name="T10" fmla="*/ 0 w 46"/>
                <a:gd name="T11" fmla="*/ 0 h 20"/>
                <a:gd name="T12" fmla="*/ 0 60000 65536"/>
                <a:gd name="T13" fmla="*/ 0 60000 65536"/>
                <a:gd name="T14" fmla="*/ 0 60000 65536"/>
                <a:gd name="T15" fmla="*/ 0 60000 65536"/>
                <a:gd name="T16" fmla="*/ 0 60000 65536"/>
                <a:gd name="T17" fmla="*/ 0 60000 65536"/>
                <a:gd name="T18" fmla="*/ 0 w 46"/>
                <a:gd name="T19" fmla="*/ 0 h 20"/>
                <a:gd name="T20" fmla="*/ 46 w 46"/>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6" h="20">
                  <a:moveTo>
                    <a:pt x="4" y="1"/>
                  </a:moveTo>
                  <a:lnTo>
                    <a:pt x="0" y="20"/>
                  </a:lnTo>
                  <a:lnTo>
                    <a:pt x="46" y="20"/>
                  </a:lnTo>
                  <a:lnTo>
                    <a:pt x="38" y="0"/>
                  </a:lnTo>
                  <a:lnTo>
                    <a:pt x="4" y="1"/>
                  </a:lnTo>
                  <a:close/>
                </a:path>
              </a:pathLst>
            </a:custGeom>
            <a:solidFill>
              <a:srgbClr val="000000"/>
            </a:solidFill>
            <a:ln w="9525">
              <a:noFill/>
              <a:round/>
              <a:headEnd/>
              <a:tailEnd/>
            </a:ln>
          </p:spPr>
          <p:txBody>
            <a:bodyPr/>
            <a:lstStyle/>
            <a:p>
              <a:endParaRPr lang="en-US"/>
            </a:p>
          </p:txBody>
        </p:sp>
        <p:sp>
          <p:nvSpPr>
            <p:cNvPr id="13427" name="Freeform 268"/>
            <p:cNvSpPr>
              <a:spLocks/>
            </p:cNvSpPr>
            <p:nvPr/>
          </p:nvSpPr>
          <p:spPr bwMode="auto">
            <a:xfrm>
              <a:off x="1181" y="2815"/>
              <a:ext cx="5" cy="3"/>
            </a:xfrm>
            <a:custGeom>
              <a:avLst/>
              <a:gdLst>
                <a:gd name="T0" fmla="*/ 0 w 47"/>
                <a:gd name="T1" fmla="*/ 0 h 20"/>
                <a:gd name="T2" fmla="*/ 0 w 47"/>
                <a:gd name="T3" fmla="*/ 0 h 20"/>
                <a:gd name="T4" fmla="*/ 0 w 47"/>
                <a:gd name="T5" fmla="*/ 0 h 20"/>
                <a:gd name="T6" fmla="*/ 0 w 47"/>
                <a:gd name="T7" fmla="*/ 0 h 20"/>
                <a:gd name="T8" fmla="*/ 0 w 47"/>
                <a:gd name="T9" fmla="*/ 0 h 20"/>
                <a:gd name="T10" fmla="*/ 0 w 47"/>
                <a:gd name="T11" fmla="*/ 0 h 20"/>
                <a:gd name="T12" fmla="*/ 0 60000 65536"/>
                <a:gd name="T13" fmla="*/ 0 60000 65536"/>
                <a:gd name="T14" fmla="*/ 0 60000 65536"/>
                <a:gd name="T15" fmla="*/ 0 60000 65536"/>
                <a:gd name="T16" fmla="*/ 0 60000 65536"/>
                <a:gd name="T17" fmla="*/ 0 60000 65536"/>
                <a:gd name="T18" fmla="*/ 0 w 47"/>
                <a:gd name="T19" fmla="*/ 0 h 20"/>
                <a:gd name="T20" fmla="*/ 47 w 4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7" h="20">
                  <a:moveTo>
                    <a:pt x="5" y="0"/>
                  </a:moveTo>
                  <a:lnTo>
                    <a:pt x="0" y="20"/>
                  </a:lnTo>
                  <a:lnTo>
                    <a:pt x="47" y="19"/>
                  </a:lnTo>
                  <a:lnTo>
                    <a:pt x="39" y="0"/>
                  </a:lnTo>
                  <a:lnTo>
                    <a:pt x="5" y="0"/>
                  </a:lnTo>
                  <a:close/>
                </a:path>
              </a:pathLst>
            </a:custGeom>
            <a:solidFill>
              <a:srgbClr val="000000"/>
            </a:solidFill>
            <a:ln w="9525">
              <a:noFill/>
              <a:round/>
              <a:headEnd/>
              <a:tailEnd/>
            </a:ln>
          </p:spPr>
          <p:txBody>
            <a:bodyPr/>
            <a:lstStyle/>
            <a:p>
              <a:endParaRPr lang="en-US"/>
            </a:p>
          </p:txBody>
        </p:sp>
        <p:sp>
          <p:nvSpPr>
            <p:cNvPr id="13428" name="Freeform 269"/>
            <p:cNvSpPr>
              <a:spLocks/>
            </p:cNvSpPr>
            <p:nvPr/>
          </p:nvSpPr>
          <p:spPr bwMode="auto">
            <a:xfrm>
              <a:off x="1173" y="2815"/>
              <a:ext cx="5" cy="3"/>
            </a:xfrm>
            <a:custGeom>
              <a:avLst/>
              <a:gdLst>
                <a:gd name="T0" fmla="*/ 0 w 47"/>
                <a:gd name="T1" fmla="*/ 0 h 20"/>
                <a:gd name="T2" fmla="*/ 0 w 47"/>
                <a:gd name="T3" fmla="*/ 0 h 20"/>
                <a:gd name="T4" fmla="*/ 0 w 47"/>
                <a:gd name="T5" fmla="*/ 0 h 20"/>
                <a:gd name="T6" fmla="*/ 0 w 47"/>
                <a:gd name="T7" fmla="*/ 0 h 20"/>
                <a:gd name="T8" fmla="*/ 0 w 47"/>
                <a:gd name="T9" fmla="*/ 0 h 20"/>
                <a:gd name="T10" fmla="*/ 0 w 47"/>
                <a:gd name="T11" fmla="*/ 0 h 20"/>
                <a:gd name="T12" fmla="*/ 0 60000 65536"/>
                <a:gd name="T13" fmla="*/ 0 60000 65536"/>
                <a:gd name="T14" fmla="*/ 0 60000 65536"/>
                <a:gd name="T15" fmla="*/ 0 60000 65536"/>
                <a:gd name="T16" fmla="*/ 0 60000 65536"/>
                <a:gd name="T17" fmla="*/ 0 60000 65536"/>
                <a:gd name="T18" fmla="*/ 0 w 47"/>
                <a:gd name="T19" fmla="*/ 0 h 20"/>
                <a:gd name="T20" fmla="*/ 47 w 4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7" h="20">
                  <a:moveTo>
                    <a:pt x="5" y="0"/>
                  </a:moveTo>
                  <a:lnTo>
                    <a:pt x="0" y="20"/>
                  </a:lnTo>
                  <a:lnTo>
                    <a:pt x="47" y="19"/>
                  </a:lnTo>
                  <a:lnTo>
                    <a:pt x="40" y="0"/>
                  </a:lnTo>
                  <a:lnTo>
                    <a:pt x="5" y="0"/>
                  </a:lnTo>
                  <a:close/>
                </a:path>
              </a:pathLst>
            </a:custGeom>
            <a:solidFill>
              <a:srgbClr val="000000"/>
            </a:solidFill>
            <a:ln w="9525">
              <a:noFill/>
              <a:round/>
              <a:headEnd/>
              <a:tailEnd/>
            </a:ln>
          </p:spPr>
          <p:txBody>
            <a:bodyPr/>
            <a:lstStyle/>
            <a:p>
              <a:endParaRPr lang="en-US"/>
            </a:p>
          </p:txBody>
        </p:sp>
        <p:sp>
          <p:nvSpPr>
            <p:cNvPr id="13429" name="Freeform 270"/>
            <p:cNvSpPr>
              <a:spLocks/>
            </p:cNvSpPr>
            <p:nvPr/>
          </p:nvSpPr>
          <p:spPr bwMode="auto">
            <a:xfrm>
              <a:off x="1165" y="2815"/>
              <a:ext cx="5" cy="3"/>
            </a:xfrm>
            <a:custGeom>
              <a:avLst/>
              <a:gdLst>
                <a:gd name="T0" fmla="*/ 0 w 47"/>
                <a:gd name="T1" fmla="*/ 0 h 20"/>
                <a:gd name="T2" fmla="*/ 0 w 47"/>
                <a:gd name="T3" fmla="*/ 0 h 20"/>
                <a:gd name="T4" fmla="*/ 0 w 47"/>
                <a:gd name="T5" fmla="*/ 0 h 20"/>
                <a:gd name="T6" fmla="*/ 0 w 47"/>
                <a:gd name="T7" fmla="*/ 0 h 20"/>
                <a:gd name="T8" fmla="*/ 0 w 47"/>
                <a:gd name="T9" fmla="*/ 0 h 20"/>
                <a:gd name="T10" fmla="*/ 0 w 47"/>
                <a:gd name="T11" fmla="*/ 0 h 20"/>
                <a:gd name="T12" fmla="*/ 0 60000 65536"/>
                <a:gd name="T13" fmla="*/ 0 60000 65536"/>
                <a:gd name="T14" fmla="*/ 0 60000 65536"/>
                <a:gd name="T15" fmla="*/ 0 60000 65536"/>
                <a:gd name="T16" fmla="*/ 0 60000 65536"/>
                <a:gd name="T17" fmla="*/ 0 60000 65536"/>
                <a:gd name="T18" fmla="*/ 0 w 47"/>
                <a:gd name="T19" fmla="*/ 0 h 20"/>
                <a:gd name="T20" fmla="*/ 47 w 4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7" h="20">
                  <a:moveTo>
                    <a:pt x="4" y="0"/>
                  </a:moveTo>
                  <a:lnTo>
                    <a:pt x="0" y="20"/>
                  </a:lnTo>
                  <a:lnTo>
                    <a:pt x="47" y="19"/>
                  </a:lnTo>
                  <a:lnTo>
                    <a:pt x="38" y="0"/>
                  </a:lnTo>
                  <a:lnTo>
                    <a:pt x="4" y="0"/>
                  </a:lnTo>
                  <a:close/>
                </a:path>
              </a:pathLst>
            </a:custGeom>
            <a:solidFill>
              <a:srgbClr val="000000"/>
            </a:solidFill>
            <a:ln w="9525">
              <a:noFill/>
              <a:round/>
              <a:headEnd/>
              <a:tailEnd/>
            </a:ln>
          </p:spPr>
          <p:txBody>
            <a:bodyPr/>
            <a:lstStyle/>
            <a:p>
              <a:endParaRPr lang="en-US"/>
            </a:p>
          </p:txBody>
        </p:sp>
        <p:sp>
          <p:nvSpPr>
            <p:cNvPr id="13430" name="Freeform 271"/>
            <p:cNvSpPr>
              <a:spLocks/>
            </p:cNvSpPr>
            <p:nvPr/>
          </p:nvSpPr>
          <p:spPr bwMode="auto">
            <a:xfrm>
              <a:off x="1157" y="2815"/>
              <a:ext cx="6" cy="9"/>
            </a:xfrm>
            <a:custGeom>
              <a:avLst/>
              <a:gdLst>
                <a:gd name="T0" fmla="*/ 0 w 53"/>
                <a:gd name="T1" fmla="*/ 0 h 64"/>
                <a:gd name="T2" fmla="*/ 0 w 53"/>
                <a:gd name="T3" fmla="*/ 0 h 64"/>
                <a:gd name="T4" fmla="*/ 0 w 53"/>
                <a:gd name="T5" fmla="*/ 0 h 64"/>
                <a:gd name="T6" fmla="*/ 0 w 53"/>
                <a:gd name="T7" fmla="*/ 0 h 64"/>
                <a:gd name="T8" fmla="*/ 0 w 53"/>
                <a:gd name="T9" fmla="*/ 0 h 64"/>
                <a:gd name="T10" fmla="*/ 0 w 53"/>
                <a:gd name="T11" fmla="*/ 0 h 64"/>
                <a:gd name="T12" fmla="*/ 0 w 53"/>
                <a:gd name="T13" fmla="*/ 0 h 64"/>
                <a:gd name="T14" fmla="*/ 0 w 53"/>
                <a:gd name="T15" fmla="*/ 0 h 64"/>
                <a:gd name="T16" fmla="*/ 0 w 53"/>
                <a:gd name="T17" fmla="*/ 0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64"/>
                <a:gd name="T29" fmla="*/ 53 w 53"/>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64">
                  <a:moveTo>
                    <a:pt x="4" y="0"/>
                  </a:moveTo>
                  <a:lnTo>
                    <a:pt x="0" y="18"/>
                  </a:lnTo>
                  <a:lnTo>
                    <a:pt x="28" y="20"/>
                  </a:lnTo>
                  <a:lnTo>
                    <a:pt x="35" y="64"/>
                  </a:lnTo>
                  <a:lnTo>
                    <a:pt x="40" y="64"/>
                  </a:lnTo>
                  <a:lnTo>
                    <a:pt x="53" y="25"/>
                  </a:lnTo>
                  <a:lnTo>
                    <a:pt x="45" y="1"/>
                  </a:lnTo>
                  <a:lnTo>
                    <a:pt x="4" y="0"/>
                  </a:lnTo>
                  <a:close/>
                </a:path>
              </a:pathLst>
            </a:custGeom>
            <a:solidFill>
              <a:srgbClr val="000000"/>
            </a:solidFill>
            <a:ln w="9525">
              <a:noFill/>
              <a:round/>
              <a:headEnd/>
              <a:tailEnd/>
            </a:ln>
          </p:spPr>
          <p:txBody>
            <a:bodyPr/>
            <a:lstStyle/>
            <a:p>
              <a:endParaRPr lang="en-US"/>
            </a:p>
          </p:txBody>
        </p:sp>
        <p:sp>
          <p:nvSpPr>
            <p:cNvPr id="13431" name="Freeform 272"/>
            <p:cNvSpPr>
              <a:spLocks/>
            </p:cNvSpPr>
            <p:nvPr/>
          </p:nvSpPr>
          <p:spPr bwMode="auto">
            <a:xfrm>
              <a:off x="1149" y="2815"/>
              <a:ext cx="5" cy="7"/>
            </a:xfrm>
            <a:custGeom>
              <a:avLst/>
              <a:gdLst>
                <a:gd name="T0" fmla="*/ 0 w 44"/>
                <a:gd name="T1" fmla="*/ 0 h 45"/>
                <a:gd name="T2" fmla="*/ 0 w 44"/>
                <a:gd name="T3" fmla="*/ 0 h 45"/>
                <a:gd name="T4" fmla="*/ 0 w 44"/>
                <a:gd name="T5" fmla="*/ 0 h 45"/>
                <a:gd name="T6" fmla="*/ 0 w 44"/>
                <a:gd name="T7" fmla="*/ 0 h 45"/>
                <a:gd name="T8" fmla="*/ 0 w 44"/>
                <a:gd name="T9" fmla="*/ 0 h 45"/>
                <a:gd name="T10" fmla="*/ 0 w 44"/>
                <a:gd name="T11" fmla="*/ 0 h 45"/>
                <a:gd name="T12" fmla="*/ 0 w 44"/>
                <a:gd name="T13" fmla="*/ 0 h 45"/>
                <a:gd name="T14" fmla="*/ 0 w 44"/>
                <a:gd name="T15" fmla="*/ 0 h 45"/>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45"/>
                <a:gd name="T26" fmla="*/ 44 w 44"/>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45">
                  <a:moveTo>
                    <a:pt x="4" y="0"/>
                  </a:moveTo>
                  <a:lnTo>
                    <a:pt x="0" y="34"/>
                  </a:lnTo>
                  <a:lnTo>
                    <a:pt x="8" y="45"/>
                  </a:lnTo>
                  <a:lnTo>
                    <a:pt x="19" y="18"/>
                  </a:lnTo>
                  <a:lnTo>
                    <a:pt x="44" y="18"/>
                  </a:lnTo>
                  <a:lnTo>
                    <a:pt x="38" y="0"/>
                  </a:lnTo>
                  <a:lnTo>
                    <a:pt x="4" y="0"/>
                  </a:lnTo>
                  <a:close/>
                </a:path>
              </a:pathLst>
            </a:custGeom>
            <a:solidFill>
              <a:srgbClr val="000000"/>
            </a:solidFill>
            <a:ln w="9525">
              <a:noFill/>
              <a:round/>
              <a:headEnd/>
              <a:tailEnd/>
            </a:ln>
          </p:spPr>
          <p:txBody>
            <a:bodyPr/>
            <a:lstStyle/>
            <a:p>
              <a:endParaRPr lang="en-US"/>
            </a:p>
          </p:txBody>
        </p:sp>
        <p:sp>
          <p:nvSpPr>
            <p:cNvPr id="13432" name="Freeform 273"/>
            <p:cNvSpPr>
              <a:spLocks/>
            </p:cNvSpPr>
            <p:nvPr/>
          </p:nvSpPr>
          <p:spPr bwMode="auto">
            <a:xfrm>
              <a:off x="1123" y="2783"/>
              <a:ext cx="187" cy="47"/>
            </a:xfrm>
            <a:custGeom>
              <a:avLst/>
              <a:gdLst>
                <a:gd name="T0" fmla="*/ 0 w 1687"/>
                <a:gd name="T1" fmla="*/ 0 h 331"/>
                <a:gd name="T2" fmla="*/ 0 w 1687"/>
                <a:gd name="T3" fmla="*/ 0 h 331"/>
                <a:gd name="T4" fmla="*/ 0 w 1687"/>
                <a:gd name="T5" fmla="*/ 0 h 331"/>
                <a:gd name="T6" fmla="*/ 0 w 1687"/>
                <a:gd name="T7" fmla="*/ 0 h 331"/>
                <a:gd name="T8" fmla="*/ 0 w 1687"/>
                <a:gd name="T9" fmla="*/ 0 h 331"/>
                <a:gd name="T10" fmla="*/ 0 w 1687"/>
                <a:gd name="T11" fmla="*/ 0 h 331"/>
                <a:gd name="T12" fmla="*/ 0 w 1687"/>
                <a:gd name="T13" fmla="*/ 0 h 331"/>
                <a:gd name="T14" fmla="*/ 0 60000 65536"/>
                <a:gd name="T15" fmla="*/ 0 60000 65536"/>
                <a:gd name="T16" fmla="*/ 0 60000 65536"/>
                <a:gd name="T17" fmla="*/ 0 60000 65536"/>
                <a:gd name="T18" fmla="*/ 0 60000 65536"/>
                <a:gd name="T19" fmla="*/ 0 60000 65536"/>
                <a:gd name="T20" fmla="*/ 0 60000 65536"/>
                <a:gd name="T21" fmla="*/ 0 w 1687"/>
                <a:gd name="T22" fmla="*/ 0 h 331"/>
                <a:gd name="T23" fmla="*/ 1687 w 1687"/>
                <a:gd name="T24" fmla="*/ 331 h 3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7" h="331">
                  <a:moveTo>
                    <a:pt x="1682" y="2"/>
                  </a:moveTo>
                  <a:lnTo>
                    <a:pt x="67" y="0"/>
                  </a:lnTo>
                  <a:lnTo>
                    <a:pt x="0" y="331"/>
                  </a:lnTo>
                  <a:lnTo>
                    <a:pt x="80" y="21"/>
                  </a:lnTo>
                  <a:lnTo>
                    <a:pt x="1687" y="22"/>
                  </a:lnTo>
                  <a:lnTo>
                    <a:pt x="1682" y="2"/>
                  </a:lnTo>
                  <a:close/>
                </a:path>
              </a:pathLst>
            </a:custGeom>
            <a:solidFill>
              <a:srgbClr val="000000"/>
            </a:solidFill>
            <a:ln w="9525">
              <a:noFill/>
              <a:round/>
              <a:headEnd/>
              <a:tailEnd/>
            </a:ln>
          </p:spPr>
          <p:txBody>
            <a:bodyPr/>
            <a:lstStyle/>
            <a:p>
              <a:endParaRPr lang="en-US"/>
            </a:p>
          </p:txBody>
        </p:sp>
        <p:sp>
          <p:nvSpPr>
            <p:cNvPr id="13433" name="Freeform 274"/>
            <p:cNvSpPr>
              <a:spLocks/>
            </p:cNvSpPr>
            <p:nvPr/>
          </p:nvSpPr>
          <p:spPr bwMode="auto">
            <a:xfrm>
              <a:off x="1133" y="2792"/>
              <a:ext cx="7" cy="5"/>
            </a:xfrm>
            <a:custGeom>
              <a:avLst/>
              <a:gdLst>
                <a:gd name="T0" fmla="*/ 0 w 64"/>
                <a:gd name="T1" fmla="*/ 0 h 36"/>
                <a:gd name="T2" fmla="*/ 0 w 64"/>
                <a:gd name="T3" fmla="*/ 0 h 36"/>
                <a:gd name="T4" fmla="*/ 0 w 64"/>
                <a:gd name="T5" fmla="*/ 0 h 36"/>
                <a:gd name="T6" fmla="*/ 0 w 64"/>
                <a:gd name="T7" fmla="*/ 0 h 36"/>
                <a:gd name="T8" fmla="*/ 0 w 64"/>
                <a:gd name="T9" fmla="*/ 0 h 36"/>
                <a:gd name="T10" fmla="*/ 0 w 64"/>
                <a:gd name="T11" fmla="*/ 0 h 36"/>
                <a:gd name="T12" fmla="*/ 0 w 64"/>
                <a:gd name="T13" fmla="*/ 0 h 36"/>
                <a:gd name="T14" fmla="*/ 0 w 64"/>
                <a:gd name="T15" fmla="*/ 0 h 36"/>
                <a:gd name="T16" fmla="*/ 0 w 64"/>
                <a:gd name="T17" fmla="*/ 0 h 36"/>
                <a:gd name="T18" fmla="*/ 0 w 64"/>
                <a:gd name="T19" fmla="*/ 0 h 36"/>
                <a:gd name="T20" fmla="*/ 0 w 64"/>
                <a:gd name="T21" fmla="*/ 0 h 36"/>
                <a:gd name="T22" fmla="*/ 0 w 64"/>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
                <a:gd name="T37" fmla="*/ 0 h 36"/>
                <a:gd name="T38" fmla="*/ 64 w 64"/>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 h="36">
                  <a:moveTo>
                    <a:pt x="5" y="0"/>
                  </a:moveTo>
                  <a:lnTo>
                    <a:pt x="0" y="34"/>
                  </a:lnTo>
                  <a:lnTo>
                    <a:pt x="9" y="36"/>
                  </a:lnTo>
                  <a:lnTo>
                    <a:pt x="11" y="29"/>
                  </a:lnTo>
                  <a:lnTo>
                    <a:pt x="51" y="28"/>
                  </a:lnTo>
                  <a:lnTo>
                    <a:pt x="58" y="36"/>
                  </a:lnTo>
                  <a:lnTo>
                    <a:pt x="64" y="33"/>
                  </a:lnTo>
                  <a:lnTo>
                    <a:pt x="57" y="10"/>
                  </a:lnTo>
                  <a:lnTo>
                    <a:pt x="12" y="11"/>
                  </a:lnTo>
                  <a:lnTo>
                    <a:pt x="12" y="0"/>
                  </a:lnTo>
                  <a:lnTo>
                    <a:pt x="5" y="0"/>
                  </a:lnTo>
                  <a:close/>
                </a:path>
              </a:pathLst>
            </a:custGeom>
            <a:solidFill>
              <a:srgbClr val="000000"/>
            </a:solidFill>
            <a:ln w="9525">
              <a:noFill/>
              <a:round/>
              <a:headEnd/>
              <a:tailEnd/>
            </a:ln>
          </p:spPr>
          <p:txBody>
            <a:bodyPr/>
            <a:lstStyle/>
            <a:p>
              <a:endParaRPr lang="en-US"/>
            </a:p>
          </p:txBody>
        </p:sp>
        <p:sp>
          <p:nvSpPr>
            <p:cNvPr id="13434" name="Freeform 275"/>
            <p:cNvSpPr>
              <a:spLocks/>
            </p:cNvSpPr>
            <p:nvPr/>
          </p:nvSpPr>
          <p:spPr bwMode="auto">
            <a:xfrm>
              <a:off x="1140" y="2792"/>
              <a:ext cx="2" cy="5"/>
            </a:xfrm>
            <a:custGeom>
              <a:avLst/>
              <a:gdLst>
                <a:gd name="T0" fmla="*/ 0 w 12"/>
                <a:gd name="T1" fmla="*/ 0 h 32"/>
                <a:gd name="T2" fmla="*/ 0 w 12"/>
                <a:gd name="T3" fmla="*/ 0 h 32"/>
                <a:gd name="T4" fmla="*/ 0 w 12"/>
                <a:gd name="T5" fmla="*/ 0 h 32"/>
                <a:gd name="T6" fmla="*/ 0 w 12"/>
                <a:gd name="T7" fmla="*/ 0 h 32"/>
                <a:gd name="T8" fmla="*/ 0 w 12"/>
                <a:gd name="T9" fmla="*/ 0 h 32"/>
                <a:gd name="T10" fmla="*/ 0 w 12"/>
                <a:gd name="T11" fmla="*/ 0 h 32"/>
                <a:gd name="T12" fmla="*/ 0 60000 65536"/>
                <a:gd name="T13" fmla="*/ 0 60000 65536"/>
                <a:gd name="T14" fmla="*/ 0 60000 65536"/>
                <a:gd name="T15" fmla="*/ 0 60000 65536"/>
                <a:gd name="T16" fmla="*/ 0 60000 65536"/>
                <a:gd name="T17" fmla="*/ 0 60000 65536"/>
                <a:gd name="T18" fmla="*/ 0 w 12"/>
                <a:gd name="T19" fmla="*/ 0 h 32"/>
                <a:gd name="T20" fmla="*/ 12 w 1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2" h="32">
                  <a:moveTo>
                    <a:pt x="5" y="0"/>
                  </a:moveTo>
                  <a:lnTo>
                    <a:pt x="0" y="32"/>
                  </a:lnTo>
                  <a:lnTo>
                    <a:pt x="8" y="32"/>
                  </a:lnTo>
                  <a:lnTo>
                    <a:pt x="12" y="0"/>
                  </a:lnTo>
                  <a:lnTo>
                    <a:pt x="5" y="0"/>
                  </a:lnTo>
                  <a:close/>
                </a:path>
              </a:pathLst>
            </a:custGeom>
            <a:solidFill>
              <a:srgbClr val="000000"/>
            </a:solidFill>
            <a:ln w="9525">
              <a:noFill/>
              <a:round/>
              <a:headEnd/>
              <a:tailEnd/>
            </a:ln>
          </p:spPr>
          <p:txBody>
            <a:bodyPr/>
            <a:lstStyle/>
            <a:p>
              <a:endParaRPr lang="en-US"/>
            </a:p>
          </p:txBody>
        </p:sp>
        <p:sp>
          <p:nvSpPr>
            <p:cNvPr id="13435" name="Freeform 276"/>
            <p:cNvSpPr>
              <a:spLocks/>
            </p:cNvSpPr>
            <p:nvPr/>
          </p:nvSpPr>
          <p:spPr bwMode="auto">
            <a:xfrm>
              <a:off x="1148" y="2792"/>
              <a:ext cx="7" cy="6"/>
            </a:xfrm>
            <a:custGeom>
              <a:avLst/>
              <a:gdLst>
                <a:gd name="T0" fmla="*/ 0 w 63"/>
                <a:gd name="T1" fmla="*/ 0 h 36"/>
                <a:gd name="T2" fmla="*/ 0 w 63"/>
                <a:gd name="T3" fmla="*/ 0 h 36"/>
                <a:gd name="T4" fmla="*/ 0 w 63"/>
                <a:gd name="T5" fmla="*/ 0 h 36"/>
                <a:gd name="T6" fmla="*/ 0 w 63"/>
                <a:gd name="T7" fmla="*/ 0 h 36"/>
                <a:gd name="T8" fmla="*/ 0 w 63"/>
                <a:gd name="T9" fmla="*/ 0 h 36"/>
                <a:gd name="T10" fmla="*/ 0 w 63"/>
                <a:gd name="T11" fmla="*/ 0 h 36"/>
                <a:gd name="T12" fmla="*/ 0 w 63"/>
                <a:gd name="T13" fmla="*/ 0 h 36"/>
                <a:gd name="T14" fmla="*/ 0 w 63"/>
                <a:gd name="T15" fmla="*/ 0 h 36"/>
                <a:gd name="T16" fmla="*/ 0 w 63"/>
                <a:gd name="T17" fmla="*/ 0 h 36"/>
                <a:gd name="T18" fmla="*/ 0 w 63"/>
                <a:gd name="T19" fmla="*/ 0 h 36"/>
                <a:gd name="T20" fmla="*/ 0 w 63"/>
                <a:gd name="T21" fmla="*/ 0 h 36"/>
                <a:gd name="T22" fmla="*/ 0 w 63"/>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36"/>
                <a:gd name="T38" fmla="*/ 63 w 63"/>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36">
                  <a:moveTo>
                    <a:pt x="4" y="0"/>
                  </a:moveTo>
                  <a:lnTo>
                    <a:pt x="0" y="34"/>
                  </a:lnTo>
                  <a:lnTo>
                    <a:pt x="9" y="36"/>
                  </a:lnTo>
                  <a:lnTo>
                    <a:pt x="12" y="29"/>
                  </a:lnTo>
                  <a:lnTo>
                    <a:pt x="51" y="27"/>
                  </a:lnTo>
                  <a:lnTo>
                    <a:pt x="59" y="36"/>
                  </a:lnTo>
                  <a:lnTo>
                    <a:pt x="63" y="33"/>
                  </a:lnTo>
                  <a:lnTo>
                    <a:pt x="58" y="10"/>
                  </a:lnTo>
                  <a:lnTo>
                    <a:pt x="13" y="11"/>
                  </a:lnTo>
                  <a:lnTo>
                    <a:pt x="13" y="0"/>
                  </a:lnTo>
                  <a:lnTo>
                    <a:pt x="4" y="0"/>
                  </a:lnTo>
                  <a:close/>
                </a:path>
              </a:pathLst>
            </a:custGeom>
            <a:solidFill>
              <a:srgbClr val="000000"/>
            </a:solidFill>
            <a:ln w="9525">
              <a:noFill/>
              <a:round/>
              <a:headEnd/>
              <a:tailEnd/>
            </a:ln>
          </p:spPr>
          <p:txBody>
            <a:bodyPr/>
            <a:lstStyle/>
            <a:p>
              <a:endParaRPr lang="en-US"/>
            </a:p>
          </p:txBody>
        </p:sp>
        <p:sp>
          <p:nvSpPr>
            <p:cNvPr id="13436" name="Freeform 277"/>
            <p:cNvSpPr>
              <a:spLocks/>
            </p:cNvSpPr>
            <p:nvPr/>
          </p:nvSpPr>
          <p:spPr bwMode="auto">
            <a:xfrm>
              <a:off x="1156" y="2792"/>
              <a:ext cx="7" cy="5"/>
            </a:xfrm>
            <a:custGeom>
              <a:avLst/>
              <a:gdLst>
                <a:gd name="T0" fmla="*/ 0 w 63"/>
                <a:gd name="T1" fmla="*/ 0 h 37"/>
                <a:gd name="T2" fmla="*/ 0 w 63"/>
                <a:gd name="T3" fmla="*/ 0 h 37"/>
                <a:gd name="T4" fmla="*/ 0 w 63"/>
                <a:gd name="T5" fmla="*/ 0 h 37"/>
                <a:gd name="T6" fmla="*/ 0 w 63"/>
                <a:gd name="T7" fmla="*/ 0 h 37"/>
                <a:gd name="T8" fmla="*/ 0 w 63"/>
                <a:gd name="T9" fmla="*/ 0 h 37"/>
                <a:gd name="T10" fmla="*/ 0 w 63"/>
                <a:gd name="T11" fmla="*/ 0 h 37"/>
                <a:gd name="T12" fmla="*/ 0 w 63"/>
                <a:gd name="T13" fmla="*/ 0 h 37"/>
                <a:gd name="T14" fmla="*/ 0 w 63"/>
                <a:gd name="T15" fmla="*/ 0 h 37"/>
                <a:gd name="T16" fmla="*/ 0 w 63"/>
                <a:gd name="T17" fmla="*/ 0 h 37"/>
                <a:gd name="T18" fmla="*/ 0 w 63"/>
                <a:gd name="T19" fmla="*/ 0 h 37"/>
                <a:gd name="T20" fmla="*/ 0 w 63"/>
                <a:gd name="T21" fmla="*/ 0 h 37"/>
                <a:gd name="T22" fmla="*/ 0 w 63"/>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37"/>
                <a:gd name="T38" fmla="*/ 63 w 63"/>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37">
                  <a:moveTo>
                    <a:pt x="3" y="0"/>
                  </a:moveTo>
                  <a:lnTo>
                    <a:pt x="0" y="35"/>
                  </a:lnTo>
                  <a:lnTo>
                    <a:pt x="8" y="36"/>
                  </a:lnTo>
                  <a:lnTo>
                    <a:pt x="10" y="29"/>
                  </a:lnTo>
                  <a:lnTo>
                    <a:pt x="50" y="28"/>
                  </a:lnTo>
                  <a:lnTo>
                    <a:pt x="57" y="37"/>
                  </a:lnTo>
                  <a:lnTo>
                    <a:pt x="63" y="33"/>
                  </a:lnTo>
                  <a:lnTo>
                    <a:pt x="57" y="10"/>
                  </a:lnTo>
                  <a:lnTo>
                    <a:pt x="12" y="12"/>
                  </a:lnTo>
                  <a:lnTo>
                    <a:pt x="12" y="0"/>
                  </a:lnTo>
                  <a:lnTo>
                    <a:pt x="3" y="0"/>
                  </a:lnTo>
                  <a:close/>
                </a:path>
              </a:pathLst>
            </a:custGeom>
            <a:solidFill>
              <a:srgbClr val="000000"/>
            </a:solidFill>
            <a:ln w="9525">
              <a:noFill/>
              <a:round/>
              <a:headEnd/>
              <a:tailEnd/>
            </a:ln>
          </p:spPr>
          <p:txBody>
            <a:bodyPr/>
            <a:lstStyle/>
            <a:p>
              <a:endParaRPr lang="en-US"/>
            </a:p>
          </p:txBody>
        </p:sp>
        <p:sp>
          <p:nvSpPr>
            <p:cNvPr id="13437" name="Freeform 278"/>
            <p:cNvSpPr>
              <a:spLocks/>
            </p:cNvSpPr>
            <p:nvPr/>
          </p:nvSpPr>
          <p:spPr bwMode="auto">
            <a:xfrm>
              <a:off x="1163" y="2792"/>
              <a:ext cx="7" cy="6"/>
            </a:xfrm>
            <a:custGeom>
              <a:avLst/>
              <a:gdLst>
                <a:gd name="T0" fmla="*/ 0 w 62"/>
                <a:gd name="T1" fmla="*/ 0 h 37"/>
                <a:gd name="T2" fmla="*/ 0 w 62"/>
                <a:gd name="T3" fmla="*/ 0 h 37"/>
                <a:gd name="T4" fmla="*/ 0 w 62"/>
                <a:gd name="T5" fmla="*/ 0 h 37"/>
                <a:gd name="T6" fmla="*/ 0 w 62"/>
                <a:gd name="T7" fmla="*/ 0 h 37"/>
                <a:gd name="T8" fmla="*/ 0 w 62"/>
                <a:gd name="T9" fmla="*/ 0 h 37"/>
                <a:gd name="T10" fmla="*/ 0 w 62"/>
                <a:gd name="T11" fmla="*/ 0 h 37"/>
                <a:gd name="T12" fmla="*/ 0 w 62"/>
                <a:gd name="T13" fmla="*/ 0 h 37"/>
                <a:gd name="T14" fmla="*/ 0 w 62"/>
                <a:gd name="T15" fmla="*/ 0 h 37"/>
                <a:gd name="T16" fmla="*/ 0 w 62"/>
                <a:gd name="T17" fmla="*/ 0 h 37"/>
                <a:gd name="T18" fmla="*/ 0 w 62"/>
                <a:gd name="T19" fmla="*/ 0 h 37"/>
                <a:gd name="T20" fmla="*/ 0 w 62"/>
                <a:gd name="T21" fmla="*/ 0 h 37"/>
                <a:gd name="T22" fmla="*/ 0 w 62"/>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37"/>
                <a:gd name="T38" fmla="*/ 62 w 62"/>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37">
                  <a:moveTo>
                    <a:pt x="3" y="0"/>
                  </a:moveTo>
                  <a:lnTo>
                    <a:pt x="0" y="35"/>
                  </a:lnTo>
                  <a:lnTo>
                    <a:pt x="8" y="36"/>
                  </a:lnTo>
                  <a:lnTo>
                    <a:pt x="11" y="29"/>
                  </a:lnTo>
                  <a:lnTo>
                    <a:pt x="50" y="28"/>
                  </a:lnTo>
                  <a:lnTo>
                    <a:pt x="57" y="37"/>
                  </a:lnTo>
                  <a:lnTo>
                    <a:pt x="62" y="33"/>
                  </a:lnTo>
                  <a:lnTo>
                    <a:pt x="57" y="11"/>
                  </a:lnTo>
                  <a:lnTo>
                    <a:pt x="12" y="12"/>
                  </a:lnTo>
                  <a:lnTo>
                    <a:pt x="12" y="0"/>
                  </a:lnTo>
                  <a:lnTo>
                    <a:pt x="3" y="0"/>
                  </a:lnTo>
                  <a:close/>
                </a:path>
              </a:pathLst>
            </a:custGeom>
            <a:solidFill>
              <a:srgbClr val="000000"/>
            </a:solidFill>
            <a:ln w="9525">
              <a:noFill/>
              <a:round/>
              <a:headEnd/>
              <a:tailEnd/>
            </a:ln>
          </p:spPr>
          <p:txBody>
            <a:bodyPr/>
            <a:lstStyle/>
            <a:p>
              <a:endParaRPr lang="en-US"/>
            </a:p>
          </p:txBody>
        </p:sp>
        <p:sp>
          <p:nvSpPr>
            <p:cNvPr id="13438" name="Freeform 279"/>
            <p:cNvSpPr>
              <a:spLocks/>
            </p:cNvSpPr>
            <p:nvPr/>
          </p:nvSpPr>
          <p:spPr bwMode="auto">
            <a:xfrm>
              <a:off x="1171" y="2793"/>
              <a:ext cx="7" cy="5"/>
            </a:xfrm>
            <a:custGeom>
              <a:avLst/>
              <a:gdLst>
                <a:gd name="T0" fmla="*/ 0 w 64"/>
                <a:gd name="T1" fmla="*/ 0 h 37"/>
                <a:gd name="T2" fmla="*/ 0 w 64"/>
                <a:gd name="T3" fmla="*/ 0 h 37"/>
                <a:gd name="T4" fmla="*/ 0 w 64"/>
                <a:gd name="T5" fmla="*/ 0 h 37"/>
                <a:gd name="T6" fmla="*/ 0 w 64"/>
                <a:gd name="T7" fmla="*/ 0 h 37"/>
                <a:gd name="T8" fmla="*/ 0 w 64"/>
                <a:gd name="T9" fmla="*/ 0 h 37"/>
                <a:gd name="T10" fmla="*/ 0 w 64"/>
                <a:gd name="T11" fmla="*/ 0 h 37"/>
                <a:gd name="T12" fmla="*/ 0 w 64"/>
                <a:gd name="T13" fmla="*/ 0 h 37"/>
                <a:gd name="T14" fmla="*/ 0 w 64"/>
                <a:gd name="T15" fmla="*/ 0 h 37"/>
                <a:gd name="T16" fmla="*/ 0 w 64"/>
                <a:gd name="T17" fmla="*/ 0 h 37"/>
                <a:gd name="T18" fmla="*/ 0 w 64"/>
                <a:gd name="T19" fmla="*/ 0 h 37"/>
                <a:gd name="T20" fmla="*/ 0 w 64"/>
                <a:gd name="T21" fmla="*/ 0 h 37"/>
                <a:gd name="T22" fmla="*/ 0 w 64"/>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
                <a:gd name="T37" fmla="*/ 0 h 37"/>
                <a:gd name="T38" fmla="*/ 64 w 64"/>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 h="37">
                  <a:moveTo>
                    <a:pt x="3" y="0"/>
                  </a:moveTo>
                  <a:lnTo>
                    <a:pt x="0" y="34"/>
                  </a:lnTo>
                  <a:lnTo>
                    <a:pt x="9" y="37"/>
                  </a:lnTo>
                  <a:lnTo>
                    <a:pt x="11" y="29"/>
                  </a:lnTo>
                  <a:lnTo>
                    <a:pt x="50" y="27"/>
                  </a:lnTo>
                  <a:lnTo>
                    <a:pt x="58" y="37"/>
                  </a:lnTo>
                  <a:lnTo>
                    <a:pt x="64" y="33"/>
                  </a:lnTo>
                  <a:lnTo>
                    <a:pt x="57" y="10"/>
                  </a:lnTo>
                  <a:lnTo>
                    <a:pt x="12" y="12"/>
                  </a:lnTo>
                  <a:lnTo>
                    <a:pt x="12" y="0"/>
                  </a:lnTo>
                  <a:lnTo>
                    <a:pt x="3" y="0"/>
                  </a:lnTo>
                  <a:close/>
                </a:path>
              </a:pathLst>
            </a:custGeom>
            <a:solidFill>
              <a:srgbClr val="000000"/>
            </a:solidFill>
            <a:ln w="9525">
              <a:noFill/>
              <a:round/>
              <a:headEnd/>
              <a:tailEnd/>
            </a:ln>
          </p:spPr>
          <p:txBody>
            <a:bodyPr/>
            <a:lstStyle/>
            <a:p>
              <a:endParaRPr lang="en-US"/>
            </a:p>
          </p:txBody>
        </p:sp>
        <p:sp>
          <p:nvSpPr>
            <p:cNvPr id="13439" name="Freeform 280"/>
            <p:cNvSpPr>
              <a:spLocks/>
            </p:cNvSpPr>
            <p:nvPr/>
          </p:nvSpPr>
          <p:spPr bwMode="auto">
            <a:xfrm>
              <a:off x="1178" y="2792"/>
              <a:ext cx="1" cy="5"/>
            </a:xfrm>
            <a:custGeom>
              <a:avLst/>
              <a:gdLst>
                <a:gd name="T0" fmla="*/ 0 w 8"/>
                <a:gd name="T1" fmla="*/ 0 h 33"/>
                <a:gd name="T2" fmla="*/ 0 w 8"/>
                <a:gd name="T3" fmla="*/ 0 h 33"/>
                <a:gd name="T4" fmla="*/ 0 w 8"/>
                <a:gd name="T5" fmla="*/ 0 h 33"/>
                <a:gd name="T6" fmla="*/ 0 w 8"/>
                <a:gd name="T7" fmla="*/ 0 h 33"/>
                <a:gd name="T8" fmla="*/ 0 w 8"/>
                <a:gd name="T9" fmla="*/ 0 h 33"/>
                <a:gd name="T10" fmla="*/ 0 w 8"/>
                <a:gd name="T11" fmla="*/ 0 h 33"/>
                <a:gd name="T12" fmla="*/ 0 60000 65536"/>
                <a:gd name="T13" fmla="*/ 0 60000 65536"/>
                <a:gd name="T14" fmla="*/ 0 60000 65536"/>
                <a:gd name="T15" fmla="*/ 0 60000 65536"/>
                <a:gd name="T16" fmla="*/ 0 60000 65536"/>
                <a:gd name="T17" fmla="*/ 0 60000 65536"/>
                <a:gd name="T18" fmla="*/ 0 w 8"/>
                <a:gd name="T19" fmla="*/ 0 h 33"/>
                <a:gd name="T20" fmla="*/ 8 w 8"/>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8" h="33">
                  <a:moveTo>
                    <a:pt x="1" y="0"/>
                  </a:moveTo>
                  <a:lnTo>
                    <a:pt x="0" y="33"/>
                  </a:lnTo>
                  <a:lnTo>
                    <a:pt x="8" y="33"/>
                  </a:lnTo>
                  <a:lnTo>
                    <a:pt x="8" y="1"/>
                  </a:lnTo>
                  <a:lnTo>
                    <a:pt x="1" y="0"/>
                  </a:lnTo>
                  <a:close/>
                </a:path>
              </a:pathLst>
            </a:custGeom>
            <a:solidFill>
              <a:srgbClr val="000000"/>
            </a:solidFill>
            <a:ln w="9525">
              <a:noFill/>
              <a:round/>
              <a:headEnd/>
              <a:tailEnd/>
            </a:ln>
          </p:spPr>
          <p:txBody>
            <a:bodyPr/>
            <a:lstStyle/>
            <a:p>
              <a:endParaRPr lang="en-US"/>
            </a:p>
          </p:txBody>
        </p:sp>
        <p:sp>
          <p:nvSpPr>
            <p:cNvPr id="13440" name="Freeform 281"/>
            <p:cNvSpPr>
              <a:spLocks/>
            </p:cNvSpPr>
            <p:nvPr/>
          </p:nvSpPr>
          <p:spPr bwMode="auto">
            <a:xfrm>
              <a:off x="1183" y="2792"/>
              <a:ext cx="6" cy="6"/>
            </a:xfrm>
            <a:custGeom>
              <a:avLst/>
              <a:gdLst>
                <a:gd name="T0" fmla="*/ 0 w 58"/>
                <a:gd name="T1" fmla="*/ 0 h 37"/>
                <a:gd name="T2" fmla="*/ 0 w 58"/>
                <a:gd name="T3" fmla="*/ 0 h 37"/>
                <a:gd name="T4" fmla="*/ 0 w 58"/>
                <a:gd name="T5" fmla="*/ 0 h 37"/>
                <a:gd name="T6" fmla="*/ 0 w 58"/>
                <a:gd name="T7" fmla="*/ 0 h 37"/>
                <a:gd name="T8" fmla="*/ 0 w 58"/>
                <a:gd name="T9" fmla="*/ 0 h 37"/>
                <a:gd name="T10" fmla="*/ 0 w 58"/>
                <a:gd name="T11" fmla="*/ 0 h 37"/>
                <a:gd name="T12" fmla="*/ 0 w 58"/>
                <a:gd name="T13" fmla="*/ 0 h 37"/>
                <a:gd name="T14" fmla="*/ 0 w 58"/>
                <a:gd name="T15" fmla="*/ 0 h 37"/>
                <a:gd name="T16" fmla="*/ 0 w 58"/>
                <a:gd name="T17" fmla="*/ 0 h 37"/>
                <a:gd name="T18" fmla="*/ 0 w 58"/>
                <a:gd name="T19" fmla="*/ 0 h 37"/>
                <a:gd name="T20" fmla="*/ 0 w 58"/>
                <a:gd name="T21" fmla="*/ 0 h 37"/>
                <a:gd name="T22" fmla="*/ 0 w 58"/>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37"/>
                <a:gd name="T38" fmla="*/ 58 w 58"/>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37">
                  <a:moveTo>
                    <a:pt x="1" y="1"/>
                  </a:moveTo>
                  <a:lnTo>
                    <a:pt x="0" y="29"/>
                  </a:lnTo>
                  <a:lnTo>
                    <a:pt x="19" y="30"/>
                  </a:lnTo>
                  <a:lnTo>
                    <a:pt x="23" y="36"/>
                  </a:lnTo>
                  <a:lnTo>
                    <a:pt x="44" y="37"/>
                  </a:lnTo>
                  <a:lnTo>
                    <a:pt x="48" y="29"/>
                  </a:lnTo>
                  <a:lnTo>
                    <a:pt x="58" y="28"/>
                  </a:lnTo>
                  <a:lnTo>
                    <a:pt x="54" y="8"/>
                  </a:lnTo>
                  <a:lnTo>
                    <a:pt x="10" y="9"/>
                  </a:lnTo>
                  <a:lnTo>
                    <a:pt x="12" y="0"/>
                  </a:lnTo>
                  <a:lnTo>
                    <a:pt x="1" y="1"/>
                  </a:lnTo>
                  <a:close/>
                </a:path>
              </a:pathLst>
            </a:custGeom>
            <a:solidFill>
              <a:srgbClr val="000000"/>
            </a:solidFill>
            <a:ln w="9525">
              <a:noFill/>
              <a:round/>
              <a:headEnd/>
              <a:tailEnd/>
            </a:ln>
          </p:spPr>
          <p:txBody>
            <a:bodyPr/>
            <a:lstStyle/>
            <a:p>
              <a:endParaRPr lang="en-US"/>
            </a:p>
          </p:txBody>
        </p:sp>
        <p:sp>
          <p:nvSpPr>
            <p:cNvPr id="13441" name="Freeform 282"/>
            <p:cNvSpPr>
              <a:spLocks/>
            </p:cNvSpPr>
            <p:nvPr/>
          </p:nvSpPr>
          <p:spPr bwMode="auto">
            <a:xfrm>
              <a:off x="1190" y="2793"/>
              <a:ext cx="7" cy="5"/>
            </a:xfrm>
            <a:custGeom>
              <a:avLst/>
              <a:gdLst>
                <a:gd name="T0" fmla="*/ 0 w 59"/>
                <a:gd name="T1" fmla="*/ 0 h 37"/>
                <a:gd name="T2" fmla="*/ 0 w 59"/>
                <a:gd name="T3" fmla="*/ 0 h 37"/>
                <a:gd name="T4" fmla="*/ 0 w 59"/>
                <a:gd name="T5" fmla="*/ 0 h 37"/>
                <a:gd name="T6" fmla="*/ 0 w 59"/>
                <a:gd name="T7" fmla="*/ 0 h 37"/>
                <a:gd name="T8" fmla="*/ 0 w 59"/>
                <a:gd name="T9" fmla="*/ 0 h 37"/>
                <a:gd name="T10" fmla="*/ 0 w 59"/>
                <a:gd name="T11" fmla="*/ 0 h 37"/>
                <a:gd name="T12" fmla="*/ 0 w 59"/>
                <a:gd name="T13" fmla="*/ 0 h 37"/>
                <a:gd name="T14" fmla="*/ 0 w 59"/>
                <a:gd name="T15" fmla="*/ 0 h 37"/>
                <a:gd name="T16" fmla="*/ 0 w 59"/>
                <a:gd name="T17" fmla="*/ 0 h 37"/>
                <a:gd name="T18" fmla="*/ 0 w 59"/>
                <a:gd name="T19" fmla="*/ 0 h 37"/>
                <a:gd name="T20" fmla="*/ 0 w 59"/>
                <a:gd name="T21" fmla="*/ 0 h 37"/>
                <a:gd name="T22" fmla="*/ 0 w 59"/>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37"/>
                <a:gd name="T38" fmla="*/ 59 w 59"/>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37">
                  <a:moveTo>
                    <a:pt x="2" y="2"/>
                  </a:moveTo>
                  <a:lnTo>
                    <a:pt x="0" y="30"/>
                  </a:lnTo>
                  <a:lnTo>
                    <a:pt x="20" y="31"/>
                  </a:lnTo>
                  <a:lnTo>
                    <a:pt x="25" y="37"/>
                  </a:lnTo>
                  <a:lnTo>
                    <a:pt x="45" y="37"/>
                  </a:lnTo>
                  <a:lnTo>
                    <a:pt x="49" y="30"/>
                  </a:lnTo>
                  <a:lnTo>
                    <a:pt x="59" y="29"/>
                  </a:lnTo>
                  <a:lnTo>
                    <a:pt x="55" y="9"/>
                  </a:lnTo>
                  <a:lnTo>
                    <a:pt x="11" y="9"/>
                  </a:lnTo>
                  <a:lnTo>
                    <a:pt x="13" y="0"/>
                  </a:lnTo>
                  <a:lnTo>
                    <a:pt x="2" y="2"/>
                  </a:lnTo>
                  <a:close/>
                </a:path>
              </a:pathLst>
            </a:custGeom>
            <a:solidFill>
              <a:srgbClr val="000000"/>
            </a:solidFill>
            <a:ln w="9525">
              <a:noFill/>
              <a:round/>
              <a:headEnd/>
              <a:tailEnd/>
            </a:ln>
          </p:spPr>
          <p:txBody>
            <a:bodyPr/>
            <a:lstStyle/>
            <a:p>
              <a:endParaRPr lang="en-US"/>
            </a:p>
          </p:txBody>
        </p:sp>
        <p:sp>
          <p:nvSpPr>
            <p:cNvPr id="13442" name="Freeform 283"/>
            <p:cNvSpPr>
              <a:spLocks/>
            </p:cNvSpPr>
            <p:nvPr/>
          </p:nvSpPr>
          <p:spPr bwMode="auto">
            <a:xfrm>
              <a:off x="1198" y="2793"/>
              <a:ext cx="6" cy="5"/>
            </a:xfrm>
            <a:custGeom>
              <a:avLst/>
              <a:gdLst>
                <a:gd name="T0" fmla="*/ 0 w 59"/>
                <a:gd name="T1" fmla="*/ 0 h 36"/>
                <a:gd name="T2" fmla="*/ 0 w 59"/>
                <a:gd name="T3" fmla="*/ 0 h 36"/>
                <a:gd name="T4" fmla="*/ 0 w 59"/>
                <a:gd name="T5" fmla="*/ 0 h 36"/>
                <a:gd name="T6" fmla="*/ 0 w 59"/>
                <a:gd name="T7" fmla="*/ 0 h 36"/>
                <a:gd name="T8" fmla="*/ 0 w 59"/>
                <a:gd name="T9" fmla="*/ 0 h 36"/>
                <a:gd name="T10" fmla="*/ 0 w 59"/>
                <a:gd name="T11" fmla="*/ 0 h 36"/>
                <a:gd name="T12" fmla="*/ 0 w 59"/>
                <a:gd name="T13" fmla="*/ 0 h 36"/>
                <a:gd name="T14" fmla="*/ 0 w 59"/>
                <a:gd name="T15" fmla="*/ 0 h 36"/>
                <a:gd name="T16" fmla="*/ 0 w 59"/>
                <a:gd name="T17" fmla="*/ 0 h 36"/>
                <a:gd name="T18" fmla="*/ 0 w 59"/>
                <a:gd name="T19" fmla="*/ 0 h 36"/>
                <a:gd name="T20" fmla="*/ 0 w 59"/>
                <a:gd name="T21" fmla="*/ 0 h 36"/>
                <a:gd name="T22" fmla="*/ 0 w 59"/>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36"/>
                <a:gd name="T38" fmla="*/ 59 w 59"/>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36">
                  <a:moveTo>
                    <a:pt x="2" y="1"/>
                  </a:moveTo>
                  <a:lnTo>
                    <a:pt x="0" y="29"/>
                  </a:lnTo>
                  <a:lnTo>
                    <a:pt x="19" y="30"/>
                  </a:lnTo>
                  <a:lnTo>
                    <a:pt x="24" y="36"/>
                  </a:lnTo>
                  <a:lnTo>
                    <a:pt x="44" y="36"/>
                  </a:lnTo>
                  <a:lnTo>
                    <a:pt x="49" y="29"/>
                  </a:lnTo>
                  <a:lnTo>
                    <a:pt x="59" y="28"/>
                  </a:lnTo>
                  <a:lnTo>
                    <a:pt x="54" y="8"/>
                  </a:lnTo>
                  <a:lnTo>
                    <a:pt x="10" y="8"/>
                  </a:lnTo>
                  <a:lnTo>
                    <a:pt x="13" y="0"/>
                  </a:lnTo>
                  <a:lnTo>
                    <a:pt x="2" y="1"/>
                  </a:lnTo>
                  <a:close/>
                </a:path>
              </a:pathLst>
            </a:custGeom>
            <a:solidFill>
              <a:srgbClr val="000000"/>
            </a:solidFill>
            <a:ln w="9525">
              <a:noFill/>
              <a:round/>
              <a:headEnd/>
              <a:tailEnd/>
            </a:ln>
          </p:spPr>
          <p:txBody>
            <a:bodyPr/>
            <a:lstStyle/>
            <a:p>
              <a:endParaRPr lang="en-US"/>
            </a:p>
          </p:txBody>
        </p:sp>
        <p:sp>
          <p:nvSpPr>
            <p:cNvPr id="13443" name="Freeform 284"/>
            <p:cNvSpPr>
              <a:spLocks/>
            </p:cNvSpPr>
            <p:nvPr/>
          </p:nvSpPr>
          <p:spPr bwMode="auto">
            <a:xfrm>
              <a:off x="1205" y="2792"/>
              <a:ext cx="7" cy="6"/>
            </a:xfrm>
            <a:custGeom>
              <a:avLst/>
              <a:gdLst>
                <a:gd name="T0" fmla="*/ 0 w 59"/>
                <a:gd name="T1" fmla="*/ 0 h 36"/>
                <a:gd name="T2" fmla="*/ 0 w 59"/>
                <a:gd name="T3" fmla="*/ 0 h 36"/>
                <a:gd name="T4" fmla="*/ 0 w 59"/>
                <a:gd name="T5" fmla="*/ 0 h 36"/>
                <a:gd name="T6" fmla="*/ 0 w 59"/>
                <a:gd name="T7" fmla="*/ 0 h 36"/>
                <a:gd name="T8" fmla="*/ 0 w 59"/>
                <a:gd name="T9" fmla="*/ 0 h 36"/>
                <a:gd name="T10" fmla="*/ 0 w 59"/>
                <a:gd name="T11" fmla="*/ 0 h 36"/>
                <a:gd name="T12" fmla="*/ 0 w 59"/>
                <a:gd name="T13" fmla="*/ 0 h 36"/>
                <a:gd name="T14" fmla="*/ 0 w 59"/>
                <a:gd name="T15" fmla="*/ 0 h 36"/>
                <a:gd name="T16" fmla="*/ 0 w 59"/>
                <a:gd name="T17" fmla="*/ 0 h 36"/>
                <a:gd name="T18" fmla="*/ 0 w 59"/>
                <a:gd name="T19" fmla="*/ 0 h 36"/>
                <a:gd name="T20" fmla="*/ 0 w 59"/>
                <a:gd name="T21" fmla="*/ 0 h 36"/>
                <a:gd name="T22" fmla="*/ 0 w 59"/>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36"/>
                <a:gd name="T38" fmla="*/ 59 w 59"/>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36">
                  <a:moveTo>
                    <a:pt x="2" y="1"/>
                  </a:moveTo>
                  <a:lnTo>
                    <a:pt x="0" y="29"/>
                  </a:lnTo>
                  <a:lnTo>
                    <a:pt x="20" y="30"/>
                  </a:lnTo>
                  <a:lnTo>
                    <a:pt x="24" y="36"/>
                  </a:lnTo>
                  <a:lnTo>
                    <a:pt x="44" y="36"/>
                  </a:lnTo>
                  <a:lnTo>
                    <a:pt x="49" y="29"/>
                  </a:lnTo>
                  <a:lnTo>
                    <a:pt x="59" y="28"/>
                  </a:lnTo>
                  <a:lnTo>
                    <a:pt x="54" y="8"/>
                  </a:lnTo>
                  <a:lnTo>
                    <a:pt x="11" y="9"/>
                  </a:lnTo>
                  <a:lnTo>
                    <a:pt x="13" y="0"/>
                  </a:lnTo>
                  <a:lnTo>
                    <a:pt x="2" y="1"/>
                  </a:lnTo>
                  <a:close/>
                </a:path>
              </a:pathLst>
            </a:custGeom>
            <a:solidFill>
              <a:srgbClr val="000000"/>
            </a:solidFill>
            <a:ln w="9525">
              <a:noFill/>
              <a:round/>
              <a:headEnd/>
              <a:tailEnd/>
            </a:ln>
          </p:spPr>
          <p:txBody>
            <a:bodyPr/>
            <a:lstStyle/>
            <a:p>
              <a:endParaRPr lang="en-US"/>
            </a:p>
          </p:txBody>
        </p:sp>
        <p:sp>
          <p:nvSpPr>
            <p:cNvPr id="13444" name="Freeform 285"/>
            <p:cNvSpPr>
              <a:spLocks/>
            </p:cNvSpPr>
            <p:nvPr/>
          </p:nvSpPr>
          <p:spPr bwMode="auto">
            <a:xfrm>
              <a:off x="1213" y="2792"/>
              <a:ext cx="1" cy="5"/>
            </a:xfrm>
            <a:custGeom>
              <a:avLst/>
              <a:gdLst>
                <a:gd name="T0" fmla="*/ 0 w 10"/>
                <a:gd name="T1" fmla="*/ 0 h 29"/>
                <a:gd name="T2" fmla="*/ 0 w 10"/>
                <a:gd name="T3" fmla="*/ 0 h 29"/>
                <a:gd name="T4" fmla="*/ 0 w 10"/>
                <a:gd name="T5" fmla="*/ 0 h 29"/>
                <a:gd name="T6" fmla="*/ 0 w 10"/>
                <a:gd name="T7" fmla="*/ 0 h 29"/>
                <a:gd name="T8" fmla="*/ 0 w 10"/>
                <a:gd name="T9" fmla="*/ 0 h 29"/>
                <a:gd name="T10" fmla="*/ 0 w 10"/>
                <a:gd name="T11" fmla="*/ 0 h 29"/>
                <a:gd name="T12" fmla="*/ 0 60000 65536"/>
                <a:gd name="T13" fmla="*/ 0 60000 65536"/>
                <a:gd name="T14" fmla="*/ 0 60000 65536"/>
                <a:gd name="T15" fmla="*/ 0 60000 65536"/>
                <a:gd name="T16" fmla="*/ 0 60000 65536"/>
                <a:gd name="T17" fmla="*/ 0 60000 65536"/>
                <a:gd name="T18" fmla="*/ 0 w 10"/>
                <a:gd name="T19" fmla="*/ 0 h 29"/>
                <a:gd name="T20" fmla="*/ 10 w 10"/>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10" h="29">
                  <a:moveTo>
                    <a:pt x="1" y="0"/>
                  </a:moveTo>
                  <a:lnTo>
                    <a:pt x="0" y="29"/>
                  </a:lnTo>
                  <a:lnTo>
                    <a:pt x="8" y="29"/>
                  </a:lnTo>
                  <a:lnTo>
                    <a:pt x="10" y="1"/>
                  </a:lnTo>
                  <a:lnTo>
                    <a:pt x="1" y="0"/>
                  </a:lnTo>
                  <a:close/>
                </a:path>
              </a:pathLst>
            </a:custGeom>
            <a:solidFill>
              <a:srgbClr val="000000"/>
            </a:solidFill>
            <a:ln w="9525">
              <a:noFill/>
              <a:round/>
              <a:headEnd/>
              <a:tailEnd/>
            </a:ln>
          </p:spPr>
          <p:txBody>
            <a:bodyPr/>
            <a:lstStyle/>
            <a:p>
              <a:endParaRPr lang="en-US"/>
            </a:p>
          </p:txBody>
        </p:sp>
        <p:sp>
          <p:nvSpPr>
            <p:cNvPr id="13445" name="Freeform 286"/>
            <p:cNvSpPr>
              <a:spLocks/>
            </p:cNvSpPr>
            <p:nvPr/>
          </p:nvSpPr>
          <p:spPr bwMode="auto">
            <a:xfrm>
              <a:off x="1217" y="2792"/>
              <a:ext cx="7" cy="6"/>
            </a:xfrm>
            <a:custGeom>
              <a:avLst/>
              <a:gdLst>
                <a:gd name="T0" fmla="*/ 0 w 63"/>
                <a:gd name="T1" fmla="*/ 0 h 37"/>
                <a:gd name="T2" fmla="*/ 0 w 63"/>
                <a:gd name="T3" fmla="*/ 0 h 37"/>
                <a:gd name="T4" fmla="*/ 0 w 63"/>
                <a:gd name="T5" fmla="*/ 0 h 37"/>
                <a:gd name="T6" fmla="*/ 0 w 63"/>
                <a:gd name="T7" fmla="*/ 0 h 37"/>
                <a:gd name="T8" fmla="*/ 0 w 63"/>
                <a:gd name="T9" fmla="*/ 0 h 37"/>
                <a:gd name="T10" fmla="*/ 0 w 63"/>
                <a:gd name="T11" fmla="*/ 0 h 37"/>
                <a:gd name="T12" fmla="*/ 0 w 63"/>
                <a:gd name="T13" fmla="*/ 0 h 37"/>
                <a:gd name="T14" fmla="*/ 0 w 63"/>
                <a:gd name="T15" fmla="*/ 0 h 37"/>
                <a:gd name="T16" fmla="*/ 0 w 63"/>
                <a:gd name="T17" fmla="*/ 0 h 37"/>
                <a:gd name="T18" fmla="*/ 0 w 63"/>
                <a:gd name="T19" fmla="*/ 0 h 37"/>
                <a:gd name="T20" fmla="*/ 0 w 63"/>
                <a:gd name="T21" fmla="*/ 0 h 37"/>
                <a:gd name="T22" fmla="*/ 0 w 63"/>
                <a:gd name="T23" fmla="*/ 0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37"/>
                <a:gd name="T38" fmla="*/ 63 w 63"/>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37">
                  <a:moveTo>
                    <a:pt x="3" y="0"/>
                  </a:moveTo>
                  <a:lnTo>
                    <a:pt x="0" y="35"/>
                  </a:lnTo>
                  <a:lnTo>
                    <a:pt x="8" y="36"/>
                  </a:lnTo>
                  <a:lnTo>
                    <a:pt x="10" y="29"/>
                  </a:lnTo>
                  <a:lnTo>
                    <a:pt x="50" y="28"/>
                  </a:lnTo>
                  <a:lnTo>
                    <a:pt x="57" y="37"/>
                  </a:lnTo>
                  <a:lnTo>
                    <a:pt x="63" y="33"/>
                  </a:lnTo>
                  <a:lnTo>
                    <a:pt x="56" y="11"/>
                  </a:lnTo>
                  <a:lnTo>
                    <a:pt x="12" y="12"/>
                  </a:lnTo>
                  <a:lnTo>
                    <a:pt x="12" y="0"/>
                  </a:lnTo>
                  <a:lnTo>
                    <a:pt x="3" y="0"/>
                  </a:lnTo>
                  <a:close/>
                </a:path>
              </a:pathLst>
            </a:custGeom>
            <a:solidFill>
              <a:srgbClr val="000000"/>
            </a:solidFill>
            <a:ln w="9525">
              <a:noFill/>
              <a:round/>
              <a:headEnd/>
              <a:tailEnd/>
            </a:ln>
          </p:spPr>
          <p:txBody>
            <a:bodyPr/>
            <a:lstStyle/>
            <a:p>
              <a:endParaRPr lang="en-US"/>
            </a:p>
          </p:txBody>
        </p:sp>
        <p:sp>
          <p:nvSpPr>
            <p:cNvPr id="13446" name="Freeform 287"/>
            <p:cNvSpPr>
              <a:spLocks/>
            </p:cNvSpPr>
            <p:nvPr/>
          </p:nvSpPr>
          <p:spPr bwMode="auto">
            <a:xfrm>
              <a:off x="1225" y="2792"/>
              <a:ext cx="7" cy="6"/>
            </a:xfrm>
            <a:custGeom>
              <a:avLst/>
              <a:gdLst>
                <a:gd name="T0" fmla="*/ 0 w 64"/>
                <a:gd name="T1" fmla="*/ 0 h 36"/>
                <a:gd name="T2" fmla="*/ 0 w 64"/>
                <a:gd name="T3" fmla="*/ 0 h 36"/>
                <a:gd name="T4" fmla="*/ 0 w 64"/>
                <a:gd name="T5" fmla="*/ 0 h 36"/>
                <a:gd name="T6" fmla="*/ 0 w 64"/>
                <a:gd name="T7" fmla="*/ 0 h 36"/>
                <a:gd name="T8" fmla="*/ 0 w 64"/>
                <a:gd name="T9" fmla="*/ 0 h 36"/>
                <a:gd name="T10" fmla="*/ 0 w 64"/>
                <a:gd name="T11" fmla="*/ 0 h 36"/>
                <a:gd name="T12" fmla="*/ 0 w 64"/>
                <a:gd name="T13" fmla="*/ 0 h 36"/>
                <a:gd name="T14" fmla="*/ 0 w 64"/>
                <a:gd name="T15" fmla="*/ 0 h 36"/>
                <a:gd name="T16" fmla="*/ 0 w 64"/>
                <a:gd name="T17" fmla="*/ 0 h 36"/>
                <a:gd name="T18" fmla="*/ 0 w 64"/>
                <a:gd name="T19" fmla="*/ 0 h 36"/>
                <a:gd name="T20" fmla="*/ 0 w 64"/>
                <a:gd name="T21" fmla="*/ 0 h 36"/>
                <a:gd name="T22" fmla="*/ 0 w 64"/>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
                <a:gd name="T37" fmla="*/ 0 h 36"/>
                <a:gd name="T38" fmla="*/ 64 w 64"/>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 h="36">
                  <a:moveTo>
                    <a:pt x="5" y="0"/>
                  </a:moveTo>
                  <a:lnTo>
                    <a:pt x="0" y="34"/>
                  </a:lnTo>
                  <a:lnTo>
                    <a:pt x="9" y="35"/>
                  </a:lnTo>
                  <a:lnTo>
                    <a:pt x="11" y="28"/>
                  </a:lnTo>
                  <a:lnTo>
                    <a:pt x="51" y="27"/>
                  </a:lnTo>
                  <a:lnTo>
                    <a:pt x="58" y="36"/>
                  </a:lnTo>
                  <a:lnTo>
                    <a:pt x="64" y="32"/>
                  </a:lnTo>
                  <a:lnTo>
                    <a:pt x="57" y="10"/>
                  </a:lnTo>
                  <a:lnTo>
                    <a:pt x="12" y="11"/>
                  </a:lnTo>
                  <a:lnTo>
                    <a:pt x="12" y="0"/>
                  </a:lnTo>
                  <a:lnTo>
                    <a:pt x="5" y="0"/>
                  </a:lnTo>
                  <a:close/>
                </a:path>
              </a:pathLst>
            </a:custGeom>
            <a:solidFill>
              <a:srgbClr val="000000"/>
            </a:solidFill>
            <a:ln w="9525">
              <a:noFill/>
              <a:round/>
              <a:headEnd/>
              <a:tailEnd/>
            </a:ln>
          </p:spPr>
          <p:txBody>
            <a:bodyPr/>
            <a:lstStyle/>
            <a:p>
              <a:endParaRPr lang="en-US"/>
            </a:p>
          </p:txBody>
        </p:sp>
        <p:sp>
          <p:nvSpPr>
            <p:cNvPr id="13447" name="Freeform 288"/>
            <p:cNvSpPr>
              <a:spLocks/>
            </p:cNvSpPr>
            <p:nvPr/>
          </p:nvSpPr>
          <p:spPr bwMode="auto">
            <a:xfrm>
              <a:off x="1232" y="2792"/>
              <a:ext cx="7" cy="5"/>
            </a:xfrm>
            <a:custGeom>
              <a:avLst/>
              <a:gdLst>
                <a:gd name="T0" fmla="*/ 0 w 62"/>
                <a:gd name="T1" fmla="*/ 0 h 36"/>
                <a:gd name="T2" fmla="*/ 0 w 62"/>
                <a:gd name="T3" fmla="*/ 0 h 36"/>
                <a:gd name="T4" fmla="*/ 0 w 62"/>
                <a:gd name="T5" fmla="*/ 0 h 36"/>
                <a:gd name="T6" fmla="*/ 0 w 62"/>
                <a:gd name="T7" fmla="*/ 0 h 36"/>
                <a:gd name="T8" fmla="*/ 0 w 62"/>
                <a:gd name="T9" fmla="*/ 0 h 36"/>
                <a:gd name="T10" fmla="*/ 0 w 62"/>
                <a:gd name="T11" fmla="*/ 0 h 36"/>
                <a:gd name="T12" fmla="*/ 0 w 62"/>
                <a:gd name="T13" fmla="*/ 0 h 36"/>
                <a:gd name="T14" fmla="*/ 0 w 62"/>
                <a:gd name="T15" fmla="*/ 0 h 36"/>
                <a:gd name="T16" fmla="*/ 0 w 62"/>
                <a:gd name="T17" fmla="*/ 0 h 36"/>
                <a:gd name="T18" fmla="*/ 0 w 62"/>
                <a:gd name="T19" fmla="*/ 0 h 36"/>
                <a:gd name="T20" fmla="*/ 0 w 62"/>
                <a:gd name="T21" fmla="*/ 0 h 36"/>
                <a:gd name="T22" fmla="*/ 0 w 62"/>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36"/>
                <a:gd name="T38" fmla="*/ 62 w 62"/>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36">
                  <a:moveTo>
                    <a:pt x="3" y="0"/>
                  </a:moveTo>
                  <a:lnTo>
                    <a:pt x="0" y="34"/>
                  </a:lnTo>
                  <a:lnTo>
                    <a:pt x="9" y="35"/>
                  </a:lnTo>
                  <a:lnTo>
                    <a:pt x="11" y="29"/>
                  </a:lnTo>
                  <a:lnTo>
                    <a:pt x="50" y="27"/>
                  </a:lnTo>
                  <a:lnTo>
                    <a:pt x="57" y="36"/>
                  </a:lnTo>
                  <a:lnTo>
                    <a:pt x="62" y="32"/>
                  </a:lnTo>
                  <a:lnTo>
                    <a:pt x="57" y="10"/>
                  </a:lnTo>
                  <a:lnTo>
                    <a:pt x="12" y="11"/>
                  </a:lnTo>
                  <a:lnTo>
                    <a:pt x="12" y="0"/>
                  </a:lnTo>
                  <a:lnTo>
                    <a:pt x="3" y="0"/>
                  </a:lnTo>
                  <a:close/>
                </a:path>
              </a:pathLst>
            </a:custGeom>
            <a:solidFill>
              <a:srgbClr val="000000"/>
            </a:solidFill>
            <a:ln w="9525">
              <a:noFill/>
              <a:round/>
              <a:headEnd/>
              <a:tailEnd/>
            </a:ln>
          </p:spPr>
          <p:txBody>
            <a:bodyPr/>
            <a:lstStyle/>
            <a:p>
              <a:endParaRPr lang="en-US"/>
            </a:p>
          </p:txBody>
        </p:sp>
        <p:sp>
          <p:nvSpPr>
            <p:cNvPr id="13448" name="Freeform 289"/>
            <p:cNvSpPr>
              <a:spLocks/>
            </p:cNvSpPr>
            <p:nvPr/>
          </p:nvSpPr>
          <p:spPr bwMode="auto">
            <a:xfrm>
              <a:off x="1240" y="2792"/>
              <a:ext cx="7" cy="6"/>
            </a:xfrm>
            <a:custGeom>
              <a:avLst/>
              <a:gdLst>
                <a:gd name="T0" fmla="*/ 0 w 63"/>
                <a:gd name="T1" fmla="*/ 0 h 36"/>
                <a:gd name="T2" fmla="*/ 0 w 63"/>
                <a:gd name="T3" fmla="*/ 0 h 36"/>
                <a:gd name="T4" fmla="*/ 0 w 63"/>
                <a:gd name="T5" fmla="*/ 0 h 36"/>
                <a:gd name="T6" fmla="*/ 0 w 63"/>
                <a:gd name="T7" fmla="*/ 0 h 36"/>
                <a:gd name="T8" fmla="*/ 0 w 63"/>
                <a:gd name="T9" fmla="*/ 0 h 36"/>
                <a:gd name="T10" fmla="*/ 0 w 63"/>
                <a:gd name="T11" fmla="*/ 0 h 36"/>
                <a:gd name="T12" fmla="*/ 0 w 63"/>
                <a:gd name="T13" fmla="*/ 0 h 36"/>
                <a:gd name="T14" fmla="*/ 0 w 63"/>
                <a:gd name="T15" fmla="*/ 0 h 36"/>
                <a:gd name="T16" fmla="*/ 0 w 63"/>
                <a:gd name="T17" fmla="*/ 0 h 36"/>
                <a:gd name="T18" fmla="*/ 0 w 63"/>
                <a:gd name="T19" fmla="*/ 0 h 36"/>
                <a:gd name="T20" fmla="*/ 0 w 63"/>
                <a:gd name="T21" fmla="*/ 0 h 36"/>
                <a:gd name="T22" fmla="*/ 0 w 63"/>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
                <a:gd name="T37" fmla="*/ 0 h 36"/>
                <a:gd name="T38" fmla="*/ 63 w 63"/>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 h="36">
                  <a:moveTo>
                    <a:pt x="3" y="0"/>
                  </a:moveTo>
                  <a:lnTo>
                    <a:pt x="0" y="34"/>
                  </a:lnTo>
                  <a:lnTo>
                    <a:pt x="8" y="35"/>
                  </a:lnTo>
                  <a:lnTo>
                    <a:pt x="10" y="29"/>
                  </a:lnTo>
                  <a:lnTo>
                    <a:pt x="50" y="27"/>
                  </a:lnTo>
                  <a:lnTo>
                    <a:pt x="57" y="36"/>
                  </a:lnTo>
                  <a:lnTo>
                    <a:pt x="63" y="33"/>
                  </a:lnTo>
                  <a:lnTo>
                    <a:pt x="56" y="10"/>
                  </a:lnTo>
                  <a:lnTo>
                    <a:pt x="11" y="11"/>
                  </a:lnTo>
                  <a:lnTo>
                    <a:pt x="12" y="0"/>
                  </a:lnTo>
                  <a:lnTo>
                    <a:pt x="3" y="0"/>
                  </a:lnTo>
                  <a:close/>
                </a:path>
              </a:pathLst>
            </a:custGeom>
            <a:solidFill>
              <a:srgbClr val="000000"/>
            </a:solidFill>
            <a:ln w="9525">
              <a:noFill/>
              <a:round/>
              <a:headEnd/>
              <a:tailEnd/>
            </a:ln>
          </p:spPr>
          <p:txBody>
            <a:bodyPr/>
            <a:lstStyle/>
            <a:p>
              <a:endParaRPr lang="en-US"/>
            </a:p>
          </p:txBody>
        </p:sp>
        <p:sp>
          <p:nvSpPr>
            <p:cNvPr id="13449" name="Freeform 290"/>
            <p:cNvSpPr>
              <a:spLocks/>
            </p:cNvSpPr>
            <p:nvPr/>
          </p:nvSpPr>
          <p:spPr bwMode="auto">
            <a:xfrm>
              <a:off x="1247" y="2793"/>
              <a:ext cx="2" cy="5"/>
            </a:xfrm>
            <a:custGeom>
              <a:avLst/>
              <a:gdLst>
                <a:gd name="T0" fmla="*/ 0 w 12"/>
                <a:gd name="T1" fmla="*/ 0 h 34"/>
                <a:gd name="T2" fmla="*/ 0 w 12"/>
                <a:gd name="T3" fmla="*/ 0 h 34"/>
                <a:gd name="T4" fmla="*/ 0 w 12"/>
                <a:gd name="T5" fmla="*/ 0 h 34"/>
                <a:gd name="T6" fmla="*/ 0 w 12"/>
                <a:gd name="T7" fmla="*/ 0 h 34"/>
                <a:gd name="T8" fmla="*/ 0 w 12"/>
                <a:gd name="T9" fmla="*/ 0 h 34"/>
                <a:gd name="T10" fmla="*/ 0 w 12"/>
                <a:gd name="T11" fmla="*/ 0 h 34"/>
                <a:gd name="T12" fmla="*/ 0 60000 65536"/>
                <a:gd name="T13" fmla="*/ 0 60000 65536"/>
                <a:gd name="T14" fmla="*/ 0 60000 65536"/>
                <a:gd name="T15" fmla="*/ 0 60000 65536"/>
                <a:gd name="T16" fmla="*/ 0 60000 65536"/>
                <a:gd name="T17" fmla="*/ 0 60000 65536"/>
                <a:gd name="T18" fmla="*/ 0 w 12"/>
                <a:gd name="T19" fmla="*/ 0 h 34"/>
                <a:gd name="T20" fmla="*/ 12 w 12"/>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2" h="34">
                  <a:moveTo>
                    <a:pt x="0" y="1"/>
                  </a:moveTo>
                  <a:lnTo>
                    <a:pt x="2" y="34"/>
                  </a:lnTo>
                  <a:lnTo>
                    <a:pt x="12" y="33"/>
                  </a:lnTo>
                  <a:lnTo>
                    <a:pt x="11" y="0"/>
                  </a:lnTo>
                  <a:lnTo>
                    <a:pt x="0" y="1"/>
                  </a:lnTo>
                  <a:close/>
                </a:path>
              </a:pathLst>
            </a:custGeom>
            <a:solidFill>
              <a:srgbClr val="000000"/>
            </a:solidFill>
            <a:ln w="9525">
              <a:noFill/>
              <a:round/>
              <a:headEnd/>
              <a:tailEnd/>
            </a:ln>
          </p:spPr>
          <p:txBody>
            <a:bodyPr/>
            <a:lstStyle/>
            <a:p>
              <a:endParaRPr lang="en-US"/>
            </a:p>
          </p:txBody>
        </p:sp>
        <p:sp>
          <p:nvSpPr>
            <p:cNvPr id="13450" name="Freeform 291"/>
            <p:cNvSpPr>
              <a:spLocks/>
            </p:cNvSpPr>
            <p:nvPr/>
          </p:nvSpPr>
          <p:spPr bwMode="auto">
            <a:xfrm>
              <a:off x="1122" y="2787"/>
              <a:ext cx="197" cy="53"/>
            </a:xfrm>
            <a:custGeom>
              <a:avLst/>
              <a:gdLst>
                <a:gd name="T0" fmla="*/ 0 w 1775"/>
                <a:gd name="T1" fmla="*/ 0 h 374"/>
                <a:gd name="T2" fmla="*/ 0 w 1775"/>
                <a:gd name="T3" fmla="*/ 0 h 374"/>
                <a:gd name="T4" fmla="*/ 0 w 1775"/>
                <a:gd name="T5" fmla="*/ 0 h 374"/>
                <a:gd name="T6" fmla="*/ 0 w 1775"/>
                <a:gd name="T7" fmla="*/ 0 h 374"/>
                <a:gd name="T8" fmla="*/ 0 w 1775"/>
                <a:gd name="T9" fmla="*/ 0 h 374"/>
                <a:gd name="T10" fmla="*/ 0 w 1775"/>
                <a:gd name="T11" fmla="*/ 0 h 374"/>
                <a:gd name="T12" fmla="*/ 0 w 1775"/>
                <a:gd name="T13" fmla="*/ 0 h 374"/>
                <a:gd name="T14" fmla="*/ 0 w 1775"/>
                <a:gd name="T15" fmla="*/ 0 h 374"/>
                <a:gd name="T16" fmla="*/ 0 w 1775"/>
                <a:gd name="T17" fmla="*/ 0 h 374"/>
                <a:gd name="T18" fmla="*/ 0 w 1775"/>
                <a:gd name="T19" fmla="*/ 0 h 374"/>
                <a:gd name="T20" fmla="*/ 0 w 1775"/>
                <a:gd name="T21" fmla="*/ 0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5"/>
                <a:gd name="T34" fmla="*/ 0 h 374"/>
                <a:gd name="T35" fmla="*/ 1775 w 1775"/>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5" h="374">
                  <a:moveTo>
                    <a:pt x="12" y="321"/>
                  </a:moveTo>
                  <a:lnTo>
                    <a:pt x="0" y="322"/>
                  </a:lnTo>
                  <a:lnTo>
                    <a:pt x="24" y="374"/>
                  </a:lnTo>
                  <a:lnTo>
                    <a:pt x="1760" y="369"/>
                  </a:lnTo>
                  <a:lnTo>
                    <a:pt x="1775" y="322"/>
                  </a:lnTo>
                  <a:lnTo>
                    <a:pt x="1694" y="0"/>
                  </a:lnTo>
                  <a:lnTo>
                    <a:pt x="1761" y="323"/>
                  </a:lnTo>
                  <a:lnTo>
                    <a:pt x="1751" y="360"/>
                  </a:lnTo>
                  <a:lnTo>
                    <a:pt x="32" y="363"/>
                  </a:lnTo>
                  <a:lnTo>
                    <a:pt x="12" y="321"/>
                  </a:lnTo>
                  <a:close/>
                </a:path>
              </a:pathLst>
            </a:custGeom>
            <a:solidFill>
              <a:srgbClr val="000000"/>
            </a:solidFill>
            <a:ln w="9525">
              <a:noFill/>
              <a:round/>
              <a:headEnd/>
              <a:tailEnd/>
            </a:ln>
          </p:spPr>
          <p:txBody>
            <a:bodyPr/>
            <a:lstStyle/>
            <a:p>
              <a:endParaRPr lang="en-US"/>
            </a:p>
          </p:txBody>
        </p:sp>
        <p:sp>
          <p:nvSpPr>
            <p:cNvPr id="13451" name="Freeform 292"/>
            <p:cNvSpPr>
              <a:spLocks/>
            </p:cNvSpPr>
            <p:nvPr/>
          </p:nvSpPr>
          <p:spPr bwMode="auto">
            <a:xfrm>
              <a:off x="1124" y="2834"/>
              <a:ext cx="195" cy="1"/>
            </a:xfrm>
            <a:custGeom>
              <a:avLst/>
              <a:gdLst>
                <a:gd name="T0" fmla="*/ 0 w 1756"/>
                <a:gd name="T1" fmla="*/ 0 h 12"/>
                <a:gd name="T2" fmla="*/ 0 w 1756"/>
                <a:gd name="T3" fmla="*/ 0 h 12"/>
                <a:gd name="T4" fmla="*/ 0 w 1756"/>
                <a:gd name="T5" fmla="*/ 0 h 12"/>
                <a:gd name="T6" fmla="*/ 0 w 1756"/>
                <a:gd name="T7" fmla="*/ 0 h 12"/>
                <a:gd name="T8" fmla="*/ 0 w 1756"/>
                <a:gd name="T9" fmla="*/ 0 h 12"/>
                <a:gd name="T10" fmla="*/ 0 w 1756"/>
                <a:gd name="T11" fmla="*/ 0 h 12"/>
                <a:gd name="T12" fmla="*/ 0 60000 65536"/>
                <a:gd name="T13" fmla="*/ 0 60000 65536"/>
                <a:gd name="T14" fmla="*/ 0 60000 65536"/>
                <a:gd name="T15" fmla="*/ 0 60000 65536"/>
                <a:gd name="T16" fmla="*/ 0 60000 65536"/>
                <a:gd name="T17" fmla="*/ 0 60000 65536"/>
                <a:gd name="T18" fmla="*/ 0 w 1756"/>
                <a:gd name="T19" fmla="*/ 0 h 12"/>
                <a:gd name="T20" fmla="*/ 1756 w 175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756" h="12">
                  <a:moveTo>
                    <a:pt x="4" y="4"/>
                  </a:moveTo>
                  <a:lnTo>
                    <a:pt x="1756" y="0"/>
                  </a:lnTo>
                  <a:lnTo>
                    <a:pt x="1751" y="10"/>
                  </a:lnTo>
                  <a:lnTo>
                    <a:pt x="0" y="12"/>
                  </a:lnTo>
                  <a:lnTo>
                    <a:pt x="4" y="4"/>
                  </a:lnTo>
                  <a:close/>
                </a:path>
              </a:pathLst>
            </a:custGeom>
            <a:solidFill>
              <a:srgbClr val="000000"/>
            </a:solidFill>
            <a:ln w="9525">
              <a:noFill/>
              <a:round/>
              <a:headEnd/>
              <a:tailEnd/>
            </a:ln>
          </p:spPr>
          <p:txBody>
            <a:bodyPr/>
            <a:lstStyle/>
            <a:p>
              <a:endParaRPr lang="en-US"/>
            </a:p>
          </p:txBody>
        </p:sp>
        <p:sp>
          <p:nvSpPr>
            <p:cNvPr id="13452" name="Freeform 293"/>
            <p:cNvSpPr>
              <a:spLocks/>
            </p:cNvSpPr>
            <p:nvPr/>
          </p:nvSpPr>
          <p:spPr bwMode="auto">
            <a:xfrm>
              <a:off x="1218" y="2820"/>
              <a:ext cx="11" cy="4"/>
            </a:xfrm>
            <a:custGeom>
              <a:avLst/>
              <a:gdLst>
                <a:gd name="T0" fmla="*/ 0 w 99"/>
                <a:gd name="T1" fmla="*/ 0 h 32"/>
                <a:gd name="T2" fmla="*/ 0 w 99"/>
                <a:gd name="T3" fmla="*/ 0 h 32"/>
                <a:gd name="T4" fmla="*/ 0 w 99"/>
                <a:gd name="T5" fmla="*/ 0 h 32"/>
                <a:gd name="T6" fmla="*/ 0 w 99"/>
                <a:gd name="T7" fmla="*/ 0 h 32"/>
                <a:gd name="T8" fmla="*/ 0 w 99"/>
                <a:gd name="T9" fmla="*/ 0 h 32"/>
                <a:gd name="T10" fmla="*/ 0 w 99"/>
                <a:gd name="T11" fmla="*/ 0 h 32"/>
                <a:gd name="T12" fmla="*/ 0 w 99"/>
                <a:gd name="T13" fmla="*/ 0 h 32"/>
                <a:gd name="T14" fmla="*/ 0 w 99"/>
                <a:gd name="T15" fmla="*/ 0 h 32"/>
                <a:gd name="T16" fmla="*/ 0 w 99"/>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32"/>
                <a:gd name="T29" fmla="*/ 99 w 99"/>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32">
                  <a:moveTo>
                    <a:pt x="2" y="8"/>
                  </a:moveTo>
                  <a:lnTo>
                    <a:pt x="0" y="31"/>
                  </a:lnTo>
                  <a:lnTo>
                    <a:pt x="97" y="32"/>
                  </a:lnTo>
                  <a:lnTo>
                    <a:pt x="99" y="2"/>
                  </a:lnTo>
                  <a:lnTo>
                    <a:pt x="91" y="0"/>
                  </a:lnTo>
                  <a:lnTo>
                    <a:pt x="89" y="26"/>
                  </a:lnTo>
                  <a:lnTo>
                    <a:pt x="75" y="7"/>
                  </a:lnTo>
                  <a:lnTo>
                    <a:pt x="2" y="8"/>
                  </a:lnTo>
                  <a:close/>
                </a:path>
              </a:pathLst>
            </a:custGeom>
            <a:solidFill>
              <a:srgbClr val="000000"/>
            </a:solidFill>
            <a:ln w="9525">
              <a:noFill/>
              <a:round/>
              <a:headEnd/>
              <a:tailEnd/>
            </a:ln>
          </p:spPr>
          <p:txBody>
            <a:bodyPr/>
            <a:lstStyle/>
            <a:p>
              <a:endParaRPr lang="en-US"/>
            </a:p>
          </p:txBody>
        </p:sp>
        <p:sp>
          <p:nvSpPr>
            <p:cNvPr id="13453" name="Freeform 294"/>
            <p:cNvSpPr>
              <a:spLocks/>
            </p:cNvSpPr>
            <p:nvPr/>
          </p:nvSpPr>
          <p:spPr bwMode="auto">
            <a:xfrm>
              <a:off x="1221" y="2815"/>
              <a:ext cx="5" cy="3"/>
            </a:xfrm>
            <a:custGeom>
              <a:avLst/>
              <a:gdLst>
                <a:gd name="T0" fmla="*/ 0 w 45"/>
                <a:gd name="T1" fmla="*/ 0 h 20"/>
                <a:gd name="T2" fmla="*/ 0 w 45"/>
                <a:gd name="T3" fmla="*/ 0 h 20"/>
                <a:gd name="T4" fmla="*/ 0 w 45"/>
                <a:gd name="T5" fmla="*/ 0 h 20"/>
                <a:gd name="T6" fmla="*/ 0 w 45"/>
                <a:gd name="T7" fmla="*/ 0 h 20"/>
                <a:gd name="T8" fmla="*/ 0 w 45"/>
                <a:gd name="T9" fmla="*/ 0 h 20"/>
                <a:gd name="T10" fmla="*/ 0 w 45"/>
                <a:gd name="T11" fmla="*/ 0 h 20"/>
                <a:gd name="T12" fmla="*/ 0 60000 65536"/>
                <a:gd name="T13" fmla="*/ 0 60000 65536"/>
                <a:gd name="T14" fmla="*/ 0 60000 65536"/>
                <a:gd name="T15" fmla="*/ 0 60000 65536"/>
                <a:gd name="T16" fmla="*/ 0 60000 65536"/>
                <a:gd name="T17" fmla="*/ 0 60000 65536"/>
                <a:gd name="T18" fmla="*/ 0 w 45"/>
                <a:gd name="T19" fmla="*/ 0 h 20"/>
                <a:gd name="T20" fmla="*/ 45 w 45"/>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5" h="20">
                  <a:moveTo>
                    <a:pt x="3" y="1"/>
                  </a:moveTo>
                  <a:lnTo>
                    <a:pt x="0" y="20"/>
                  </a:lnTo>
                  <a:lnTo>
                    <a:pt x="45" y="19"/>
                  </a:lnTo>
                  <a:lnTo>
                    <a:pt x="38" y="0"/>
                  </a:lnTo>
                  <a:lnTo>
                    <a:pt x="3" y="1"/>
                  </a:lnTo>
                  <a:close/>
                </a:path>
              </a:pathLst>
            </a:custGeom>
            <a:solidFill>
              <a:srgbClr val="000000"/>
            </a:solidFill>
            <a:ln w="9525">
              <a:noFill/>
              <a:round/>
              <a:headEnd/>
              <a:tailEnd/>
            </a:ln>
          </p:spPr>
          <p:txBody>
            <a:bodyPr/>
            <a:lstStyle/>
            <a:p>
              <a:endParaRPr lang="en-US"/>
            </a:p>
          </p:txBody>
        </p:sp>
        <p:sp>
          <p:nvSpPr>
            <p:cNvPr id="13454" name="Freeform 295"/>
            <p:cNvSpPr>
              <a:spLocks/>
            </p:cNvSpPr>
            <p:nvPr/>
          </p:nvSpPr>
          <p:spPr bwMode="auto">
            <a:xfrm>
              <a:off x="1226" y="2814"/>
              <a:ext cx="22" cy="10"/>
            </a:xfrm>
            <a:custGeom>
              <a:avLst/>
              <a:gdLst>
                <a:gd name="T0" fmla="*/ 0 w 192"/>
                <a:gd name="T1" fmla="*/ 0 h 75"/>
                <a:gd name="T2" fmla="*/ 0 w 192"/>
                <a:gd name="T3" fmla="*/ 0 h 75"/>
                <a:gd name="T4" fmla="*/ 0 w 192"/>
                <a:gd name="T5" fmla="*/ 0 h 75"/>
                <a:gd name="T6" fmla="*/ 0 w 192"/>
                <a:gd name="T7" fmla="*/ 0 h 75"/>
                <a:gd name="T8" fmla="*/ 0 w 192"/>
                <a:gd name="T9" fmla="*/ 0 h 75"/>
                <a:gd name="T10" fmla="*/ 0 w 192"/>
                <a:gd name="T11" fmla="*/ 0 h 75"/>
                <a:gd name="T12" fmla="*/ 0 w 192"/>
                <a:gd name="T13" fmla="*/ 0 h 75"/>
                <a:gd name="T14" fmla="*/ 0 w 192"/>
                <a:gd name="T15" fmla="*/ 0 h 75"/>
                <a:gd name="T16" fmla="*/ 0 w 192"/>
                <a:gd name="T17" fmla="*/ 0 h 75"/>
                <a:gd name="T18" fmla="*/ 0 w 192"/>
                <a:gd name="T19" fmla="*/ 0 h 75"/>
                <a:gd name="T20" fmla="*/ 0 w 192"/>
                <a:gd name="T21" fmla="*/ 0 h 75"/>
                <a:gd name="T22" fmla="*/ 0 w 192"/>
                <a:gd name="T23" fmla="*/ 0 h 75"/>
                <a:gd name="T24" fmla="*/ 0 w 192"/>
                <a:gd name="T25" fmla="*/ 0 h 75"/>
                <a:gd name="T26" fmla="*/ 0 w 192"/>
                <a:gd name="T27" fmla="*/ 0 h 75"/>
                <a:gd name="T28" fmla="*/ 0 w 192"/>
                <a:gd name="T29" fmla="*/ 0 h 75"/>
                <a:gd name="T30" fmla="*/ 0 w 192"/>
                <a:gd name="T31" fmla="*/ 0 h 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2"/>
                <a:gd name="T49" fmla="*/ 0 h 75"/>
                <a:gd name="T50" fmla="*/ 192 w 192"/>
                <a:gd name="T51" fmla="*/ 75 h 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2" h="75">
                  <a:moveTo>
                    <a:pt x="26" y="46"/>
                  </a:moveTo>
                  <a:lnTo>
                    <a:pt x="89" y="46"/>
                  </a:lnTo>
                  <a:lnTo>
                    <a:pt x="94" y="75"/>
                  </a:lnTo>
                  <a:lnTo>
                    <a:pt x="103" y="75"/>
                  </a:lnTo>
                  <a:lnTo>
                    <a:pt x="99" y="47"/>
                  </a:lnTo>
                  <a:lnTo>
                    <a:pt x="108" y="27"/>
                  </a:lnTo>
                  <a:lnTo>
                    <a:pt x="192" y="28"/>
                  </a:lnTo>
                  <a:lnTo>
                    <a:pt x="187" y="14"/>
                  </a:lnTo>
                  <a:lnTo>
                    <a:pt x="16" y="12"/>
                  </a:lnTo>
                  <a:lnTo>
                    <a:pt x="11" y="0"/>
                  </a:lnTo>
                  <a:lnTo>
                    <a:pt x="1" y="7"/>
                  </a:lnTo>
                  <a:lnTo>
                    <a:pt x="0" y="33"/>
                  </a:lnTo>
                  <a:lnTo>
                    <a:pt x="16" y="33"/>
                  </a:lnTo>
                  <a:lnTo>
                    <a:pt x="19" y="46"/>
                  </a:lnTo>
                  <a:lnTo>
                    <a:pt x="26" y="46"/>
                  </a:lnTo>
                  <a:close/>
                </a:path>
              </a:pathLst>
            </a:custGeom>
            <a:solidFill>
              <a:srgbClr val="000000"/>
            </a:solidFill>
            <a:ln w="9525">
              <a:noFill/>
              <a:round/>
              <a:headEnd/>
              <a:tailEnd/>
            </a:ln>
          </p:spPr>
          <p:txBody>
            <a:bodyPr/>
            <a:lstStyle/>
            <a:p>
              <a:endParaRPr lang="en-US"/>
            </a:p>
          </p:txBody>
        </p:sp>
        <p:sp>
          <p:nvSpPr>
            <p:cNvPr id="13455" name="Freeform 296"/>
            <p:cNvSpPr>
              <a:spLocks/>
            </p:cNvSpPr>
            <p:nvPr/>
          </p:nvSpPr>
          <p:spPr bwMode="auto">
            <a:xfrm>
              <a:off x="1213" y="2816"/>
              <a:ext cx="5" cy="5"/>
            </a:xfrm>
            <a:custGeom>
              <a:avLst/>
              <a:gdLst>
                <a:gd name="T0" fmla="*/ 0 w 43"/>
                <a:gd name="T1" fmla="*/ 0 h 38"/>
                <a:gd name="T2" fmla="*/ 0 w 43"/>
                <a:gd name="T3" fmla="*/ 0 h 38"/>
                <a:gd name="T4" fmla="*/ 0 w 43"/>
                <a:gd name="T5" fmla="*/ 0 h 38"/>
                <a:gd name="T6" fmla="*/ 0 w 43"/>
                <a:gd name="T7" fmla="*/ 0 h 38"/>
                <a:gd name="T8" fmla="*/ 0 w 43"/>
                <a:gd name="T9" fmla="*/ 0 h 38"/>
                <a:gd name="T10" fmla="*/ 0 w 43"/>
                <a:gd name="T11" fmla="*/ 0 h 38"/>
                <a:gd name="T12" fmla="*/ 0 w 43"/>
                <a:gd name="T13" fmla="*/ 0 h 38"/>
                <a:gd name="T14" fmla="*/ 0 w 43"/>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38"/>
                <a:gd name="T26" fmla="*/ 43 w 43"/>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38">
                  <a:moveTo>
                    <a:pt x="3" y="0"/>
                  </a:moveTo>
                  <a:lnTo>
                    <a:pt x="0" y="13"/>
                  </a:lnTo>
                  <a:lnTo>
                    <a:pt x="17" y="15"/>
                  </a:lnTo>
                  <a:lnTo>
                    <a:pt x="35" y="38"/>
                  </a:lnTo>
                  <a:lnTo>
                    <a:pt x="43" y="18"/>
                  </a:lnTo>
                  <a:lnTo>
                    <a:pt x="43" y="1"/>
                  </a:lnTo>
                  <a:lnTo>
                    <a:pt x="3" y="0"/>
                  </a:lnTo>
                  <a:close/>
                </a:path>
              </a:pathLst>
            </a:custGeom>
            <a:solidFill>
              <a:srgbClr val="000000"/>
            </a:solidFill>
            <a:ln w="9525">
              <a:noFill/>
              <a:round/>
              <a:headEnd/>
              <a:tailEnd/>
            </a:ln>
          </p:spPr>
          <p:txBody>
            <a:bodyPr/>
            <a:lstStyle/>
            <a:p>
              <a:endParaRPr lang="en-US"/>
            </a:p>
          </p:txBody>
        </p:sp>
        <p:sp>
          <p:nvSpPr>
            <p:cNvPr id="13456" name="Freeform 297"/>
            <p:cNvSpPr>
              <a:spLocks/>
            </p:cNvSpPr>
            <p:nvPr/>
          </p:nvSpPr>
          <p:spPr bwMode="auto">
            <a:xfrm>
              <a:off x="1215" y="2818"/>
              <a:ext cx="2" cy="6"/>
            </a:xfrm>
            <a:custGeom>
              <a:avLst/>
              <a:gdLst>
                <a:gd name="T0" fmla="*/ 0 w 20"/>
                <a:gd name="T1" fmla="*/ 0 h 41"/>
                <a:gd name="T2" fmla="*/ 0 w 20"/>
                <a:gd name="T3" fmla="*/ 0 h 41"/>
                <a:gd name="T4" fmla="*/ 0 w 20"/>
                <a:gd name="T5" fmla="*/ 0 h 41"/>
                <a:gd name="T6" fmla="*/ 0 w 20"/>
                <a:gd name="T7" fmla="*/ 0 h 41"/>
                <a:gd name="T8" fmla="*/ 0 w 20"/>
                <a:gd name="T9" fmla="*/ 0 h 41"/>
                <a:gd name="T10" fmla="*/ 0 w 20"/>
                <a:gd name="T11" fmla="*/ 0 h 41"/>
                <a:gd name="T12" fmla="*/ 0 w 20"/>
                <a:gd name="T13" fmla="*/ 0 h 41"/>
                <a:gd name="T14" fmla="*/ 0 w 20"/>
                <a:gd name="T15" fmla="*/ 0 h 41"/>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41"/>
                <a:gd name="T26" fmla="*/ 20 w 20"/>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41">
                  <a:moveTo>
                    <a:pt x="0" y="3"/>
                  </a:moveTo>
                  <a:lnTo>
                    <a:pt x="10" y="19"/>
                  </a:lnTo>
                  <a:lnTo>
                    <a:pt x="9" y="41"/>
                  </a:lnTo>
                  <a:lnTo>
                    <a:pt x="20" y="41"/>
                  </a:lnTo>
                  <a:lnTo>
                    <a:pt x="20" y="0"/>
                  </a:lnTo>
                  <a:lnTo>
                    <a:pt x="13" y="13"/>
                  </a:lnTo>
                  <a:lnTo>
                    <a:pt x="0" y="3"/>
                  </a:lnTo>
                  <a:close/>
                </a:path>
              </a:pathLst>
            </a:custGeom>
            <a:solidFill>
              <a:srgbClr val="000000"/>
            </a:solidFill>
            <a:ln w="9525">
              <a:noFill/>
              <a:round/>
              <a:headEnd/>
              <a:tailEnd/>
            </a:ln>
          </p:spPr>
          <p:txBody>
            <a:bodyPr/>
            <a:lstStyle/>
            <a:p>
              <a:endParaRPr lang="en-US"/>
            </a:p>
          </p:txBody>
        </p:sp>
        <p:sp>
          <p:nvSpPr>
            <p:cNvPr id="13457" name="Freeform 298"/>
            <p:cNvSpPr>
              <a:spLocks/>
            </p:cNvSpPr>
            <p:nvPr/>
          </p:nvSpPr>
          <p:spPr bwMode="auto">
            <a:xfrm>
              <a:off x="1233" y="2626"/>
              <a:ext cx="97" cy="91"/>
            </a:xfrm>
            <a:custGeom>
              <a:avLst/>
              <a:gdLst>
                <a:gd name="T0" fmla="*/ 0 w 873"/>
                <a:gd name="T1" fmla="*/ 0 h 635"/>
                <a:gd name="T2" fmla="*/ 0 w 873"/>
                <a:gd name="T3" fmla="*/ 0 h 635"/>
                <a:gd name="T4" fmla="*/ 0 w 873"/>
                <a:gd name="T5" fmla="*/ 0 h 635"/>
                <a:gd name="T6" fmla="*/ 0 w 873"/>
                <a:gd name="T7" fmla="*/ 0 h 635"/>
                <a:gd name="T8" fmla="*/ 0 w 873"/>
                <a:gd name="T9" fmla="*/ 0 h 635"/>
                <a:gd name="T10" fmla="*/ 0 w 873"/>
                <a:gd name="T11" fmla="*/ 0 h 635"/>
                <a:gd name="T12" fmla="*/ 0 w 873"/>
                <a:gd name="T13" fmla="*/ 0 h 635"/>
                <a:gd name="T14" fmla="*/ 0 w 873"/>
                <a:gd name="T15" fmla="*/ 0 h 635"/>
                <a:gd name="T16" fmla="*/ 0 w 873"/>
                <a:gd name="T17" fmla="*/ 0 h 635"/>
                <a:gd name="T18" fmla="*/ 0 w 873"/>
                <a:gd name="T19" fmla="*/ 0 h 635"/>
                <a:gd name="T20" fmla="*/ 0 w 873"/>
                <a:gd name="T21" fmla="*/ 0 h 635"/>
                <a:gd name="T22" fmla="*/ 0 w 873"/>
                <a:gd name="T23" fmla="*/ 0 h 635"/>
                <a:gd name="T24" fmla="*/ 0 w 873"/>
                <a:gd name="T25" fmla="*/ 0 h 635"/>
                <a:gd name="T26" fmla="*/ 0 w 873"/>
                <a:gd name="T27" fmla="*/ 0 h 635"/>
                <a:gd name="T28" fmla="*/ 0 w 873"/>
                <a:gd name="T29" fmla="*/ 0 h 635"/>
                <a:gd name="T30" fmla="*/ 0 w 873"/>
                <a:gd name="T31" fmla="*/ 0 h 635"/>
                <a:gd name="T32" fmla="*/ 0 w 873"/>
                <a:gd name="T33" fmla="*/ 0 h 635"/>
                <a:gd name="T34" fmla="*/ 0 w 873"/>
                <a:gd name="T35" fmla="*/ 0 h 635"/>
                <a:gd name="T36" fmla="*/ 0 w 873"/>
                <a:gd name="T37" fmla="*/ 0 h 635"/>
                <a:gd name="T38" fmla="*/ 0 w 873"/>
                <a:gd name="T39" fmla="*/ 0 h 635"/>
                <a:gd name="T40" fmla="*/ 0 w 873"/>
                <a:gd name="T41" fmla="*/ 0 h 635"/>
                <a:gd name="T42" fmla="*/ 0 w 873"/>
                <a:gd name="T43" fmla="*/ 0 h 635"/>
                <a:gd name="T44" fmla="*/ 0 w 873"/>
                <a:gd name="T45" fmla="*/ 0 h 635"/>
                <a:gd name="T46" fmla="*/ 0 w 873"/>
                <a:gd name="T47" fmla="*/ 0 h 635"/>
                <a:gd name="T48" fmla="*/ 0 w 873"/>
                <a:gd name="T49" fmla="*/ 0 h 635"/>
                <a:gd name="T50" fmla="*/ 0 w 873"/>
                <a:gd name="T51" fmla="*/ 0 h 635"/>
                <a:gd name="T52" fmla="*/ 0 w 873"/>
                <a:gd name="T53" fmla="*/ 0 h 635"/>
                <a:gd name="T54" fmla="*/ 0 w 873"/>
                <a:gd name="T55" fmla="*/ 0 h 635"/>
                <a:gd name="T56" fmla="*/ 0 w 873"/>
                <a:gd name="T57" fmla="*/ 0 h 63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73"/>
                <a:gd name="T88" fmla="*/ 0 h 635"/>
                <a:gd name="T89" fmla="*/ 873 w 873"/>
                <a:gd name="T90" fmla="*/ 635 h 63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73" h="635">
                  <a:moveTo>
                    <a:pt x="0" y="3"/>
                  </a:moveTo>
                  <a:lnTo>
                    <a:pt x="10" y="635"/>
                  </a:lnTo>
                  <a:lnTo>
                    <a:pt x="873" y="630"/>
                  </a:lnTo>
                  <a:lnTo>
                    <a:pt x="867" y="562"/>
                  </a:lnTo>
                  <a:lnTo>
                    <a:pt x="829" y="584"/>
                  </a:lnTo>
                  <a:lnTo>
                    <a:pt x="777" y="593"/>
                  </a:lnTo>
                  <a:lnTo>
                    <a:pt x="703" y="598"/>
                  </a:lnTo>
                  <a:lnTo>
                    <a:pt x="615" y="597"/>
                  </a:lnTo>
                  <a:lnTo>
                    <a:pt x="518" y="589"/>
                  </a:lnTo>
                  <a:lnTo>
                    <a:pt x="415" y="569"/>
                  </a:lnTo>
                  <a:lnTo>
                    <a:pt x="338" y="545"/>
                  </a:lnTo>
                  <a:lnTo>
                    <a:pt x="297" y="510"/>
                  </a:lnTo>
                  <a:lnTo>
                    <a:pt x="274" y="477"/>
                  </a:lnTo>
                  <a:lnTo>
                    <a:pt x="258" y="424"/>
                  </a:lnTo>
                  <a:lnTo>
                    <a:pt x="252" y="347"/>
                  </a:lnTo>
                  <a:lnTo>
                    <a:pt x="264" y="262"/>
                  </a:lnTo>
                  <a:lnTo>
                    <a:pt x="294" y="196"/>
                  </a:lnTo>
                  <a:lnTo>
                    <a:pt x="340" y="133"/>
                  </a:lnTo>
                  <a:lnTo>
                    <a:pt x="392" y="83"/>
                  </a:lnTo>
                  <a:lnTo>
                    <a:pt x="459" y="45"/>
                  </a:lnTo>
                  <a:lnTo>
                    <a:pt x="535" y="26"/>
                  </a:lnTo>
                  <a:lnTo>
                    <a:pt x="614" y="20"/>
                  </a:lnTo>
                  <a:lnTo>
                    <a:pt x="704" y="20"/>
                  </a:lnTo>
                  <a:lnTo>
                    <a:pt x="815" y="23"/>
                  </a:lnTo>
                  <a:lnTo>
                    <a:pt x="852" y="48"/>
                  </a:lnTo>
                  <a:lnTo>
                    <a:pt x="864" y="8"/>
                  </a:lnTo>
                  <a:lnTo>
                    <a:pt x="433" y="0"/>
                  </a:lnTo>
                  <a:lnTo>
                    <a:pt x="0" y="3"/>
                  </a:lnTo>
                  <a:close/>
                </a:path>
              </a:pathLst>
            </a:custGeom>
            <a:solidFill>
              <a:srgbClr val="000000"/>
            </a:solidFill>
            <a:ln w="9525">
              <a:noFill/>
              <a:round/>
              <a:headEnd/>
              <a:tailEnd/>
            </a:ln>
          </p:spPr>
          <p:txBody>
            <a:bodyPr/>
            <a:lstStyle/>
            <a:p>
              <a:endParaRPr lang="en-US"/>
            </a:p>
          </p:txBody>
        </p:sp>
        <p:sp>
          <p:nvSpPr>
            <p:cNvPr id="13458" name="Freeform 299"/>
            <p:cNvSpPr>
              <a:spLocks/>
            </p:cNvSpPr>
            <p:nvPr/>
          </p:nvSpPr>
          <p:spPr bwMode="auto">
            <a:xfrm>
              <a:off x="1321" y="2628"/>
              <a:ext cx="9" cy="88"/>
            </a:xfrm>
            <a:custGeom>
              <a:avLst/>
              <a:gdLst>
                <a:gd name="T0" fmla="*/ 0 w 83"/>
                <a:gd name="T1" fmla="*/ 0 h 621"/>
                <a:gd name="T2" fmla="*/ 0 w 83"/>
                <a:gd name="T3" fmla="*/ 0 h 621"/>
                <a:gd name="T4" fmla="*/ 0 w 83"/>
                <a:gd name="T5" fmla="*/ 0 h 621"/>
                <a:gd name="T6" fmla="*/ 0 w 83"/>
                <a:gd name="T7" fmla="*/ 0 h 621"/>
                <a:gd name="T8" fmla="*/ 0 w 83"/>
                <a:gd name="T9" fmla="*/ 0 h 621"/>
                <a:gd name="T10" fmla="*/ 0 w 83"/>
                <a:gd name="T11" fmla="*/ 0 h 621"/>
                <a:gd name="T12" fmla="*/ 0 w 83"/>
                <a:gd name="T13" fmla="*/ 0 h 621"/>
                <a:gd name="T14" fmla="*/ 0 w 83"/>
                <a:gd name="T15" fmla="*/ 0 h 621"/>
                <a:gd name="T16" fmla="*/ 0 w 83"/>
                <a:gd name="T17" fmla="*/ 0 h 621"/>
                <a:gd name="T18" fmla="*/ 0 w 83"/>
                <a:gd name="T19" fmla="*/ 0 h 621"/>
                <a:gd name="T20" fmla="*/ 0 w 83"/>
                <a:gd name="T21" fmla="*/ 0 h 621"/>
                <a:gd name="T22" fmla="*/ 0 w 83"/>
                <a:gd name="T23" fmla="*/ 0 h 6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621"/>
                <a:gd name="T38" fmla="*/ 83 w 83"/>
                <a:gd name="T39" fmla="*/ 621 h 6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621">
                  <a:moveTo>
                    <a:pt x="0" y="6"/>
                  </a:moveTo>
                  <a:lnTo>
                    <a:pt x="36" y="161"/>
                  </a:lnTo>
                  <a:lnTo>
                    <a:pt x="50" y="306"/>
                  </a:lnTo>
                  <a:lnTo>
                    <a:pt x="54" y="420"/>
                  </a:lnTo>
                  <a:lnTo>
                    <a:pt x="41" y="614"/>
                  </a:lnTo>
                  <a:lnTo>
                    <a:pt x="82" y="621"/>
                  </a:lnTo>
                  <a:lnTo>
                    <a:pt x="83" y="479"/>
                  </a:lnTo>
                  <a:lnTo>
                    <a:pt x="83" y="369"/>
                  </a:lnTo>
                  <a:lnTo>
                    <a:pt x="79" y="222"/>
                  </a:lnTo>
                  <a:lnTo>
                    <a:pt x="65" y="0"/>
                  </a:lnTo>
                  <a:lnTo>
                    <a:pt x="0" y="6"/>
                  </a:lnTo>
                  <a:close/>
                </a:path>
              </a:pathLst>
            </a:custGeom>
            <a:solidFill>
              <a:srgbClr val="000000"/>
            </a:solidFill>
            <a:ln w="9525">
              <a:noFill/>
              <a:round/>
              <a:headEnd/>
              <a:tailEnd/>
            </a:ln>
          </p:spPr>
          <p:txBody>
            <a:bodyPr/>
            <a:lstStyle/>
            <a:p>
              <a:endParaRPr lang="en-US"/>
            </a:p>
          </p:txBody>
        </p:sp>
        <p:sp>
          <p:nvSpPr>
            <p:cNvPr id="13459" name="Freeform 300"/>
            <p:cNvSpPr>
              <a:spLocks/>
            </p:cNvSpPr>
            <p:nvPr/>
          </p:nvSpPr>
          <p:spPr bwMode="auto">
            <a:xfrm>
              <a:off x="1215" y="2609"/>
              <a:ext cx="127" cy="139"/>
            </a:xfrm>
            <a:custGeom>
              <a:avLst/>
              <a:gdLst>
                <a:gd name="T0" fmla="*/ 0 w 1141"/>
                <a:gd name="T1" fmla="*/ 0 h 974"/>
                <a:gd name="T2" fmla="*/ 0 w 1141"/>
                <a:gd name="T3" fmla="*/ 0 h 974"/>
                <a:gd name="T4" fmla="*/ 0 w 1141"/>
                <a:gd name="T5" fmla="*/ 0 h 974"/>
                <a:gd name="T6" fmla="*/ 0 w 1141"/>
                <a:gd name="T7" fmla="*/ 0 h 974"/>
                <a:gd name="T8" fmla="*/ 0 w 1141"/>
                <a:gd name="T9" fmla="*/ 0 h 974"/>
                <a:gd name="T10" fmla="*/ 0 w 1141"/>
                <a:gd name="T11" fmla="*/ 0 h 974"/>
                <a:gd name="T12" fmla="*/ 0 w 1141"/>
                <a:gd name="T13" fmla="*/ 0 h 974"/>
                <a:gd name="T14" fmla="*/ 0 w 1141"/>
                <a:gd name="T15" fmla="*/ 0 h 974"/>
                <a:gd name="T16" fmla="*/ 0 w 1141"/>
                <a:gd name="T17" fmla="*/ 0 h 974"/>
                <a:gd name="T18" fmla="*/ 0 w 1141"/>
                <a:gd name="T19" fmla="*/ 0 h 974"/>
                <a:gd name="T20" fmla="*/ 0 w 1141"/>
                <a:gd name="T21" fmla="*/ 0 h 974"/>
                <a:gd name="T22" fmla="*/ 0 w 1141"/>
                <a:gd name="T23" fmla="*/ 0 h 974"/>
                <a:gd name="T24" fmla="*/ 0 w 1141"/>
                <a:gd name="T25" fmla="*/ 0 h 974"/>
                <a:gd name="T26" fmla="*/ 0 w 1141"/>
                <a:gd name="T27" fmla="*/ 0 h 974"/>
                <a:gd name="T28" fmla="*/ 0 w 1141"/>
                <a:gd name="T29" fmla="*/ 0 h 974"/>
                <a:gd name="T30" fmla="*/ 0 w 1141"/>
                <a:gd name="T31" fmla="*/ 0 h 974"/>
                <a:gd name="T32" fmla="*/ 0 w 1141"/>
                <a:gd name="T33" fmla="*/ 0 h 974"/>
                <a:gd name="T34" fmla="*/ 0 w 1141"/>
                <a:gd name="T35" fmla="*/ 0 h 974"/>
                <a:gd name="T36" fmla="*/ 0 w 1141"/>
                <a:gd name="T37" fmla="*/ 0 h 974"/>
                <a:gd name="T38" fmla="*/ 0 w 1141"/>
                <a:gd name="T39" fmla="*/ 0 h 974"/>
                <a:gd name="T40" fmla="*/ 0 w 1141"/>
                <a:gd name="T41" fmla="*/ 0 h 974"/>
                <a:gd name="T42" fmla="*/ 0 w 1141"/>
                <a:gd name="T43" fmla="*/ 0 h 974"/>
                <a:gd name="T44" fmla="*/ 0 w 1141"/>
                <a:gd name="T45" fmla="*/ 0 h 974"/>
                <a:gd name="T46" fmla="*/ 0 w 1141"/>
                <a:gd name="T47" fmla="*/ 0 h 9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1"/>
                <a:gd name="T73" fmla="*/ 0 h 974"/>
                <a:gd name="T74" fmla="*/ 1141 w 1141"/>
                <a:gd name="T75" fmla="*/ 974 h 9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1" h="974">
                  <a:moveTo>
                    <a:pt x="158" y="973"/>
                  </a:moveTo>
                  <a:lnTo>
                    <a:pt x="121" y="974"/>
                  </a:lnTo>
                  <a:lnTo>
                    <a:pt x="93" y="961"/>
                  </a:lnTo>
                  <a:lnTo>
                    <a:pt x="84" y="941"/>
                  </a:lnTo>
                  <a:lnTo>
                    <a:pt x="82" y="896"/>
                  </a:lnTo>
                  <a:lnTo>
                    <a:pt x="38" y="895"/>
                  </a:lnTo>
                  <a:lnTo>
                    <a:pt x="11" y="875"/>
                  </a:lnTo>
                  <a:lnTo>
                    <a:pt x="0" y="24"/>
                  </a:lnTo>
                  <a:lnTo>
                    <a:pt x="10" y="9"/>
                  </a:lnTo>
                  <a:lnTo>
                    <a:pt x="29" y="0"/>
                  </a:lnTo>
                  <a:lnTo>
                    <a:pt x="47" y="0"/>
                  </a:lnTo>
                  <a:lnTo>
                    <a:pt x="27" y="19"/>
                  </a:lnTo>
                  <a:lnTo>
                    <a:pt x="29" y="222"/>
                  </a:lnTo>
                  <a:lnTo>
                    <a:pt x="30" y="462"/>
                  </a:lnTo>
                  <a:lnTo>
                    <a:pt x="38" y="862"/>
                  </a:lnTo>
                  <a:lnTo>
                    <a:pt x="56" y="877"/>
                  </a:lnTo>
                  <a:lnTo>
                    <a:pt x="1097" y="875"/>
                  </a:lnTo>
                  <a:lnTo>
                    <a:pt x="1141" y="869"/>
                  </a:lnTo>
                  <a:lnTo>
                    <a:pt x="1085" y="897"/>
                  </a:lnTo>
                  <a:lnTo>
                    <a:pt x="108" y="897"/>
                  </a:lnTo>
                  <a:lnTo>
                    <a:pt x="114" y="942"/>
                  </a:lnTo>
                  <a:lnTo>
                    <a:pt x="124" y="959"/>
                  </a:lnTo>
                  <a:lnTo>
                    <a:pt x="158" y="973"/>
                  </a:lnTo>
                  <a:close/>
                </a:path>
              </a:pathLst>
            </a:custGeom>
            <a:solidFill>
              <a:srgbClr val="000000"/>
            </a:solidFill>
            <a:ln w="9525">
              <a:noFill/>
              <a:round/>
              <a:headEnd/>
              <a:tailEnd/>
            </a:ln>
          </p:spPr>
          <p:txBody>
            <a:bodyPr/>
            <a:lstStyle/>
            <a:p>
              <a:endParaRPr lang="en-US"/>
            </a:p>
          </p:txBody>
        </p:sp>
        <p:sp>
          <p:nvSpPr>
            <p:cNvPr id="13460" name="Freeform 301"/>
            <p:cNvSpPr>
              <a:spLocks/>
            </p:cNvSpPr>
            <p:nvPr/>
          </p:nvSpPr>
          <p:spPr bwMode="auto">
            <a:xfrm>
              <a:off x="1221" y="2609"/>
              <a:ext cx="124" cy="122"/>
            </a:xfrm>
            <a:custGeom>
              <a:avLst/>
              <a:gdLst>
                <a:gd name="T0" fmla="*/ 0 w 1118"/>
                <a:gd name="T1" fmla="*/ 0 h 856"/>
                <a:gd name="T2" fmla="*/ 0 w 1118"/>
                <a:gd name="T3" fmla="*/ 0 h 856"/>
                <a:gd name="T4" fmla="*/ 0 w 1118"/>
                <a:gd name="T5" fmla="*/ 0 h 856"/>
                <a:gd name="T6" fmla="*/ 0 w 1118"/>
                <a:gd name="T7" fmla="*/ 0 h 856"/>
                <a:gd name="T8" fmla="*/ 0 w 1118"/>
                <a:gd name="T9" fmla="*/ 0 h 856"/>
                <a:gd name="T10" fmla="*/ 0 w 1118"/>
                <a:gd name="T11" fmla="*/ 0 h 856"/>
                <a:gd name="T12" fmla="*/ 0 w 1118"/>
                <a:gd name="T13" fmla="*/ 0 h 856"/>
                <a:gd name="T14" fmla="*/ 0 w 1118"/>
                <a:gd name="T15" fmla="*/ 0 h 856"/>
                <a:gd name="T16" fmla="*/ 0 w 1118"/>
                <a:gd name="T17" fmla="*/ 0 h 856"/>
                <a:gd name="T18" fmla="*/ 0 w 1118"/>
                <a:gd name="T19" fmla="*/ 0 h 8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8"/>
                <a:gd name="T31" fmla="*/ 0 h 856"/>
                <a:gd name="T32" fmla="*/ 1118 w 1118"/>
                <a:gd name="T33" fmla="*/ 856 h 8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8" h="856">
                  <a:moveTo>
                    <a:pt x="1105" y="856"/>
                  </a:moveTo>
                  <a:lnTo>
                    <a:pt x="1078" y="18"/>
                  </a:lnTo>
                  <a:lnTo>
                    <a:pt x="1065" y="13"/>
                  </a:lnTo>
                  <a:lnTo>
                    <a:pt x="0" y="13"/>
                  </a:lnTo>
                  <a:lnTo>
                    <a:pt x="20" y="0"/>
                  </a:lnTo>
                  <a:lnTo>
                    <a:pt x="1084" y="0"/>
                  </a:lnTo>
                  <a:lnTo>
                    <a:pt x="1093" y="14"/>
                  </a:lnTo>
                  <a:lnTo>
                    <a:pt x="1118" y="848"/>
                  </a:lnTo>
                  <a:lnTo>
                    <a:pt x="1105" y="856"/>
                  </a:lnTo>
                  <a:close/>
                </a:path>
              </a:pathLst>
            </a:custGeom>
            <a:solidFill>
              <a:srgbClr val="000000"/>
            </a:solidFill>
            <a:ln w="9525">
              <a:noFill/>
              <a:round/>
              <a:headEnd/>
              <a:tailEnd/>
            </a:ln>
          </p:spPr>
          <p:txBody>
            <a:bodyPr/>
            <a:lstStyle/>
            <a:p>
              <a:endParaRPr lang="en-US"/>
            </a:p>
          </p:txBody>
        </p:sp>
        <p:sp>
          <p:nvSpPr>
            <p:cNvPr id="13461" name="Freeform 302"/>
            <p:cNvSpPr>
              <a:spLocks/>
            </p:cNvSpPr>
            <p:nvPr/>
          </p:nvSpPr>
          <p:spPr bwMode="auto">
            <a:xfrm>
              <a:off x="1219" y="2611"/>
              <a:ext cx="125" cy="122"/>
            </a:xfrm>
            <a:custGeom>
              <a:avLst/>
              <a:gdLst>
                <a:gd name="T0" fmla="*/ 0 w 1124"/>
                <a:gd name="T1" fmla="*/ 0 h 856"/>
                <a:gd name="T2" fmla="*/ 0 w 1124"/>
                <a:gd name="T3" fmla="*/ 0 h 856"/>
                <a:gd name="T4" fmla="*/ 0 w 1124"/>
                <a:gd name="T5" fmla="*/ 0 h 856"/>
                <a:gd name="T6" fmla="*/ 0 w 1124"/>
                <a:gd name="T7" fmla="*/ 0 h 856"/>
                <a:gd name="T8" fmla="*/ 0 w 1124"/>
                <a:gd name="T9" fmla="*/ 0 h 856"/>
                <a:gd name="T10" fmla="*/ 0 w 1124"/>
                <a:gd name="T11" fmla="*/ 0 h 856"/>
                <a:gd name="T12" fmla="*/ 0 w 1124"/>
                <a:gd name="T13" fmla="*/ 0 h 856"/>
                <a:gd name="T14" fmla="*/ 0 w 1124"/>
                <a:gd name="T15" fmla="*/ 0 h 856"/>
                <a:gd name="T16" fmla="*/ 0 w 1124"/>
                <a:gd name="T17" fmla="*/ 0 h 856"/>
                <a:gd name="T18" fmla="*/ 0 w 1124"/>
                <a:gd name="T19" fmla="*/ 0 h 856"/>
                <a:gd name="T20" fmla="*/ 0 w 1124"/>
                <a:gd name="T21" fmla="*/ 0 h 856"/>
                <a:gd name="T22" fmla="*/ 0 w 1124"/>
                <a:gd name="T23" fmla="*/ 0 h 8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24"/>
                <a:gd name="T37" fmla="*/ 0 h 856"/>
                <a:gd name="T38" fmla="*/ 1124 w 1124"/>
                <a:gd name="T39" fmla="*/ 856 h 8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24" h="856">
                  <a:moveTo>
                    <a:pt x="12" y="4"/>
                  </a:moveTo>
                  <a:lnTo>
                    <a:pt x="0" y="16"/>
                  </a:lnTo>
                  <a:lnTo>
                    <a:pt x="5" y="838"/>
                  </a:lnTo>
                  <a:lnTo>
                    <a:pt x="26" y="856"/>
                  </a:lnTo>
                  <a:lnTo>
                    <a:pt x="1098" y="855"/>
                  </a:lnTo>
                  <a:lnTo>
                    <a:pt x="1124" y="844"/>
                  </a:lnTo>
                  <a:lnTo>
                    <a:pt x="38" y="845"/>
                  </a:lnTo>
                  <a:lnTo>
                    <a:pt x="19" y="831"/>
                  </a:lnTo>
                  <a:lnTo>
                    <a:pt x="8" y="19"/>
                  </a:lnTo>
                  <a:lnTo>
                    <a:pt x="22" y="0"/>
                  </a:lnTo>
                  <a:lnTo>
                    <a:pt x="12" y="4"/>
                  </a:lnTo>
                  <a:close/>
                </a:path>
              </a:pathLst>
            </a:custGeom>
            <a:solidFill>
              <a:srgbClr val="000000"/>
            </a:solidFill>
            <a:ln w="9525">
              <a:noFill/>
              <a:round/>
              <a:headEnd/>
              <a:tailEnd/>
            </a:ln>
          </p:spPr>
          <p:txBody>
            <a:bodyPr/>
            <a:lstStyle/>
            <a:p>
              <a:endParaRPr lang="en-US"/>
            </a:p>
          </p:txBody>
        </p:sp>
        <p:sp>
          <p:nvSpPr>
            <p:cNvPr id="13462" name="Freeform 303"/>
            <p:cNvSpPr>
              <a:spLocks/>
            </p:cNvSpPr>
            <p:nvPr/>
          </p:nvSpPr>
          <p:spPr bwMode="auto">
            <a:xfrm>
              <a:off x="1233" y="2736"/>
              <a:ext cx="103" cy="20"/>
            </a:xfrm>
            <a:custGeom>
              <a:avLst/>
              <a:gdLst>
                <a:gd name="T0" fmla="*/ 0 w 926"/>
                <a:gd name="T1" fmla="*/ 0 h 144"/>
                <a:gd name="T2" fmla="*/ 0 w 926"/>
                <a:gd name="T3" fmla="*/ 0 h 144"/>
                <a:gd name="T4" fmla="*/ 0 w 926"/>
                <a:gd name="T5" fmla="*/ 0 h 144"/>
                <a:gd name="T6" fmla="*/ 0 w 926"/>
                <a:gd name="T7" fmla="*/ 0 h 144"/>
                <a:gd name="T8" fmla="*/ 0 w 926"/>
                <a:gd name="T9" fmla="*/ 0 h 144"/>
                <a:gd name="T10" fmla="*/ 0 w 926"/>
                <a:gd name="T11" fmla="*/ 0 h 144"/>
                <a:gd name="T12" fmla="*/ 0 w 926"/>
                <a:gd name="T13" fmla="*/ 0 h 144"/>
                <a:gd name="T14" fmla="*/ 0 w 926"/>
                <a:gd name="T15" fmla="*/ 0 h 144"/>
                <a:gd name="T16" fmla="*/ 0 w 926"/>
                <a:gd name="T17" fmla="*/ 0 h 144"/>
                <a:gd name="T18" fmla="*/ 0 w 926"/>
                <a:gd name="T19" fmla="*/ 0 h 144"/>
                <a:gd name="T20" fmla="*/ 0 w 926"/>
                <a:gd name="T21" fmla="*/ 0 h 144"/>
                <a:gd name="T22" fmla="*/ 0 w 926"/>
                <a:gd name="T23" fmla="*/ 0 h 144"/>
                <a:gd name="T24" fmla="*/ 0 w 926"/>
                <a:gd name="T25" fmla="*/ 0 h 144"/>
                <a:gd name="T26" fmla="*/ 0 w 926"/>
                <a:gd name="T27" fmla="*/ 0 h 144"/>
                <a:gd name="T28" fmla="*/ 0 w 926"/>
                <a:gd name="T29" fmla="*/ 0 h 144"/>
                <a:gd name="T30" fmla="*/ 0 w 926"/>
                <a:gd name="T31" fmla="*/ 0 h 144"/>
                <a:gd name="T32" fmla="*/ 0 w 926"/>
                <a:gd name="T33" fmla="*/ 0 h 144"/>
                <a:gd name="T34" fmla="*/ 0 w 926"/>
                <a:gd name="T35" fmla="*/ 0 h 144"/>
                <a:gd name="T36" fmla="*/ 0 w 926"/>
                <a:gd name="T37" fmla="*/ 0 h 14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26"/>
                <a:gd name="T58" fmla="*/ 0 h 144"/>
                <a:gd name="T59" fmla="*/ 926 w 926"/>
                <a:gd name="T60" fmla="*/ 144 h 14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26" h="144">
                  <a:moveTo>
                    <a:pt x="0" y="80"/>
                  </a:moveTo>
                  <a:lnTo>
                    <a:pt x="550" y="81"/>
                  </a:lnTo>
                  <a:lnTo>
                    <a:pt x="547" y="0"/>
                  </a:lnTo>
                  <a:lnTo>
                    <a:pt x="561" y="0"/>
                  </a:lnTo>
                  <a:lnTo>
                    <a:pt x="568" y="79"/>
                  </a:lnTo>
                  <a:lnTo>
                    <a:pt x="805" y="81"/>
                  </a:lnTo>
                  <a:lnTo>
                    <a:pt x="926" y="60"/>
                  </a:lnTo>
                  <a:lnTo>
                    <a:pt x="821" y="97"/>
                  </a:lnTo>
                  <a:lnTo>
                    <a:pt x="826" y="136"/>
                  </a:lnTo>
                  <a:lnTo>
                    <a:pt x="661" y="140"/>
                  </a:lnTo>
                  <a:lnTo>
                    <a:pt x="672" y="126"/>
                  </a:lnTo>
                  <a:lnTo>
                    <a:pt x="791" y="124"/>
                  </a:lnTo>
                  <a:lnTo>
                    <a:pt x="791" y="103"/>
                  </a:lnTo>
                  <a:lnTo>
                    <a:pt x="42" y="105"/>
                  </a:lnTo>
                  <a:lnTo>
                    <a:pt x="41" y="132"/>
                  </a:lnTo>
                  <a:lnTo>
                    <a:pt x="94" y="144"/>
                  </a:lnTo>
                  <a:lnTo>
                    <a:pt x="12" y="144"/>
                  </a:lnTo>
                  <a:lnTo>
                    <a:pt x="0" y="80"/>
                  </a:lnTo>
                  <a:close/>
                </a:path>
              </a:pathLst>
            </a:custGeom>
            <a:solidFill>
              <a:srgbClr val="000000"/>
            </a:solidFill>
            <a:ln w="9525">
              <a:noFill/>
              <a:round/>
              <a:headEnd/>
              <a:tailEnd/>
            </a:ln>
          </p:spPr>
          <p:txBody>
            <a:bodyPr/>
            <a:lstStyle/>
            <a:p>
              <a:endParaRPr lang="en-US"/>
            </a:p>
          </p:txBody>
        </p:sp>
        <p:sp>
          <p:nvSpPr>
            <p:cNvPr id="13463" name="Freeform 304"/>
            <p:cNvSpPr>
              <a:spLocks/>
            </p:cNvSpPr>
            <p:nvPr/>
          </p:nvSpPr>
          <p:spPr bwMode="auto">
            <a:xfrm>
              <a:off x="1321" y="2738"/>
              <a:ext cx="11" cy="7"/>
            </a:xfrm>
            <a:custGeom>
              <a:avLst/>
              <a:gdLst>
                <a:gd name="T0" fmla="*/ 0 w 93"/>
                <a:gd name="T1" fmla="*/ 0 h 46"/>
                <a:gd name="T2" fmla="*/ 0 w 93"/>
                <a:gd name="T3" fmla="*/ 0 h 46"/>
                <a:gd name="T4" fmla="*/ 0 w 93"/>
                <a:gd name="T5" fmla="*/ 0 h 46"/>
                <a:gd name="T6" fmla="*/ 0 w 93"/>
                <a:gd name="T7" fmla="*/ 0 h 46"/>
                <a:gd name="T8" fmla="*/ 0 w 93"/>
                <a:gd name="T9" fmla="*/ 0 h 46"/>
                <a:gd name="T10" fmla="*/ 0 w 93"/>
                <a:gd name="T11" fmla="*/ 0 h 46"/>
                <a:gd name="T12" fmla="*/ 0 w 93"/>
                <a:gd name="T13" fmla="*/ 0 h 46"/>
                <a:gd name="T14" fmla="*/ 0 w 93"/>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46"/>
                <a:gd name="T26" fmla="*/ 93 w 93"/>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46">
                  <a:moveTo>
                    <a:pt x="0" y="1"/>
                  </a:moveTo>
                  <a:lnTo>
                    <a:pt x="1" y="46"/>
                  </a:lnTo>
                  <a:lnTo>
                    <a:pt x="20" y="43"/>
                  </a:lnTo>
                  <a:lnTo>
                    <a:pt x="20" y="11"/>
                  </a:lnTo>
                  <a:lnTo>
                    <a:pt x="78" y="11"/>
                  </a:lnTo>
                  <a:lnTo>
                    <a:pt x="93" y="0"/>
                  </a:lnTo>
                  <a:lnTo>
                    <a:pt x="0" y="1"/>
                  </a:lnTo>
                  <a:close/>
                </a:path>
              </a:pathLst>
            </a:custGeom>
            <a:solidFill>
              <a:srgbClr val="000000"/>
            </a:solidFill>
            <a:ln w="9525">
              <a:noFill/>
              <a:round/>
              <a:headEnd/>
              <a:tailEnd/>
            </a:ln>
          </p:spPr>
          <p:txBody>
            <a:bodyPr/>
            <a:lstStyle/>
            <a:p>
              <a:endParaRPr lang="en-US"/>
            </a:p>
          </p:txBody>
        </p:sp>
        <p:sp>
          <p:nvSpPr>
            <p:cNvPr id="13464" name="Freeform 305"/>
            <p:cNvSpPr>
              <a:spLocks/>
            </p:cNvSpPr>
            <p:nvPr/>
          </p:nvSpPr>
          <p:spPr bwMode="auto">
            <a:xfrm>
              <a:off x="1236" y="2753"/>
              <a:ext cx="77" cy="10"/>
            </a:xfrm>
            <a:custGeom>
              <a:avLst/>
              <a:gdLst>
                <a:gd name="T0" fmla="*/ 0 w 697"/>
                <a:gd name="T1" fmla="*/ 0 h 69"/>
                <a:gd name="T2" fmla="*/ 0 w 697"/>
                <a:gd name="T3" fmla="*/ 0 h 69"/>
                <a:gd name="T4" fmla="*/ 0 w 697"/>
                <a:gd name="T5" fmla="*/ 0 h 69"/>
                <a:gd name="T6" fmla="*/ 0 w 697"/>
                <a:gd name="T7" fmla="*/ 0 h 69"/>
                <a:gd name="T8" fmla="*/ 0 w 697"/>
                <a:gd name="T9" fmla="*/ 0 h 69"/>
                <a:gd name="T10" fmla="*/ 0 w 697"/>
                <a:gd name="T11" fmla="*/ 0 h 69"/>
                <a:gd name="T12" fmla="*/ 0 w 697"/>
                <a:gd name="T13" fmla="*/ 0 h 69"/>
                <a:gd name="T14" fmla="*/ 0 60000 65536"/>
                <a:gd name="T15" fmla="*/ 0 60000 65536"/>
                <a:gd name="T16" fmla="*/ 0 60000 65536"/>
                <a:gd name="T17" fmla="*/ 0 60000 65536"/>
                <a:gd name="T18" fmla="*/ 0 60000 65536"/>
                <a:gd name="T19" fmla="*/ 0 60000 65536"/>
                <a:gd name="T20" fmla="*/ 0 60000 65536"/>
                <a:gd name="T21" fmla="*/ 0 w 697"/>
                <a:gd name="T22" fmla="*/ 0 h 69"/>
                <a:gd name="T23" fmla="*/ 697 w 697"/>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7" h="69">
                  <a:moveTo>
                    <a:pt x="0" y="0"/>
                  </a:moveTo>
                  <a:lnTo>
                    <a:pt x="692" y="2"/>
                  </a:lnTo>
                  <a:lnTo>
                    <a:pt x="680" y="17"/>
                  </a:lnTo>
                  <a:lnTo>
                    <a:pt x="697" y="69"/>
                  </a:lnTo>
                  <a:lnTo>
                    <a:pt x="65" y="69"/>
                  </a:lnTo>
                  <a:lnTo>
                    <a:pt x="0" y="0"/>
                  </a:lnTo>
                  <a:close/>
                </a:path>
              </a:pathLst>
            </a:custGeom>
            <a:solidFill>
              <a:srgbClr val="000000"/>
            </a:solidFill>
            <a:ln w="9525">
              <a:noFill/>
              <a:round/>
              <a:headEnd/>
              <a:tailEnd/>
            </a:ln>
          </p:spPr>
          <p:txBody>
            <a:bodyPr/>
            <a:lstStyle/>
            <a:p>
              <a:endParaRPr lang="en-US"/>
            </a:p>
          </p:txBody>
        </p:sp>
        <p:sp>
          <p:nvSpPr>
            <p:cNvPr id="13465" name="Freeform 306"/>
            <p:cNvSpPr>
              <a:spLocks/>
            </p:cNvSpPr>
            <p:nvPr/>
          </p:nvSpPr>
          <p:spPr bwMode="auto">
            <a:xfrm>
              <a:off x="1232" y="2756"/>
              <a:ext cx="92" cy="21"/>
            </a:xfrm>
            <a:custGeom>
              <a:avLst/>
              <a:gdLst>
                <a:gd name="T0" fmla="*/ 0 w 826"/>
                <a:gd name="T1" fmla="*/ 0 h 150"/>
                <a:gd name="T2" fmla="*/ 0 w 826"/>
                <a:gd name="T3" fmla="*/ 0 h 150"/>
                <a:gd name="T4" fmla="*/ 0 w 826"/>
                <a:gd name="T5" fmla="*/ 0 h 150"/>
                <a:gd name="T6" fmla="*/ 0 w 826"/>
                <a:gd name="T7" fmla="*/ 0 h 150"/>
                <a:gd name="T8" fmla="*/ 0 w 826"/>
                <a:gd name="T9" fmla="*/ 0 h 150"/>
                <a:gd name="T10" fmla="*/ 0 w 826"/>
                <a:gd name="T11" fmla="*/ 0 h 150"/>
                <a:gd name="T12" fmla="*/ 0 w 826"/>
                <a:gd name="T13" fmla="*/ 0 h 150"/>
                <a:gd name="T14" fmla="*/ 0 w 826"/>
                <a:gd name="T15" fmla="*/ 0 h 150"/>
                <a:gd name="T16" fmla="*/ 0 w 826"/>
                <a:gd name="T17" fmla="*/ 0 h 150"/>
                <a:gd name="T18" fmla="*/ 0 w 826"/>
                <a:gd name="T19" fmla="*/ 0 h 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6"/>
                <a:gd name="T31" fmla="*/ 0 h 150"/>
                <a:gd name="T32" fmla="*/ 826 w 826"/>
                <a:gd name="T33" fmla="*/ 150 h 1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6" h="150">
                  <a:moveTo>
                    <a:pt x="55" y="0"/>
                  </a:moveTo>
                  <a:lnTo>
                    <a:pt x="2" y="84"/>
                  </a:lnTo>
                  <a:lnTo>
                    <a:pt x="0" y="150"/>
                  </a:lnTo>
                  <a:lnTo>
                    <a:pt x="826" y="149"/>
                  </a:lnTo>
                  <a:lnTo>
                    <a:pt x="796" y="128"/>
                  </a:lnTo>
                  <a:lnTo>
                    <a:pt x="16" y="128"/>
                  </a:lnTo>
                  <a:lnTo>
                    <a:pt x="21" y="86"/>
                  </a:lnTo>
                  <a:lnTo>
                    <a:pt x="63" y="1"/>
                  </a:lnTo>
                  <a:lnTo>
                    <a:pt x="55" y="0"/>
                  </a:lnTo>
                  <a:close/>
                </a:path>
              </a:pathLst>
            </a:custGeom>
            <a:solidFill>
              <a:srgbClr val="000000"/>
            </a:solidFill>
            <a:ln w="9525">
              <a:noFill/>
              <a:round/>
              <a:headEnd/>
              <a:tailEnd/>
            </a:ln>
          </p:spPr>
          <p:txBody>
            <a:bodyPr/>
            <a:lstStyle/>
            <a:p>
              <a:endParaRPr lang="en-US"/>
            </a:p>
          </p:txBody>
        </p:sp>
        <p:sp>
          <p:nvSpPr>
            <p:cNvPr id="13466" name="Freeform 307"/>
            <p:cNvSpPr>
              <a:spLocks/>
            </p:cNvSpPr>
            <p:nvPr/>
          </p:nvSpPr>
          <p:spPr bwMode="auto">
            <a:xfrm>
              <a:off x="1311" y="2754"/>
              <a:ext cx="14" cy="24"/>
            </a:xfrm>
            <a:custGeom>
              <a:avLst/>
              <a:gdLst>
                <a:gd name="T0" fmla="*/ 0 w 128"/>
                <a:gd name="T1" fmla="*/ 0 h 168"/>
                <a:gd name="T2" fmla="*/ 0 w 128"/>
                <a:gd name="T3" fmla="*/ 0 h 168"/>
                <a:gd name="T4" fmla="*/ 0 w 128"/>
                <a:gd name="T5" fmla="*/ 0 h 168"/>
                <a:gd name="T6" fmla="*/ 0 w 128"/>
                <a:gd name="T7" fmla="*/ 0 h 168"/>
                <a:gd name="T8" fmla="*/ 0 w 128"/>
                <a:gd name="T9" fmla="*/ 0 h 168"/>
                <a:gd name="T10" fmla="*/ 0 w 128"/>
                <a:gd name="T11" fmla="*/ 0 h 168"/>
                <a:gd name="T12" fmla="*/ 0 w 128"/>
                <a:gd name="T13" fmla="*/ 0 h 168"/>
                <a:gd name="T14" fmla="*/ 0 60000 65536"/>
                <a:gd name="T15" fmla="*/ 0 60000 65536"/>
                <a:gd name="T16" fmla="*/ 0 60000 65536"/>
                <a:gd name="T17" fmla="*/ 0 60000 65536"/>
                <a:gd name="T18" fmla="*/ 0 60000 65536"/>
                <a:gd name="T19" fmla="*/ 0 60000 65536"/>
                <a:gd name="T20" fmla="*/ 0 60000 65536"/>
                <a:gd name="T21" fmla="*/ 0 w 128"/>
                <a:gd name="T22" fmla="*/ 0 h 168"/>
                <a:gd name="T23" fmla="*/ 128 w 12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68">
                  <a:moveTo>
                    <a:pt x="0" y="5"/>
                  </a:moveTo>
                  <a:lnTo>
                    <a:pt x="107" y="98"/>
                  </a:lnTo>
                  <a:lnTo>
                    <a:pt x="119" y="168"/>
                  </a:lnTo>
                  <a:lnTo>
                    <a:pt x="128" y="92"/>
                  </a:lnTo>
                  <a:lnTo>
                    <a:pt x="9" y="0"/>
                  </a:lnTo>
                  <a:lnTo>
                    <a:pt x="0" y="5"/>
                  </a:lnTo>
                  <a:close/>
                </a:path>
              </a:pathLst>
            </a:custGeom>
            <a:solidFill>
              <a:srgbClr val="000000"/>
            </a:solidFill>
            <a:ln w="9525">
              <a:noFill/>
              <a:round/>
              <a:headEnd/>
              <a:tailEnd/>
            </a:ln>
          </p:spPr>
          <p:txBody>
            <a:bodyPr/>
            <a:lstStyle/>
            <a:p>
              <a:endParaRPr lang="en-US"/>
            </a:p>
          </p:txBody>
        </p:sp>
        <p:sp>
          <p:nvSpPr>
            <p:cNvPr id="13467" name="Freeform 308"/>
            <p:cNvSpPr>
              <a:spLocks/>
            </p:cNvSpPr>
            <p:nvPr/>
          </p:nvSpPr>
          <p:spPr bwMode="auto">
            <a:xfrm>
              <a:off x="1238" y="2767"/>
              <a:ext cx="82" cy="3"/>
            </a:xfrm>
            <a:custGeom>
              <a:avLst/>
              <a:gdLst>
                <a:gd name="T0" fmla="*/ 0 w 738"/>
                <a:gd name="T1" fmla="*/ 0 h 22"/>
                <a:gd name="T2" fmla="*/ 0 w 738"/>
                <a:gd name="T3" fmla="*/ 0 h 22"/>
                <a:gd name="T4" fmla="*/ 0 w 738"/>
                <a:gd name="T5" fmla="*/ 0 h 22"/>
                <a:gd name="T6" fmla="*/ 0 w 738"/>
                <a:gd name="T7" fmla="*/ 0 h 22"/>
                <a:gd name="T8" fmla="*/ 0 w 738"/>
                <a:gd name="T9" fmla="*/ 0 h 22"/>
                <a:gd name="T10" fmla="*/ 0 w 738"/>
                <a:gd name="T11" fmla="*/ 0 h 22"/>
                <a:gd name="T12" fmla="*/ 0 60000 65536"/>
                <a:gd name="T13" fmla="*/ 0 60000 65536"/>
                <a:gd name="T14" fmla="*/ 0 60000 65536"/>
                <a:gd name="T15" fmla="*/ 0 60000 65536"/>
                <a:gd name="T16" fmla="*/ 0 60000 65536"/>
                <a:gd name="T17" fmla="*/ 0 60000 65536"/>
                <a:gd name="T18" fmla="*/ 0 w 738"/>
                <a:gd name="T19" fmla="*/ 0 h 22"/>
                <a:gd name="T20" fmla="*/ 738 w 73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738" h="22">
                  <a:moveTo>
                    <a:pt x="0" y="2"/>
                  </a:moveTo>
                  <a:lnTo>
                    <a:pt x="738" y="0"/>
                  </a:lnTo>
                  <a:lnTo>
                    <a:pt x="705" y="22"/>
                  </a:lnTo>
                  <a:lnTo>
                    <a:pt x="33" y="21"/>
                  </a:lnTo>
                  <a:lnTo>
                    <a:pt x="0" y="2"/>
                  </a:lnTo>
                  <a:close/>
                </a:path>
              </a:pathLst>
            </a:custGeom>
            <a:solidFill>
              <a:srgbClr val="000000"/>
            </a:solidFill>
            <a:ln w="9525">
              <a:noFill/>
              <a:round/>
              <a:headEnd/>
              <a:tailEnd/>
            </a:ln>
          </p:spPr>
          <p:txBody>
            <a:bodyPr/>
            <a:lstStyle/>
            <a:p>
              <a:endParaRPr lang="en-US"/>
            </a:p>
          </p:txBody>
        </p:sp>
        <p:sp>
          <p:nvSpPr>
            <p:cNvPr id="13468" name="Freeform 309"/>
            <p:cNvSpPr>
              <a:spLocks/>
            </p:cNvSpPr>
            <p:nvPr/>
          </p:nvSpPr>
          <p:spPr bwMode="auto">
            <a:xfrm>
              <a:off x="1232" y="2736"/>
              <a:ext cx="2" cy="12"/>
            </a:xfrm>
            <a:custGeom>
              <a:avLst/>
              <a:gdLst>
                <a:gd name="T0" fmla="*/ 0 w 15"/>
                <a:gd name="T1" fmla="*/ 0 h 81"/>
                <a:gd name="T2" fmla="*/ 0 w 15"/>
                <a:gd name="T3" fmla="*/ 0 h 81"/>
                <a:gd name="T4" fmla="*/ 0 w 15"/>
                <a:gd name="T5" fmla="*/ 0 h 81"/>
                <a:gd name="T6" fmla="*/ 0 w 15"/>
                <a:gd name="T7" fmla="*/ 0 h 81"/>
                <a:gd name="T8" fmla="*/ 0 w 15"/>
                <a:gd name="T9" fmla="*/ 0 h 81"/>
                <a:gd name="T10" fmla="*/ 0 w 15"/>
                <a:gd name="T11" fmla="*/ 0 h 81"/>
                <a:gd name="T12" fmla="*/ 0 60000 65536"/>
                <a:gd name="T13" fmla="*/ 0 60000 65536"/>
                <a:gd name="T14" fmla="*/ 0 60000 65536"/>
                <a:gd name="T15" fmla="*/ 0 60000 65536"/>
                <a:gd name="T16" fmla="*/ 0 60000 65536"/>
                <a:gd name="T17" fmla="*/ 0 60000 65536"/>
                <a:gd name="T18" fmla="*/ 0 w 15"/>
                <a:gd name="T19" fmla="*/ 0 h 81"/>
                <a:gd name="T20" fmla="*/ 15 w 15"/>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5" h="81">
                  <a:moveTo>
                    <a:pt x="0" y="1"/>
                  </a:moveTo>
                  <a:lnTo>
                    <a:pt x="2" y="67"/>
                  </a:lnTo>
                  <a:lnTo>
                    <a:pt x="15" y="81"/>
                  </a:lnTo>
                  <a:lnTo>
                    <a:pt x="14" y="0"/>
                  </a:lnTo>
                  <a:lnTo>
                    <a:pt x="0" y="1"/>
                  </a:lnTo>
                  <a:close/>
                </a:path>
              </a:pathLst>
            </a:custGeom>
            <a:solidFill>
              <a:srgbClr val="000000"/>
            </a:solidFill>
            <a:ln w="9525">
              <a:noFill/>
              <a:round/>
              <a:headEnd/>
              <a:tailEnd/>
            </a:ln>
          </p:spPr>
          <p:txBody>
            <a:bodyPr/>
            <a:lstStyle/>
            <a:p>
              <a:endParaRPr lang="en-US"/>
            </a:p>
          </p:txBody>
        </p:sp>
        <p:sp>
          <p:nvSpPr>
            <p:cNvPr id="13469" name="Freeform 310"/>
            <p:cNvSpPr>
              <a:spLocks/>
            </p:cNvSpPr>
            <p:nvPr/>
          </p:nvSpPr>
          <p:spPr bwMode="auto">
            <a:xfrm>
              <a:off x="1266" y="2623"/>
              <a:ext cx="68" cy="96"/>
            </a:xfrm>
            <a:custGeom>
              <a:avLst/>
              <a:gdLst>
                <a:gd name="T0" fmla="*/ 0 w 610"/>
                <a:gd name="T1" fmla="*/ 0 h 673"/>
                <a:gd name="T2" fmla="*/ 0 w 610"/>
                <a:gd name="T3" fmla="*/ 0 h 673"/>
                <a:gd name="T4" fmla="*/ 0 w 610"/>
                <a:gd name="T5" fmla="*/ 0 h 673"/>
                <a:gd name="T6" fmla="*/ 0 w 610"/>
                <a:gd name="T7" fmla="*/ 0 h 673"/>
                <a:gd name="T8" fmla="*/ 0 w 610"/>
                <a:gd name="T9" fmla="*/ 0 h 673"/>
                <a:gd name="T10" fmla="*/ 0 w 610"/>
                <a:gd name="T11" fmla="*/ 0 h 673"/>
                <a:gd name="T12" fmla="*/ 0 w 610"/>
                <a:gd name="T13" fmla="*/ 0 h 673"/>
                <a:gd name="T14" fmla="*/ 0 w 610"/>
                <a:gd name="T15" fmla="*/ 0 h 673"/>
                <a:gd name="T16" fmla="*/ 0 w 610"/>
                <a:gd name="T17" fmla="*/ 0 h 673"/>
                <a:gd name="T18" fmla="*/ 0 w 610"/>
                <a:gd name="T19" fmla="*/ 0 h 6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0"/>
                <a:gd name="T31" fmla="*/ 0 h 673"/>
                <a:gd name="T32" fmla="*/ 610 w 610"/>
                <a:gd name="T33" fmla="*/ 673 h 6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0" h="673">
                  <a:moveTo>
                    <a:pt x="0" y="0"/>
                  </a:moveTo>
                  <a:lnTo>
                    <a:pt x="591" y="1"/>
                  </a:lnTo>
                  <a:lnTo>
                    <a:pt x="610" y="673"/>
                  </a:lnTo>
                  <a:lnTo>
                    <a:pt x="585" y="659"/>
                  </a:lnTo>
                  <a:lnTo>
                    <a:pt x="594" y="565"/>
                  </a:lnTo>
                  <a:lnTo>
                    <a:pt x="589" y="208"/>
                  </a:lnTo>
                  <a:lnTo>
                    <a:pt x="573" y="25"/>
                  </a:lnTo>
                  <a:lnTo>
                    <a:pt x="410" y="12"/>
                  </a:lnTo>
                  <a:lnTo>
                    <a:pt x="0" y="0"/>
                  </a:lnTo>
                  <a:close/>
                </a:path>
              </a:pathLst>
            </a:custGeom>
            <a:solidFill>
              <a:srgbClr val="000000"/>
            </a:solidFill>
            <a:ln w="9525">
              <a:noFill/>
              <a:round/>
              <a:headEnd/>
              <a:tailEnd/>
            </a:ln>
          </p:spPr>
          <p:txBody>
            <a:bodyPr/>
            <a:lstStyle/>
            <a:p>
              <a:endParaRPr lang="en-US"/>
            </a:p>
          </p:txBody>
        </p:sp>
        <p:sp>
          <p:nvSpPr>
            <p:cNvPr id="13470" name="Freeform 311"/>
            <p:cNvSpPr>
              <a:spLocks/>
            </p:cNvSpPr>
            <p:nvPr/>
          </p:nvSpPr>
          <p:spPr bwMode="auto">
            <a:xfrm>
              <a:off x="1335" y="2735"/>
              <a:ext cx="1" cy="9"/>
            </a:xfrm>
            <a:custGeom>
              <a:avLst/>
              <a:gdLst>
                <a:gd name="T0" fmla="*/ 0 w 11"/>
                <a:gd name="T1" fmla="*/ 0 h 65"/>
                <a:gd name="T2" fmla="*/ 0 w 11"/>
                <a:gd name="T3" fmla="*/ 0 h 65"/>
                <a:gd name="T4" fmla="*/ 0 w 11"/>
                <a:gd name="T5" fmla="*/ 0 h 65"/>
                <a:gd name="T6" fmla="*/ 0 w 11"/>
                <a:gd name="T7" fmla="*/ 0 h 65"/>
                <a:gd name="T8" fmla="*/ 0 w 11"/>
                <a:gd name="T9" fmla="*/ 0 h 65"/>
                <a:gd name="T10" fmla="*/ 0 w 11"/>
                <a:gd name="T11" fmla="*/ 0 h 65"/>
                <a:gd name="T12" fmla="*/ 0 60000 65536"/>
                <a:gd name="T13" fmla="*/ 0 60000 65536"/>
                <a:gd name="T14" fmla="*/ 0 60000 65536"/>
                <a:gd name="T15" fmla="*/ 0 60000 65536"/>
                <a:gd name="T16" fmla="*/ 0 60000 65536"/>
                <a:gd name="T17" fmla="*/ 0 60000 65536"/>
                <a:gd name="T18" fmla="*/ 0 w 11"/>
                <a:gd name="T19" fmla="*/ 0 h 65"/>
                <a:gd name="T20" fmla="*/ 11 w 11"/>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11" h="65">
                  <a:moveTo>
                    <a:pt x="0" y="0"/>
                  </a:moveTo>
                  <a:lnTo>
                    <a:pt x="0" y="65"/>
                  </a:lnTo>
                  <a:lnTo>
                    <a:pt x="11" y="62"/>
                  </a:lnTo>
                  <a:lnTo>
                    <a:pt x="11" y="1"/>
                  </a:lnTo>
                  <a:lnTo>
                    <a:pt x="0" y="0"/>
                  </a:lnTo>
                  <a:close/>
                </a:path>
              </a:pathLst>
            </a:custGeom>
            <a:solidFill>
              <a:srgbClr val="000000"/>
            </a:solidFill>
            <a:ln w="9525">
              <a:noFill/>
              <a:round/>
              <a:headEnd/>
              <a:tailEnd/>
            </a:ln>
          </p:spPr>
          <p:txBody>
            <a:bodyPr/>
            <a:lstStyle/>
            <a:p>
              <a:endParaRPr lang="en-US"/>
            </a:p>
          </p:txBody>
        </p:sp>
        <p:sp>
          <p:nvSpPr>
            <p:cNvPr id="13471" name="Freeform 312"/>
            <p:cNvSpPr>
              <a:spLocks/>
            </p:cNvSpPr>
            <p:nvPr/>
          </p:nvSpPr>
          <p:spPr bwMode="auto">
            <a:xfrm>
              <a:off x="1322" y="2738"/>
              <a:ext cx="10" cy="6"/>
            </a:xfrm>
            <a:custGeom>
              <a:avLst/>
              <a:gdLst>
                <a:gd name="T0" fmla="*/ 0 w 89"/>
                <a:gd name="T1" fmla="*/ 0 h 44"/>
                <a:gd name="T2" fmla="*/ 0 w 89"/>
                <a:gd name="T3" fmla="*/ 0 h 44"/>
                <a:gd name="T4" fmla="*/ 0 w 89"/>
                <a:gd name="T5" fmla="*/ 0 h 44"/>
                <a:gd name="T6" fmla="*/ 0 w 89"/>
                <a:gd name="T7" fmla="*/ 0 h 44"/>
                <a:gd name="T8" fmla="*/ 0 w 89"/>
                <a:gd name="T9" fmla="*/ 0 h 44"/>
                <a:gd name="T10" fmla="*/ 0 w 89"/>
                <a:gd name="T11" fmla="*/ 0 h 44"/>
                <a:gd name="T12" fmla="*/ 0 w 89"/>
                <a:gd name="T13" fmla="*/ 0 h 44"/>
                <a:gd name="T14" fmla="*/ 0 w 89"/>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44"/>
                <a:gd name="T26" fmla="*/ 89 w 89"/>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44">
                  <a:moveTo>
                    <a:pt x="78" y="6"/>
                  </a:moveTo>
                  <a:lnTo>
                    <a:pt x="78" y="33"/>
                  </a:lnTo>
                  <a:lnTo>
                    <a:pt x="10" y="35"/>
                  </a:lnTo>
                  <a:lnTo>
                    <a:pt x="0" y="44"/>
                  </a:lnTo>
                  <a:lnTo>
                    <a:pt x="89" y="40"/>
                  </a:lnTo>
                  <a:lnTo>
                    <a:pt x="88" y="0"/>
                  </a:lnTo>
                  <a:lnTo>
                    <a:pt x="78" y="6"/>
                  </a:lnTo>
                  <a:close/>
                </a:path>
              </a:pathLst>
            </a:custGeom>
            <a:solidFill>
              <a:srgbClr val="000000"/>
            </a:solidFill>
            <a:ln w="9525">
              <a:noFill/>
              <a:round/>
              <a:headEnd/>
              <a:tailEnd/>
            </a:ln>
          </p:spPr>
          <p:txBody>
            <a:bodyPr/>
            <a:lstStyle/>
            <a:p>
              <a:endParaRPr lang="en-US"/>
            </a:p>
          </p:txBody>
        </p:sp>
        <p:sp>
          <p:nvSpPr>
            <p:cNvPr id="13472" name="Freeform 313"/>
            <p:cNvSpPr>
              <a:spLocks/>
            </p:cNvSpPr>
            <p:nvPr/>
          </p:nvSpPr>
          <p:spPr bwMode="auto">
            <a:xfrm>
              <a:off x="1134" y="2504"/>
              <a:ext cx="86" cy="106"/>
            </a:xfrm>
            <a:custGeom>
              <a:avLst/>
              <a:gdLst>
                <a:gd name="T0" fmla="*/ 0 w 776"/>
                <a:gd name="T1" fmla="*/ 0 h 742"/>
                <a:gd name="T2" fmla="*/ 0 w 776"/>
                <a:gd name="T3" fmla="*/ 0 h 742"/>
                <a:gd name="T4" fmla="*/ 0 w 776"/>
                <a:gd name="T5" fmla="*/ 0 h 742"/>
                <a:gd name="T6" fmla="*/ 0 w 776"/>
                <a:gd name="T7" fmla="*/ 0 h 742"/>
                <a:gd name="T8" fmla="*/ 0 w 776"/>
                <a:gd name="T9" fmla="*/ 0 h 742"/>
                <a:gd name="T10" fmla="*/ 0 w 776"/>
                <a:gd name="T11" fmla="*/ 0 h 742"/>
                <a:gd name="T12" fmla="*/ 0 w 776"/>
                <a:gd name="T13" fmla="*/ 0 h 742"/>
                <a:gd name="T14" fmla="*/ 0 w 776"/>
                <a:gd name="T15" fmla="*/ 0 h 742"/>
                <a:gd name="T16" fmla="*/ 0 w 776"/>
                <a:gd name="T17" fmla="*/ 0 h 7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6"/>
                <a:gd name="T28" fmla="*/ 0 h 742"/>
                <a:gd name="T29" fmla="*/ 776 w 776"/>
                <a:gd name="T30" fmla="*/ 742 h 7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6" h="742">
                  <a:moveTo>
                    <a:pt x="0" y="0"/>
                  </a:moveTo>
                  <a:lnTo>
                    <a:pt x="583" y="1"/>
                  </a:lnTo>
                  <a:lnTo>
                    <a:pt x="776" y="79"/>
                  </a:lnTo>
                  <a:lnTo>
                    <a:pt x="774" y="742"/>
                  </a:lnTo>
                  <a:lnTo>
                    <a:pt x="747" y="89"/>
                  </a:lnTo>
                  <a:lnTo>
                    <a:pt x="577" y="22"/>
                  </a:lnTo>
                  <a:lnTo>
                    <a:pt x="19" y="23"/>
                  </a:lnTo>
                  <a:lnTo>
                    <a:pt x="0" y="0"/>
                  </a:lnTo>
                  <a:close/>
                </a:path>
              </a:pathLst>
            </a:custGeom>
            <a:solidFill>
              <a:srgbClr val="000000"/>
            </a:solidFill>
            <a:ln w="9525">
              <a:noFill/>
              <a:round/>
              <a:headEnd/>
              <a:tailEnd/>
            </a:ln>
          </p:spPr>
          <p:txBody>
            <a:bodyPr/>
            <a:lstStyle/>
            <a:p>
              <a:endParaRPr lang="en-US"/>
            </a:p>
          </p:txBody>
        </p:sp>
        <p:sp>
          <p:nvSpPr>
            <p:cNvPr id="13473" name="Freeform 314"/>
            <p:cNvSpPr>
              <a:spLocks/>
            </p:cNvSpPr>
            <p:nvPr/>
          </p:nvSpPr>
          <p:spPr bwMode="auto">
            <a:xfrm>
              <a:off x="1129" y="2504"/>
              <a:ext cx="72" cy="268"/>
            </a:xfrm>
            <a:custGeom>
              <a:avLst/>
              <a:gdLst>
                <a:gd name="T0" fmla="*/ 0 w 656"/>
                <a:gd name="T1" fmla="*/ 0 h 1881"/>
                <a:gd name="T2" fmla="*/ 0 w 656"/>
                <a:gd name="T3" fmla="*/ 0 h 1881"/>
                <a:gd name="T4" fmla="*/ 0 w 656"/>
                <a:gd name="T5" fmla="*/ 0 h 1881"/>
                <a:gd name="T6" fmla="*/ 0 w 656"/>
                <a:gd name="T7" fmla="*/ 0 h 1881"/>
                <a:gd name="T8" fmla="*/ 0 w 656"/>
                <a:gd name="T9" fmla="*/ 0 h 1881"/>
                <a:gd name="T10" fmla="*/ 0 w 656"/>
                <a:gd name="T11" fmla="*/ 0 h 1881"/>
                <a:gd name="T12" fmla="*/ 0 w 656"/>
                <a:gd name="T13" fmla="*/ 0 h 1881"/>
                <a:gd name="T14" fmla="*/ 0 w 656"/>
                <a:gd name="T15" fmla="*/ 0 h 1881"/>
                <a:gd name="T16" fmla="*/ 0 w 656"/>
                <a:gd name="T17" fmla="*/ 0 h 1881"/>
                <a:gd name="T18" fmla="*/ 0 w 656"/>
                <a:gd name="T19" fmla="*/ 0 h 1881"/>
                <a:gd name="T20" fmla="*/ 0 w 656"/>
                <a:gd name="T21" fmla="*/ 0 h 1881"/>
                <a:gd name="T22" fmla="*/ 0 w 656"/>
                <a:gd name="T23" fmla="*/ 0 h 1881"/>
                <a:gd name="T24" fmla="*/ 0 w 656"/>
                <a:gd name="T25" fmla="*/ 0 h 1881"/>
                <a:gd name="T26" fmla="*/ 0 w 656"/>
                <a:gd name="T27" fmla="*/ 0 h 188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6"/>
                <a:gd name="T43" fmla="*/ 0 h 1881"/>
                <a:gd name="T44" fmla="*/ 656 w 656"/>
                <a:gd name="T45" fmla="*/ 1881 h 188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6" h="1881">
                  <a:moveTo>
                    <a:pt x="50" y="0"/>
                  </a:moveTo>
                  <a:lnTo>
                    <a:pt x="50" y="1773"/>
                  </a:lnTo>
                  <a:lnTo>
                    <a:pt x="0" y="1881"/>
                  </a:lnTo>
                  <a:lnTo>
                    <a:pt x="76" y="1811"/>
                  </a:lnTo>
                  <a:lnTo>
                    <a:pt x="639" y="1842"/>
                  </a:lnTo>
                  <a:lnTo>
                    <a:pt x="656" y="1815"/>
                  </a:lnTo>
                  <a:lnTo>
                    <a:pt x="517" y="1811"/>
                  </a:lnTo>
                  <a:lnTo>
                    <a:pt x="488" y="1791"/>
                  </a:lnTo>
                  <a:lnTo>
                    <a:pt x="223" y="1773"/>
                  </a:lnTo>
                  <a:lnTo>
                    <a:pt x="205" y="1789"/>
                  </a:lnTo>
                  <a:lnTo>
                    <a:pt x="75" y="1773"/>
                  </a:lnTo>
                  <a:lnTo>
                    <a:pt x="76" y="21"/>
                  </a:lnTo>
                  <a:lnTo>
                    <a:pt x="50" y="0"/>
                  </a:lnTo>
                  <a:close/>
                </a:path>
              </a:pathLst>
            </a:custGeom>
            <a:solidFill>
              <a:srgbClr val="000000"/>
            </a:solidFill>
            <a:ln w="9525">
              <a:noFill/>
              <a:round/>
              <a:headEnd/>
              <a:tailEnd/>
            </a:ln>
          </p:spPr>
          <p:txBody>
            <a:bodyPr/>
            <a:lstStyle/>
            <a:p>
              <a:endParaRPr lang="en-US"/>
            </a:p>
          </p:txBody>
        </p:sp>
        <p:sp>
          <p:nvSpPr>
            <p:cNvPr id="13474" name="Freeform 315"/>
            <p:cNvSpPr>
              <a:spLocks/>
            </p:cNvSpPr>
            <p:nvPr/>
          </p:nvSpPr>
          <p:spPr bwMode="auto">
            <a:xfrm>
              <a:off x="1143" y="2540"/>
              <a:ext cx="52" cy="210"/>
            </a:xfrm>
            <a:custGeom>
              <a:avLst/>
              <a:gdLst>
                <a:gd name="T0" fmla="*/ 0 w 469"/>
                <a:gd name="T1" fmla="*/ 0 h 1470"/>
                <a:gd name="T2" fmla="*/ 0 w 469"/>
                <a:gd name="T3" fmla="*/ 0 h 1470"/>
                <a:gd name="T4" fmla="*/ 0 w 469"/>
                <a:gd name="T5" fmla="*/ 0 h 1470"/>
                <a:gd name="T6" fmla="*/ 0 w 469"/>
                <a:gd name="T7" fmla="*/ 0 h 1470"/>
                <a:gd name="T8" fmla="*/ 0 w 469"/>
                <a:gd name="T9" fmla="*/ 0 h 1470"/>
                <a:gd name="T10" fmla="*/ 0 w 469"/>
                <a:gd name="T11" fmla="*/ 0 h 1470"/>
                <a:gd name="T12" fmla="*/ 0 w 469"/>
                <a:gd name="T13" fmla="*/ 0 h 1470"/>
                <a:gd name="T14" fmla="*/ 0 w 469"/>
                <a:gd name="T15" fmla="*/ 0 h 1470"/>
                <a:gd name="T16" fmla="*/ 0 w 469"/>
                <a:gd name="T17" fmla="*/ 0 h 1470"/>
                <a:gd name="T18" fmla="*/ 0 w 469"/>
                <a:gd name="T19" fmla="*/ 0 h 1470"/>
                <a:gd name="T20" fmla="*/ 0 w 469"/>
                <a:gd name="T21" fmla="*/ 0 h 1470"/>
                <a:gd name="T22" fmla="*/ 0 w 469"/>
                <a:gd name="T23" fmla="*/ 0 h 1470"/>
                <a:gd name="T24" fmla="*/ 0 w 469"/>
                <a:gd name="T25" fmla="*/ 0 h 1470"/>
                <a:gd name="T26" fmla="*/ 0 w 469"/>
                <a:gd name="T27" fmla="*/ 0 h 1470"/>
                <a:gd name="T28" fmla="*/ 0 w 469"/>
                <a:gd name="T29" fmla="*/ 0 h 1470"/>
                <a:gd name="T30" fmla="*/ 0 w 469"/>
                <a:gd name="T31" fmla="*/ 0 h 1470"/>
                <a:gd name="T32" fmla="*/ 0 w 469"/>
                <a:gd name="T33" fmla="*/ 0 h 1470"/>
                <a:gd name="T34" fmla="*/ 0 w 469"/>
                <a:gd name="T35" fmla="*/ 0 h 1470"/>
                <a:gd name="T36" fmla="*/ 0 w 469"/>
                <a:gd name="T37" fmla="*/ 0 h 1470"/>
                <a:gd name="T38" fmla="*/ 0 w 469"/>
                <a:gd name="T39" fmla="*/ 0 h 1470"/>
                <a:gd name="T40" fmla="*/ 0 w 469"/>
                <a:gd name="T41" fmla="*/ 0 h 1470"/>
                <a:gd name="T42" fmla="*/ 0 w 469"/>
                <a:gd name="T43" fmla="*/ 0 h 1470"/>
                <a:gd name="T44" fmla="*/ 0 w 469"/>
                <a:gd name="T45" fmla="*/ 0 h 1470"/>
                <a:gd name="T46" fmla="*/ 0 w 469"/>
                <a:gd name="T47" fmla="*/ 0 h 1470"/>
                <a:gd name="T48" fmla="*/ 0 w 469"/>
                <a:gd name="T49" fmla="*/ 0 h 14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9"/>
                <a:gd name="T76" fmla="*/ 0 h 1470"/>
                <a:gd name="T77" fmla="*/ 469 w 469"/>
                <a:gd name="T78" fmla="*/ 1470 h 14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9" h="1470">
                  <a:moveTo>
                    <a:pt x="0" y="45"/>
                  </a:moveTo>
                  <a:lnTo>
                    <a:pt x="431" y="49"/>
                  </a:lnTo>
                  <a:lnTo>
                    <a:pt x="424" y="29"/>
                  </a:lnTo>
                  <a:lnTo>
                    <a:pt x="373" y="0"/>
                  </a:lnTo>
                  <a:lnTo>
                    <a:pt x="469" y="0"/>
                  </a:lnTo>
                  <a:lnTo>
                    <a:pt x="455" y="16"/>
                  </a:lnTo>
                  <a:lnTo>
                    <a:pt x="454" y="1470"/>
                  </a:lnTo>
                  <a:lnTo>
                    <a:pt x="428" y="560"/>
                  </a:lnTo>
                  <a:lnTo>
                    <a:pt x="13" y="549"/>
                  </a:lnTo>
                  <a:lnTo>
                    <a:pt x="25" y="537"/>
                  </a:lnTo>
                  <a:lnTo>
                    <a:pt x="431" y="545"/>
                  </a:lnTo>
                  <a:lnTo>
                    <a:pt x="431" y="442"/>
                  </a:lnTo>
                  <a:lnTo>
                    <a:pt x="11" y="433"/>
                  </a:lnTo>
                  <a:lnTo>
                    <a:pt x="11" y="417"/>
                  </a:lnTo>
                  <a:lnTo>
                    <a:pt x="433" y="427"/>
                  </a:lnTo>
                  <a:lnTo>
                    <a:pt x="428" y="304"/>
                  </a:lnTo>
                  <a:lnTo>
                    <a:pt x="4" y="296"/>
                  </a:lnTo>
                  <a:lnTo>
                    <a:pt x="6" y="282"/>
                  </a:lnTo>
                  <a:lnTo>
                    <a:pt x="438" y="282"/>
                  </a:lnTo>
                  <a:lnTo>
                    <a:pt x="419" y="74"/>
                  </a:lnTo>
                  <a:lnTo>
                    <a:pt x="371" y="67"/>
                  </a:lnTo>
                  <a:lnTo>
                    <a:pt x="333" y="76"/>
                  </a:lnTo>
                  <a:lnTo>
                    <a:pt x="63" y="74"/>
                  </a:lnTo>
                  <a:lnTo>
                    <a:pt x="0" y="45"/>
                  </a:lnTo>
                  <a:close/>
                </a:path>
              </a:pathLst>
            </a:custGeom>
            <a:solidFill>
              <a:srgbClr val="000000"/>
            </a:solidFill>
            <a:ln w="9525">
              <a:noFill/>
              <a:round/>
              <a:headEnd/>
              <a:tailEnd/>
            </a:ln>
          </p:spPr>
          <p:txBody>
            <a:bodyPr/>
            <a:lstStyle/>
            <a:p>
              <a:endParaRPr lang="en-US"/>
            </a:p>
          </p:txBody>
        </p:sp>
        <p:sp>
          <p:nvSpPr>
            <p:cNvPr id="13475" name="Freeform 316"/>
            <p:cNvSpPr>
              <a:spLocks/>
            </p:cNvSpPr>
            <p:nvPr/>
          </p:nvSpPr>
          <p:spPr bwMode="auto">
            <a:xfrm>
              <a:off x="1152" y="2552"/>
              <a:ext cx="32" cy="7"/>
            </a:xfrm>
            <a:custGeom>
              <a:avLst/>
              <a:gdLst>
                <a:gd name="T0" fmla="*/ 0 w 289"/>
                <a:gd name="T1" fmla="*/ 0 h 48"/>
                <a:gd name="T2" fmla="*/ 0 w 289"/>
                <a:gd name="T3" fmla="*/ 0 h 48"/>
                <a:gd name="T4" fmla="*/ 0 w 289"/>
                <a:gd name="T5" fmla="*/ 0 h 48"/>
                <a:gd name="T6" fmla="*/ 0 w 289"/>
                <a:gd name="T7" fmla="*/ 0 h 48"/>
                <a:gd name="T8" fmla="*/ 0 w 289"/>
                <a:gd name="T9" fmla="*/ 0 h 48"/>
                <a:gd name="T10" fmla="*/ 0 w 289"/>
                <a:gd name="T11" fmla="*/ 0 h 48"/>
                <a:gd name="T12" fmla="*/ 0 w 289"/>
                <a:gd name="T13" fmla="*/ 0 h 48"/>
                <a:gd name="T14" fmla="*/ 0 w 289"/>
                <a:gd name="T15" fmla="*/ 0 h 48"/>
                <a:gd name="T16" fmla="*/ 0 w 289"/>
                <a:gd name="T17" fmla="*/ 0 h 48"/>
                <a:gd name="T18" fmla="*/ 0 w 289"/>
                <a:gd name="T19" fmla="*/ 0 h 48"/>
                <a:gd name="T20" fmla="*/ 0 w 289"/>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48"/>
                <a:gd name="T35" fmla="*/ 289 w 289"/>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48">
                  <a:moveTo>
                    <a:pt x="1" y="4"/>
                  </a:moveTo>
                  <a:lnTo>
                    <a:pt x="286" y="0"/>
                  </a:lnTo>
                  <a:lnTo>
                    <a:pt x="289" y="22"/>
                  </a:lnTo>
                  <a:lnTo>
                    <a:pt x="199" y="23"/>
                  </a:lnTo>
                  <a:lnTo>
                    <a:pt x="199" y="48"/>
                  </a:lnTo>
                  <a:lnTo>
                    <a:pt x="182" y="33"/>
                  </a:lnTo>
                  <a:lnTo>
                    <a:pt x="97" y="35"/>
                  </a:lnTo>
                  <a:lnTo>
                    <a:pt x="91" y="20"/>
                  </a:lnTo>
                  <a:lnTo>
                    <a:pt x="0" y="21"/>
                  </a:lnTo>
                  <a:lnTo>
                    <a:pt x="1" y="4"/>
                  </a:lnTo>
                  <a:close/>
                </a:path>
              </a:pathLst>
            </a:custGeom>
            <a:solidFill>
              <a:srgbClr val="000000"/>
            </a:solidFill>
            <a:ln w="9525">
              <a:noFill/>
              <a:round/>
              <a:headEnd/>
              <a:tailEnd/>
            </a:ln>
          </p:spPr>
          <p:txBody>
            <a:bodyPr/>
            <a:lstStyle/>
            <a:p>
              <a:endParaRPr lang="en-US"/>
            </a:p>
          </p:txBody>
        </p:sp>
        <p:sp>
          <p:nvSpPr>
            <p:cNvPr id="13476" name="Freeform 317"/>
            <p:cNvSpPr>
              <a:spLocks/>
            </p:cNvSpPr>
            <p:nvPr/>
          </p:nvSpPr>
          <p:spPr bwMode="auto">
            <a:xfrm>
              <a:off x="1177" y="2556"/>
              <a:ext cx="8" cy="4"/>
            </a:xfrm>
            <a:custGeom>
              <a:avLst/>
              <a:gdLst>
                <a:gd name="T0" fmla="*/ 0 w 76"/>
                <a:gd name="T1" fmla="*/ 0 h 28"/>
                <a:gd name="T2" fmla="*/ 0 w 76"/>
                <a:gd name="T3" fmla="*/ 0 h 28"/>
                <a:gd name="T4" fmla="*/ 0 w 76"/>
                <a:gd name="T5" fmla="*/ 0 h 28"/>
                <a:gd name="T6" fmla="*/ 0 w 76"/>
                <a:gd name="T7" fmla="*/ 0 h 28"/>
                <a:gd name="T8" fmla="*/ 0 w 76"/>
                <a:gd name="T9" fmla="*/ 0 h 28"/>
                <a:gd name="T10" fmla="*/ 0 w 76"/>
                <a:gd name="T11" fmla="*/ 0 h 28"/>
                <a:gd name="T12" fmla="*/ 0 w 76"/>
                <a:gd name="T13" fmla="*/ 0 h 28"/>
                <a:gd name="T14" fmla="*/ 0 w 76"/>
                <a:gd name="T15" fmla="*/ 0 h 28"/>
                <a:gd name="T16" fmla="*/ 0 w 76"/>
                <a:gd name="T17" fmla="*/ 0 h 28"/>
                <a:gd name="T18" fmla="*/ 0 w 76"/>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28"/>
                <a:gd name="T32" fmla="*/ 76 w 76"/>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28">
                  <a:moveTo>
                    <a:pt x="4" y="18"/>
                  </a:moveTo>
                  <a:lnTo>
                    <a:pt x="59" y="18"/>
                  </a:lnTo>
                  <a:lnTo>
                    <a:pt x="60" y="9"/>
                  </a:lnTo>
                  <a:lnTo>
                    <a:pt x="4" y="9"/>
                  </a:lnTo>
                  <a:lnTo>
                    <a:pt x="2" y="1"/>
                  </a:lnTo>
                  <a:lnTo>
                    <a:pt x="75" y="0"/>
                  </a:lnTo>
                  <a:lnTo>
                    <a:pt x="76" y="28"/>
                  </a:lnTo>
                  <a:lnTo>
                    <a:pt x="0" y="26"/>
                  </a:lnTo>
                  <a:lnTo>
                    <a:pt x="4" y="18"/>
                  </a:lnTo>
                  <a:close/>
                </a:path>
              </a:pathLst>
            </a:custGeom>
            <a:solidFill>
              <a:srgbClr val="000000"/>
            </a:solidFill>
            <a:ln w="9525">
              <a:noFill/>
              <a:round/>
              <a:headEnd/>
              <a:tailEnd/>
            </a:ln>
          </p:spPr>
          <p:txBody>
            <a:bodyPr/>
            <a:lstStyle/>
            <a:p>
              <a:endParaRPr lang="en-US"/>
            </a:p>
          </p:txBody>
        </p:sp>
        <p:sp>
          <p:nvSpPr>
            <p:cNvPr id="13477" name="Freeform 318"/>
            <p:cNvSpPr>
              <a:spLocks/>
            </p:cNvSpPr>
            <p:nvPr/>
          </p:nvSpPr>
          <p:spPr bwMode="auto">
            <a:xfrm>
              <a:off x="1143" y="2547"/>
              <a:ext cx="1" cy="35"/>
            </a:xfrm>
            <a:custGeom>
              <a:avLst/>
              <a:gdLst>
                <a:gd name="T0" fmla="*/ 0 w 13"/>
                <a:gd name="T1" fmla="*/ 0 h 247"/>
                <a:gd name="T2" fmla="*/ 0 w 13"/>
                <a:gd name="T3" fmla="*/ 0 h 247"/>
                <a:gd name="T4" fmla="*/ 0 w 13"/>
                <a:gd name="T5" fmla="*/ 0 h 247"/>
                <a:gd name="T6" fmla="*/ 0 w 13"/>
                <a:gd name="T7" fmla="*/ 0 h 247"/>
                <a:gd name="T8" fmla="*/ 0 w 13"/>
                <a:gd name="T9" fmla="*/ 0 h 247"/>
                <a:gd name="T10" fmla="*/ 0 w 13"/>
                <a:gd name="T11" fmla="*/ 0 h 247"/>
                <a:gd name="T12" fmla="*/ 0 60000 65536"/>
                <a:gd name="T13" fmla="*/ 0 60000 65536"/>
                <a:gd name="T14" fmla="*/ 0 60000 65536"/>
                <a:gd name="T15" fmla="*/ 0 60000 65536"/>
                <a:gd name="T16" fmla="*/ 0 60000 65536"/>
                <a:gd name="T17" fmla="*/ 0 60000 65536"/>
                <a:gd name="T18" fmla="*/ 0 w 13"/>
                <a:gd name="T19" fmla="*/ 0 h 247"/>
                <a:gd name="T20" fmla="*/ 13 w 13"/>
                <a:gd name="T21" fmla="*/ 247 h 247"/>
              </a:gdLst>
              <a:ahLst/>
              <a:cxnLst>
                <a:cxn ang="T12">
                  <a:pos x="T0" y="T1"/>
                </a:cxn>
                <a:cxn ang="T13">
                  <a:pos x="T2" y="T3"/>
                </a:cxn>
                <a:cxn ang="T14">
                  <a:pos x="T4" y="T5"/>
                </a:cxn>
                <a:cxn ang="T15">
                  <a:pos x="T6" y="T7"/>
                </a:cxn>
                <a:cxn ang="T16">
                  <a:pos x="T8" y="T9"/>
                </a:cxn>
                <a:cxn ang="T17">
                  <a:pos x="T10" y="T11"/>
                </a:cxn>
              </a:cxnLst>
              <a:rect l="T18" t="T19" r="T20" b="T21"/>
              <a:pathLst>
                <a:path w="13" h="247">
                  <a:moveTo>
                    <a:pt x="0" y="0"/>
                  </a:moveTo>
                  <a:lnTo>
                    <a:pt x="3" y="247"/>
                  </a:lnTo>
                  <a:lnTo>
                    <a:pt x="13" y="246"/>
                  </a:lnTo>
                  <a:lnTo>
                    <a:pt x="9" y="4"/>
                  </a:lnTo>
                  <a:lnTo>
                    <a:pt x="0" y="0"/>
                  </a:lnTo>
                  <a:close/>
                </a:path>
              </a:pathLst>
            </a:custGeom>
            <a:solidFill>
              <a:srgbClr val="000000"/>
            </a:solidFill>
            <a:ln w="9525">
              <a:noFill/>
              <a:round/>
              <a:headEnd/>
              <a:tailEnd/>
            </a:ln>
          </p:spPr>
          <p:txBody>
            <a:bodyPr/>
            <a:lstStyle/>
            <a:p>
              <a:endParaRPr lang="en-US"/>
            </a:p>
          </p:txBody>
        </p:sp>
        <p:sp>
          <p:nvSpPr>
            <p:cNvPr id="13478" name="Freeform 319"/>
            <p:cNvSpPr>
              <a:spLocks/>
            </p:cNvSpPr>
            <p:nvPr/>
          </p:nvSpPr>
          <p:spPr bwMode="auto">
            <a:xfrm>
              <a:off x="1183" y="2576"/>
              <a:ext cx="6" cy="3"/>
            </a:xfrm>
            <a:custGeom>
              <a:avLst/>
              <a:gdLst>
                <a:gd name="T0" fmla="*/ 0 w 53"/>
                <a:gd name="T1" fmla="*/ 0 h 26"/>
                <a:gd name="T2" fmla="*/ 0 w 53"/>
                <a:gd name="T3" fmla="*/ 0 h 26"/>
                <a:gd name="T4" fmla="*/ 0 w 53"/>
                <a:gd name="T5" fmla="*/ 0 h 26"/>
                <a:gd name="T6" fmla="*/ 0 w 53"/>
                <a:gd name="T7" fmla="*/ 0 h 26"/>
                <a:gd name="T8" fmla="*/ 0 w 53"/>
                <a:gd name="T9" fmla="*/ 0 h 26"/>
                <a:gd name="T10" fmla="*/ 0 w 53"/>
                <a:gd name="T11" fmla="*/ 0 h 26"/>
                <a:gd name="T12" fmla="*/ 0 w 53"/>
                <a:gd name="T13" fmla="*/ 0 h 26"/>
                <a:gd name="T14" fmla="*/ 0 w 53"/>
                <a:gd name="T15" fmla="*/ 0 h 26"/>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26"/>
                <a:gd name="T26" fmla="*/ 53 w 53"/>
                <a:gd name="T27" fmla="*/ 26 h 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26">
                  <a:moveTo>
                    <a:pt x="2" y="0"/>
                  </a:moveTo>
                  <a:lnTo>
                    <a:pt x="0" y="23"/>
                  </a:lnTo>
                  <a:lnTo>
                    <a:pt x="53" y="26"/>
                  </a:lnTo>
                  <a:lnTo>
                    <a:pt x="53" y="6"/>
                  </a:lnTo>
                  <a:lnTo>
                    <a:pt x="42" y="14"/>
                  </a:lnTo>
                  <a:lnTo>
                    <a:pt x="11" y="15"/>
                  </a:lnTo>
                  <a:lnTo>
                    <a:pt x="2" y="0"/>
                  </a:lnTo>
                  <a:close/>
                </a:path>
              </a:pathLst>
            </a:custGeom>
            <a:solidFill>
              <a:srgbClr val="000000"/>
            </a:solidFill>
            <a:ln w="9525">
              <a:noFill/>
              <a:round/>
              <a:headEnd/>
              <a:tailEnd/>
            </a:ln>
          </p:spPr>
          <p:txBody>
            <a:bodyPr/>
            <a:lstStyle/>
            <a:p>
              <a:endParaRPr lang="en-US"/>
            </a:p>
          </p:txBody>
        </p:sp>
        <p:sp>
          <p:nvSpPr>
            <p:cNvPr id="13479" name="Freeform 320"/>
            <p:cNvSpPr>
              <a:spLocks/>
            </p:cNvSpPr>
            <p:nvPr/>
          </p:nvSpPr>
          <p:spPr bwMode="auto">
            <a:xfrm>
              <a:off x="1190" y="2511"/>
              <a:ext cx="4" cy="6"/>
            </a:xfrm>
            <a:custGeom>
              <a:avLst/>
              <a:gdLst>
                <a:gd name="T0" fmla="*/ 0 w 33"/>
                <a:gd name="T1" fmla="*/ 0 h 42"/>
                <a:gd name="T2" fmla="*/ 0 w 33"/>
                <a:gd name="T3" fmla="*/ 0 h 42"/>
                <a:gd name="T4" fmla="*/ 0 w 33"/>
                <a:gd name="T5" fmla="*/ 0 h 42"/>
                <a:gd name="T6" fmla="*/ 0 w 33"/>
                <a:gd name="T7" fmla="*/ 0 h 42"/>
                <a:gd name="T8" fmla="*/ 0 w 33"/>
                <a:gd name="T9" fmla="*/ 0 h 42"/>
                <a:gd name="T10" fmla="*/ 0 w 33"/>
                <a:gd name="T11" fmla="*/ 0 h 42"/>
                <a:gd name="T12" fmla="*/ 0 60000 65536"/>
                <a:gd name="T13" fmla="*/ 0 60000 65536"/>
                <a:gd name="T14" fmla="*/ 0 60000 65536"/>
                <a:gd name="T15" fmla="*/ 0 60000 65536"/>
                <a:gd name="T16" fmla="*/ 0 60000 65536"/>
                <a:gd name="T17" fmla="*/ 0 60000 65536"/>
                <a:gd name="T18" fmla="*/ 0 w 33"/>
                <a:gd name="T19" fmla="*/ 0 h 42"/>
                <a:gd name="T20" fmla="*/ 33 w 3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33" h="42">
                  <a:moveTo>
                    <a:pt x="31" y="0"/>
                  </a:moveTo>
                  <a:lnTo>
                    <a:pt x="0" y="23"/>
                  </a:lnTo>
                  <a:lnTo>
                    <a:pt x="0" y="42"/>
                  </a:lnTo>
                  <a:lnTo>
                    <a:pt x="33" y="40"/>
                  </a:lnTo>
                  <a:lnTo>
                    <a:pt x="31" y="0"/>
                  </a:lnTo>
                  <a:close/>
                </a:path>
              </a:pathLst>
            </a:custGeom>
            <a:solidFill>
              <a:srgbClr val="000000"/>
            </a:solidFill>
            <a:ln w="9525">
              <a:noFill/>
              <a:round/>
              <a:headEnd/>
              <a:tailEnd/>
            </a:ln>
          </p:spPr>
          <p:txBody>
            <a:bodyPr/>
            <a:lstStyle/>
            <a:p>
              <a:endParaRPr lang="en-US"/>
            </a:p>
          </p:txBody>
        </p:sp>
        <p:sp>
          <p:nvSpPr>
            <p:cNvPr id="13480" name="Freeform 321"/>
            <p:cNvSpPr>
              <a:spLocks/>
            </p:cNvSpPr>
            <p:nvPr/>
          </p:nvSpPr>
          <p:spPr bwMode="auto">
            <a:xfrm>
              <a:off x="1184" y="2517"/>
              <a:ext cx="1" cy="24"/>
            </a:xfrm>
            <a:custGeom>
              <a:avLst/>
              <a:gdLst>
                <a:gd name="T0" fmla="*/ 0 w 15"/>
                <a:gd name="T1" fmla="*/ 0 h 166"/>
                <a:gd name="T2" fmla="*/ 0 w 15"/>
                <a:gd name="T3" fmla="*/ 0 h 166"/>
                <a:gd name="T4" fmla="*/ 0 w 15"/>
                <a:gd name="T5" fmla="*/ 0 h 166"/>
                <a:gd name="T6" fmla="*/ 0 w 15"/>
                <a:gd name="T7" fmla="*/ 0 h 166"/>
                <a:gd name="T8" fmla="*/ 0 w 15"/>
                <a:gd name="T9" fmla="*/ 0 h 166"/>
                <a:gd name="T10" fmla="*/ 0 w 15"/>
                <a:gd name="T11" fmla="*/ 0 h 166"/>
                <a:gd name="T12" fmla="*/ 0 60000 65536"/>
                <a:gd name="T13" fmla="*/ 0 60000 65536"/>
                <a:gd name="T14" fmla="*/ 0 60000 65536"/>
                <a:gd name="T15" fmla="*/ 0 60000 65536"/>
                <a:gd name="T16" fmla="*/ 0 60000 65536"/>
                <a:gd name="T17" fmla="*/ 0 60000 65536"/>
                <a:gd name="T18" fmla="*/ 0 w 15"/>
                <a:gd name="T19" fmla="*/ 0 h 166"/>
                <a:gd name="T20" fmla="*/ 15 w 15"/>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15" h="166">
                  <a:moveTo>
                    <a:pt x="0" y="2"/>
                  </a:moveTo>
                  <a:lnTo>
                    <a:pt x="2" y="166"/>
                  </a:lnTo>
                  <a:lnTo>
                    <a:pt x="15" y="166"/>
                  </a:lnTo>
                  <a:lnTo>
                    <a:pt x="13" y="0"/>
                  </a:lnTo>
                  <a:lnTo>
                    <a:pt x="0" y="2"/>
                  </a:lnTo>
                  <a:close/>
                </a:path>
              </a:pathLst>
            </a:custGeom>
            <a:solidFill>
              <a:srgbClr val="000000"/>
            </a:solidFill>
            <a:ln w="9525">
              <a:noFill/>
              <a:round/>
              <a:headEnd/>
              <a:tailEnd/>
            </a:ln>
          </p:spPr>
          <p:txBody>
            <a:bodyPr/>
            <a:lstStyle/>
            <a:p>
              <a:endParaRPr lang="en-US"/>
            </a:p>
          </p:txBody>
        </p:sp>
        <p:sp>
          <p:nvSpPr>
            <p:cNvPr id="13481" name="Freeform 322"/>
            <p:cNvSpPr>
              <a:spLocks/>
            </p:cNvSpPr>
            <p:nvPr/>
          </p:nvSpPr>
          <p:spPr bwMode="auto">
            <a:xfrm>
              <a:off x="1185" y="2517"/>
              <a:ext cx="11" cy="23"/>
            </a:xfrm>
            <a:custGeom>
              <a:avLst/>
              <a:gdLst>
                <a:gd name="T0" fmla="*/ 0 w 91"/>
                <a:gd name="T1" fmla="*/ 0 h 157"/>
                <a:gd name="T2" fmla="*/ 0 w 91"/>
                <a:gd name="T3" fmla="*/ 0 h 157"/>
                <a:gd name="T4" fmla="*/ 0 w 91"/>
                <a:gd name="T5" fmla="*/ 0 h 157"/>
                <a:gd name="T6" fmla="*/ 0 w 91"/>
                <a:gd name="T7" fmla="*/ 0 h 157"/>
                <a:gd name="T8" fmla="*/ 0 w 91"/>
                <a:gd name="T9" fmla="*/ 0 h 157"/>
                <a:gd name="T10" fmla="*/ 0 w 91"/>
                <a:gd name="T11" fmla="*/ 0 h 157"/>
                <a:gd name="T12" fmla="*/ 0 w 91"/>
                <a:gd name="T13" fmla="*/ 0 h 157"/>
                <a:gd name="T14" fmla="*/ 0 w 91"/>
                <a:gd name="T15" fmla="*/ 0 h 157"/>
                <a:gd name="T16" fmla="*/ 0 w 91"/>
                <a:gd name="T17" fmla="*/ 0 h 157"/>
                <a:gd name="T18" fmla="*/ 0 w 91"/>
                <a:gd name="T19" fmla="*/ 0 h 1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
                <a:gd name="T31" fmla="*/ 0 h 157"/>
                <a:gd name="T32" fmla="*/ 91 w 91"/>
                <a:gd name="T33" fmla="*/ 157 h 1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 h="157">
                  <a:moveTo>
                    <a:pt x="78" y="1"/>
                  </a:moveTo>
                  <a:lnTo>
                    <a:pt x="79" y="77"/>
                  </a:lnTo>
                  <a:lnTo>
                    <a:pt x="5" y="78"/>
                  </a:lnTo>
                  <a:lnTo>
                    <a:pt x="0" y="85"/>
                  </a:lnTo>
                  <a:lnTo>
                    <a:pt x="79" y="85"/>
                  </a:lnTo>
                  <a:lnTo>
                    <a:pt x="80" y="156"/>
                  </a:lnTo>
                  <a:lnTo>
                    <a:pt x="91" y="157"/>
                  </a:lnTo>
                  <a:lnTo>
                    <a:pt x="87" y="0"/>
                  </a:lnTo>
                  <a:lnTo>
                    <a:pt x="78" y="1"/>
                  </a:lnTo>
                  <a:close/>
                </a:path>
              </a:pathLst>
            </a:custGeom>
            <a:solidFill>
              <a:srgbClr val="000000"/>
            </a:solidFill>
            <a:ln w="9525">
              <a:noFill/>
              <a:round/>
              <a:headEnd/>
              <a:tailEnd/>
            </a:ln>
          </p:spPr>
          <p:txBody>
            <a:bodyPr/>
            <a:lstStyle/>
            <a:p>
              <a:endParaRPr lang="en-US"/>
            </a:p>
          </p:txBody>
        </p:sp>
        <p:sp>
          <p:nvSpPr>
            <p:cNvPr id="13482" name="Freeform 323"/>
            <p:cNvSpPr>
              <a:spLocks/>
            </p:cNvSpPr>
            <p:nvPr/>
          </p:nvSpPr>
          <p:spPr bwMode="auto">
            <a:xfrm>
              <a:off x="1188" y="2519"/>
              <a:ext cx="5" cy="5"/>
            </a:xfrm>
            <a:custGeom>
              <a:avLst/>
              <a:gdLst>
                <a:gd name="T0" fmla="*/ 0 w 45"/>
                <a:gd name="T1" fmla="*/ 0 h 39"/>
                <a:gd name="T2" fmla="*/ 0 w 45"/>
                <a:gd name="T3" fmla="*/ 0 h 39"/>
                <a:gd name="T4" fmla="*/ 0 w 45"/>
                <a:gd name="T5" fmla="*/ 0 h 39"/>
                <a:gd name="T6" fmla="*/ 0 w 45"/>
                <a:gd name="T7" fmla="*/ 0 h 39"/>
                <a:gd name="T8" fmla="*/ 0 w 45"/>
                <a:gd name="T9" fmla="*/ 0 h 39"/>
                <a:gd name="T10" fmla="*/ 0 w 45"/>
                <a:gd name="T11" fmla="*/ 0 h 39"/>
                <a:gd name="T12" fmla="*/ 0 w 45"/>
                <a:gd name="T13" fmla="*/ 0 h 39"/>
                <a:gd name="T14" fmla="*/ 0 w 45"/>
                <a:gd name="T15" fmla="*/ 0 h 39"/>
                <a:gd name="T16" fmla="*/ 0 w 45"/>
                <a:gd name="T17" fmla="*/ 0 h 39"/>
                <a:gd name="T18" fmla="*/ 0 w 45"/>
                <a:gd name="T19" fmla="*/ 0 h 39"/>
                <a:gd name="T20" fmla="*/ 0 w 45"/>
                <a:gd name="T21" fmla="*/ 0 h 39"/>
                <a:gd name="T22" fmla="*/ 0 w 45"/>
                <a:gd name="T23" fmla="*/ 0 h 39"/>
                <a:gd name="T24" fmla="*/ 0 w 45"/>
                <a:gd name="T25" fmla="*/ 0 h 39"/>
                <a:gd name="T26" fmla="*/ 0 w 45"/>
                <a:gd name="T27" fmla="*/ 0 h 39"/>
                <a:gd name="T28" fmla="*/ 0 w 45"/>
                <a:gd name="T29" fmla="*/ 0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39"/>
                <a:gd name="T47" fmla="*/ 45 w 45"/>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39">
                  <a:moveTo>
                    <a:pt x="3" y="5"/>
                  </a:moveTo>
                  <a:lnTo>
                    <a:pt x="18" y="0"/>
                  </a:lnTo>
                  <a:lnTo>
                    <a:pt x="32" y="0"/>
                  </a:lnTo>
                  <a:lnTo>
                    <a:pt x="42" y="10"/>
                  </a:lnTo>
                  <a:lnTo>
                    <a:pt x="45" y="26"/>
                  </a:lnTo>
                  <a:lnTo>
                    <a:pt x="38" y="33"/>
                  </a:lnTo>
                  <a:lnTo>
                    <a:pt x="26" y="39"/>
                  </a:lnTo>
                  <a:lnTo>
                    <a:pt x="37" y="23"/>
                  </a:lnTo>
                  <a:lnTo>
                    <a:pt x="29" y="9"/>
                  </a:lnTo>
                  <a:lnTo>
                    <a:pt x="15" y="9"/>
                  </a:lnTo>
                  <a:lnTo>
                    <a:pt x="9" y="13"/>
                  </a:lnTo>
                  <a:lnTo>
                    <a:pt x="5" y="30"/>
                  </a:lnTo>
                  <a:lnTo>
                    <a:pt x="0" y="18"/>
                  </a:lnTo>
                  <a:lnTo>
                    <a:pt x="3" y="5"/>
                  </a:lnTo>
                  <a:close/>
                </a:path>
              </a:pathLst>
            </a:custGeom>
            <a:solidFill>
              <a:srgbClr val="000000"/>
            </a:solidFill>
            <a:ln w="9525">
              <a:noFill/>
              <a:round/>
              <a:headEnd/>
              <a:tailEnd/>
            </a:ln>
          </p:spPr>
          <p:txBody>
            <a:bodyPr/>
            <a:lstStyle/>
            <a:p>
              <a:endParaRPr lang="en-US"/>
            </a:p>
          </p:txBody>
        </p:sp>
        <p:sp>
          <p:nvSpPr>
            <p:cNvPr id="13483" name="Freeform 324"/>
            <p:cNvSpPr>
              <a:spLocks/>
            </p:cNvSpPr>
            <p:nvPr/>
          </p:nvSpPr>
          <p:spPr bwMode="auto">
            <a:xfrm>
              <a:off x="1142" y="2518"/>
              <a:ext cx="5" cy="6"/>
            </a:xfrm>
            <a:custGeom>
              <a:avLst/>
              <a:gdLst>
                <a:gd name="T0" fmla="*/ 0 w 45"/>
                <a:gd name="T1" fmla="*/ 0 h 39"/>
                <a:gd name="T2" fmla="*/ 0 w 45"/>
                <a:gd name="T3" fmla="*/ 0 h 39"/>
                <a:gd name="T4" fmla="*/ 0 w 45"/>
                <a:gd name="T5" fmla="*/ 0 h 39"/>
                <a:gd name="T6" fmla="*/ 0 w 45"/>
                <a:gd name="T7" fmla="*/ 0 h 39"/>
                <a:gd name="T8" fmla="*/ 0 w 45"/>
                <a:gd name="T9" fmla="*/ 0 h 39"/>
                <a:gd name="T10" fmla="*/ 0 w 45"/>
                <a:gd name="T11" fmla="*/ 0 h 39"/>
                <a:gd name="T12" fmla="*/ 0 w 45"/>
                <a:gd name="T13" fmla="*/ 0 h 39"/>
                <a:gd name="T14" fmla="*/ 0 w 45"/>
                <a:gd name="T15" fmla="*/ 0 h 39"/>
                <a:gd name="T16" fmla="*/ 0 w 45"/>
                <a:gd name="T17" fmla="*/ 0 h 39"/>
                <a:gd name="T18" fmla="*/ 0 w 45"/>
                <a:gd name="T19" fmla="*/ 0 h 39"/>
                <a:gd name="T20" fmla="*/ 0 w 45"/>
                <a:gd name="T21" fmla="*/ 0 h 39"/>
                <a:gd name="T22" fmla="*/ 0 w 45"/>
                <a:gd name="T23" fmla="*/ 0 h 39"/>
                <a:gd name="T24" fmla="*/ 0 w 45"/>
                <a:gd name="T25" fmla="*/ 0 h 39"/>
                <a:gd name="T26" fmla="*/ 0 w 45"/>
                <a:gd name="T27" fmla="*/ 0 h 39"/>
                <a:gd name="T28" fmla="*/ 0 w 45"/>
                <a:gd name="T29" fmla="*/ 0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39"/>
                <a:gd name="T47" fmla="*/ 45 w 45"/>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39">
                  <a:moveTo>
                    <a:pt x="4" y="4"/>
                  </a:moveTo>
                  <a:lnTo>
                    <a:pt x="18" y="0"/>
                  </a:lnTo>
                  <a:lnTo>
                    <a:pt x="32" y="0"/>
                  </a:lnTo>
                  <a:lnTo>
                    <a:pt x="43" y="10"/>
                  </a:lnTo>
                  <a:lnTo>
                    <a:pt x="45" y="26"/>
                  </a:lnTo>
                  <a:lnTo>
                    <a:pt x="38" y="33"/>
                  </a:lnTo>
                  <a:lnTo>
                    <a:pt x="26" y="39"/>
                  </a:lnTo>
                  <a:lnTo>
                    <a:pt x="37" y="22"/>
                  </a:lnTo>
                  <a:lnTo>
                    <a:pt x="29" y="9"/>
                  </a:lnTo>
                  <a:lnTo>
                    <a:pt x="16" y="9"/>
                  </a:lnTo>
                  <a:lnTo>
                    <a:pt x="9" y="13"/>
                  </a:lnTo>
                  <a:lnTo>
                    <a:pt x="6" y="30"/>
                  </a:lnTo>
                  <a:lnTo>
                    <a:pt x="0" y="17"/>
                  </a:lnTo>
                  <a:lnTo>
                    <a:pt x="4" y="4"/>
                  </a:lnTo>
                  <a:close/>
                </a:path>
              </a:pathLst>
            </a:custGeom>
            <a:solidFill>
              <a:srgbClr val="000000"/>
            </a:solidFill>
            <a:ln w="9525">
              <a:noFill/>
              <a:round/>
              <a:headEnd/>
              <a:tailEnd/>
            </a:ln>
          </p:spPr>
          <p:txBody>
            <a:bodyPr/>
            <a:lstStyle/>
            <a:p>
              <a:endParaRPr lang="en-US"/>
            </a:p>
          </p:txBody>
        </p:sp>
        <p:sp>
          <p:nvSpPr>
            <p:cNvPr id="13484" name="Freeform 325"/>
            <p:cNvSpPr>
              <a:spLocks/>
            </p:cNvSpPr>
            <p:nvPr/>
          </p:nvSpPr>
          <p:spPr bwMode="auto">
            <a:xfrm>
              <a:off x="1143" y="2531"/>
              <a:ext cx="5" cy="5"/>
            </a:xfrm>
            <a:custGeom>
              <a:avLst/>
              <a:gdLst>
                <a:gd name="T0" fmla="*/ 0 w 44"/>
                <a:gd name="T1" fmla="*/ 0 h 40"/>
                <a:gd name="T2" fmla="*/ 0 w 44"/>
                <a:gd name="T3" fmla="*/ 0 h 40"/>
                <a:gd name="T4" fmla="*/ 0 w 44"/>
                <a:gd name="T5" fmla="*/ 0 h 40"/>
                <a:gd name="T6" fmla="*/ 0 w 44"/>
                <a:gd name="T7" fmla="*/ 0 h 40"/>
                <a:gd name="T8" fmla="*/ 0 w 44"/>
                <a:gd name="T9" fmla="*/ 0 h 40"/>
                <a:gd name="T10" fmla="*/ 0 w 44"/>
                <a:gd name="T11" fmla="*/ 0 h 40"/>
                <a:gd name="T12" fmla="*/ 0 w 44"/>
                <a:gd name="T13" fmla="*/ 0 h 40"/>
                <a:gd name="T14" fmla="*/ 0 w 44"/>
                <a:gd name="T15" fmla="*/ 0 h 40"/>
                <a:gd name="T16" fmla="*/ 0 w 44"/>
                <a:gd name="T17" fmla="*/ 0 h 40"/>
                <a:gd name="T18" fmla="*/ 0 w 44"/>
                <a:gd name="T19" fmla="*/ 0 h 40"/>
                <a:gd name="T20" fmla="*/ 0 w 44"/>
                <a:gd name="T21" fmla="*/ 0 h 40"/>
                <a:gd name="T22" fmla="*/ 0 w 44"/>
                <a:gd name="T23" fmla="*/ 0 h 40"/>
                <a:gd name="T24" fmla="*/ 0 w 44"/>
                <a:gd name="T25" fmla="*/ 0 h 40"/>
                <a:gd name="T26" fmla="*/ 0 w 44"/>
                <a:gd name="T27" fmla="*/ 0 h 40"/>
                <a:gd name="T28" fmla="*/ 0 w 44"/>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0"/>
                <a:gd name="T47" fmla="*/ 44 w 44"/>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0">
                  <a:moveTo>
                    <a:pt x="3" y="5"/>
                  </a:moveTo>
                  <a:lnTo>
                    <a:pt x="18" y="0"/>
                  </a:lnTo>
                  <a:lnTo>
                    <a:pt x="32" y="0"/>
                  </a:lnTo>
                  <a:lnTo>
                    <a:pt x="42" y="11"/>
                  </a:lnTo>
                  <a:lnTo>
                    <a:pt x="44" y="26"/>
                  </a:lnTo>
                  <a:lnTo>
                    <a:pt x="38" y="34"/>
                  </a:lnTo>
                  <a:lnTo>
                    <a:pt x="25" y="40"/>
                  </a:lnTo>
                  <a:lnTo>
                    <a:pt x="37" y="23"/>
                  </a:lnTo>
                  <a:lnTo>
                    <a:pt x="29" y="10"/>
                  </a:lnTo>
                  <a:lnTo>
                    <a:pt x="15" y="10"/>
                  </a:lnTo>
                  <a:lnTo>
                    <a:pt x="9" y="14"/>
                  </a:lnTo>
                  <a:lnTo>
                    <a:pt x="5" y="30"/>
                  </a:lnTo>
                  <a:lnTo>
                    <a:pt x="0" y="18"/>
                  </a:lnTo>
                  <a:lnTo>
                    <a:pt x="3" y="5"/>
                  </a:lnTo>
                  <a:close/>
                </a:path>
              </a:pathLst>
            </a:custGeom>
            <a:solidFill>
              <a:srgbClr val="000000"/>
            </a:solidFill>
            <a:ln w="9525">
              <a:noFill/>
              <a:round/>
              <a:headEnd/>
              <a:tailEnd/>
            </a:ln>
          </p:spPr>
          <p:txBody>
            <a:bodyPr/>
            <a:lstStyle/>
            <a:p>
              <a:endParaRPr lang="en-US"/>
            </a:p>
          </p:txBody>
        </p:sp>
        <p:sp>
          <p:nvSpPr>
            <p:cNvPr id="13485" name="Freeform 326"/>
            <p:cNvSpPr>
              <a:spLocks/>
            </p:cNvSpPr>
            <p:nvPr/>
          </p:nvSpPr>
          <p:spPr bwMode="auto">
            <a:xfrm>
              <a:off x="1139" y="2516"/>
              <a:ext cx="11" cy="28"/>
            </a:xfrm>
            <a:custGeom>
              <a:avLst/>
              <a:gdLst>
                <a:gd name="T0" fmla="*/ 0 w 102"/>
                <a:gd name="T1" fmla="*/ 0 h 195"/>
                <a:gd name="T2" fmla="*/ 0 w 102"/>
                <a:gd name="T3" fmla="*/ 0 h 195"/>
                <a:gd name="T4" fmla="*/ 0 w 102"/>
                <a:gd name="T5" fmla="*/ 0 h 195"/>
                <a:gd name="T6" fmla="*/ 0 w 102"/>
                <a:gd name="T7" fmla="*/ 0 h 195"/>
                <a:gd name="T8" fmla="*/ 0 w 102"/>
                <a:gd name="T9" fmla="*/ 0 h 195"/>
                <a:gd name="T10" fmla="*/ 0 w 102"/>
                <a:gd name="T11" fmla="*/ 0 h 195"/>
                <a:gd name="T12" fmla="*/ 0 w 102"/>
                <a:gd name="T13" fmla="*/ 0 h 195"/>
                <a:gd name="T14" fmla="*/ 0 w 102"/>
                <a:gd name="T15" fmla="*/ 0 h 195"/>
                <a:gd name="T16" fmla="*/ 0 w 102"/>
                <a:gd name="T17" fmla="*/ 0 h 195"/>
                <a:gd name="T18" fmla="*/ 0 w 102"/>
                <a:gd name="T19" fmla="*/ 0 h 195"/>
                <a:gd name="T20" fmla="*/ 0 w 102"/>
                <a:gd name="T21" fmla="*/ 0 h 195"/>
                <a:gd name="T22" fmla="*/ 0 w 102"/>
                <a:gd name="T23" fmla="*/ 0 h 195"/>
                <a:gd name="T24" fmla="*/ 0 w 102"/>
                <a:gd name="T25" fmla="*/ 0 h 195"/>
                <a:gd name="T26" fmla="*/ 0 w 102"/>
                <a:gd name="T27" fmla="*/ 0 h 1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
                <a:gd name="T43" fmla="*/ 0 h 195"/>
                <a:gd name="T44" fmla="*/ 102 w 102"/>
                <a:gd name="T45" fmla="*/ 195 h 1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 h="195">
                  <a:moveTo>
                    <a:pt x="0" y="0"/>
                  </a:moveTo>
                  <a:lnTo>
                    <a:pt x="1" y="174"/>
                  </a:lnTo>
                  <a:lnTo>
                    <a:pt x="20" y="175"/>
                  </a:lnTo>
                  <a:lnTo>
                    <a:pt x="24" y="195"/>
                  </a:lnTo>
                  <a:lnTo>
                    <a:pt x="59" y="191"/>
                  </a:lnTo>
                  <a:lnTo>
                    <a:pt x="102" y="168"/>
                  </a:lnTo>
                  <a:lnTo>
                    <a:pt x="8" y="167"/>
                  </a:lnTo>
                  <a:lnTo>
                    <a:pt x="8" y="90"/>
                  </a:lnTo>
                  <a:lnTo>
                    <a:pt x="96" y="92"/>
                  </a:lnTo>
                  <a:lnTo>
                    <a:pt x="90" y="85"/>
                  </a:lnTo>
                  <a:lnTo>
                    <a:pt x="8" y="81"/>
                  </a:lnTo>
                  <a:lnTo>
                    <a:pt x="7" y="3"/>
                  </a:lnTo>
                  <a:lnTo>
                    <a:pt x="0" y="0"/>
                  </a:lnTo>
                  <a:close/>
                </a:path>
              </a:pathLst>
            </a:custGeom>
            <a:solidFill>
              <a:srgbClr val="000000"/>
            </a:solidFill>
            <a:ln w="9525">
              <a:noFill/>
              <a:round/>
              <a:headEnd/>
              <a:tailEnd/>
            </a:ln>
          </p:spPr>
          <p:txBody>
            <a:bodyPr/>
            <a:lstStyle/>
            <a:p>
              <a:endParaRPr lang="en-US"/>
            </a:p>
          </p:txBody>
        </p:sp>
        <p:sp>
          <p:nvSpPr>
            <p:cNvPr id="13486" name="Freeform 327"/>
            <p:cNvSpPr>
              <a:spLocks/>
            </p:cNvSpPr>
            <p:nvPr/>
          </p:nvSpPr>
          <p:spPr bwMode="auto">
            <a:xfrm>
              <a:off x="1141" y="2581"/>
              <a:ext cx="6" cy="167"/>
            </a:xfrm>
            <a:custGeom>
              <a:avLst/>
              <a:gdLst>
                <a:gd name="T0" fmla="*/ 0 w 53"/>
                <a:gd name="T1" fmla="*/ 0 h 1168"/>
                <a:gd name="T2" fmla="*/ 0 w 53"/>
                <a:gd name="T3" fmla="*/ 0 h 1168"/>
                <a:gd name="T4" fmla="*/ 0 w 53"/>
                <a:gd name="T5" fmla="*/ 0 h 1168"/>
                <a:gd name="T6" fmla="*/ 0 w 53"/>
                <a:gd name="T7" fmla="*/ 0 h 1168"/>
                <a:gd name="T8" fmla="*/ 0 w 53"/>
                <a:gd name="T9" fmla="*/ 0 h 1168"/>
                <a:gd name="T10" fmla="*/ 0 w 53"/>
                <a:gd name="T11" fmla="*/ 0 h 1168"/>
                <a:gd name="T12" fmla="*/ 0 w 53"/>
                <a:gd name="T13" fmla="*/ 0 h 1168"/>
                <a:gd name="T14" fmla="*/ 0 60000 65536"/>
                <a:gd name="T15" fmla="*/ 0 60000 65536"/>
                <a:gd name="T16" fmla="*/ 0 60000 65536"/>
                <a:gd name="T17" fmla="*/ 0 60000 65536"/>
                <a:gd name="T18" fmla="*/ 0 60000 65536"/>
                <a:gd name="T19" fmla="*/ 0 60000 65536"/>
                <a:gd name="T20" fmla="*/ 0 60000 65536"/>
                <a:gd name="T21" fmla="*/ 0 w 53"/>
                <a:gd name="T22" fmla="*/ 0 h 1168"/>
                <a:gd name="T23" fmla="*/ 53 w 53"/>
                <a:gd name="T24" fmla="*/ 1168 h 1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168">
                  <a:moveTo>
                    <a:pt x="0" y="1141"/>
                  </a:moveTo>
                  <a:lnTo>
                    <a:pt x="28" y="1139"/>
                  </a:lnTo>
                  <a:lnTo>
                    <a:pt x="22" y="0"/>
                  </a:lnTo>
                  <a:lnTo>
                    <a:pt x="53" y="1149"/>
                  </a:lnTo>
                  <a:lnTo>
                    <a:pt x="24" y="1168"/>
                  </a:lnTo>
                  <a:lnTo>
                    <a:pt x="0" y="1141"/>
                  </a:lnTo>
                  <a:close/>
                </a:path>
              </a:pathLst>
            </a:custGeom>
            <a:solidFill>
              <a:srgbClr val="000000"/>
            </a:solidFill>
            <a:ln w="9525">
              <a:noFill/>
              <a:round/>
              <a:headEnd/>
              <a:tailEnd/>
            </a:ln>
          </p:spPr>
          <p:txBody>
            <a:bodyPr/>
            <a:lstStyle/>
            <a:p>
              <a:endParaRPr lang="en-US"/>
            </a:p>
          </p:txBody>
        </p:sp>
        <p:sp>
          <p:nvSpPr>
            <p:cNvPr id="13487" name="Freeform 328"/>
            <p:cNvSpPr>
              <a:spLocks/>
            </p:cNvSpPr>
            <p:nvPr/>
          </p:nvSpPr>
          <p:spPr bwMode="auto">
            <a:xfrm>
              <a:off x="1145" y="2749"/>
              <a:ext cx="49" cy="12"/>
            </a:xfrm>
            <a:custGeom>
              <a:avLst/>
              <a:gdLst>
                <a:gd name="T0" fmla="*/ 0 w 443"/>
                <a:gd name="T1" fmla="*/ 0 h 84"/>
                <a:gd name="T2" fmla="*/ 0 w 443"/>
                <a:gd name="T3" fmla="*/ 0 h 84"/>
                <a:gd name="T4" fmla="*/ 0 w 443"/>
                <a:gd name="T5" fmla="*/ 0 h 84"/>
                <a:gd name="T6" fmla="*/ 0 w 443"/>
                <a:gd name="T7" fmla="*/ 0 h 84"/>
                <a:gd name="T8" fmla="*/ 0 w 443"/>
                <a:gd name="T9" fmla="*/ 0 h 84"/>
                <a:gd name="T10" fmla="*/ 0 w 443"/>
                <a:gd name="T11" fmla="*/ 0 h 84"/>
                <a:gd name="T12" fmla="*/ 0 w 443"/>
                <a:gd name="T13" fmla="*/ 0 h 84"/>
                <a:gd name="T14" fmla="*/ 0 w 443"/>
                <a:gd name="T15" fmla="*/ 0 h 84"/>
                <a:gd name="T16" fmla="*/ 0 w 443"/>
                <a:gd name="T17" fmla="*/ 0 h 84"/>
                <a:gd name="T18" fmla="*/ 0 w 443"/>
                <a:gd name="T19" fmla="*/ 0 h 84"/>
                <a:gd name="T20" fmla="*/ 0 w 443"/>
                <a:gd name="T21" fmla="*/ 0 h 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3"/>
                <a:gd name="T34" fmla="*/ 0 h 84"/>
                <a:gd name="T35" fmla="*/ 443 w 443"/>
                <a:gd name="T36" fmla="*/ 84 h 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3" h="84">
                  <a:moveTo>
                    <a:pt x="0" y="0"/>
                  </a:moveTo>
                  <a:lnTo>
                    <a:pt x="443" y="24"/>
                  </a:lnTo>
                  <a:lnTo>
                    <a:pt x="393" y="33"/>
                  </a:lnTo>
                  <a:lnTo>
                    <a:pt x="398" y="65"/>
                  </a:lnTo>
                  <a:lnTo>
                    <a:pt x="368" y="47"/>
                  </a:lnTo>
                  <a:lnTo>
                    <a:pt x="85" y="31"/>
                  </a:lnTo>
                  <a:lnTo>
                    <a:pt x="77" y="84"/>
                  </a:lnTo>
                  <a:lnTo>
                    <a:pt x="59" y="80"/>
                  </a:lnTo>
                  <a:lnTo>
                    <a:pt x="65" y="35"/>
                  </a:lnTo>
                  <a:lnTo>
                    <a:pt x="0" y="0"/>
                  </a:lnTo>
                  <a:close/>
                </a:path>
              </a:pathLst>
            </a:custGeom>
            <a:solidFill>
              <a:srgbClr val="000000"/>
            </a:solidFill>
            <a:ln w="9525">
              <a:noFill/>
              <a:round/>
              <a:headEnd/>
              <a:tailEnd/>
            </a:ln>
          </p:spPr>
          <p:txBody>
            <a:bodyPr/>
            <a:lstStyle/>
            <a:p>
              <a:endParaRPr lang="en-US"/>
            </a:p>
          </p:txBody>
        </p:sp>
        <p:sp>
          <p:nvSpPr>
            <p:cNvPr id="13488" name="Freeform 329"/>
            <p:cNvSpPr>
              <a:spLocks/>
            </p:cNvSpPr>
            <p:nvPr/>
          </p:nvSpPr>
          <p:spPr bwMode="auto">
            <a:xfrm>
              <a:off x="1197" y="2505"/>
              <a:ext cx="3" cy="261"/>
            </a:xfrm>
            <a:custGeom>
              <a:avLst/>
              <a:gdLst>
                <a:gd name="T0" fmla="*/ 0 w 23"/>
                <a:gd name="T1" fmla="*/ 0 h 1829"/>
                <a:gd name="T2" fmla="*/ 0 w 23"/>
                <a:gd name="T3" fmla="*/ 0 h 1829"/>
                <a:gd name="T4" fmla="*/ 0 w 23"/>
                <a:gd name="T5" fmla="*/ 0 h 1829"/>
                <a:gd name="T6" fmla="*/ 0 w 23"/>
                <a:gd name="T7" fmla="*/ 0 h 1829"/>
                <a:gd name="T8" fmla="*/ 0 w 23"/>
                <a:gd name="T9" fmla="*/ 0 h 1829"/>
                <a:gd name="T10" fmla="*/ 0 w 23"/>
                <a:gd name="T11" fmla="*/ 0 h 1829"/>
                <a:gd name="T12" fmla="*/ 0 60000 65536"/>
                <a:gd name="T13" fmla="*/ 0 60000 65536"/>
                <a:gd name="T14" fmla="*/ 0 60000 65536"/>
                <a:gd name="T15" fmla="*/ 0 60000 65536"/>
                <a:gd name="T16" fmla="*/ 0 60000 65536"/>
                <a:gd name="T17" fmla="*/ 0 60000 65536"/>
                <a:gd name="T18" fmla="*/ 0 w 23"/>
                <a:gd name="T19" fmla="*/ 0 h 1829"/>
                <a:gd name="T20" fmla="*/ 23 w 23"/>
                <a:gd name="T21" fmla="*/ 1829 h 1829"/>
              </a:gdLst>
              <a:ahLst/>
              <a:cxnLst>
                <a:cxn ang="T12">
                  <a:pos x="T0" y="T1"/>
                </a:cxn>
                <a:cxn ang="T13">
                  <a:pos x="T2" y="T3"/>
                </a:cxn>
                <a:cxn ang="T14">
                  <a:pos x="T4" y="T5"/>
                </a:cxn>
                <a:cxn ang="T15">
                  <a:pos x="T6" y="T7"/>
                </a:cxn>
                <a:cxn ang="T16">
                  <a:pos x="T8" y="T9"/>
                </a:cxn>
                <a:cxn ang="T17">
                  <a:pos x="T10" y="T11"/>
                </a:cxn>
              </a:cxnLst>
              <a:rect l="T18" t="T19" r="T20" b="T21"/>
              <a:pathLst>
                <a:path w="23" h="1829">
                  <a:moveTo>
                    <a:pt x="0" y="0"/>
                  </a:moveTo>
                  <a:lnTo>
                    <a:pt x="0" y="1829"/>
                  </a:lnTo>
                  <a:lnTo>
                    <a:pt x="23" y="1829"/>
                  </a:lnTo>
                  <a:lnTo>
                    <a:pt x="20" y="2"/>
                  </a:lnTo>
                  <a:lnTo>
                    <a:pt x="0" y="0"/>
                  </a:lnTo>
                  <a:close/>
                </a:path>
              </a:pathLst>
            </a:custGeom>
            <a:solidFill>
              <a:srgbClr val="000000"/>
            </a:solidFill>
            <a:ln w="9525">
              <a:noFill/>
              <a:round/>
              <a:headEnd/>
              <a:tailEnd/>
            </a:ln>
          </p:spPr>
          <p:txBody>
            <a:bodyPr/>
            <a:lstStyle/>
            <a:p>
              <a:endParaRPr lang="en-US"/>
            </a:p>
          </p:txBody>
        </p:sp>
        <p:sp>
          <p:nvSpPr>
            <p:cNvPr id="13489" name="Freeform 330"/>
            <p:cNvSpPr>
              <a:spLocks/>
            </p:cNvSpPr>
            <p:nvPr/>
          </p:nvSpPr>
          <p:spPr bwMode="auto">
            <a:xfrm>
              <a:off x="1128" y="2741"/>
              <a:ext cx="98" cy="43"/>
            </a:xfrm>
            <a:custGeom>
              <a:avLst/>
              <a:gdLst>
                <a:gd name="T0" fmla="*/ 0 w 884"/>
                <a:gd name="T1" fmla="*/ 0 h 302"/>
                <a:gd name="T2" fmla="*/ 0 w 884"/>
                <a:gd name="T3" fmla="*/ 0 h 302"/>
                <a:gd name="T4" fmla="*/ 0 w 884"/>
                <a:gd name="T5" fmla="*/ 0 h 302"/>
                <a:gd name="T6" fmla="*/ 0 w 884"/>
                <a:gd name="T7" fmla="*/ 0 h 302"/>
                <a:gd name="T8" fmla="*/ 0 w 884"/>
                <a:gd name="T9" fmla="*/ 0 h 302"/>
                <a:gd name="T10" fmla="*/ 0 w 884"/>
                <a:gd name="T11" fmla="*/ 0 h 302"/>
                <a:gd name="T12" fmla="*/ 0 w 884"/>
                <a:gd name="T13" fmla="*/ 0 h 302"/>
                <a:gd name="T14" fmla="*/ 0 w 884"/>
                <a:gd name="T15" fmla="*/ 0 h 302"/>
                <a:gd name="T16" fmla="*/ 0 w 884"/>
                <a:gd name="T17" fmla="*/ 0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4"/>
                <a:gd name="T28" fmla="*/ 0 h 302"/>
                <a:gd name="T29" fmla="*/ 884 w 884"/>
                <a:gd name="T30" fmla="*/ 302 h 3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4" h="302">
                  <a:moveTo>
                    <a:pt x="11" y="214"/>
                  </a:moveTo>
                  <a:lnTo>
                    <a:pt x="702" y="274"/>
                  </a:lnTo>
                  <a:lnTo>
                    <a:pt x="648" y="165"/>
                  </a:lnTo>
                  <a:lnTo>
                    <a:pt x="730" y="244"/>
                  </a:lnTo>
                  <a:lnTo>
                    <a:pt x="884" y="0"/>
                  </a:lnTo>
                  <a:lnTo>
                    <a:pt x="733" y="302"/>
                  </a:lnTo>
                  <a:lnTo>
                    <a:pt x="0" y="237"/>
                  </a:lnTo>
                  <a:lnTo>
                    <a:pt x="11" y="214"/>
                  </a:lnTo>
                  <a:close/>
                </a:path>
              </a:pathLst>
            </a:custGeom>
            <a:solidFill>
              <a:srgbClr val="000000"/>
            </a:solidFill>
            <a:ln w="9525">
              <a:noFill/>
              <a:round/>
              <a:headEnd/>
              <a:tailEnd/>
            </a:ln>
          </p:spPr>
          <p:txBody>
            <a:bodyPr/>
            <a:lstStyle/>
            <a:p>
              <a:endParaRPr lang="en-US"/>
            </a:p>
          </p:txBody>
        </p:sp>
        <p:sp>
          <p:nvSpPr>
            <p:cNvPr id="13490" name="Freeform 331"/>
            <p:cNvSpPr>
              <a:spLocks/>
            </p:cNvSpPr>
            <p:nvPr/>
          </p:nvSpPr>
          <p:spPr bwMode="auto">
            <a:xfrm>
              <a:off x="1198" y="2727"/>
              <a:ext cx="20" cy="40"/>
            </a:xfrm>
            <a:custGeom>
              <a:avLst/>
              <a:gdLst>
                <a:gd name="T0" fmla="*/ 0 w 179"/>
                <a:gd name="T1" fmla="*/ 0 h 283"/>
                <a:gd name="T2" fmla="*/ 0 w 179"/>
                <a:gd name="T3" fmla="*/ 0 h 283"/>
                <a:gd name="T4" fmla="*/ 0 w 179"/>
                <a:gd name="T5" fmla="*/ 0 h 283"/>
                <a:gd name="T6" fmla="*/ 0 w 179"/>
                <a:gd name="T7" fmla="*/ 0 h 283"/>
                <a:gd name="T8" fmla="*/ 0 w 179"/>
                <a:gd name="T9" fmla="*/ 0 h 283"/>
                <a:gd name="T10" fmla="*/ 0 w 179"/>
                <a:gd name="T11" fmla="*/ 0 h 283"/>
                <a:gd name="T12" fmla="*/ 0 60000 65536"/>
                <a:gd name="T13" fmla="*/ 0 60000 65536"/>
                <a:gd name="T14" fmla="*/ 0 60000 65536"/>
                <a:gd name="T15" fmla="*/ 0 60000 65536"/>
                <a:gd name="T16" fmla="*/ 0 60000 65536"/>
                <a:gd name="T17" fmla="*/ 0 60000 65536"/>
                <a:gd name="T18" fmla="*/ 0 w 179"/>
                <a:gd name="T19" fmla="*/ 0 h 283"/>
                <a:gd name="T20" fmla="*/ 179 w 179"/>
                <a:gd name="T21" fmla="*/ 283 h 283"/>
              </a:gdLst>
              <a:ahLst/>
              <a:cxnLst>
                <a:cxn ang="T12">
                  <a:pos x="T0" y="T1"/>
                </a:cxn>
                <a:cxn ang="T13">
                  <a:pos x="T2" y="T3"/>
                </a:cxn>
                <a:cxn ang="T14">
                  <a:pos x="T4" y="T5"/>
                </a:cxn>
                <a:cxn ang="T15">
                  <a:pos x="T6" y="T7"/>
                </a:cxn>
                <a:cxn ang="T16">
                  <a:pos x="T8" y="T9"/>
                </a:cxn>
                <a:cxn ang="T17">
                  <a:pos x="T10" y="T11"/>
                </a:cxn>
              </a:cxnLst>
              <a:rect l="T18" t="T19" r="T20" b="T21"/>
              <a:pathLst>
                <a:path w="179" h="283">
                  <a:moveTo>
                    <a:pt x="0" y="260"/>
                  </a:moveTo>
                  <a:lnTo>
                    <a:pt x="176" y="0"/>
                  </a:lnTo>
                  <a:lnTo>
                    <a:pt x="179" y="34"/>
                  </a:lnTo>
                  <a:lnTo>
                    <a:pt x="21" y="283"/>
                  </a:lnTo>
                  <a:lnTo>
                    <a:pt x="0" y="260"/>
                  </a:lnTo>
                  <a:close/>
                </a:path>
              </a:pathLst>
            </a:custGeom>
            <a:solidFill>
              <a:srgbClr val="000000"/>
            </a:solidFill>
            <a:ln w="9525">
              <a:noFill/>
              <a:round/>
              <a:headEnd/>
              <a:tailEnd/>
            </a:ln>
          </p:spPr>
          <p:txBody>
            <a:bodyPr/>
            <a:lstStyle/>
            <a:p>
              <a:endParaRPr lang="en-US"/>
            </a:p>
          </p:txBody>
        </p:sp>
        <p:sp>
          <p:nvSpPr>
            <p:cNvPr id="13491" name="Freeform 332"/>
            <p:cNvSpPr>
              <a:spLocks/>
            </p:cNvSpPr>
            <p:nvPr/>
          </p:nvSpPr>
          <p:spPr bwMode="auto">
            <a:xfrm>
              <a:off x="1310" y="2632"/>
              <a:ext cx="14" cy="38"/>
            </a:xfrm>
            <a:custGeom>
              <a:avLst/>
              <a:gdLst>
                <a:gd name="T0" fmla="*/ 0 w 124"/>
                <a:gd name="T1" fmla="*/ 0 h 270"/>
                <a:gd name="T2" fmla="*/ 0 w 124"/>
                <a:gd name="T3" fmla="*/ 0 h 270"/>
                <a:gd name="T4" fmla="*/ 0 w 124"/>
                <a:gd name="T5" fmla="*/ 0 h 270"/>
                <a:gd name="T6" fmla="*/ 0 w 124"/>
                <a:gd name="T7" fmla="*/ 0 h 270"/>
                <a:gd name="T8" fmla="*/ 0 w 124"/>
                <a:gd name="T9" fmla="*/ 0 h 270"/>
                <a:gd name="T10" fmla="*/ 0 w 124"/>
                <a:gd name="T11" fmla="*/ 0 h 270"/>
                <a:gd name="T12" fmla="*/ 0 w 124"/>
                <a:gd name="T13" fmla="*/ 0 h 270"/>
                <a:gd name="T14" fmla="*/ 0 w 124"/>
                <a:gd name="T15" fmla="*/ 0 h 270"/>
                <a:gd name="T16" fmla="*/ 0 w 124"/>
                <a:gd name="T17" fmla="*/ 0 h 270"/>
                <a:gd name="T18" fmla="*/ 0 w 124"/>
                <a:gd name="T19" fmla="*/ 0 h 2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270"/>
                <a:gd name="T32" fmla="*/ 124 w 124"/>
                <a:gd name="T33" fmla="*/ 270 h 2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270">
                  <a:moveTo>
                    <a:pt x="0" y="1"/>
                  </a:moveTo>
                  <a:lnTo>
                    <a:pt x="74" y="0"/>
                  </a:lnTo>
                  <a:lnTo>
                    <a:pt x="94" y="52"/>
                  </a:lnTo>
                  <a:lnTo>
                    <a:pt x="109" y="112"/>
                  </a:lnTo>
                  <a:lnTo>
                    <a:pt x="119" y="182"/>
                  </a:lnTo>
                  <a:lnTo>
                    <a:pt x="124" y="270"/>
                  </a:lnTo>
                  <a:lnTo>
                    <a:pt x="90" y="144"/>
                  </a:lnTo>
                  <a:lnTo>
                    <a:pt x="50" y="54"/>
                  </a:lnTo>
                  <a:lnTo>
                    <a:pt x="0" y="1"/>
                  </a:lnTo>
                  <a:close/>
                </a:path>
              </a:pathLst>
            </a:custGeom>
            <a:solidFill>
              <a:srgbClr val="8989A8"/>
            </a:solidFill>
            <a:ln w="9525">
              <a:noFill/>
              <a:round/>
              <a:headEnd/>
              <a:tailEnd/>
            </a:ln>
          </p:spPr>
          <p:txBody>
            <a:bodyPr/>
            <a:lstStyle/>
            <a:p>
              <a:endParaRPr lang="en-US"/>
            </a:p>
          </p:txBody>
        </p:sp>
        <p:sp>
          <p:nvSpPr>
            <p:cNvPr id="13492" name="Freeform 333"/>
            <p:cNvSpPr>
              <a:spLocks/>
            </p:cNvSpPr>
            <p:nvPr/>
          </p:nvSpPr>
          <p:spPr bwMode="auto">
            <a:xfrm>
              <a:off x="1268" y="2717"/>
              <a:ext cx="64" cy="3"/>
            </a:xfrm>
            <a:custGeom>
              <a:avLst/>
              <a:gdLst>
                <a:gd name="T0" fmla="*/ 0 w 584"/>
                <a:gd name="T1" fmla="*/ 0 h 21"/>
                <a:gd name="T2" fmla="*/ 0 w 584"/>
                <a:gd name="T3" fmla="*/ 0 h 21"/>
                <a:gd name="T4" fmla="*/ 0 w 584"/>
                <a:gd name="T5" fmla="*/ 0 h 21"/>
                <a:gd name="T6" fmla="*/ 0 w 584"/>
                <a:gd name="T7" fmla="*/ 0 h 21"/>
                <a:gd name="T8" fmla="*/ 0 w 584"/>
                <a:gd name="T9" fmla="*/ 0 h 21"/>
                <a:gd name="T10" fmla="*/ 0 60000 65536"/>
                <a:gd name="T11" fmla="*/ 0 60000 65536"/>
                <a:gd name="T12" fmla="*/ 0 60000 65536"/>
                <a:gd name="T13" fmla="*/ 0 60000 65536"/>
                <a:gd name="T14" fmla="*/ 0 60000 65536"/>
                <a:gd name="T15" fmla="*/ 0 w 584"/>
                <a:gd name="T16" fmla="*/ 0 h 21"/>
                <a:gd name="T17" fmla="*/ 584 w 584"/>
                <a:gd name="T18" fmla="*/ 21 h 21"/>
              </a:gdLst>
              <a:ahLst/>
              <a:cxnLst>
                <a:cxn ang="T10">
                  <a:pos x="T0" y="T1"/>
                </a:cxn>
                <a:cxn ang="T11">
                  <a:pos x="T2" y="T3"/>
                </a:cxn>
                <a:cxn ang="T12">
                  <a:pos x="T4" y="T5"/>
                </a:cxn>
                <a:cxn ang="T13">
                  <a:pos x="T6" y="T7"/>
                </a:cxn>
                <a:cxn ang="T14">
                  <a:pos x="T8" y="T9"/>
                </a:cxn>
              </a:cxnLst>
              <a:rect l="T15" t="T16" r="T17" b="T18"/>
              <a:pathLst>
                <a:path w="584" h="21">
                  <a:moveTo>
                    <a:pt x="0" y="21"/>
                  </a:moveTo>
                  <a:lnTo>
                    <a:pt x="584" y="20"/>
                  </a:lnTo>
                  <a:lnTo>
                    <a:pt x="556" y="0"/>
                  </a:lnTo>
                  <a:lnTo>
                    <a:pt x="0" y="21"/>
                  </a:lnTo>
                  <a:close/>
                </a:path>
              </a:pathLst>
            </a:custGeom>
            <a:solidFill>
              <a:srgbClr val="FFFFFF"/>
            </a:solidFill>
            <a:ln w="9525">
              <a:noFill/>
              <a:round/>
              <a:headEnd/>
              <a:tailEnd/>
            </a:ln>
          </p:spPr>
          <p:txBody>
            <a:bodyPr/>
            <a:lstStyle/>
            <a:p>
              <a:endParaRPr lang="en-US"/>
            </a:p>
          </p:txBody>
        </p:sp>
        <p:sp>
          <p:nvSpPr>
            <p:cNvPr id="13493" name="Freeform 334"/>
            <p:cNvSpPr>
              <a:spLocks/>
            </p:cNvSpPr>
            <p:nvPr/>
          </p:nvSpPr>
          <p:spPr bwMode="auto">
            <a:xfrm>
              <a:off x="1230" y="2624"/>
              <a:ext cx="3" cy="96"/>
            </a:xfrm>
            <a:custGeom>
              <a:avLst/>
              <a:gdLst>
                <a:gd name="T0" fmla="*/ 0 w 32"/>
                <a:gd name="T1" fmla="*/ 0 h 676"/>
                <a:gd name="T2" fmla="*/ 0 w 32"/>
                <a:gd name="T3" fmla="*/ 0 h 676"/>
                <a:gd name="T4" fmla="*/ 0 w 32"/>
                <a:gd name="T5" fmla="*/ 0 h 676"/>
                <a:gd name="T6" fmla="*/ 0 w 32"/>
                <a:gd name="T7" fmla="*/ 0 h 676"/>
                <a:gd name="T8" fmla="*/ 0 w 32"/>
                <a:gd name="T9" fmla="*/ 0 h 676"/>
                <a:gd name="T10" fmla="*/ 0 w 32"/>
                <a:gd name="T11" fmla="*/ 0 h 676"/>
                <a:gd name="T12" fmla="*/ 0 60000 65536"/>
                <a:gd name="T13" fmla="*/ 0 60000 65536"/>
                <a:gd name="T14" fmla="*/ 0 60000 65536"/>
                <a:gd name="T15" fmla="*/ 0 60000 65536"/>
                <a:gd name="T16" fmla="*/ 0 60000 65536"/>
                <a:gd name="T17" fmla="*/ 0 60000 65536"/>
                <a:gd name="T18" fmla="*/ 0 w 32"/>
                <a:gd name="T19" fmla="*/ 0 h 676"/>
                <a:gd name="T20" fmla="*/ 32 w 32"/>
                <a:gd name="T21" fmla="*/ 676 h 676"/>
              </a:gdLst>
              <a:ahLst/>
              <a:cxnLst>
                <a:cxn ang="T12">
                  <a:pos x="T0" y="T1"/>
                </a:cxn>
                <a:cxn ang="T13">
                  <a:pos x="T2" y="T3"/>
                </a:cxn>
                <a:cxn ang="T14">
                  <a:pos x="T4" y="T5"/>
                </a:cxn>
                <a:cxn ang="T15">
                  <a:pos x="T6" y="T7"/>
                </a:cxn>
                <a:cxn ang="T16">
                  <a:pos x="T8" y="T9"/>
                </a:cxn>
                <a:cxn ang="T17">
                  <a:pos x="T10" y="T11"/>
                </a:cxn>
              </a:cxnLst>
              <a:rect l="T18" t="T19" r="T20" b="T21"/>
              <a:pathLst>
                <a:path w="32" h="676">
                  <a:moveTo>
                    <a:pt x="0" y="0"/>
                  </a:moveTo>
                  <a:lnTo>
                    <a:pt x="19" y="21"/>
                  </a:lnTo>
                  <a:lnTo>
                    <a:pt x="32" y="654"/>
                  </a:lnTo>
                  <a:lnTo>
                    <a:pt x="15" y="676"/>
                  </a:lnTo>
                  <a:lnTo>
                    <a:pt x="0" y="0"/>
                  </a:lnTo>
                  <a:close/>
                </a:path>
              </a:pathLst>
            </a:custGeom>
            <a:solidFill>
              <a:srgbClr val="FFFFFF"/>
            </a:solidFill>
            <a:ln w="9525">
              <a:noFill/>
              <a:round/>
              <a:headEnd/>
              <a:tailEnd/>
            </a:ln>
          </p:spPr>
          <p:txBody>
            <a:bodyPr/>
            <a:lstStyle/>
            <a:p>
              <a:endParaRPr lang="en-US"/>
            </a:p>
          </p:txBody>
        </p:sp>
        <p:sp>
          <p:nvSpPr>
            <p:cNvPr id="13494" name="Freeform 335"/>
            <p:cNvSpPr>
              <a:spLocks/>
            </p:cNvSpPr>
            <p:nvPr/>
          </p:nvSpPr>
          <p:spPr bwMode="auto">
            <a:xfrm>
              <a:off x="1142" y="2511"/>
              <a:ext cx="8" cy="6"/>
            </a:xfrm>
            <a:custGeom>
              <a:avLst/>
              <a:gdLst>
                <a:gd name="T0" fmla="*/ 0 w 65"/>
                <a:gd name="T1" fmla="*/ 0 h 38"/>
                <a:gd name="T2" fmla="*/ 0 w 65"/>
                <a:gd name="T3" fmla="*/ 0 h 38"/>
                <a:gd name="T4" fmla="*/ 0 w 65"/>
                <a:gd name="T5" fmla="*/ 0 h 38"/>
                <a:gd name="T6" fmla="*/ 0 w 65"/>
                <a:gd name="T7" fmla="*/ 0 h 38"/>
                <a:gd name="T8" fmla="*/ 0 w 65"/>
                <a:gd name="T9" fmla="*/ 0 h 38"/>
                <a:gd name="T10" fmla="*/ 0 w 65"/>
                <a:gd name="T11" fmla="*/ 0 h 38"/>
                <a:gd name="T12" fmla="*/ 0 w 65"/>
                <a:gd name="T13" fmla="*/ 0 h 38"/>
                <a:gd name="T14" fmla="*/ 0 60000 65536"/>
                <a:gd name="T15" fmla="*/ 0 60000 65536"/>
                <a:gd name="T16" fmla="*/ 0 60000 65536"/>
                <a:gd name="T17" fmla="*/ 0 60000 65536"/>
                <a:gd name="T18" fmla="*/ 0 60000 65536"/>
                <a:gd name="T19" fmla="*/ 0 60000 65536"/>
                <a:gd name="T20" fmla="*/ 0 60000 65536"/>
                <a:gd name="T21" fmla="*/ 0 w 65"/>
                <a:gd name="T22" fmla="*/ 0 h 38"/>
                <a:gd name="T23" fmla="*/ 65 w 65"/>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8">
                  <a:moveTo>
                    <a:pt x="0" y="0"/>
                  </a:moveTo>
                  <a:lnTo>
                    <a:pt x="1" y="37"/>
                  </a:lnTo>
                  <a:lnTo>
                    <a:pt x="65" y="38"/>
                  </a:lnTo>
                  <a:lnTo>
                    <a:pt x="15" y="25"/>
                  </a:lnTo>
                  <a:lnTo>
                    <a:pt x="13" y="1"/>
                  </a:lnTo>
                  <a:lnTo>
                    <a:pt x="0" y="0"/>
                  </a:lnTo>
                  <a:close/>
                </a:path>
              </a:pathLst>
            </a:custGeom>
            <a:solidFill>
              <a:srgbClr val="000000"/>
            </a:solidFill>
            <a:ln w="9525">
              <a:noFill/>
              <a:round/>
              <a:headEnd/>
              <a:tailEnd/>
            </a:ln>
          </p:spPr>
          <p:txBody>
            <a:bodyPr/>
            <a:lstStyle/>
            <a:p>
              <a:endParaRPr lang="en-US"/>
            </a:p>
          </p:txBody>
        </p:sp>
        <p:sp>
          <p:nvSpPr>
            <p:cNvPr id="13495" name="Freeform 336"/>
            <p:cNvSpPr>
              <a:spLocks/>
            </p:cNvSpPr>
            <p:nvPr/>
          </p:nvSpPr>
          <p:spPr bwMode="auto">
            <a:xfrm>
              <a:off x="1188" y="2532"/>
              <a:ext cx="5" cy="5"/>
            </a:xfrm>
            <a:custGeom>
              <a:avLst/>
              <a:gdLst>
                <a:gd name="T0" fmla="*/ 0 w 45"/>
                <a:gd name="T1" fmla="*/ 0 h 39"/>
                <a:gd name="T2" fmla="*/ 0 w 45"/>
                <a:gd name="T3" fmla="*/ 0 h 39"/>
                <a:gd name="T4" fmla="*/ 0 w 45"/>
                <a:gd name="T5" fmla="*/ 0 h 39"/>
                <a:gd name="T6" fmla="*/ 0 w 45"/>
                <a:gd name="T7" fmla="*/ 0 h 39"/>
                <a:gd name="T8" fmla="*/ 0 w 45"/>
                <a:gd name="T9" fmla="*/ 0 h 39"/>
                <a:gd name="T10" fmla="*/ 0 w 45"/>
                <a:gd name="T11" fmla="*/ 0 h 39"/>
                <a:gd name="T12" fmla="*/ 0 w 45"/>
                <a:gd name="T13" fmla="*/ 0 h 39"/>
                <a:gd name="T14" fmla="*/ 0 w 45"/>
                <a:gd name="T15" fmla="*/ 0 h 39"/>
                <a:gd name="T16" fmla="*/ 0 w 45"/>
                <a:gd name="T17" fmla="*/ 0 h 39"/>
                <a:gd name="T18" fmla="*/ 0 w 45"/>
                <a:gd name="T19" fmla="*/ 0 h 39"/>
                <a:gd name="T20" fmla="*/ 0 w 45"/>
                <a:gd name="T21" fmla="*/ 0 h 39"/>
                <a:gd name="T22" fmla="*/ 0 w 45"/>
                <a:gd name="T23" fmla="*/ 0 h 39"/>
                <a:gd name="T24" fmla="*/ 0 w 45"/>
                <a:gd name="T25" fmla="*/ 0 h 39"/>
                <a:gd name="T26" fmla="*/ 0 w 45"/>
                <a:gd name="T27" fmla="*/ 0 h 39"/>
                <a:gd name="T28" fmla="*/ 0 w 45"/>
                <a:gd name="T29" fmla="*/ 0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39"/>
                <a:gd name="T47" fmla="*/ 45 w 45"/>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39">
                  <a:moveTo>
                    <a:pt x="3" y="5"/>
                  </a:moveTo>
                  <a:lnTo>
                    <a:pt x="18" y="0"/>
                  </a:lnTo>
                  <a:lnTo>
                    <a:pt x="32" y="0"/>
                  </a:lnTo>
                  <a:lnTo>
                    <a:pt x="43" y="10"/>
                  </a:lnTo>
                  <a:lnTo>
                    <a:pt x="45" y="26"/>
                  </a:lnTo>
                  <a:lnTo>
                    <a:pt x="38" y="33"/>
                  </a:lnTo>
                  <a:lnTo>
                    <a:pt x="26" y="39"/>
                  </a:lnTo>
                  <a:lnTo>
                    <a:pt x="37" y="22"/>
                  </a:lnTo>
                  <a:lnTo>
                    <a:pt x="29" y="9"/>
                  </a:lnTo>
                  <a:lnTo>
                    <a:pt x="16" y="9"/>
                  </a:lnTo>
                  <a:lnTo>
                    <a:pt x="9" y="13"/>
                  </a:lnTo>
                  <a:lnTo>
                    <a:pt x="6" y="30"/>
                  </a:lnTo>
                  <a:lnTo>
                    <a:pt x="0" y="18"/>
                  </a:lnTo>
                  <a:lnTo>
                    <a:pt x="3" y="5"/>
                  </a:lnTo>
                  <a:close/>
                </a:path>
              </a:pathLst>
            </a:custGeom>
            <a:solidFill>
              <a:srgbClr val="000000"/>
            </a:solidFill>
            <a:ln w="9525">
              <a:noFill/>
              <a:round/>
              <a:headEnd/>
              <a:tailEnd/>
            </a:ln>
          </p:spPr>
          <p:txBody>
            <a:bodyPr/>
            <a:lstStyle/>
            <a:p>
              <a:endParaRPr lang="en-US"/>
            </a:p>
          </p:txBody>
        </p:sp>
        <p:sp>
          <p:nvSpPr>
            <p:cNvPr id="13496" name="Freeform 337"/>
            <p:cNvSpPr>
              <a:spLocks/>
            </p:cNvSpPr>
            <p:nvPr/>
          </p:nvSpPr>
          <p:spPr bwMode="auto">
            <a:xfrm>
              <a:off x="1150" y="2551"/>
              <a:ext cx="24" cy="9"/>
            </a:xfrm>
            <a:custGeom>
              <a:avLst/>
              <a:gdLst>
                <a:gd name="T0" fmla="*/ 0 w 216"/>
                <a:gd name="T1" fmla="*/ 0 h 60"/>
                <a:gd name="T2" fmla="*/ 0 w 216"/>
                <a:gd name="T3" fmla="*/ 0 h 60"/>
                <a:gd name="T4" fmla="*/ 0 w 216"/>
                <a:gd name="T5" fmla="*/ 0 h 60"/>
                <a:gd name="T6" fmla="*/ 0 w 216"/>
                <a:gd name="T7" fmla="*/ 0 h 60"/>
                <a:gd name="T8" fmla="*/ 0 w 216"/>
                <a:gd name="T9" fmla="*/ 0 h 60"/>
                <a:gd name="T10" fmla="*/ 0 w 216"/>
                <a:gd name="T11" fmla="*/ 0 h 60"/>
                <a:gd name="T12" fmla="*/ 0 w 216"/>
                <a:gd name="T13" fmla="*/ 0 h 60"/>
                <a:gd name="T14" fmla="*/ 0 w 216"/>
                <a:gd name="T15" fmla="*/ 0 h 60"/>
                <a:gd name="T16" fmla="*/ 0 w 216"/>
                <a:gd name="T17" fmla="*/ 0 h 60"/>
                <a:gd name="T18" fmla="*/ 0 w 216"/>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
                <a:gd name="T31" fmla="*/ 0 h 60"/>
                <a:gd name="T32" fmla="*/ 216 w 216"/>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 h="60">
                  <a:moveTo>
                    <a:pt x="0" y="0"/>
                  </a:moveTo>
                  <a:lnTo>
                    <a:pt x="0" y="60"/>
                  </a:lnTo>
                  <a:lnTo>
                    <a:pt x="216" y="60"/>
                  </a:lnTo>
                  <a:lnTo>
                    <a:pt x="199" y="44"/>
                  </a:lnTo>
                  <a:lnTo>
                    <a:pt x="122" y="45"/>
                  </a:lnTo>
                  <a:lnTo>
                    <a:pt x="114" y="50"/>
                  </a:lnTo>
                  <a:lnTo>
                    <a:pt x="9" y="50"/>
                  </a:lnTo>
                  <a:lnTo>
                    <a:pt x="9" y="4"/>
                  </a:lnTo>
                  <a:lnTo>
                    <a:pt x="0" y="0"/>
                  </a:lnTo>
                  <a:close/>
                </a:path>
              </a:pathLst>
            </a:custGeom>
            <a:solidFill>
              <a:srgbClr val="E5E5E5"/>
            </a:solidFill>
            <a:ln w="9525">
              <a:noFill/>
              <a:round/>
              <a:headEnd/>
              <a:tailEnd/>
            </a:ln>
          </p:spPr>
          <p:txBody>
            <a:bodyPr/>
            <a:lstStyle/>
            <a:p>
              <a:endParaRPr lang="en-US"/>
            </a:p>
          </p:txBody>
        </p:sp>
        <p:sp>
          <p:nvSpPr>
            <p:cNvPr id="13497" name="Freeform 338"/>
            <p:cNvSpPr>
              <a:spLocks/>
            </p:cNvSpPr>
            <p:nvPr/>
          </p:nvSpPr>
          <p:spPr bwMode="auto">
            <a:xfrm>
              <a:off x="1147" y="2566"/>
              <a:ext cx="44" cy="1"/>
            </a:xfrm>
            <a:custGeom>
              <a:avLst/>
              <a:gdLst>
                <a:gd name="T0" fmla="*/ 0 w 395"/>
                <a:gd name="T1" fmla="*/ 0 h 7"/>
                <a:gd name="T2" fmla="*/ 0 w 395"/>
                <a:gd name="T3" fmla="*/ 0 h 7"/>
                <a:gd name="T4" fmla="*/ 0 w 395"/>
                <a:gd name="T5" fmla="*/ 0 h 7"/>
                <a:gd name="T6" fmla="*/ 0 w 395"/>
                <a:gd name="T7" fmla="*/ 0 h 7"/>
                <a:gd name="T8" fmla="*/ 0 w 395"/>
                <a:gd name="T9" fmla="*/ 0 h 7"/>
                <a:gd name="T10" fmla="*/ 0 w 395"/>
                <a:gd name="T11" fmla="*/ 0 h 7"/>
                <a:gd name="T12" fmla="*/ 0 60000 65536"/>
                <a:gd name="T13" fmla="*/ 0 60000 65536"/>
                <a:gd name="T14" fmla="*/ 0 60000 65536"/>
                <a:gd name="T15" fmla="*/ 0 60000 65536"/>
                <a:gd name="T16" fmla="*/ 0 60000 65536"/>
                <a:gd name="T17" fmla="*/ 0 60000 65536"/>
                <a:gd name="T18" fmla="*/ 0 w 395"/>
                <a:gd name="T19" fmla="*/ 0 h 7"/>
                <a:gd name="T20" fmla="*/ 395 w 395"/>
                <a:gd name="T21" fmla="*/ 7 h 7"/>
              </a:gdLst>
              <a:ahLst/>
              <a:cxnLst>
                <a:cxn ang="T12">
                  <a:pos x="T0" y="T1"/>
                </a:cxn>
                <a:cxn ang="T13">
                  <a:pos x="T2" y="T3"/>
                </a:cxn>
                <a:cxn ang="T14">
                  <a:pos x="T4" y="T5"/>
                </a:cxn>
                <a:cxn ang="T15">
                  <a:pos x="T6" y="T7"/>
                </a:cxn>
                <a:cxn ang="T16">
                  <a:pos x="T8" y="T9"/>
                </a:cxn>
                <a:cxn ang="T17">
                  <a:pos x="T10" y="T11"/>
                </a:cxn>
              </a:cxnLst>
              <a:rect l="T18" t="T19" r="T20" b="T21"/>
              <a:pathLst>
                <a:path w="395" h="7">
                  <a:moveTo>
                    <a:pt x="0" y="0"/>
                  </a:moveTo>
                  <a:lnTo>
                    <a:pt x="395" y="0"/>
                  </a:lnTo>
                  <a:lnTo>
                    <a:pt x="391" y="7"/>
                  </a:lnTo>
                  <a:lnTo>
                    <a:pt x="2" y="7"/>
                  </a:lnTo>
                  <a:lnTo>
                    <a:pt x="0" y="0"/>
                  </a:lnTo>
                  <a:close/>
                </a:path>
              </a:pathLst>
            </a:custGeom>
            <a:solidFill>
              <a:srgbClr val="E5E5E5"/>
            </a:solidFill>
            <a:ln w="9525">
              <a:noFill/>
              <a:round/>
              <a:headEnd/>
              <a:tailEnd/>
            </a:ln>
          </p:spPr>
          <p:txBody>
            <a:bodyPr/>
            <a:lstStyle/>
            <a:p>
              <a:endParaRPr lang="en-US"/>
            </a:p>
          </p:txBody>
        </p:sp>
        <p:sp>
          <p:nvSpPr>
            <p:cNvPr id="13498" name="Freeform 339"/>
            <p:cNvSpPr>
              <a:spLocks/>
            </p:cNvSpPr>
            <p:nvPr/>
          </p:nvSpPr>
          <p:spPr bwMode="auto">
            <a:xfrm>
              <a:off x="1145" y="2563"/>
              <a:ext cx="46" cy="10"/>
            </a:xfrm>
            <a:custGeom>
              <a:avLst/>
              <a:gdLst>
                <a:gd name="T0" fmla="*/ 0 w 412"/>
                <a:gd name="T1" fmla="*/ 0 h 75"/>
                <a:gd name="T2" fmla="*/ 0 w 412"/>
                <a:gd name="T3" fmla="*/ 0 h 75"/>
                <a:gd name="T4" fmla="*/ 0 w 412"/>
                <a:gd name="T5" fmla="*/ 0 h 75"/>
                <a:gd name="T6" fmla="*/ 0 w 412"/>
                <a:gd name="T7" fmla="*/ 0 h 75"/>
                <a:gd name="T8" fmla="*/ 0 w 412"/>
                <a:gd name="T9" fmla="*/ 0 h 75"/>
                <a:gd name="T10" fmla="*/ 0 w 412"/>
                <a:gd name="T11" fmla="*/ 0 h 75"/>
                <a:gd name="T12" fmla="*/ 0 w 412"/>
                <a:gd name="T13" fmla="*/ 0 h 75"/>
                <a:gd name="T14" fmla="*/ 0 w 412"/>
                <a:gd name="T15" fmla="*/ 0 h 75"/>
                <a:gd name="T16" fmla="*/ 0 60000 65536"/>
                <a:gd name="T17" fmla="*/ 0 60000 65536"/>
                <a:gd name="T18" fmla="*/ 0 60000 65536"/>
                <a:gd name="T19" fmla="*/ 0 60000 65536"/>
                <a:gd name="T20" fmla="*/ 0 60000 65536"/>
                <a:gd name="T21" fmla="*/ 0 60000 65536"/>
                <a:gd name="T22" fmla="*/ 0 60000 65536"/>
                <a:gd name="T23" fmla="*/ 0 60000 65536"/>
                <a:gd name="T24" fmla="*/ 0 w 412"/>
                <a:gd name="T25" fmla="*/ 0 h 75"/>
                <a:gd name="T26" fmla="*/ 412 w 412"/>
                <a:gd name="T27" fmla="*/ 75 h 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2" h="75">
                  <a:moveTo>
                    <a:pt x="11" y="9"/>
                  </a:moveTo>
                  <a:lnTo>
                    <a:pt x="9" y="61"/>
                  </a:lnTo>
                  <a:lnTo>
                    <a:pt x="412" y="68"/>
                  </a:lnTo>
                  <a:lnTo>
                    <a:pt x="412" y="75"/>
                  </a:lnTo>
                  <a:lnTo>
                    <a:pt x="1" y="73"/>
                  </a:lnTo>
                  <a:lnTo>
                    <a:pt x="0" y="0"/>
                  </a:lnTo>
                  <a:lnTo>
                    <a:pt x="11" y="9"/>
                  </a:lnTo>
                  <a:close/>
                </a:path>
              </a:pathLst>
            </a:custGeom>
            <a:solidFill>
              <a:srgbClr val="E5E5E5"/>
            </a:solidFill>
            <a:ln w="9525">
              <a:noFill/>
              <a:round/>
              <a:headEnd/>
              <a:tailEnd/>
            </a:ln>
          </p:spPr>
          <p:txBody>
            <a:bodyPr/>
            <a:lstStyle/>
            <a:p>
              <a:endParaRPr lang="en-US"/>
            </a:p>
          </p:txBody>
        </p:sp>
        <p:sp>
          <p:nvSpPr>
            <p:cNvPr id="13499" name="Freeform 340"/>
            <p:cNvSpPr>
              <a:spLocks/>
            </p:cNvSpPr>
            <p:nvPr/>
          </p:nvSpPr>
          <p:spPr bwMode="auto">
            <a:xfrm>
              <a:off x="1146" y="2564"/>
              <a:ext cx="46" cy="8"/>
            </a:xfrm>
            <a:custGeom>
              <a:avLst/>
              <a:gdLst>
                <a:gd name="T0" fmla="*/ 0 w 413"/>
                <a:gd name="T1" fmla="*/ 0 h 54"/>
                <a:gd name="T2" fmla="*/ 0 w 413"/>
                <a:gd name="T3" fmla="*/ 0 h 54"/>
                <a:gd name="T4" fmla="*/ 0 w 413"/>
                <a:gd name="T5" fmla="*/ 0 h 54"/>
                <a:gd name="T6" fmla="*/ 0 w 413"/>
                <a:gd name="T7" fmla="*/ 0 h 54"/>
                <a:gd name="T8" fmla="*/ 0 w 413"/>
                <a:gd name="T9" fmla="*/ 0 h 54"/>
                <a:gd name="T10" fmla="*/ 0 w 413"/>
                <a:gd name="T11" fmla="*/ 0 h 54"/>
                <a:gd name="T12" fmla="*/ 0 w 413"/>
                <a:gd name="T13" fmla="*/ 0 h 54"/>
                <a:gd name="T14" fmla="*/ 0 w 413"/>
                <a:gd name="T15" fmla="*/ 0 h 54"/>
                <a:gd name="T16" fmla="*/ 0 w 413"/>
                <a:gd name="T17" fmla="*/ 0 h 54"/>
                <a:gd name="T18" fmla="*/ 0 w 413"/>
                <a:gd name="T19" fmla="*/ 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3"/>
                <a:gd name="T31" fmla="*/ 0 h 54"/>
                <a:gd name="T32" fmla="*/ 413 w 413"/>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3" h="54">
                  <a:moveTo>
                    <a:pt x="0" y="0"/>
                  </a:moveTo>
                  <a:lnTo>
                    <a:pt x="0" y="53"/>
                  </a:lnTo>
                  <a:lnTo>
                    <a:pt x="413" y="54"/>
                  </a:lnTo>
                  <a:lnTo>
                    <a:pt x="411" y="46"/>
                  </a:lnTo>
                  <a:lnTo>
                    <a:pt x="7" y="46"/>
                  </a:lnTo>
                  <a:lnTo>
                    <a:pt x="4" y="8"/>
                  </a:lnTo>
                  <a:lnTo>
                    <a:pt x="411" y="9"/>
                  </a:lnTo>
                  <a:lnTo>
                    <a:pt x="406" y="0"/>
                  </a:lnTo>
                  <a:lnTo>
                    <a:pt x="0" y="0"/>
                  </a:lnTo>
                  <a:close/>
                </a:path>
              </a:pathLst>
            </a:custGeom>
            <a:solidFill>
              <a:srgbClr val="000000"/>
            </a:solidFill>
            <a:ln w="9525">
              <a:noFill/>
              <a:round/>
              <a:headEnd/>
              <a:tailEnd/>
            </a:ln>
          </p:spPr>
          <p:txBody>
            <a:bodyPr/>
            <a:lstStyle/>
            <a:p>
              <a:endParaRPr lang="en-US"/>
            </a:p>
          </p:txBody>
        </p:sp>
        <p:sp>
          <p:nvSpPr>
            <p:cNvPr id="13500" name="Freeform 341"/>
            <p:cNvSpPr>
              <a:spLocks/>
            </p:cNvSpPr>
            <p:nvPr/>
          </p:nvSpPr>
          <p:spPr bwMode="auto">
            <a:xfrm>
              <a:off x="1324" y="2767"/>
              <a:ext cx="16" cy="31"/>
            </a:xfrm>
            <a:custGeom>
              <a:avLst/>
              <a:gdLst>
                <a:gd name="T0" fmla="*/ 0 w 147"/>
                <a:gd name="T1" fmla="*/ 0 h 218"/>
                <a:gd name="T2" fmla="*/ 0 w 147"/>
                <a:gd name="T3" fmla="*/ 0 h 218"/>
                <a:gd name="T4" fmla="*/ 0 w 147"/>
                <a:gd name="T5" fmla="*/ 0 h 218"/>
                <a:gd name="T6" fmla="*/ 0 w 147"/>
                <a:gd name="T7" fmla="*/ 0 h 218"/>
                <a:gd name="T8" fmla="*/ 0 w 147"/>
                <a:gd name="T9" fmla="*/ 0 h 218"/>
                <a:gd name="T10" fmla="*/ 0 w 147"/>
                <a:gd name="T11" fmla="*/ 0 h 218"/>
                <a:gd name="T12" fmla="*/ 0 w 147"/>
                <a:gd name="T13" fmla="*/ 0 h 218"/>
                <a:gd name="T14" fmla="*/ 0 w 147"/>
                <a:gd name="T15" fmla="*/ 0 h 218"/>
                <a:gd name="T16" fmla="*/ 0 w 147"/>
                <a:gd name="T17" fmla="*/ 0 h 218"/>
                <a:gd name="T18" fmla="*/ 0 w 147"/>
                <a:gd name="T19" fmla="*/ 0 h 218"/>
                <a:gd name="T20" fmla="*/ 0 w 147"/>
                <a:gd name="T21" fmla="*/ 0 h 218"/>
                <a:gd name="T22" fmla="*/ 0 w 147"/>
                <a:gd name="T23" fmla="*/ 0 h 218"/>
                <a:gd name="T24" fmla="*/ 0 w 147"/>
                <a:gd name="T25" fmla="*/ 0 h 218"/>
                <a:gd name="T26" fmla="*/ 0 w 147"/>
                <a:gd name="T27" fmla="*/ 0 h 218"/>
                <a:gd name="T28" fmla="*/ 0 w 147"/>
                <a:gd name="T29" fmla="*/ 0 h 218"/>
                <a:gd name="T30" fmla="*/ 0 w 147"/>
                <a:gd name="T31" fmla="*/ 0 h 218"/>
                <a:gd name="T32" fmla="*/ 0 w 147"/>
                <a:gd name="T33" fmla="*/ 0 h 218"/>
                <a:gd name="T34" fmla="*/ 0 w 147"/>
                <a:gd name="T35" fmla="*/ 0 h 218"/>
                <a:gd name="T36" fmla="*/ 0 w 147"/>
                <a:gd name="T37" fmla="*/ 0 h 218"/>
                <a:gd name="T38" fmla="*/ 0 w 147"/>
                <a:gd name="T39" fmla="*/ 0 h 218"/>
                <a:gd name="T40" fmla="*/ 0 w 147"/>
                <a:gd name="T41" fmla="*/ 0 h 2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7"/>
                <a:gd name="T64" fmla="*/ 0 h 218"/>
                <a:gd name="T65" fmla="*/ 147 w 147"/>
                <a:gd name="T66" fmla="*/ 218 h 2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7" h="218">
                  <a:moveTo>
                    <a:pt x="3" y="16"/>
                  </a:moveTo>
                  <a:lnTo>
                    <a:pt x="71" y="27"/>
                  </a:lnTo>
                  <a:lnTo>
                    <a:pt x="105" y="43"/>
                  </a:lnTo>
                  <a:lnTo>
                    <a:pt x="121" y="62"/>
                  </a:lnTo>
                  <a:lnTo>
                    <a:pt x="122" y="88"/>
                  </a:lnTo>
                  <a:lnTo>
                    <a:pt x="107" y="122"/>
                  </a:lnTo>
                  <a:lnTo>
                    <a:pt x="88" y="150"/>
                  </a:lnTo>
                  <a:lnTo>
                    <a:pt x="88" y="176"/>
                  </a:lnTo>
                  <a:lnTo>
                    <a:pt x="131" y="218"/>
                  </a:lnTo>
                  <a:lnTo>
                    <a:pt x="147" y="206"/>
                  </a:lnTo>
                  <a:lnTo>
                    <a:pt x="109" y="172"/>
                  </a:lnTo>
                  <a:lnTo>
                    <a:pt x="105" y="151"/>
                  </a:lnTo>
                  <a:lnTo>
                    <a:pt x="121" y="127"/>
                  </a:lnTo>
                  <a:lnTo>
                    <a:pt x="135" y="105"/>
                  </a:lnTo>
                  <a:lnTo>
                    <a:pt x="140" y="77"/>
                  </a:lnTo>
                  <a:lnTo>
                    <a:pt x="135" y="53"/>
                  </a:lnTo>
                  <a:lnTo>
                    <a:pt x="119" y="32"/>
                  </a:lnTo>
                  <a:lnTo>
                    <a:pt x="82" y="15"/>
                  </a:lnTo>
                  <a:lnTo>
                    <a:pt x="0" y="0"/>
                  </a:lnTo>
                  <a:lnTo>
                    <a:pt x="3" y="16"/>
                  </a:lnTo>
                  <a:close/>
                </a:path>
              </a:pathLst>
            </a:custGeom>
            <a:solidFill>
              <a:srgbClr val="000000"/>
            </a:solidFill>
            <a:ln w="9525">
              <a:noFill/>
              <a:round/>
              <a:headEnd/>
              <a:tailEnd/>
            </a:ln>
          </p:spPr>
          <p:txBody>
            <a:bodyPr/>
            <a:lstStyle/>
            <a:p>
              <a:endParaRPr lang="en-US"/>
            </a:p>
          </p:txBody>
        </p:sp>
        <p:sp>
          <p:nvSpPr>
            <p:cNvPr id="13501" name="Freeform 342"/>
            <p:cNvSpPr>
              <a:spLocks/>
            </p:cNvSpPr>
            <p:nvPr/>
          </p:nvSpPr>
          <p:spPr bwMode="auto">
            <a:xfrm>
              <a:off x="1334" y="2795"/>
              <a:ext cx="26" cy="28"/>
            </a:xfrm>
            <a:custGeom>
              <a:avLst/>
              <a:gdLst>
                <a:gd name="T0" fmla="*/ 0 w 234"/>
                <a:gd name="T1" fmla="*/ 0 h 194"/>
                <a:gd name="T2" fmla="*/ 0 w 234"/>
                <a:gd name="T3" fmla="*/ 0 h 194"/>
                <a:gd name="T4" fmla="*/ 0 w 234"/>
                <a:gd name="T5" fmla="*/ 0 h 194"/>
                <a:gd name="T6" fmla="*/ 0 w 234"/>
                <a:gd name="T7" fmla="*/ 0 h 194"/>
                <a:gd name="T8" fmla="*/ 0 w 234"/>
                <a:gd name="T9" fmla="*/ 0 h 194"/>
                <a:gd name="T10" fmla="*/ 0 w 234"/>
                <a:gd name="T11" fmla="*/ 0 h 194"/>
                <a:gd name="T12" fmla="*/ 0 w 234"/>
                <a:gd name="T13" fmla="*/ 0 h 194"/>
                <a:gd name="T14" fmla="*/ 0 w 234"/>
                <a:gd name="T15" fmla="*/ 0 h 194"/>
                <a:gd name="T16" fmla="*/ 0 w 234"/>
                <a:gd name="T17" fmla="*/ 0 h 194"/>
                <a:gd name="T18" fmla="*/ 0 w 234"/>
                <a:gd name="T19" fmla="*/ 0 h 194"/>
                <a:gd name="T20" fmla="*/ 0 w 234"/>
                <a:gd name="T21" fmla="*/ 0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
                <a:gd name="T34" fmla="*/ 0 h 194"/>
                <a:gd name="T35" fmla="*/ 234 w 234"/>
                <a:gd name="T36" fmla="*/ 194 h 1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 h="194">
                  <a:moveTo>
                    <a:pt x="0" y="28"/>
                  </a:moveTo>
                  <a:lnTo>
                    <a:pt x="78" y="7"/>
                  </a:lnTo>
                  <a:lnTo>
                    <a:pt x="138" y="0"/>
                  </a:lnTo>
                  <a:lnTo>
                    <a:pt x="174" y="22"/>
                  </a:lnTo>
                  <a:lnTo>
                    <a:pt x="217" y="73"/>
                  </a:lnTo>
                  <a:lnTo>
                    <a:pt x="234" y="122"/>
                  </a:lnTo>
                  <a:lnTo>
                    <a:pt x="231" y="173"/>
                  </a:lnTo>
                  <a:lnTo>
                    <a:pt x="184" y="194"/>
                  </a:lnTo>
                  <a:lnTo>
                    <a:pt x="121" y="190"/>
                  </a:lnTo>
                  <a:lnTo>
                    <a:pt x="0" y="28"/>
                  </a:lnTo>
                  <a:close/>
                </a:path>
              </a:pathLst>
            </a:custGeom>
            <a:solidFill>
              <a:srgbClr val="FFFFFF"/>
            </a:solidFill>
            <a:ln w="9525">
              <a:noFill/>
              <a:round/>
              <a:headEnd/>
              <a:tailEnd/>
            </a:ln>
          </p:spPr>
          <p:txBody>
            <a:bodyPr/>
            <a:lstStyle/>
            <a:p>
              <a:endParaRPr lang="en-US"/>
            </a:p>
          </p:txBody>
        </p:sp>
        <p:sp>
          <p:nvSpPr>
            <p:cNvPr id="13502" name="Freeform 343"/>
            <p:cNvSpPr>
              <a:spLocks/>
            </p:cNvSpPr>
            <p:nvPr/>
          </p:nvSpPr>
          <p:spPr bwMode="auto">
            <a:xfrm>
              <a:off x="1341" y="2798"/>
              <a:ext cx="20" cy="22"/>
            </a:xfrm>
            <a:custGeom>
              <a:avLst/>
              <a:gdLst>
                <a:gd name="T0" fmla="*/ 0 w 184"/>
                <a:gd name="T1" fmla="*/ 0 h 156"/>
                <a:gd name="T2" fmla="*/ 0 w 184"/>
                <a:gd name="T3" fmla="*/ 0 h 156"/>
                <a:gd name="T4" fmla="*/ 0 w 184"/>
                <a:gd name="T5" fmla="*/ 0 h 156"/>
                <a:gd name="T6" fmla="*/ 0 w 184"/>
                <a:gd name="T7" fmla="*/ 0 h 156"/>
                <a:gd name="T8" fmla="*/ 0 w 184"/>
                <a:gd name="T9" fmla="*/ 0 h 156"/>
                <a:gd name="T10" fmla="*/ 0 w 184"/>
                <a:gd name="T11" fmla="*/ 0 h 156"/>
                <a:gd name="T12" fmla="*/ 0 w 184"/>
                <a:gd name="T13" fmla="*/ 0 h 156"/>
                <a:gd name="T14" fmla="*/ 0 w 184"/>
                <a:gd name="T15" fmla="*/ 0 h 156"/>
                <a:gd name="T16" fmla="*/ 0 w 184"/>
                <a:gd name="T17" fmla="*/ 0 h 156"/>
                <a:gd name="T18" fmla="*/ 0 w 184"/>
                <a:gd name="T19" fmla="*/ 0 h 156"/>
                <a:gd name="T20" fmla="*/ 0 w 184"/>
                <a:gd name="T21" fmla="*/ 0 h 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156"/>
                <a:gd name="T35" fmla="*/ 184 w 184"/>
                <a:gd name="T36" fmla="*/ 156 h 1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156">
                  <a:moveTo>
                    <a:pt x="0" y="27"/>
                  </a:moveTo>
                  <a:lnTo>
                    <a:pt x="34" y="76"/>
                  </a:lnTo>
                  <a:lnTo>
                    <a:pt x="64" y="136"/>
                  </a:lnTo>
                  <a:lnTo>
                    <a:pt x="94" y="154"/>
                  </a:lnTo>
                  <a:lnTo>
                    <a:pt x="132" y="156"/>
                  </a:lnTo>
                  <a:lnTo>
                    <a:pt x="174" y="145"/>
                  </a:lnTo>
                  <a:lnTo>
                    <a:pt x="184" y="107"/>
                  </a:lnTo>
                  <a:lnTo>
                    <a:pt x="154" y="52"/>
                  </a:lnTo>
                  <a:lnTo>
                    <a:pt x="102" y="0"/>
                  </a:lnTo>
                  <a:lnTo>
                    <a:pt x="0" y="27"/>
                  </a:lnTo>
                  <a:close/>
                </a:path>
              </a:pathLst>
            </a:custGeom>
            <a:solidFill>
              <a:srgbClr val="E5E5E5"/>
            </a:solidFill>
            <a:ln w="9525">
              <a:noFill/>
              <a:round/>
              <a:headEnd/>
              <a:tailEnd/>
            </a:ln>
          </p:spPr>
          <p:txBody>
            <a:bodyPr/>
            <a:lstStyle/>
            <a:p>
              <a:endParaRPr lang="en-US"/>
            </a:p>
          </p:txBody>
        </p:sp>
        <p:sp>
          <p:nvSpPr>
            <p:cNvPr id="13503" name="Freeform 344"/>
            <p:cNvSpPr>
              <a:spLocks/>
            </p:cNvSpPr>
            <p:nvPr/>
          </p:nvSpPr>
          <p:spPr bwMode="auto">
            <a:xfrm>
              <a:off x="1334" y="2795"/>
              <a:ext cx="27" cy="30"/>
            </a:xfrm>
            <a:custGeom>
              <a:avLst/>
              <a:gdLst>
                <a:gd name="T0" fmla="*/ 0 w 250"/>
                <a:gd name="T1" fmla="*/ 0 h 213"/>
                <a:gd name="T2" fmla="*/ 0 w 250"/>
                <a:gd name="T3" fmla="*/ 0 h 213"/>
                <a:gd name="T4" fmla="*/ 0 w 250"/>
                <a:gd name="T5" fmla="*/ 0 h 213"/>
                <a:gd name="T6" fmla="*/ 0 w 250"/>
                <a:gd name="T7" fmla="*/ 0 h 213"/>
                <a:gd name="T8" fmla="*/ 0 w 250"/>
                <a:gd name="T9" fmla="*/ 0 h 213"/>
                <a:gd name="T10" fmla="*/ 0 w 250"/>
                <a:gd name="T11" fmla="*/ 0 h 213"/>
                <a:gd name="T12" fmla="*/ 0 w 250"/>
                <a:gd name="T13" fmla="*/ 0 h 213"/>
                <a:gd name="T14" fmla="*/ 0 w 250"/>
                <a:gd name="T15" fmla="*/ 0 h 213"/>
                <a:gd name="T16" fmla="*/ 0 w 250"/>
                <a:gd name="T17" fmla="*/ 0 h 213"/>
                <a:gd name="T18" fmla="*/ 0 w 250"/>
                <a:gd name="T19" fmla="*/ 0 h 213"/>
                <a:gd name="T20" fmla="*/ 0 w 250"/>
                <a:gd name="T21" fmla="*/ 0 h 213"/>
                <a:gd name="T22" fmla="*/ 0 w 250"/>
                <a:gd name="T23" fmla="*/ 0 h 213"/>
                <a:gd name="T24" fmla="*/ 0 w 250"/>
                <a:gd name="T25" fmla="*/ 0 h 213"/>
                <a:gd name="T26" fmla="*/ 0 w 250"/>
                <a:gd name="T27" fmla="*/ 0 h 213"/>
                <a:gd name="T28" fmla="*/ 0 w 250"/>
                <a:gd name="T29" fmla="*/ 0 h 213"/>
                <a:gd name="T30" fmla="*/ 0 w 250"/>
                <a:gd name="T31" fmla="*/ 0 h 213"/>
                <a:gd name="T32" fmla="*/ 0 w 250"/>
                <a:gd name="T33" fmla="*/ 0 h 213"/>
                <a:gd name="T34" fmla="*/ 0 w 250"/>
                <a:gd name="T35" fmla="*/ 0 h 213"/>
                <a:gd name="T36" fmla="*/ 0 w 250"/>
                <a:gd name="T37" fmla="*/ 0 h 213"/>
                <a:gd name="T38" fmla="*/ 0 w 250"/>
                <a:gd name="T39" fmla="*/ 0 h 213"/>
                <a:gd name="T40" fmla="*/ 0 w 250"/>
                <a:gd name="T41" fmla="*/ 0 h 213"/>
                <a:gd name="T42" fmla="*/ 0 w 250"/>
                <a:gd name="T43" fmla="*/ 0 h 213"/>
                <a:gd name="T44" fmla="*/ 0 w 250"/>
                <a:gd name="T45" fmla="*/ 0 h 213"/>
                <a:gd name="T46" fmla="*/ 0 w 250"/>
                <a:gd name="T47" fmla="*/ 0 h 213"/>
                <a:gd name="T48" fmla="*/ 0 w 250"/>
                <a:gd name="T49" fmla="*/ 0 h 213"/>
                <a:gd name="T50" fmla="*/ 0 w 250"/>
                <a:gd name="T51" fmla="*/ 0 h 213"/>
                <a:gd name="T52" fmla="*/ 0 w 250"/>
                <a:gd name="T53" fmla="*/ 0 h 21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0"/>
                <a:gd name="T82" fmla="*/ 0 h 213"/>
                <a:gd name="T83" fmla="*/ 250 w 250"/>
                <a:gd name="T84" fmla="*/ 213 h 21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0" h="213">
                  <a:moveTo>
                    <a:pt x="53" y="7"/>
                  </a:moveTo>
                  <a:lnTo>
                    <a:pt x="3" y="25"/>
                  </a:lnTo>
                  <a:lnTo>
                    <a:pt x="0" y="85"/>
                  </a:lnTo>
                  <a:lnTo>
                    <a:pt x="70" y="169"/>
                  </a:lnTo>
                  <a:lnTo>
                    <a:pt x="106" y="201"/>
                  </a:lnTo>
                  <a:lnTo>
                    <a:pt x="154" y="213"/>
                  </a:lnTo>
                  <a:lnTo>
                    <a:pt x="198" y="209"/>
                  </a:lnTo>
                  <a:lnTo>
                    <a:pt x="235" y="197"/>
                  </a:lnTo>
                  <a:lnTo>
                    <a:pt x="250" y="165"/>
                  </a:lnTo>
                  <a:lnTo>
                    <a:pt x="248" y="121"/>
                  </a:lnTo>
                  <a:lnTo>
                    <a:pt x="222" y="79"/>
                  </a:lnTo>
                  <a:lnTo>
                    <a:pt x="239" y="117"/>
                  </a:lnTo>
                  <a:lnTo>
                    <a:pt x="240" y="147"/>
                  </a:lnTo>
                  <a:lnTo>
                    <a:pt x="228" y="175"/>
                  </a:lnTo>
                  <a:lnTo>
                    <a:pt x="195" y="185"/>
                  </a:lnTo>
                  <a:lnTo>
                    <a:pt x="157" y="185"/>
                  </a:lnTo>
                  <a:lnTo>
                    <a:pt x="122" y="167"/>
                  </a:lnTo>
                  <a:lnTo>
                    <a:pt x="72" y="86"/>
                  </a:lnTo>
                  <a:lnTo>
                    <a:pt x="40" y="47"/>
                  </a:lnTo>
                  <a:lnTo>
                    <a:pt x="18" y="30"/>
                  </a:lnTo>
                  <a:lnTo>
                    <a:pt x="80" y="15"/>
                  </a:lnTo>
                  <a:lnTo>
                    <a:pt x="122" y="47"/>
                  </a:lnTo>
                  <a:lnTo>
                    <a:pt x="98" y="14"/>
                  </a:lnTo>
                  <a:lnTo>
                    <a:pt x="153" y="8"/>
                  </a:lnTo>
                  <a:lnTo>
                    <a:pt x="129" y="0"/>
                  </a:lnTo>
                  <a:lnTo>
                    <a:pt x="53" y="7"/>
                  </a:lnTo>
                  <a:close/>
                </a:path>
              </a:pathLst>
            </a:custGeom>
            <a:solidFill>
              <a:srgbClr val="000000"/>
            </a:solidFill>
            <a:ln w="9525">
              <a:noFill/>
              <a:round/>
              <a:headEnd/>
              <a:tailEnd/>
            </a:ln>
          </p:spPr>
          <p:txBody>
            <a:bodyPr/>
            <a:lstStyle/>
            <a:p>
              <a:endParaRPr lang="en-US"/>
            </a:p>
          </p:txBody>
        </p:sp>
        <p:sp>
          <p:nvSpPr>
            <p:cNvPr id="13504" name="Freeform 345"/>
            <p:cNvSpPr>
              <a:spLocks/>
            </p:cNvSpPr>
            <p:nvPr/>
          </p:nvSpPr>
          <p:spPr bwMode="auto">
            <a:xfrm>
              <a:off x="1339" y="2802"/>
              <a:ext cx="17" cy="4"/>
            </a:xfrm>
            <a:custGeom>
              <a:avLst/>
              <a:gdLst>
                <a:gd name="T0" fmla="*/ 0 w 147"/>
                <a:gd name="T1" fmla="*/ 0 h 30"/>
                <a:gd name="T2" fmla="*/ 0 w 147"/>
                <a:gd name="T3" fmla="*/ 0 h 30"/>
                <a:gd name="T4" fmla="*/ 0 w 147"/>
                <a:gd name="T5" fmla="*/ 0 h 30"/>
                <a:gd name="T6" fmla="*/ 0 w 147"/>
                <a:gd name="T7" fmla="*/ 0 h 30"/>
                <a:gd name="T8" fmla="*/ 0 w 147"/>
                <a:gd name="T9" fmla="*/ 0 h 30"/>
                <a:gd name="T10" fmla="*/ 0 w 147"/>
                <a:gd name="T11" fmla="*/ 0 h 30"/>
                <a:gd name="T12" fmla="*/ 0 60000 65536"/>
                <a:gd name="T13" fmla="*/ 0 60000 65536"/>
                <a:gd name="T14" fmla="*/ 0 60000 65536"/>
                <a:gd name="T15" fmla="*/ 0 60000 65536"/>
                <a:gd name="T16" fmla="*/ 0 60000 65536"/>
                <a:gd name="T17" fmla="*/ 0 60000 65536"/>
                <a:gd name="T18" fmla="*/ 0 w 147"/>
                <a:gd name="T19" fmla="*/ 0 h 30"/>
                <a:gd name="T20" fmla="*/ 147 w 14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47" h="30">
                  <a:moveTo>
                    <a:pt x="6" y="30"/>
                  </a:moveTo>
                  <a:lnTo>
                    <a:pt x="147" y="6"/>
                  </a:lnTo>
                  <a:lnTo>
                    <a:pt x="140" y="0"/>
                  </a:lnTo>
                  <a:lnTo>
                    <a:pt x="0" y="20"/>
                  </a:lnTo>
                  <a:lnTo>
                    <a:pt x="6" y="30"/>
                  </a:lnTo>
                  <a:close/>
                </a:path>
              </a:pathLst>
            </a:custGeom>
            <a:solidFill>
              <a:srgbClr val="000000"/>
            </a:solidFill>
            <a:ln w="9525">
              <a:noFill/>
              <a:round/>
              <a:headEnd/>
              <a:tailEnd/>
            </a:ln>
          </p:spPr>
          <p:txBody>
            <a:bodyPr/>
            <a:lstStyle/>
            <a:p>
              <a:endParaRPr lang="en-US"/>
            </a:p>
          </p:txBody>
        </p:sp>
      </p:grpSp>
      <p:sp>
        <p:nvSpPr>
          <p:cNvPr id="13317" name="Line 347"/>
          <p:cNvSpPr>
            <a:spLocks noChangeShapeType="1"/>
          </p:cNvSpPr>
          <p:nvPr/>
        </p:nvSpPr>
        <p:spPr bwMode="auto">
          <a:xfrm>
            <a:off x="1409700" y="3209925"/>
            <a:ext cx="2571750" cy="0"/>
          </a:xfrm>
          <a:prstGeom prst="line">
            <a:avLst/>
          </a:prstGeom>
          <a:noFill/>
          <a:ln w="28575">
            <a:solidFill>
              <a:srgbClr val="000000"/>
            </a:solidFill>
            <a:round/>
            <a:headEnd/>
            <a:tailEnd type="triangle" w="med" len="med"/>
          </a:ln>
        </p:spPr>
        <p:txBody>
          <a:bodyPr>
            <a:spAutoFit/>
          </a:bodyPr>
          <a:lstStyle/>
          <a:p>
            <a:endParaRPr lang="en-GB"/>
          </a:p>
        </p:txBody>
      </p:sp>
      <p:sp>
        <p:nvSpPr>
          <p:cNvPr id="13318" name="Line 348"/>
          <p:cNvSpPr>
            <a:spLocks noChangeShapeType="1"/>
          </p:cNvSpPr>
          <p:nvPr/>
        </p:nvSpPr>
        <p:spPr bwMode="auto">
          <a:xfrm>
            <a:off x="1406525" y="4378325"/>
            <a:ext cx="2571750" cy="0"/>
          </a:xfrm>
          <a:prstGeom prst="line">
            <a:avLst/>
          </a:prstGeom>
          <a:noFill/>
          <a:ln w="28575">
            <a:solidFill>
              <a:srgbClr val="000000"/>
            </a:solidFill>
            <a:round/>
            <a:headEnd/>
            <a:tailEnd type="triangle" w="med" len="med"/>
          </a:ln>
        </p:spPr>
        <p:txBody>
          <a:bodyPr>
            <a:spAutoFit/>
          </a:bodyPr>
          <a:lstStyle/>
          <a:p>
            <a:endParaRPr lang="en-GB"/>
          </a:p>
        </p:txBody>
      </p:sp>
      <p:sp>
        <p:nvSpPr>
          <p:cNvPr id="13319" name="Rectangle 350"/>
          <p:cNvSpPr>
            <a:spLocks noChangeArrowheads="1"/>
          </p:cNvSpPr>
          <p:nvPr/>
        </p:nvSpPr>
        <p:spPr bwMode="auto">
          <a:xfrm>
            <a:off x="1560513" y="3836988"/>
            <a:ext cx="619125" cy="406400"/>
          </a:xfrm>
          <a:prstGeom prst="rect">
            <a:avLst/>
          </a:prstGeom>
          <a:noFill/>
          <a:ln w="9525" algn="ctr">
            <a:solidFill>
              <a:srgbClr val="000000"/>
            </a:solidFill>
            <a:miter lim="800000"/>
            <a:headEnd/>
            <a:tailEnd/>
          </a:ln>
        </p:spPr>
        <p:txBody>
          <a:bodyPr anchor="ctr">
            <a:spAutoFit/>
          </a:bodyPr>
          <a:lstStyle/>
          <a:p>
            <a:pPr eaLnBrk="0" hangingPunct="0">
              <a:spcBef>
                <a:spcPct val="50000"/>
              </a:spcBef>
              <a:buClr>
                <a:srgbClr val="FFFF00"/>
              </a:buClr>
              <a:buSzPct val="75000"/>
            </a:pPr>
            <a:r>
              <a:rPr lang="en-GB" sz="2000">
                <a:solidFill>
                  <a:srgbClr val="000000"/>
                </a:solidFill>
              </a:rPr>
              <a:t>P2c</a:t>
            </a:r>
            <a:endParaRPr lang="en-US" sz="2000">
              <a:solidFill>
                <a:srgbClr val="000000"/>
              </a:solidFill>
            </a:endParaRPr>
          </a:p>
        </p:txBody>
      </p:sp>
      <p:sp>
        <p:nvSpPr>
          <p:cNvPr id="13320" name="Rectangle 351"/>
          <p:cNvSpPr>
            <a:spLocks noChangeArrowheads="1"/>
          </p:cNvSpPr>
          <p:nvPr/>
        </p:nvSpPr>
        <p:spPr bwMode="auto">
          <a:xfrm>
            <a:off x="2376488" y="3836988"/>
            <a:ext cx="631825" cy="406400"/>
          </a:xfrm>
          <a:prstGeom prst="rect">
            <a:avLst/>
          </a:prstGeom>
          <a:noFill/>
          <a:ln w="9525" algn="ctr">
            <a:solidFill>
              <a:srgbClr val="000000"/>
            </a:solidFill>
            <a:miter lim="800000"/>
            <a:headEnd/>
            <a:tailEnd/>
          </a:ln>
        </p:spPr>
        <p:txBody>
          <a:bodyPr anchor="ctr">
            <a:spAutoFit/>
          </a:bodyPr>
          <a:lstStyle/>
          <a:p>
            <a:pPr eaLnBrk="0" hangingPunct="0">
              <a:spcBef>
                <a:spcPct val="50000"/>
              </a:spcBef>
              <a:buClr>
                <a:srgbClr val="FFFF00"/>
              </a:buClr>
              <a:buSzPct val="75000"/>
            </a:pPr>
            <a:r>
              <a:rPr lang="en-GB" sz="2000">
                <a:solidFill>
                  <a:srgbClr val="000000"/>
                </a:solidFill>
              </a:rPr>
              <a:t>P2b</a:t>
            </a:r>
            <a:endParaRPr lang="en-US" sz="2000">
              <a:solidFill>
                <a:srgbClr val="000000"/>
              </a:solidFill>
            </a:endParaRPr>
          </a:p>
        </p:txBody>
      </p:sp>
      <p:sp>
        <p:nvSpPr>
          <p:cNvPr id="13321" name="Rectangle 352"/>
          <p:cNvSpPr>
            <a:spLocks noChangeArrowheads="1"/>
          </p:cNvSpPr>
          <p:nvPr/>
        </p:nvSpPr>
        <p:spPr bwMode="auto">
          <a:xfrm>
            <a:off x="3192463" y="3836988"/>
            <a:ext cx="669925" cy="406400"/>
          </a:xfrm>
          <a:prstGeom prst="rect">
            <a:avLst/>
          </a:prstGeom>
          <a:noFill/>
          <a:ln w="9525" algn="ctr">
            <a:solidFill>
              <a:srgbClr val="000000"/>
            </a:solidFill>
            <a:miter lim="800000"/>
            <a:headEnd/>
            <a:tailEnd/>
          </a:ln>
        </p:spPr>
        <p:txBody>
          <a:bodyPr anchor="ctr">
            <a:spAutoFit/>
          </a:bodyPr>
          <a:lstStyle/>
          <a:p>
            <a:pPr eaLnBrk="0" hangingPunct="0">
              <a:spcBef>
                <a:spcPct val="50000"/>
              </a:spcBef>
              <a:buClr>
                <a:srgbClr val="FFFF00"/>
              </a:buClr>
              <a:buSzPct val="75000"/>
            </a:pPr>
            <a:r>
              <a:rPr lang="en-GB" sz="2000">
                <a:solidFill>
                  <a:srgbClr val="000000"/>
                </a:solidFill>
              </a:rPr>
              <a:t>P2a</a:t>
            </a:r>
            <a:endParaRPr lang="en-US" sz="2000">
              <a:solidFill>
                <a:srgbClr val="000000"/>
              </a:solidFill>
            </a:endParaRPr>
          </a:p>
        </p:txBody>
      </p:sp>
      <p:sp>
        <p:nvSpPr>
          <p:cNvPr id="13322" name="Line 353"/>
          <p:cNvSpPr>
            <a:spLocks noChangeShapeType="1"/>
          </p:cNvSpPr>
          <p:nvPr/>
        </p:nvSpPr>
        <p:spPr bwMode="auto">
          <a:xfrm>
            <a:off x="4935538" y="3740150"/>
            <a:ext cx="3743325" cy="0"/>
          </a:xfrm>
          <a:prstGeom prst="line">
            <a:avLst/>
          </a:prstGeom>
          <a:noFill/>
          <a:ln w="28575">
            <a:solidFill>
              <a:srgbClr val="000000"/>
            </a:solidFill>
            <a:round/>
            <a:headEnd/>
            <a:tailEnd type="triangle" w="med" len="med"/>
          </a:ln>
        </p:spPr>
        <p:txBody>
          <a:bodyPr>
            <a:spAutoFit/>
          </a:bodyPr>
          <a:lstStyle/>
          <a:p>
            <a:endParaRPr lang="en-GB"/>
          </a:p>
        </p:txBody>
      </p:sp>
      <p:sp>
        <p:nvSpPr>
          <p:cNvPr id="646499" name="Rectangle 355"/>
          <p:cNvSpPr>
            <a:spLocks noChangeArrowheads="1"/>
          </p:cNvSpPr>
          <p:nvPr/>
        </p:nvSpPr>
        <p:spPr bwMode="auto">
          <a:xfrm>
            <a:off x="4795838" y="3165475"/>
            <a:ext cx="657225" cy="406400"/>
          </a:xfrm>
          <a:prstGeom prst="rect">
            <a:avLst/>
          </a:prstGeom>
          <a:noFill/>
          <a:ln w="9525" algn="ctr">
            <a:solidFill>
              <a:srgbClr val="000000"/>
            </a:solidFill>
            <a:miter lim="800000"/>
            <a:headEnd/>
            <a:tailEnd/>
          </a:ln>
        </p:spPr>
        <p:txBody>
          <a:bodyPr anchor="ctr">
            <a:spAutoFit/>
          </a:bodyPr>
          <a:lstStyle/>
          <a:p>
            <a:pPr eaLnBrk="0" hangingPunct="0">
              <a:spcBef>
                <a:spcPct val="50000"/>
              </a:spcBef>
              <a:buClr>
                <a:srgbClr val="FFFF00"/>
              </a:buClr>
              <a:buSzPct val="75000"/>
            </a:pPr>
            <a:r>
              <a:rPr lang="en-GB" sz="2000">
                <a:solidFill>
                  <a:srgbClr val="000000"/>
                </a:solidFill>
              </a:rPr>
              <a:t>P2c</a:t>
            </a:r>
            <a:endParaRPr lang="en-US" sz="2000">
              <a:solidFill>
                <a:srgbClr val="000000"/>
              </a:solidFill>
            </a:endParaRPr>
          </a:p>
        </p:txBody>
      </p:sp>
      <p:sp>
        <p:nvSpPr>
          <p:cNvPr id="646500" name="Rectangle 356"/>
          <p:cNvSpPr>
            <a:spLocks noChangeArrowheads="1"/>
          </p:cNvSpPr>
          <p:nvPr/>
        </p:nvSpPr>
        <p:spPr bwMode="auto">
          <a:xfrm>
            <a:off x="6110288" y="3165475"/>
            <a:ext cx="682625" cy="406400"/>
          </a:xfrm>
          <a:prstGeom prst="rect">
            <a:avLst/>
          </a:prstGeom>
          <a:noFill/>
          <a:ln w="9525" algn="ctr">
            <a:solidFill>
              <a:srgbClr val="000000"/>
            </a:solidFill>
            <a:miter lim="800000"/>
            <a:headEnd/>
            <a:tailEnd/>
          </a:ln>
        </p:spPr>
        <p:txBody>
          <a:bodyPr anchor="ctr">
            <a:spAutoFit/>
          </a:bodyPr>
          <a:lstStyle/>
          <a:p>
            <a:pPr eaLnBrk="0" hangingPunct="0">
              <a:spcBef>
                <a:spcPct val="50000"/>
              </a:spcBef>
              <a:buClr>
                <a:srgbClr val="FFFF00"/>
              </a:buClr>
              <a:buSzPct val="75000"/>
            </a:pPr>
            <a:r>
              <a:rPr lang="en-GB" sz="2000">
                <a:solidFill>
                  <a:srgbClr val="000000"/>
                </a:solidFill>
              </a:rPr>
              <a:t>P2b</a:t>
            </a:r>
            <a:endParaRPr lang="en-US" sz="2000">
              <a:solidFill>
                <a:srgbClr val="000000"/>
              </a:solidFill>
            </a:endParaRPr>
          </a:p>
        </p:txBody>
      </p:sp>
      <p:sp>
        <p:nvSpPr>
          <p:cNvPr id="646501" name="Rectangle 357"/>
          <p:cNvSpPr>
            <a:spLocks noChangeArrowheads="1"/>
          </p:cNvSpPr>
          <p:nvPr/>
        </p:nvSpPr>
        <p:spPr bwMode="auto">
          <a:xfrm>
            <a:off x="7488238" y="3165475"/>
            <a:ext cx="669925" cy="406400"/>
          </a:xfrm>
          <a:prstGeom prst="rect">
            <a:avLst/>
          </a:prstGeom>
          <a:noFill/>
          <a:ln w="9525" algn="ctr">
            <a:solidFill>
              <a:srgbClr val="000000"/>
            </a:solidFill>
            <a:miter lim="800000"/>
            <a:headEnd/>
            <a:tailEnd/>
          </a:ln>
        </p:spPr>
        <p:txBody>
          <a:bodyPr anchor="ctr">
            <a:spAutoFit/>
          </a:bodyPr>
          <a:lstStyle/>
          <a:p>
            <a:pPr eaLnBrk="0" hangingPunct="0">
              <a:spcBef>
                <a:spcPct val="50000"/>
              </a:spcBef>
              <a:buClr>
                <a:srgbClr val="FFFF00"/>
              </a:buClr>
              <a:buSzPct val="75000"/>
            </a:pPr>
            <a:r>
              <a:rPr lang="en-GB" sz="2000">
                <a:solidFill>
                  <a:srgbClr val="000000"/>
                </a:solidFill>
              </a:rPr>
              <a:t>P2a</a:t>
            </a:r>
            <a:endParaRPr lang="en-US" sz="2000">
              <a:solidFill>
                <a:srgbClr val="000000"/>
              </a:solidFill>
            </a:endParaRPr>
          </a:p>
        </p:txBody>
      </p:sp>
      <p:sp>
        <p:nvSpPr>
          <p:cNvPr id="1052006" name="Text Box 358"/>
          <p:cNvSpPr txBox="1">
            <a:spLocks noChangeArrowheads="1"/>
          </p:cNvSpPr>
          <p:nvPr/>
        </p:nvSpPr>
        <p:spPr bwMode="auto">
          <a:xfrm>
            <a:off x="381000" y="5130800"/>
            <a:ext cx="8531225" cy="946150"/>
          </a:xfrm>
          <a:prstGeom prst="rect">
            <a:avLst/>
          </a:prstGeom>
          <a:noFill/>
          <a:ln w="9525" algn="ctr">
            <a:noFill/>
            <a:miter lim="800000"/>
            <a:headEnd/>
            <a:tailEnd/>
          </a:ln>
        </p:spPr>
        <p:txBody>
          <a:bodyPr>
            <a:spAutoFit/>
          </a:bodyPr>
          <a:lstStyle/>
          <a:p>
            <a:pPr algn="l" eaLnBrk="0" hangingPunct="0">
              <a:spcBef>
                <a:spcPct val="50000"/>
              </a:spcBef>
              <a:buSzPct val="75000"/>
              <a:buFont typeface="Arial" charset="0"/>
              <a:buChar char="•"/>
            </a:pPr>
            <a:r>
              <a:rPr lang="en-GB" sz="2800">
                <a:solidFill>
                  <a:srgbClr val="000000"/>
                </a:solidFill>
              </a:rPr>
              <a:t>This process of channel sharing is called multiplexing</a:t>
            </a:r>
            <a:endParaRPr lang="en-US" sz="2800">
              <a:solidFill>
                <a:srgbClr val="000000"/>
              </a:solidFill>
            </a:endParaRPr>
          </a:p>
        </p:txBody>
      </p:sp>
      <p:sp>
        <p:nvSpPr>
          <p:cNvPr id="13327" name="Rectangle 359"/>
          <p:cNvSpPr>
            <a:spLocks noChangeArrowheads="1"/>
          </p:cNvSpPr>
          <p:nvPr/>
        </p:nvSpPr>
        <p:spPr bwMode="auto">
          <a:xfrm>
            <a:off x="1560513" y="2635250"/>
            <a:ext cx="577850" cy="406400"/>
          </a:xfrm>
          <a:prstGeom prst="rect">
            <a:avLst/>
          </a:prstGeom>
          <a:solidFill>
            <a:srgbClr val="5F5F5F"/>
          </a:solidFill>
          <a:ln w="9525" algn="ctr">
            <a:solidFill>
              <a:srgbClr val="000000"/>
            </a:solidFill>
            <a:miter lim="800000"/>
            <a:headEnd/>
            <a:tailEnd/>
          </a:ln>
        </p:spPr>
        <p:txBody>
          <a:bodyPr anchor="ctr">
            <a:spAutoFit/>
          </a:bodyPr>
          <a:lstStyle/>
          <a:p>
            <a:pPr eaLnBrk="0" hangingPunct="0">
              <a:spcBef>
                <a:spcPct val="50000"/>
              </a:spcBef>
              <a:buClr>
                <a:srgbClr val="FFFF00"/>
              </a:buClr>
              <a:buSzPct val="75000"/>
            </a:pPr>
            <a:r>
              <a:rPr lang="en-GB" sz="2000">
                <a:solidFill>
                  <a:srgbClr val="000000"/>
                </a:solidFill>
              </a:rPr>
              <a:t>P1c</a:t>
            </a:r>
            <a:endParaRPr lang="en-US" sz="2000">
              <a:solidFill>
                <a:srgbClr val="000000"/>
              </a:solidFill>
            </a:endParaRPr>
          </a:p>
        </p:txBody>
      </p:sp>
      <p:sp>
        <p:nvSpPr>
          <p:cNvPr id="13328" name="Rectangle 360"/>
          <p:cNvSpPr>
            <a:spLocks noChangeArrowheads="1"/>
          </p:cNvSpPr>
          <p:nvPr/>
        </p:nvSpPr>
        <p:spPr bwMode="auto">
          <a:xfrm>
            <a:off x="2376488" y="2620963"/>
            <a:ext cx="615950" cy="406400"/>
          </a:xfrm>
          <a:prstGeom prst="rect">
            <a:avLst/>
          </a:prstGeom>
          <a:solidFill>
            <a:srgbClr val="5F5F5F"/>
          </a:solidFill>
          <a:ln w="9525" algn="ctr">
            <a:solidFill>
              <a:srgbClr val="000000"/>
            </a:solidFill>
            <a:miter lim="800000"/>
            <a:headEnd/>
            <a:tailEnd/>
          </a:ln>
        </p:spPr>
        <p:txBody>
          <a:bodyPr anchor="ctr">
            <a:spAutoFit/>
          </a:bodyPr>
          <a:lstStyle/>
          <a:p>
            <a:pPr eaLnBrk="0" hangingPunct="0">
              <a:spcBef>
                <a:spcPct val="50000"/>
              </a:spcBef>
              <a:buClr>
                <a:srgbClr val="FFFF00"/>
              </a:buClr>
              <a:buSzPct val="75000"/>
            </a:pPr>
            <a:r>
              <a:rPr lang="en-GB" sz="2000">
                <a:solidFill>
                  <a:srgbClr val="000000"/>
                </a:solidFill>
              </a:rPr>
              <a:t>P1b</a:t>
            </a:r>
            <a:endParaRPr lang="en-US" sz="2000">
              <a:solidFill>
                <a:srgbClr val="000000"/>
              </a:solidFill>
            </a:endParaRPr>
          </a:p>
        </p:txBody>
      </p:sp>
      <p:sp>
        <p:nvSpPr>
          <p:cNvPr id="13329" name="Rectangle 361"/>
          <p:cNvSpPr>
            <a:spLocks noChangeArrowheads="1"/>
          </p:cNvSpPr>
          <p:nvPr/>
        </p:nvSpPr>
        <p:spPr bwMode="auto">
          <a:xfrm>
            <a:off x="3192463" y="2635250"/>
            <a:ext cx="577850" cy="406400"/>
          </a:xfrm>
          <a:prstGeom prst="rect">
            <a:avLst/>
          </a:prstGeom>
          <a:solidFill>
            <a:srgbClr val="5F5F5F"/>
          </a:solidFill>
          <a:ln w="9525" algn="ctr">
            <a:solidFill>
              <a:srgbClr val="000000"/>
            </a:solidFill>
            <a:miter lim="800000"/>
            <a:headEnd/>
            <a:tailEnd/>
          </a:ln>
        </p:spPr>
        <p:txBody>
          <a:bodyPr anchor="ctr">
            <a:spAutoFit/>
          </a:bodyPr>
          <a:lstStyle/>
          <a:p>
            <a:pPr eaLnBrk="0" hangingPunct="0">
              <a:spcBef>
                <a:spcPct val="50000"/>
              </a:spcBef>
              <a:buClr>
                <a:srgbClr val="FFFF00"/>
              </a:buClr>
              <a:buSzPct val="75000"/>
            </a:pPr>
            <a:r>
              <a:rPr lang="en-GB" sz="2000">
                <a:solidFill>
                  <a:srgbClr val="000000"/>
                </a:solidFill>
              </a:rPr>
              <a:t>P1a</a:t>
            </a:r>
            <a:endParaRPr lang="en-US" sz="2000">
              <a:solidFill>
                <a:srgbClr val="000000"/>
              </a:solidFill>
            </a:endParaRPr>
          </a:p>
        </p:txBody>
      </p:sp>
      <p:sp>
        <p:nvSpPr>
          <p:cNvPr id="646506" name="Rectangle 362"/>
          <p:cNvSpPr>
            <a:spLocks noChangeArrowheads="1"/>
          </p:cNvSpPr>
          <p:nvPr/>
        </p:nvSpPr>
        <p:spPr bwMode="auto">
          <a:xfrm>
            <a:off x="5492750" y="3165475"/>
            <a:ext cx="577850" cy="406400"/>
          </a:xfrm>
          <a:prstGeom prst="rect">
            <a:avLst/>
          </a:prstGeom>
          <a:solidFill>
            <a:srgbClr val="5F5F5F"/>
          </a:solidFill>
          <a:ln w="9525" algn="ctr">
            <a:solidFill>
              <a:srgbClr val="000000"/>
            </a:solidFill>
            <a:miter lim="800000"/>
            <a:headEnd/>
            <a:tailEnd/>
          </a:ln>
        </p:spPr>
        <p:txBody>
          <a:bodyPr anchor="ctr">
            <a:spAutoFit/>
          </a:bodyPr>
          <a:lstStyle/>
          <a:p>
            <a:pPr eaLnBrk="0" hangingPunct="0">
              <a:spcBef>
                <a:spcPct val="50000"/>
              </a:spcBef>
              <a:buClr>
                <a:srgbClr val="FFFF00"/>
              </a:buClr>
              <a:buSzPct val="75000"/>
            </a:pPr>
            <a:r>
              <a:rPr lang="en-GB" sz="2000">
                <a:solidFill>
                  <a:srgbClr val="000000"/>
                </a:solidFill>
              </a:rPr>
              <a:t>P1c</a:t>
            </a:r>
            <a:endParaRPr lang="en-US" sz="2000">
              <a:solidFill>
                <a:srgbClr val="000000"/>
              </a:solidFill>
            </a:endParaRPr>
          </a:p>
        </p:txBody>
      </p:sp>
      <p:sp>
        <p:nvSpPr>
          <p:cNvPr id="646507" name="Rectangle 363"/>
          <p:cNvSpPr>
            <a:spLocks noChangeArrowheads="1"/>
          </p:cNvSpPr>
          <p:nvPr/>
        </p:nvSpPr>
        <p:spPr bwMode="auto">
          <a:xfrm>
            <a:off x="6832600" y="3165475"/>
            <a:ext cx="615950" cy="406400"/>
          </a:xfrm>
          <a:prstGeom prst="rect">
            <a:avLst/>
          </a:prstGeom>
          <a:solidFill>
            <a:srgbClr val="5F5F5F"/>
          </a:solidFill>
          <a:ln w="9525" algn="ctr">
            <a:solidFill>
              <a:srgbClr val="000000"/>
            </a:solidFill>
            <a:miter lim="800000"/>
            <a:headEnd/>
            <a:tailEnd/>
          </a:ln>
        </p:spPr>
        <p:txBody>
          <a:bodyPr anchor="ctr">
            <a:spAutoFit/>
          </a:bodyPr>
          <a:lstStyle/>
          <a:p>
            <a:pPr eaLnBrk="0" hangingPunct="0">
              <a:spcBef>
                <a:spcPct val="50000"/>
              </a:spcBef>
              <a:buClr>
                <a:srgbClr val="FFFF00"/>
              </a:buClr>
              <a:buSzPct val="75000"/>
            </a:pPr>
            <a:r>
              <a:rPr lang="en-GB" sz="2000">
                <a:solidFill>
                  <a:srgbClr val="000000"/>
                </a:solidFill>
              </a:rPr>
              <a:t>P1b</a:t>
            </a:r>
            <a:endParaRPr lang="en-US" sz="2000">
              <a:solidFill>
                <a:srgbClr val="000000"/>
              </a:solidFill>
            </a:endParaRPr>
          </a:p>
        </p:txBody>
      </p:sp>
      <p:sp>
        <p:nvSpPr>
          <p:cNvPr id="646508" name="Rectangle 364"/>
          <p:cNvSpPr>
            <a:spLocks noChangeArrowheads="1"/>
          </p:cNvSpPr>
          <p:nvPr/>
        </p:nvSpPr>
        <p:spPr bwMode="auto">
          <a:xfrm>
            <a:off x="8199438" y="3165475"/>
            <a:ext cx="577850" cy="406400"/>
          </a:xfrm>
          <a:prstGeom prst="rect">
            <a:avLst/>
          </a:prstGeom>
          <a:solidFill>
            <a:srgbClr val="5F5F5F"/>
          </a:solidFill>
          <a:ln w="9525" algn="ctr">
            <a:solidFill>
              <a:srgbClr val="000000"/>
            </a:solidFill>
            <a:miter lim="800000"/>
            <a:headEnd/>
            <a:tailEnd/>
          </a:ln>
        </p:spPr>
        <p:txBody>
          <a:bodyPr anchor="ctr">
            <a:spAutoFit/>
          </a:bodyPr>
          <a:lstStyle/>
          <a:p>
            <a:pPr eaLnBrk="0" hangingPunct="0">
              <a:spcBef>
                <a:spcPct val="50000"/>
              </a:spcBef>
              <a:buClr>
                <a:srgbClr val="FFFF00"/>
              </a:buClr>
              <a:buSzPct val="75000"/>
            </a:pPr>
            <a:r>
              <a:rPr lang="en-GB" sz="2000">
                <a:solidFill>
                  <a:srgbClr val="000000"/>
                </a:solidFill>
              </a:rPr>
              <a:t>P1a</a:t>
            </a:r>
            <a:endParaRPr lang="en-US" sz="2000">
              <a:solidFill>
                <a:srgbClr val="000000"/>
              </a:solidFill>
            </a:endParaRPr>
          </a:p>
        </p:txBody>
      </p:sp>
      <p:sp>
        <p:nvSpPr>
          <p:cNvPr id="13333" name="Rectangle 367"/>
          <p:cNvSpPr>
            <a:spLocks noChangeArrowheads="1"/>
          </p:cNvSpPr>
          <p:nvPr/>
        </p:nvSpPr>
        <p:spPr bwMode="auto">
          <a:xfrm>
            <a:off x="457200" y="152400"/>
            <a:ext cx="8229600" cy="1371600"/>
          </a:xfrm>
          <a:prstGeom prst="rect">
            <a:avLst/>
          </a:prstGeom>
          <a:noFill/>
          <a:ln w="9525">
            <a:noFill/>
            <a:miter lim="800000"/>
            <a:headEnd/>
            <a:tailEnd/>
          </a:ln>
        </p:spPr>
        <p:txBody>
          <a:bodyPr anchor="ctr"/>
          <a:lstStyle/>
          <a:p>
            <a:pPr defTabSz="814388"/>
            <a:r>
              <a:rPr lang="en-US" sz="4400" i="1" u="sng">
                <a:solidFill>
                  <a:srgbClr val="000000"/>
                </a:solidFill>
              </a:rPr>
              <a:t>Network Structure</a:t>
            </a:r>
          </a:p>
        </p:txBody>
      </p:sp>
      <p:sp>
        <p:nvSpPr>
          <p:cNvPr id="13334" name="AutoShape 346"/>
          <p:cNvSpPr>
            <a:spLocks noChangeArrowheads="1"/>
          </p:cNvSpPr>
          <p:nvPr/>
        </p:nvSpPr>
        <p:spPr bwMode="auto">
          <a:xfrm rot="5400000">
            <a:off x="3647282" y="3210718"/>
            <a:ext cx="1625600" cy="1039813"/>
          </a:xfrm>
          <a:prstGeom prst="triangle">
            <a:avLst>
              <a:gd name="adj" fmla="val 50000"/>
            </a:avLst>
          </a:prstGeom>
          <a:solidFill>
            <a:schemeClr val="tx1"/>
          </a:solidFill>
          <a:ln w="9525" algn="ctr">
            <a:solidFill>
              <a:srgbClr val="000000"/>
            </a:solidFill>
            <a:miter lim="800000"/>
            <a:headEnd/>
            <a:tailEnd/>
          </a:ln>
        </p:spPr>
        <p:txBody>
          <a:bodyPr anchor="ctr">
            <a:spAutoFit/>
          </a:bodyPr>
          <a:lstStyle/>
          <a:p>
            <a:pPr algn="l" eaLnBrk="0" hangingPunct="0">
              <a:spcBef>
                <a:spcPct val="50000"/>
              </a:spcBef>
              <a:buClr>
                <a:srgbClr val="FFFF00"/>
              </a:buClr>
              <a:buSzPct val="75000"/>
              <a:buFontTx/>
              <a:buChar char="•"/>
            </a:pPr>
            <a:endParaRPr lang="en-US" sz="280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6499"/>
                                        </p:tgtEl>
                                        <p:attrNameLst>
                                          <p:attrName>style.visibility</p:attrName>
                                        </p:attrNameLst>
                                      </p:cBhvr>
                                      <p:to>
                                        <p:strVal val="visible"/>
                                      </p:to>
                                    </p:set>
                                    <p:animEffect transition="in" filter="dissolve">
                                      <p:cBhvr>
                                        <p:cTn id="7" dur="500"/>
                                        <p:tgtEl>
                                          <p:spTgt spid="64649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46500"/>
                                        </p:tgtEl>
                                        <p:attrNameLst>
                                          <p:attrName>style.visibility</p:attrName>
                                        </p:attrNameLst>
                                      </p:cBhvr>
                                      <p:to>
                                        <p:strVal val="visible"/>
                                      </p:to>
                                    </p:set>
                                    <p:animEffect transition="in" filter="dissolve">
                                      <p:cBhvr>
                                        <p:cTn id="10" dur="500"/>
                                        <p:tgtEl>
                                          <p:spTgt spid="64650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46501"/>
                                        </p:tgtEl>
                                        <p:attrNameLst>
                                          <p:attrName>style.visibility</p:attrName>
                                        </p:attrNameLst>
                                      </p:cBhvr>
                                      <p:to>
                                        <p:strVal val="visible"/>
                                      </p:to>
                                    </p:set>
                                    <p:animEffect transition="in" filter="dissolve">
                                      <p:cBhvr>
                                        <p:cTn id="13" dur="500"/>
                                        <p:tgtEl>
                                          <p:spTgt spid="64650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46506"/>
                                        </p:tgtEl>
                                        <p:attrNameLst>
                                          <p:attrName>style.visibility</p:attrName>
                                        </p:attrNameLst>
                                      </p:cBhvr>
                                      <p:to>
                                        <p:strVal val="visible"/>
                                      </p:to>
                                    </p:set>
                                    <p:animEffect transition="in" filter="dissolve">
                                      <p:cBhvr>
                                        <p:cTn id="16" dur="500"/>
                                        <p:tgtEl>
                                          <p:spTgt spid="64650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46507"/>
                                        </p:tgtEl>
                                        <p:attrNameLst>
                                          <p:attrName>style.visibility</p:attrName>
                                        </p:attrNameLst>
                                      </p:cBhvr>
                                      <p:to>
                                        <p:strVal val="visible"/>
                                      </p:to>
                                    </p:set>
                                    <p:animEffect transition="in" filter="dissolve">
                                      <p:cBhvr>
                                        <p:cTn id="19" dur="500"/>
                                        <p:tgtEl>
                                          <p:spTgt spid="64650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46508"/>
                                        </p:tgtEl>
                                        <p:attrNameLst>
                                          <p:attrName>style.visibility</p:attrName>
                                        </p:attrNameLst>
                                      </p:cBhvr>
                                      <p:to>
                                        <p:strVal val="visible"/>
                                      </p:to>
                                    </p:set>
                                    <p:animEffect transition="in" filter="dissolve">
                                      <p:cBhvr>
                                        <p:cTn id="22" dur="500"/>
                                        <p:tgtEl>
                                          <p:spTgt spid="64650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52006"/>
                                        </p:tgtEl>
                                        <p:attrNameLst>
                                          <p:attrName>style.visibility</p:attrName>
                                        </p:attrNameLst>
                                      </p:cBhvr>
                                      <p:to>
                                        <p:strVal val="visible"/>
                                      </p:to>
                                    </p:set>
                                    <p:animEffect transition="in" filter="dissolve">
                                      <p:cBhvr>
                                        <p:cTn id="27" dur="500"/>
                                        <p:tgtEl>
                                          <p:spTgt spid="105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499" grpId="0" animBg="1"/>
      <p:bldP spid="646500" grpId="0" animBg="1"/>
      <p:bldP spid="646501" grpId="0" animBg="1"/>
      <p:bldP spid="1052006" grpId="0"/>
      <p:bldP spid="646506" grpId="0" animBg="1"/>
      <p:bldP spid="646507" grpId="0" animBg="1"/>
      <p:bldP spid="64650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1506538" y="217488"/>
            <a:ext cx="4972515" cy="923330"/>
          </a:xfrm>
          <a:prstGeom prst="rect">
            <a:avLst/>
          </a:prstGeom>
          <a:noFill/>
          <a:ln w="38100" cap="sq">
            <a:noFill/>
            <a:miter lim="800000"/>
            <a:headEnd/>
            <a:tailEnd/>
          </a:ln>
        </p:spPr>
        <p:txBody>
          <a:bodyPr wrap="none">
            <a:spAutoFit/>
          </a:bodyPr>
          <a:lstStyle/>
          <a:p>
            <a:pPr>
              <a:defRPr/>
            </a:pPr>
            <a:r>
              <a:rPr lang="en-GB" sz="5400" i="1" u="sng" dirty="0"/>
              <a:t>Network Structure</a:t>
            </a:r>
          </a:p>
        </p:txBody>
      </p:sp>
      <p:sp>
        <p:nvSpPr>
          <p:cNvPr id="571402" name="Text Box 10"/>
          <p:cNvSpPr txBox="1">
            <a:spLocks noChangeArrowheads="1"/>
          </p:cNvSpPr>
          <p:nvPr/>
        </p:nvSpPr>
        <p:spPr bwMode="auto">
          <a:xfrm>
            <a:off x="571472" y="1357298"/>
            <a:ext cx="2643206" cy="3046988"/>
          </a:xfrm>
          <a:prstGeom prst="rect">
            <a:avLst/>
          </a:prstGeom>
          <a:noFill/>
          <a:ln w="9525" algn="ctr">
            <a:noFill/>
            <a:miter lim="800000"/>
            <a:headEnd/>
            <a:tailEnd/>
          </a:ln>
        </p:spPr>
        <p:txBody>
          <a:bodyPr wrap="square">
            <a:spAutoFit/>
          </a:bodyPr>
          <a:lstStyle/>
          <a:p>
            <a:pPr algn="l" eaLnBrk="0" hangingPunct="0">
              <a:spcBef>
                <a:spcPct val="50000"/>
              </a:spcBef>
              <a:buClr>
                <a:srgbClr val="FFFF00"/>
              </a:buClr>
              <a:buSzPct val="75000"/>
              <a:defRPr/>
            </a:pPr>
            <a:r>
              <a:rPr lang="en-GB" sz="2400" b="1" u="sng" dirty="0">
                <a:solidFill>
                  <a:schemeClr val="tx2">
                    <a:lumMod val="75000"/>
                  </a:schemeClr>
                </a:solidFill>
              </a:rPr>
              <a:t>Hardware (user)</a:t>
            </a:r>
          </a:p>
          <a:p>
            <a:pPr algn="l" eaLnBrk="0" hangingPunct="0">
              <a:spcBef>
                <a:spcPct val="50000"/>
              </a:spcBef>
              <a:buSzPct val="75000"/>
              <a:buFontTx/>
              <a:buChar char="•"/>
              <a:defRPr/>
            </a:pPr>
            <a:r>
              <a:rPr lang="en-GB" sz="2400" dirty="0"/>
              <a:t>Laptops / Desktops</a:t>
            </a:r>
          </a:p>
          <a:p>
            <a:pPr algn="l" eaLnBrk="0" hangingPunct="0">
              <a:spcBef>
                <a:spcPct val="50000"/>
              </a:spcBef>
              <a:buSzPct val="75000"/>
              <a:buFontTx/>
              <a:buChar char="•"/>
              <a:defRPr/>
            </a:pPr>
            <a:r>
              <a:rPr lang="en-GB" sz="2400" dirty="0" err="1"/>
              <a:t>PDAs</a:t>
            </a:r>
            <a:endParaRPr lang="en-GB" sz="2400" dirty="0"/>
          </a:p>
          <a:p>
            <a:pPr algn="l" eaLnBrk="0" hangingPunct="0">
              <a:spcBef>
                <a:spcPct val="50000"/>
              </a:spcBef>
              <a:buSzPct val="75000"/>
              <a:buFontTx/>
              <a:buChar char="•"/>
              <a:defRPr/>
            </a:pPr>
            <a:r>
              <a:rPr lang="en-GB" sz="2400" dirty="0"/>
              <a:t>Printers</a:t>
            </a:r>
          </a:p>
          <a:p>
            <a:pPr algn="l" eaLnBrk="0" hangingPunct="0">
              <a:spcBef>
                <a:spcPct val="50000"/>
              </a:spcBef>
              <a:buClr>
                <a:srgbClr val="FFFF00"/>
              </a:buClr>
              <a:buSzPct val="75000"/>
              <a:defRPr/>
            </a:pPr>
            <a:endParaRPr lang="en-GB" sz="2400" dirty="0"/>
          </a:p>
        </p:txBody>
      </p:sp>
      <p:sp>
        <p:nvSpPr>
          <p:cNvPr id="571403" name="Text Box 11"/>
          <p:cNvSpPr txBox="1">
            <a:spLocks noChangeArrowheads="1"/>
          </p:cNvSpPr>
          <p:nvPr/>
        </p:nvSpPr>
        <p:spPr bwMode="auto">
          <a:xfrm>
            <a:off x="428596" y="3929066"/>
            <a:ext cx="3643338" cy="2123658"/>
          </a:xfrm>
          <a:prstGeom prst="rect">
            <a:avLst/>
          </a:prstGeom>
          <a:noFill/>
          <a:ln w="9525" algn="ctr">
            <a:noFill/>
            <a:miter lim="800000"/>
            <a:headEnd/>
            <a:tailEnd/>
          </a:ln>
        </p:spPr>
        <p:txBody>
          <a:bodyPr wrap="square">
            <a:spAutoFit/>
          </a:bodyPr>
          <a:lstStyle/>
          <a:p>
            <a:pPr algn="l" eaLnBrk="0" hangingPunct="0">
              <a:spcBef>
                <a:spcPct val="50000"/>
              </a:spcBef>
              <a:buClr>
                <a:srgbClr val="FFFF00"/>
              </a:buClr>
              <a:buSzPct val="75000"/>
              <a:defRPr/>
            </a:pPr>
            <a:r>
              <a:rPr lang="en-GB" sz="2400" b="1" u="sng" dirty="0"/>
              <a:t>Hardware (Network)</a:t>
            </a:r>
          </a:p>
          <a:p>
            <a:pPr algn="l" eaLnBrk="0" hangingPunct="0">
              <a:spcBef>
                <a:spcPct val="50000"/>
              </a:spcBef>
              <a:buSzPct val="75000"/>
              <a:buFontTx/>
              <a:buChar char="•"/>
              <a:defRPr/>
            </a:pPr>
            <a:r>
              <a:rPr lang="en-GB" sz="2400" dirty="0"/>
              <a:t>Hubs / Switches</a:t>
            </a:r>
          </a:p>
          <a:p>
            <a:pPr algn="l" eaLnBrk="0" hangingPunct="0">
              <a:spcBef>
                <a:spcPct val="50000"/>
              </a:spcBef>
              <a:buSzPct val="75000"/>
              <a:buFontTx/>
              <a:buChar char="•"/>
              <a:defRPr/>
            </a:pPr>
            <a:r>
              <a:rPr lang="en-GB" sz="2400" dirty="0"/>
              <a:t>Routers</a:t>
            </a:r>
          </a:p>
          <a:p>
            <a:pPr algn="l" eaLnBrk="0" hangingPunct="0">
              <a:spcBef>
                <a:spcPct val="50000"/>
              </a:spcBef>
              <a:buSzPct val="75000"/>
              <a:buFontTx/>
              <a:buChar char="•"/>
              <a:defRPr/>
            </a:pPr>
            <a:r>
              <a:rPr lang="en-GB" sz="2400" dirty="0"/>
              <a:t>Wireless Access Points</a:t>
            </a:r>
          </a:p>
        </p:txBody>
      </p:sp>
      <p:sp>
        <p:nvSpPr>
          <p:cNvPr id="2" name="Text Box 10"/>
          <p:cNvSpPr txBox="1">
            <a:spLocks noChangeArrowheads="1"/>
          </p:cNvSpPr>
          <p:nvPr/>
        </p:nvSpPr>
        <p:spPr bwMode="auto">
          <a:xfrm>
            <a:off x="4429124" y="1428737"/>
            <a:ext cx="4071965" cy="2739211"/>
          </a:xfrm>
          <a:prstGeom prst="rect">
            <a:avLst/>
          </a:prstGeom>
          <a:noFill/>
          <a:ln w="9525" algn="ctr">
            <a:noFill/>
            <a:miter lim="800000"/>
            <a:headEnd/>
            <a:tailEnd/>
          </a:ln>
        </p:spPr>
        <p:txBody>
          <a:bodyPr wrap="square">
            <a:spAutoFit/>
          </a:bodyPr>
          <a:lstStyle/>
          <a:p>
            <a:pPr algn="l" eaLnBrk="0" hangingPunct="0">
              <a:spcBef>
                <a:spcPct val="50000"/>
              </a:spcBef>
              <a:buSzPct val="75000"/>
              <a:defRPr/>
            </a:pPr>
            <a:r>
              <a:rPr lang="en-GB" sz="2800" b="1" u="sng" dirty="0"/>
              <a:t>Interconnecting Media</a:t>
            </a:r>
          </a:p>
          <a:p>
            <a:pPr algn="l" eaLnBrk="0" hangingPunct="0">
              <a:spcBef>
                <a:spcPct val="50000"/>
              </a:spcBef>
              <a:buSzPct val="75000"/>
              <a:buFontTx/>
              <a:buChar char="•"/>
              <a:defRPr/>
            </a:pPr>
            <a:r>
              <a:rPr lang="en-GB" sz="2400" dirty="0"/>
              <a:t>Copper Cable</a:t>
            </a:r>
          </a:p>
          <a:p>
            <a:pPr algn="l" eaLnBrk="0" hangingPunct="0">
              <a:spcBef>
                <a:spcPct val="50000"/>
              </a:spcBef>
              <a:buSzPct val="75000"/>
              <a:buFontTx/>
              <a:buChar char="•"/>
              <a:defRPr/>
            </a:pPr>
            <a:r>
              <a:rPr lang="en-GB" sz="2400" dirty="0"/>
              <a:t>Fibre Optic</a:t>
            </a:r>
          </a:p>
          <a:p>
            <a:pPr algn="l" eaLnBrk="0" hangingPunct="0">
              <a:spcBef>
                <a:spcPct val="50000"/>
              </a:spcBef>
              <a:buSzPct val="75000"/>
              <a:buFontTx/>
              <a:buChar char="•"/>
              <a:defRPr/>
            </a:pPr>
            <a:r>
              <a:rPr lang="en-GB" sz="2400" dirty="0"/>
              <a:t>Wireless</a:t>
            </a:r>
          </a:p>
          <a:p>
            <a:pPr algn="l" eaLnBrk="0" hangingPunct="0">
              <a:spcBef>
                <a:spcPct val="50000"/>
              </a:spcBef>
              <a:buSzPct val="75000"/>
              <a:defRPr/>
            </a:pPr>
            <a:endParaRPr lang="en-GB" sz="2400" dirty="0"/>
          </a:p>
        </p:txBody>
      </p:sp>
      <p:sp>
        <p:nvSpPr>
          <p:cNvPr id="3" name="Text Box 10"/>
          <p:cNvSpPr txBox="1">
            <a:spLocks noChangeArrowheads="1"/>
          </p:cNvSpPr>
          <p:nvPr/>
        </p:nvSpPr>
        <p:spPr bwMode="auto">
          <a:xfrm>
            <a:off x="4392613" y="3479800"/>
            <a:ext cx="3036907" cy="3293209"/>
          </a:xfrm>
          <a:prstGeom prst="rect">
            <a:avLst/>
          </a:prstGeom>
          <a:noFill/>
          <a:ln w="9525" algn="ctr">
            <a:noFill/>
            <a:miter lim="800000"/>
            <a:headEnd/>
            <a:tailEnd/>
          </a:ln>
        </p:spPr>
        <p:txBody>
          <a:bodyPr wrap="square">
            <a:spAutoFit/>
          </a:bodyPr>
          <a:lstStyle/>
          <a:p>
            <a:pPr algn="l" eaLnBrk="0" hangingPunct="0">
              <a:spcBef>
                <a:spcPct val="50000"/>
              </a:spcBef>
              <a:buClr>
                <a:srgbClr val="FFFF00"/>
              </a:buClr>
              <a:buSzPct val="75000"/>
              <a:defRPr/>
            </a:pPr>
            <a:r>
              <a:rPr lang="en-GB" sz="2400" b="1" u="sng" dirty="0"/>
              <a:t>Services</a:t>
            </a:r>
          </a:p>
          <a:p>
            <a:pPr algn="l" eaLnBrk="0" hangingPunct="0">
              <a:spcBef>
                <a:spcPct val="50000"/>
              </a:spcBef>
              <a:buSzPct val="75000"/>
              <a:buFontTx/>
              <a:buChar char="•"/>
              <a:defRPr/>
            </a:pPr>
            <a:r>
              <a:rPr lang="en-GB" sz="2400" dirty="0"/>
              <a:t>Email</a:t>
            </a:r>
          </a:p>
          <a:p>
            <a:pPr algn="l" eaLnBrk="0" hangingPunct="0">
              <a:spcBef>
                <a:spcPct val="50000"/>
              </a:spcBef>
              <a:buSzPct val="75000"/>
              <a:buFontTx/>
              <a:buChar char="•"/>
              <a:defRPr/>
            </a:pPr>
            <a:r>
              <a:rPr lang="en-GB" sz="2400" dirty="0"/>
              <a:t>Web-browsers</a:t>
            </a:r>
          </a:p>
          <a:p>
            <a:pPr algn="l" eaLnBrk="0" hangingPunct="0">
              <a:spcBef>
                <a:spcPct val="50000"/>
              </a:spcBef>
              <a:buSzPct val="75000"/>
              <a:buFontTx/>
              <a:buChar char="•"/>
              <a:defRPr/>
            </a:pPr>
            <a:r>
              <a:rPr lang="en-GB" sz="2400" dirty="0"/>
              <a:t>File sharing</a:t>
            </a:r>
          </a:p>
          <a:p>
            <a:pPr algn="l" eaLnBrk="0" hangingPunct="0">
              <a:spcBef>
                <a:spcPct val="50000"/>
              </a:spcBef>
              <a:buSzPct val="75000"/>
              <a:buFontTx/>
              <a:buChar char="•"/>
              <a:defRPr/>
            </a:pPr>
            <a:r>
              <a:rPr lang="en-GB" sz="2400" dirty="0"/>
              <a:t>Routing protocols</a:t>
            </a:r>
          </a:p>
          <a:p>
            <a:pPr algn="l" eaLnBrk="0" hangingPunct="0">
              <a:spcBef>
                <a:spcPct val="50000"/>
              </a:spcBef>
              <a:buClr>
                <a:srgbClr val="FFFF00"/>
              </a:buClr>
              <a:buSzPct val="75000"/>
              <a:defRPr/>
            </a:pP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1402"/>
                                        </p:tgtEl>
                                        <p:attrNameLst>
                                          <p:attrName>style.visibility</p:attrName>
                                        </p:attrNameLst>
                                      </p:cBhvr>
                                      <p:to>
                                        <p:strVal val="visible"/>
                                      </p:to>
                                    </p:set>
                                    <p:animEffect transition="in" filter="dissolve">
                                      <p:cBhvr>
                                        <p:cTn id="7" dur="500"/>
                                        <p:tgtEl>
                                          <p:spTgt spid="5714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1403"/>
                                        </p:tgtEl>
                                        <p:attrNameLst>
                                          <p:attrName>style.visibility</p:attrName>
                                        </p:attrNameLst>
                                      </p:cBhvr>
                                      <p:to>
                                        <p:strVal val="visible"/>
                                      </p:to>
                                    </p:set>
                                    <p:animEffect transition="in" filter="dissolve">
                                      <p:cBhvr>
                                        <p:cTn id="12" dur="500"/>
                                        <p:tgtEl>
                                          <p:spTgt spid="57140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02" grpId="0"/>
      <p:bldP spid="571403" grpId="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857224" y="0"/>
            <a:ext cx="7772400" cy="1104900"/>
          </a:xfrm>
        </p:spPr>
        <p:txBody>
          <a:bodyPr lIns="92075" tIns="46038" rIns="92075" bIns="46038">
            <a:noAutofit/>
          </a:bodyPr>
          <a:lstStyle/>
          <a:p>
            <a:pPr eaLnBrk="1" hangingPunct="1">
              <a:defRPr/>
            </a:pPr>
            <a:r>
              <a:rPr lang="en-GB" sz="5400" i="1" dirty="0" smtClean="0">
                <a:solidFill>
                  <a:schemeClr val="tx1"/>
                </a:solidFill>
                <a:latin typeface="+mn-lt"/>
              </a:rPr>
              <a:t>Client / Server Processes</a:t>
            </a:r>
            <a:endParaRPr lang="en-US" sz="5400" i="1" dirty="0" smtClean="0">
              <a:solidFill>
                <a:schemeClr val="tx1"/>
              </a:solidFill>
              <a:latin typeface="+mn-lt"/>
            </a:endParaRPr>
          </a:p>
        </p:txBody>
      </p:sp>
      <p:pic>
        <p:nvPicPr>
          <p:cNvPr id="16387" name="Picture 18" descr="j0424790"/>
          <p:cNvPicPr>
            <a:picLocks noGrp="1" noChangeAspect="1" noChangeArrowheads="1"/>
          </p:cNvPicPr>
          <p:nvPr>
            <p:ph sz="quarter" idx="4294967295"/>
          </p:nvPr>
        </p:nvPicPr>
        <p:blipFill>
          <a:blip r:embed="rId3"/>
          <a:srcRect/>
          <a:stretch>
            <a:fillRect/>
          </a:stretch>
        </p:blipFill>
        <p:spPr>
          <a:xfrm>
            <a:off x="7335838" y="2825750"/>
            <a:ext cx="1808162" cy="1778000"/>
          </a:xfrm>
        </p:spPr>
      </p:pic>
      <p:grpSp>
        <p:nvGrpSpPr>
          <p:cNvPr id="2" name="Group 22"/>
          <p:cNvGrpSpPr>
            <a:grpSpLocks/>
          </p:cNvGrpSpPr>
          <p:nvPr/>
        </p:nvGrpSpPr>
        <p:grpSpPr bwMode="auto">
          <a:xfrm>
            <a:off x="960438" y="1798638"/>
            <a:ext cx="1174750" cy="1497012"/>
            <a:chOff x="755" y="1307"/>
            <a:chExt cx="1850" cy="2185"/>
          </a:xfrm>
        </p:grpSpPr>
        <p:pic>
          <p:nvPicPr>
            <p:cNvPr id="16402" name="Picture 7" descr="BS00089_[1]"/>
            <p:cNvPicPr>
              <a:picLocks noChangeAspect="1" noChangeArrowheads="1"/>
            </p:cNvPicPr>
            <p:nvPr/>
          </p:nvPicPr>
          <p:blipFill>
            <a:blip r:embed="rId4"/>
            <a:srcRect/>
            <a:stretch>
              <a:fillRect/>
            </a:stretch>
          </p:blipFill>
          <p:spPr bwMode="auto">
            <a:xfrm>
              <a:off x="755" y="1307"/>
              <a:ext cx="1850" cy="2185"/>
            </a:xfrm>
            <a:prstGeom prst="rect">
              <a:avLst/>
            </a:prstGeom>
            <a:noFill/>
            <a:ln w="9525">
              <a:noFill/>
              <a:miter lim="800000"/>
              <a:headEnd/>
              <a:tailEnd/>
            </a:ln>
          </p:spPr>
        </p:pic>
        <p:pic>
          <p:nvPicPr>
            <p:cNvPr id="16403" name="Picture 20"/>
            <p:cNvPicPr>
              <a:picLocks noChangeAspect="1" noChangeArrowheads="1"/>
            </p:cNvPicPr>
            <p:nvPr/>
          </p:nvPicPr>
          <p:blipFill>
            <a:blip r:embed="rId5"/>
            <a:srcRect/>
            <a:stretch>
              <a:fillRect/>
            </a:stretch>
          </p:blipFill>
          <p:spPr bwMode="auto">
            <a:xfrm>
              <a:off x="1608" y="2112"/>
              <a:ext cx="714" cy="582"/>
            </a:xfrm>
            <a:prstGeom prst="rect">
              <a:avLst/>
            </a:prstGeom>
            <a:noFill/>
            <a:ln w="9525">
              <a:noFill/>
              <a:miter lim="800000"/>
              <a:headEnd/>
              <a:tailEnd/>
            </a:ln>
          </p:spPr>
        </p:pic>
      </p:grpSp>
      <p:sp>
        <p:nvSpPr>
          <p:cNvPr id="8198" name="Text Box 23"/>
          <p:cNvSpPr txBox="1">
            <a:spLocks noChangeArrowheads="1"/>
          </p:cNvSpPr>
          <p:nvPr/>
        </p:nvSpPr>
        <p:spPr bwMode="auto">
          <a:xfrm>
            <a:off x="5416550" y="1914525"/>
            <a:ext cx="2576513" cy="523875"/>
          </a:xfrm>
          <a:prstGeom prst="rect">
            <a:avLst/>
          </a:prstGeom>
          <a:noFill/>
          <a:ln w="9525" algn="ctr">
            <a:noFill/>
            <a:miter lim="800000"/>
            <a:headEnd/>
            <a:tailEnd/>
          </a:ln>
        </p:spPr>
        <p:txBody>
          <a:bodyPr wrap="none">
            <a:spAutoFit/>
          </a:bodyPr>
          <a:lstStyle/>
          <a:p>
            <a:pPr algn="l" eaLnBrk="0" hangingPunct="0">
              <a:spcBef>
                <a:spcPct val="50000"/>
              </a:spcBef>
              <a:buClr>
                <a:srgbClr val="FFFF00"/>
              </a:buClr>
              <a:buSzPct val="75000"/>
              <a:defRPr/>
            </a:pPr>
            <a:r>
              <a:rPr lang="en-GB" sz="2800">
                <a:solidFill>
                  <a:schemeClr val="bg1">
                    <a:lumMod val="50000"/>
                  </a:schemeClr>
                </a:solidFill>
              </a:rPr>
              <a:t>WWW Server</a:t>
            </a:r>
            <a:endParaRPr lang="en-US" sz="2800">
              <a:solidFill>
                <a:schemeClr val="bg1">
                  <a:lumMod val="50000"/>
                </a:schemeClr>
              </a:solidFill>
            </a:endParaRPr>
          </a:p>
        </p:txBody>
      </p:sp>
      <p:sp>
        <p:nvSpPr>
          <p:cNvPr id="8199" name="Line 24"/>
          <p:cNvSpPr>
            <a:spLocks noChangeShapeType="1"/>
          </p:cNvSpPr>
          <p:nvPr/>
        </p:nvSpPr>
        <p:spPr bwMode="auto">
          <a:xfrm>
            <a:off x="2143125" y="2514600"/>
            <a:ext cx="3686175" cy="752475"/>
          </a:xfrm>
          <a:prstGeom prst="line">
            <a:avLst/>
          </a:prstGeom>
          <a:noFill/>
          <a:ln w="38100">
            <a:solidFill>
              <a:srgbClr val="000000"/>
            </a:solidFill>
            <a:round/>
            <a:headEnd type="arrow" w="med" len="med"/>
            <a:tailEnd type="arrow" w="med" len="med"/>
          </a:ln>
        </p:spPr>
        <p:txBody>
          <a:bodyPr>
            <a:spAutoFit/>
          </a:bodyPr>
          <a:lstStyle/>
          <a:p>
            <a:pPr>
              <a:defRPr/>
            </a:pPr>
            <a:endParaRPr lang="en-US">
              <a:solidFill>
                <a:schemeClr val="bg1">
                  <a:lumMod val="50000"/>
                </a:schemeClr>
              </a:solidFill>
            </a:endParaRPr>
          </a:p>
        </p:txBody>
      </p:sp>
      <p:grpSp>
        <p:nvGrpSpPr>
          <p:cNvPr id="3" name="Group 25"/>
          <p:cNvGrpSpPr>
            <a:grpSpLocks/>
          </p:cNvGrpSpPr>
          <p:nvPr/>
        </p:nvGrpSpPr>
        <p:grpSpPr bwMode="auto">
          <a:xfrm>
            <a:off x="2233613" y="2995613"/>
            <a:ext cx="1174750" cy="1497012"/>
            <a:chOff x="755" y="1307"/>
            <a:chExt cx="1850" cy="2185"/>
          </a:xfrm>
        </p:grpSpPr>
        <p:pic>
          <p:nvPicPr>
            <p:cNvPr id="16400" name="Picture 26" descr="BS00089_[1]"/>
            <p:cNvPicPr>
              <a:picLocks noChangeAspect="1" noChangeArrowheads="1"/>
            </p:cNvPicPr>
            <p:nvPr/>
          </p:nvPicPr>
          <p:blipFill>
            <a:blip r:embed="rId4"/>
            <a:srcRect/>
            <a:stretch>
              <a:fillRect/>
            </a:stretch>
          </p:blipFill>
          <p:spPr bwMode="auto">
            <a:xfrm>
              <a:off x="755" y="1307"/>
              <a:ext cx="1850" cy="2185"/>
            </a:xfrm>
            <a:prstGeom prst="rect">
              <a:avLst/>
            </a:prstGeom>
            <a:noFill/>
            <a:ln w="9525">
              <a:noFill/>
              <a:miter lim="800000"/>
              <a:headEnd/>
              <a:tailEnd/>
            </a:ln>
          </p:spPr>
        </p:pic>
        <p:pic>
          <p:nvPicPr>
            <p:cNvPr id="16401" name="Picture 27"/>
            <p:cNvPicPr>
              <a:picLocks noChangeAspect="1" noChangeArrowheads="1"/>
            </p:cNvPicPr>
            <p:nvPr/>
          </p:nvPicPr>
          <p:blipFill>
            <a:blip r:embed="rId5"/>
            <a:srcRect/>
            <a:stretch>
              <a:fillRect/>
            </a:stretch>
          </p:blipFill>
          <p:spPr bwMode="auto">
            <a:xfrm>
              <a:off x="1608" y="2112"/>
              <a:ext cx="714" cy="582"/>
            </a:xfrm>
            <a:prstGeom prst="rect">
              <a:avLst/>
            </a:prstGeom>
            <a:noFill/>
            <a:ln w="9525" algn="ctr">
              <a:noFill/>
              <a:miter lim="800000"/>
              <a:headEnd/>
              <a:tailEnd/>
            </a:ln>
          </p:spPr>
        </p:pic>
      </p:grpSp>
      <p:grpSp>
        <p:nvGrpSpPr>
          <p:cNvPr id="4" name="Group 28"/>
          <p:cNvGrpSpPr>
            <a:grpSpLocks/>
          </p:cNvGrpSpPr>
          <p:nvPr/>
        </p:nvGrpSpPr>
        <p:grpSpPr bwMode="auto">
          <a:xfrm>
            <a:off x="1011238" y="4221163"/>
            <a:ext cx="1174750" cy="1497012"/>
            <a:chOff x="755" y="1307"/>
            <a:chExt cx="1850" cy="2185"/>
          </a:xfrm>
        </p:grpSpPr>
        <p:pic>
          <p:nvPicPr>
            <p:cNvPr id="16398" name="Picture 29" descr="BS00089_[1]"/>
            <p:cNvPicPr>
              <a:picLocks noChangeAspect="1" noChangeArrowheads="1"/>
            </p:cNvPicPr>
            <p:nvPr/>
          </p:nvPicPr>
          <p:blipFill>
            <a:blip r:embed="rId4"/>
            <a:srcRect/>
            <a:stretch>
              <a:fillRect/>
            </a:stretch>
          </p:blipFill>
          <p:spPr bwMode="auto">
            <a:xfrm>
              <a:off x="755" y="1307"/>
              <a:ext cx="1850" cy="2185"/>
            </a:xfrm>
            <a:prstGeom prst="rect">
              <a:avLst/>
            </a:prstGeom>
            <a:noFill/>
            <a:ln w="9525">
              <a:noFill/>
              <a:miter lim="800000"/>
              <a:headEnd/>
              <a:tailEnd/>
            </a:ln>
          </p:spPr>
        </p:pic>
        <p:pic>
          <p:nvPicPr>
            <p:cNvPr id="16399" name="Picture 30"/>
            <p:cNvPicPr>
              <a:picLocks noChangeAspect="1" noChangeArrowheads="1"/>
            </p:cNvPicPr>
            <p:nvPr/>
          </p:nvPicPr>
          <p:blipFill>
            <a:blip r:embed="rId5"/>
            <a:srcRect/>
            <a:stretch>
              <a:fillRect/>
            </a:stretch>
          </p:blipFill>
          <p:spPr bwMode="auto">
            <a:xfrm>
              <a:off x="1608" y="2112"/>
              <a:ext cx="714" cy="582"/>
            </a:xfrm>
            <a:prstGeom prst="rect">
              <a:avLst/>
            </a:prstGeom>
            <a:noFill/>
            <a:ln w="9525" algn="ctr">
              <a:noFill/>
              <a:miter lim="800000"/>
              <a:headEnd/>
              <a:tailEnd/>
            </a:ln>
          </p:spPr>
        </p:pic>
      </p:grpSp>
      <p:sp>
        <p:nvSpPr>
          <p:cNvPr id="8202" name="Line 31"/>
          <p:cNvSpPr>
            <a:spLocks noChangeShapeType="1"/>
          </p:cNvSpPr>
          <p:nvPr/>
        </p:nvSpPr>
        <p:spPr bwMode="auto">
          <a:xfrm flipV="1">
            <a:off x="3378200" y="3578225"/>
            <a:ext cx="2447925" cy="219075"/>
          </a:xfrm>
          <a:prstGeom prst="line">
            <a:avLst/>
          </a:prstGeom>
          <a:noFill/>
          <a:ln w="38100">
            <a:solidFill>
              <a:srgbClr val="000000"/>
            </a:solidFill>
            <a:round/>
            <a:headEnd type="arrow" w="med" len="med"/>
            <a:tailEnd type="arrow" w="med" len="med"/>
          </a:ln>
        </p:spPr>
        <p:txBody>
          <a:bodyPr>
            <a:spAutoFit/>
          </a:bodyPr>
          <a:lstStyle/>
          <a:p>
            <a:pPr>
              <a:defRPr/>
            </a:pPr>
            <a:endParaRPr lang="en-US">
              <a:solidFill>
                <a:schemeClr val="bg1">
                  <a:lumMod val="50000"/>
                </a:schemeClr>
              </a:solidFill>
            </a:endParaRPr>
          </a:p>
        </p:txBody>
      </p:sp>
      <p:sp>
        <p:nvSpPr>
          <p:cNvPr id="8203" name="Line 32"/>
          <p:cNvSpPr>
            <a:spLocks noChangeShapeType="1"/>
          </p:cNvSpPr>
          <p:nvPr/>
        </p:nvSpPr>
        <p:spPr bwMode="auto">
          <a:xfrm flipV="1">
            <a:off x="2174875" y="3908425"/>
            <a:ext cx="3571875" cy="1123950"/>
          </a:xfrm>
          <a:prstGeom prst="line">
            <a:avLst/>
          </a:prstGeom>
          <a:noFill/>
          <a:ln w="38100">
            <a:solidFill>
              <a:srgbClr val="000000"/>
            </a:solidFill>
            <a:round/>
            <a:headEnd type="arrow" w="med" len="med"/>
            <a:tailEnd type="arrow" w="med" len="med"/>
          </a:ln>
        </p:spPr>
        <p:txBody>
          <a:bodyPr>
            <a:spAutoFit/>
          </a:bodyPr>
          <a:lstStyle/>
          <a:p>
            <a:pPr>
              <a:defRPr/>
            </a:pPr>
            <a:endParaRPr lang="en-US">
              <a:solidFill>
                <a:schemeClr val="bg1">
                  <a:lumMod val="50000"/>
                </a:schemeClr>
              </a:solidFill>
            </a:endParaRPr>
          </a:p>
        </p:txBody>
      </p:sp>
      <p:sp>
        <p:nvSpPr>
          <p:cNvPr id="8204" name="Text Box 23"/>
          <p:cNvSpPr txBox="1">
            <a:spLocks noChangeArrowheads="1"/>
          </p:cNvSpPr>
          <p:nvPr/>
        </p:nvSpPr>
        <p:spPr bwMode="auto">
          <a:xfrm>
            <a:off x="946150" y="1457325"/>
            <a:ext cx="1017588" cy="396875"/>
          </a:xfrm>
          <a:prstGeom prst="rect">
            <a:avLst/>
          </a:prstGeom>
          <a:noFill/>
          <a:ln w="9525" algn="ctr">
            <a:noFill/>
            <a:miter lim="800000"/>
            <a:headEnd/>
            <a:tailEnd/>
          </a:ln>
        </p:spPr>
        <p:txBody>
          <a:bodyPr wrap="none">
            <a:spAutoFit/>
          </a:bodyPr>
          <a:lstStyle/>
          <a:p>
            <a:pPr algn="l" eaLnBrk="0" hangingPunct="0">
              <a:spcBef>
                <a:spcPct val="50000"/>
              </a:spcBef>
              <a:buClr>
                <a:srgbClr val="FFFF00"/>
              </a:buClr>
              <a:buSzPct val="75000"/>
              <a:defRPr/>
            </a:pPr>
            <a:r>
              <a:rPr lang="en-GB" sz="2000">
                <a:solidFill>
                  <a:schemeClr val="bg1">
                    <a:lumMod val="50000"/>
                  </a:schemeClr>
                </a:solidFill>
              </a:rPr>
              <a:t>Host A</a:t>
            </a:r>
            <a:endParaRPr lang="en-US" sz="2000">
              <a:solidFill>
                <a:schemeClr val="bg1">
                  <a:lumMod val="50000"/>
                </a:schemeClr>
              </a:solidFill>
            </a:endParaRPr>
          </a:p>
        </p:txBody>
      </p:sp>
      <p:sp>
        <p:nvSpPr>
          <p:cNvPr id="8205" name="Text Box 23"/>
          <p:cNvSpPr txBox="1">
            <a:spLocks noChangeArrowheads="1"/>
          </p:cNvSpPr>
          <p:nvPr/>
        </p:nvSpPr>
        <p:spPr bwMode="auto">
          <a:xfrm>
            <a:off x="2787650" y="3006725"/>
            <a:ext cx="992188" cy="396875"/>
          </a:xfrm>
          <a:prstGeom prst="rect">
            <a:avLst/>
          </a:prstGeom>
          <a:noFill/>
          <a:ln w="9525" algn="ctr">
            <a:noFill/>
            <a:miter lim="800000"/>
            <a:headEnd/>
            <a:tailEnd/>
          </a:ln>
        </p:spPr>
        <p:txBody>
          <a:bodyPr wrap="none">
            <a:spAutoFit/>
          </a:bodyPr>
          <a:lstStyle/>
          <a:p>
            <a:pPr algn="l" eaLnBrk="0" hangingPunct="0">
              <a:spcBef>
                <a:spcPct val="50000"/>
              </a:spcBef>
              <a:buClr>
                <a:srgbClr val="FFFF00"/>
              </a:buClr>
              <a:buSzPct val="75000"/>
              <a:defRPr/>
            </a:pPr>
            <a:r>
              <a:rPr lang="en-GB" sz="2000">
                <a:solidFill>
                  <a:schemeClr val="bg1">
                    <a:lumMod val="50000"/>
                  </a:schemeClr>
                </a:solidFill>
              </a:rPr>
              <a:t>Host B</a:t>
            </a:r>
            <a:endParaRPr lang="en-US" sz="2000">
              <a:solidFill>
                <a:schemeClr val="bg1">
                  <a:lumMod val="50000"/>
                </a:schemeClr>
              </a:solidFill>
            </a:endParaRPr>
          </a:p>
        </p:txBody>
      </p:sp>
      <p:sp>
        <p:nvSpPr>
          <p:cNvPr id="8206" name="Text Box 23"/>
          <p:cNvSpPr txBox="1">
            <a:spLocks noChangeArrowheads="1"/>
          </p:cNvSpPr>
          <p:nvPr/>
        </p:nvSpPr>
        <p:spPr bwMode="auto">
          <a:xfrm>
            <a:off x="946150" y="3832225"/>
            <a:ext cx="984250" cy="396875"/>
          </a:xfrm>
          <a:prstGeom prst="rect">
            <a:avLst/>
          </a:prstGeom>
          <a:noFill/>
          <a:ln w="9525" algn="ctr">
            <a:noFill/>
            <a:miter lim="800000"/>
            <a:headEnd/>
            <a:tailEnd/>
          </a:ln>
        </p:spPr>
        <p:txBody>
          <a:bodyPr wrap="none">
            <a:spAutoFit/>
          </a:bodyPr>
          <a:lstStyle/>
          <a:p>
            <a:pPr algn="l" eaLnBrk="0" hangingPunct="0">
              <a:spcBef>
                <a:spcPct val="50000"/>
              </a:spcBef>
              <a:buClr>
                <a:srgbClr val="FFFF00"/>
              </a:buClr>
              <a:buSzPct val="75000"/>
              <a:defRPr/>
            </a:pPr>
            <a:r>
              <a:rPr lang="en-GB" sz="2000">
                <a:solidFill>
                  <a:schemeClr val="bg1">
                    <a:lumMod val="50000"/>
                  </a:schemeClr>
                </a:solidFill>
              </a:rPr>
              <a:t>Host C</a:t>
            </a:r>
            <a:endParaRPr lang="en-US" sz="200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Text Box 2"/>
          <p:cNvSpPr txBox="1">
            <a:spLocks noChangeArrowheads="1"/>
          </p:cNvSpPr>
          <p:nvPr/>
        </p:nvSpPr>
        <p:spPr bwMode="auto">
          <a:xfrm>
            <a:off x="1225550" y="217488"/>
            <a:ext cx="5522987" cy="1754326"/>
          </a:xfrm>
          <a:prstGeom prst="rect">
            <a:avLst/>
          </a:prstGeom>
          <a:noFill/>
          <a:ln w="38100" cap="sq">
            <a:noFill/>
            <a:miter lim="800000"/>
            <a:headEnd/>
            <a:tailEnd/>
          </a:ln>
        </p:spPr>
        <p:txBody>
          <a:bodyPr wrap="none">
            <a:spAutoFit/>
          </a:bodyPr>
          <a:lstStyle/>
          <a:p>
            <a:pPr>
              <a:defRPr/>
            </a:pPr>
            <a:r>
              <a:rPr lang="en-GB" sz="5400" i="1" u="sng" dirty="0"/>
              <a:t>Local Area Networks</a:t>
            </a:r>
          </a:p>
          <a:p>
            <a:pPr>
              <a:defRPr/>
            </a:pPr>
            <a:r>
              <a:rPr lang="en-GB" sz="5400" i="1" u="sng" dirty="0"/>
              <a:t>(LANs)</a:t>
            </a:r>
          </a:p>
        </p:txBody>
      </p:sp>
      <p:sp>
        <p:nvSpPr>
          <p:cNvPr id="540675" name="Text Box 3"/>
          <p:cNvSpPr txBox="1">
            <a:spLocks noChangeArrowheads="1"/>
          </p:cNvSpPr>
          <p:nvPr/>
        </p:nvSpPr>
        <p:spPr bwMode="auto">
          <a:xfrm>
            <a:off x="5214942" y="1643050"/>
            <a:ext cx="3751262" cy="4154984"/>
          </a:xfrm>
          <a:prstGeom prst="rect">
            <a:avLst/>
          </a:prstGeom>
          <a:noFill/>
          <a:ln w="9525">
            <a:noFill/>
            <a:miter lim="800000"/>
            <a:headEnd/>
            <a:tailEnd/>
          </a:ln>
        </p:spPr>
        <p:txBody>
          <a:bodyPr>
            <a:spAutoFit/>
          </a:bodyPr>
          <a:lstStyle/>
          <a:p>
            <a:pPr algn="l">
              <a:buFont typeface="Arial" pitchFamily="34" charset="0"/>
              <a:buChar char="•"/>
              <a:defRPr/>
            </a:pPr>
            <a:r>
              <a:rPr lang="en-GB" sz="2400" dirty="0"/>
              <a:t>A high speed, low-error data network covering a relatively small geographic area (a few thousand meters).</a:t>
            </a:r>
          </a:p>
          <a:p>
            <a:pPr algn="l">
              <a:buFont typeface="Arial" pitchFamily="34" charset="0"/>
              <a:buChar char="•"/>
              <a:defRPr/>
            </a:pPr>
            <a:endParaRPr lang="en-GB" sz="2400" dirty="0"/>
          </a:p>
          <a:p>
            <a:pPr algn="l">
              <a:buFont typeface="Arial" pitchFamily="34" charset="0"/>
              <a:buChar char="•"/>
              <a:defRPr/>
            </a:pPr>
            <a:r>
              <a:rPr lang="en-GB" sz="2400" dirty="0"/>
              <a:t>LANS connect workstations, peripherals and other devices in a single building or in a small geographical area.</a:t>
            </a:r>
          </a:p>
        </p:txBody>
      </p:sp>
      <p:pic>
        <p:nvPicPr>
          <p:cNvPr id="17412" name="Picture 5"/>
          <p:cNvPicPr>
            <a:picLocks noChangeAspect="1" noChangeArrowheads="1"/>
          </p:cNvPicPr>
          <p:nvPr/>
        </p:nvPicPr>
        <p:blipFill>
          <a:blip r:embed="rId3"/>
          <a:srcRect/>
          <a:stretch>
            <a:fillRect/>
          </a:stretch>
        </p:blipFill>
        <p:spPr bwMode="auto">
          <a:xfrm>
            <a:off x="460375" y="2593975"/>
            <a:ext cx="4584700" cy="3057525"/>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Effect transition="in" filter="dissolve">
                                      <p:cBhvr>
                                        <p:cTn id="7" dur="500"/>
                                        <p:tgtEl>
                                          <p:spTgt spid="540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40675">
                                            <p:txEl>
                                              <p:pRg st="2" end="2"/>
                                            </p:txEl>
                                          </p:spTgt>
                                        </p:tgtEl>
                                        <p:attrNameLst>
                                          <p:attrName>style.visibility</p:attrName>
                                        </p:attrNameLst>
                                      </p:cBhvr>
                                      <p:to>
                                        <p:strVal val="visible"/>
                                      </p:to>
                                    </p:set>
                                    <p:animEffect transition="in" filter="dissolve">
                                      <p:cBhvr>
                                        <p:cTn id="12" dur="500"/>
                                        <p:tgtEl>
                                          <p:spTgt spid="540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1198563" y="217488"/>
            <a:ext cx="5601533" cy="1754326"/>
          </a:xfrm>
          <a:prstGeom prst="rect">
            <a:avLst/>
          </a:prstGeom>
          <a:noFill/>
          <a:ln w="38100" cap="sq">
            <a:noFill/>
            <a:miter lim="800000"/>
            <a:headEnd/>
            <a:tailEnd/>
          </a:ln>
        </p:spPr>
        <p:txBody>
          <a:bodyPr wrap="none">
            <a:spAutoFit/>
          </a:bodyPr>
          <a:lstStyle/>
          <a:p>
            <a:pPr>
              <a:defRPr/>
            </a:pPr>
            <a:r>
              <a:rPr lang="en-GB" sz="5400" i="1" u="sng" dirty="0"/>
              <a:t>Wide Area Networks</a:t>
            </a:r>
          </a:p>
          <a:p>
            <a:pPr>
              <a:defRPr/>
            </a:pPr>
            <a:r>
              <a:rPr lang="en-GB" sz="5400" i="1" u="sng" dirty="0"/>
              <a:t>(WANs)</a:t>
            </a:r>
          </a:p>
        </p:txBody>
      </p:sp>
      <p:sp>
        <p:nvSpPr>
          <p:cNvPr id="544771" name="Text Box 3"/>
          <p:cNvSpPr txBox="1">
            <a:spLocks noChangeArrowheads="1"/>
          </p:cNvSpPr>
          <p:nvPr/>
        </p:nvSpPr>
        <p:spPr bwMode="auto">
          <a:xfrm>
            <a:off x="681038" y="2047875"/>
            <a:ext cx="7891462" cy="1200150"/>
          </a:xfrm>
          <a:prstGeom prst="rect">
            <a:avLst/>
          </a:prstGeom>
          <a:noFill/>
          <a:ln w="9525">
            <a:noFill/>
            <a:miter lim="800000"/>
            <a:headEnd/>
            <a:tailEnd/>
          </a:ln>
        </p:spPr>
        <p:txBody>
          <a:bodyPr>
            <a:spAutoFit/>
          </a:bodyPr>
          <a:lstStyle/>
          <a:p>
            <a:pPr algn="l">
              <a:buFont typeface="Arial" pitchFamily="34" charset="0"/>
              <a:buChar char="•"/>
              <a:defRPr/>
            </a:pPr>
            <a:r>
              <a:rPr lang="en-GB" sz="2400" dirty="0"/>
              <a:t>A data communications network that serves users across a broad geographic area and often uses transmission devices provided by common carriers</a:t>
            </a:r>
          </a:p>
        </p:txBody>
      </p:sp>
      <p:pic>
        <p:nvPicPr>
          <p:cNvPr id="18436" name="Picture 5"/>
          <p:cNvPicPr>
            <a:picLocks noChangeAspect="1" noChangeArrowheads="1"/>
          </p:cNvPicPr>
          <p:nvPr/>
        </p:nvPicPr>
        <p:blipFill>
          <a:blip r:embed="rId3"/>
          <a:srcRect/>
          <a:stretch>
            <a:fillRect/>
          </a:stretch>
        </p:blipFill>
        <p:spPr bwMode="auto">
          <a:xfrm>
            <a:off x="768350" y="3292475"/>
            <a:ext cx="7986713" cy="3081338"/>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4771"/>
                                        </p:tgtEl>
                                        <p:attrNameLst>
                                          <p:attrName>style.visibility</p:attrName>
                                        </p:attrNameLst>
                                      </p:cBhvr>
                                      <p:to>
                                        <p:strVal val="visible"/>
                                      </p:to>
                                    </p:set>
                                    <p:animEffect transition="in" filter="dissolve">
                                      <p:cBhvr>
                                        <p:cTn id="7" dur="500"/>
                                        <p:tgtEl>
                                          <p:spTgt spid="544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00034" y="0"/>
            <a:ext cx="8229600" cy="1371600"/>
          </a:xfrm>
        </p:spPr>
        <p:txBody>
          <a:bodyPr>
            <a:normAutofit/>
          </a:bodyPr>
          <a:lstStyle/>
          <a:p>
            <a:pPr defTabSz="814388" eaLnBrk="1" hangingPunct="1">
              <a:defRPr/>
            </a:pPr>
            <a:r>
              <a:rPr lang="en-US" sz="5400" i="1" dirty="0" smtClean="0">
                <a:solidFill>
                  <a:schemeClr val="tx1"/>
                </a:solidFill>
                <a:latin typeface="+mn-lt"/>
              </a:rPr>
              <a:t>Internetwork</a:t>
            </a:r>
          </a:p>
        </p:txBody>
      </p:sp>
      <p:pic>
        <p:nvPicPr>
          <p:cNvPr id="19459" name="Picture 4"/>
          <p:cNvPicPr>
            <a:picLocks noChangeAspect="1" noChangeArrowheads="1"/>
          </p:cNvPicPr>
          <p:nvPr/>
        </p:nvPicPr>
        <p:blipFill>
          <a:blip r:embed="rId3"/>
          <a:srcRect/>
          <a:stretch>
            <a:fillRect/>
          </a:stretch>
        </p:blipFill>
        <p:spPr bwMode="auto">
          <a:xfrm>
            <a:off x="4275138" y="2081213"/>
            <a:ext cx="4602162" cy="3430587"/>
          </a:xfrm>
          <a:prstGeom prst="rect">
            <a:avLst/>
          </a:prstGeom>
          <a:noFill/>
          <a:ln w="9525" algn="ctr">
            <a:noFill/>
            <a:miter lim="800000"/>
            <a:headEnd/>
            <a:tailEnd/>
          </a:ln>
        </p:spPr>
      </p:pic>
      <p:sp>
        <p:nvSpPr>
          <p:cNvPr id="603142" name="Rectangle 6"/>
          <p:cNvSpPr>
            <a:spLocks noChangeArrowheads="1"/>
          </p:cNvSpPr>
          <p:nvPr/>
        </p:nvSpPr>
        <p:spPr bwMode="auto">
          <a:xfrm>
            <a:off x="268288" y="1354138"/>
            <a:ext cx="4176712" cy="4401205"/>
          </a:xfrm>
          <a:prstGeom prst="rect">
            <a:avLst/>
          </a:prstGeom>
          <a:noFill/>
          <a:ln w="38100" cap="sq">
            <a:noFill/>
            <a:miter lim="800000"/>
            <a:headEnd/>
            <a:tailEnd/>
          </a:ln>
        </p:spPr>
        <p:txBody>
          <a:bodyPr>
            <a:spAutoFit/>
          </a:bodyPr>
          <a:lstStyle/>
          <a:p>
            <a:pPr algn="l">
              <a:buFontTx/>
              <a:buChar char="•"/>
              <a:defRPr/>
            </a:pPr>
            <a:r>
              <a:rPr lang="en-US" sz="2800" dirty="0"/>
              <a:t>The Internet is created by the interconnection of networks belonging to Internet Service Providers (ISPs). </a:t>
            </a:r>
          </a:p>
          <a:p>
            <a:pPr algn="l">
              <a:defRPr/>
            </a:pPr>
            <a:endParaRPr lang="en-US" sz="2800" dirty="0"/>
          </a:p>
          <a:p>
            <a:pPr algn="l">
              <a:buFontTx/>
              <a:buChar char="•"/>
              <a:defRPr/>
            </a:pPr>
            <a:r>
              <a:rPr lang="en-US" sz="2800" dirty="0"/>
              <a:t>These ISP networks connect to each other to provide access for millions of users all over the world.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3142">
                                            <p:txEl>
                                              <p:pRg st="0" end="0"/>
                                            </p:txEl>
                                          </p:spTgt>
                                        </p:tgtEl>
                                        <p:attrNameLst>
                                          <p:attrName>style.visibility</p:attrName>
                                        </p:attrNameLst>
                                      </p:cBhvr>
                                      <p:to>
                                        <p:strVal val="visible"/>
                                      </p:to>
                                    </p:set>
                                    <p:animEffect transition="in" filter="dissolve">
                                      <p:cBhvr>
                                        <p:cTn id="7" dur="500"/>
                                        <p:tgtEl>
                                          <p:spTgt spid="6031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3142">
                                            <p:txEl>
                                              <p:pRg st="2" end="2"/>
                                            </p:txEl>
                                          </p:spTgt>
                                        </p:tgtEl>
                                        <p:attrNameLst>
                                          <p:attrName>style.visibility</p:attrName>
                                        </p:attrNameLst>
                                      </p:cBhvr>
                                      <p:to>
                                        <p:strVal val="visible"/>
                                      </p:to>
                                    </p:set>
                                    <p:animEffect transition="in" filter="dissolve">
                                      <p:cBhvr>
                                        <p:cTn id="12" dur="500"/>
                                        <p:tgtEl>
                                          <p:spTgt spid="6031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3820</Words>
  <Application>Microsoft Office PowerPoint</Application>
  <PresentationFormat>On-screen Show (4:3)</PresentationFormat>
  <Paragraphs>447</Paragraphs>
  <Slides>27</Slides>
  <Notes>25</Notes>
  <HiddenSlides>0</HiddenSlides>
  <MMClips>16</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Custom Design</vt:lpstr>
      <vt:lpstr>1_Custom Design</vt:lpstr>
      <vt:lpstr>Origin</vt:lpstr>
      <vt:lpstr>Communicating over the Network </vt:lpstr>
      <vt:lpstr>Communicating over the Network </vt:lpstr>
      <vt:lpstr>Network Structure</vt:lpstr>
      <vt:lpstr>Slide 4</vt:lpstr>
      <vt:lpstr>Slide 5</vt:lpstr>
      <vt:lpstr>Client / Server Processes</vt:lpstr>
      <vt:lpstr>Slide 7</vt:lpstr>
      <vt:lpstr>Slide 8</vt:lpstr>
      <vt:lpstr>Internetwork</vt:lpstr>
      <vt:lpstr>Slide 10</vt:lpstr>
      <vt:lpstr>Slide 11</vt:lpstr>
      <vt:lpstr>Slide 12</vt:lpstr>
      <vt:lpstr>TCP/IP and OSI Model</vt:lpstr>
      <vt:lpstr>Layered Model – An Analogy</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Rashmi</dc:creator>
  <cp:lastModifiedBy>Rashmi</cp:lastModifiedBy>
  <cp:revision>13</cp:revision>
  <dcterms:created xsi:type="dcterms:W3CDTF">2011-09-18T22:42:36Z</dcterms:created>
  <dcterms:modified xsi:type="dcterms:W3CDTF">2011-09-19T08:07:29Z</dcterms:modified>
</cp:coreProperties>
</file>