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0" r:id="rId13"/>
    <p:sldId id="268" r:id="rId14"/>
    <p:sldId id="269" r:id="rId15"/>
    <p:sldId id="270" r:id="rId16"/>
    <p:sldId id="271" r:id="rId17"/>
    <p:sldId id="272" r:id="rId18"/>
    <p:sldId id="278" r:id="rId19"/>
    <p:sldId id="279" r:id="rId20"/>
    <p:sldId id="275" r:id="rId21"/>
    <p:sldId id="276" r:id="rId22"/>
    <p:sldId id="280" r:id="rId23"/>
    <p:sldId id="277" r:id="rId24"/>
    <p:sldId id="273" r:id="rId25"/>
    <p:sldId id="27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97" d="100"/>
          <a:sy n="97"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Cost cut</a:t>
            </a:r>
          </a:p>
        </c:rich>
      </c:tx>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Sheet2!$C$1</c:f>
              <c:strCache>
                <c:ptCount val="1"/>
                <c:pt idx="0">
                  <c:v>Customer satisfaction rate</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Sheet2!$B$2:$B$8</c:f>
              <c:numCache>
                <c:formatCode>General</c:formatCode>
                <c:ptCount val="7"/>
                <c:pt idx="0">
                  <c:v>2009.0</c:v>
                </c:pt>
                <c:pt idx="1">
                  <c:v>2010.0</c:v>
                </c:pt>
                <c:pt idx="2">
                  <c:v>2011.0</c:v>
                </c:pt>
                <c:pt idx="3">
                  <c:v>2012.0</c:v>
                </c:pt>
                <c:pt idx="4">
                  <c:v>2013.0</c:v>
                </c:pt>
                <c:pt idx="5">
                  <c:v>2014.0</c:v>
                </c:pt>
                <c:pt idx="6">
                  <c:v>2015.0</c:v>
                </c:pt>
              </c:numCache>
            </c:numRef>
          </c:xVal>
          <c:yVal>
            <c:numRef>
              <c:f>Sheet2!$C$2:$C$8</c:f>
              <c:numCache>
                <c:formatCode>0%</c:formatCode>
                <c:ptCount val="7"/>
                <c:pt idx="0">
                  <c:v>0.5</c:v>
                </c:pt>
                <c:pt idx="1">
                  <c:v>0.6</c:v>
                </c:pt>
                <c:pt idx="2">
                  <c:v>0.45</c:v>
                </c:pt>
                <c:pt idx="3">
                  <c:v>0.7</c:v>
                </c:pt>
                <c:pt idx="4">
                  <c:v>0.84</c:v>
                </c:pt>
                <c:pt idx="5">
                  <c:v>0.93</c:v>
                </c:pt>
                <c:pt idx="6">
                  <c:v>0.96</c:v>
                </c:pt>
              </c:numCache>
            </c:numRef>
          </c:yVal>
          <c:smooth val="0"/>
          <c:extLst xmlns:c16r2="http://schemas.microsoft.com/office/drawing/2015/06/chart">
            <c:ext xmlns:c16="http://schemas.microsoft.com/office/drawing/2014/chart" uri="{C3380CC4-5D6E-409C-BE32-E72D297353CC}">
              <c16:uniqueId val="{00000000-DCBD-48E6-818F-94D8773E8101}"/>
            </c:ext>
          </c:extLst>
        </c:ser>
        <c:dLbls>
          <c:showLegendKey val="0"/>
          <c:showVal val="0"/>
          <c:showCatName val="0"/>
          <c:showSerName val="0"/>
          <c:showPercent val="0"/>
          <c:showBubbleSize val="0"/>
        </c:dLbls>
        <c:axId val="1709903472"/>
        <c:axId val="1620032416"/>
      </c:scatterChart>
      <c:valAx>
        <c:axId val="1709903472"/>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Years</a:t>
                </a:r>
              </a:p>
            </c:rich>
          </c:tx>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20032416"/>
        <c:crosses val="autoZero"/>
        <c:crossBetween val="midCat"/>
      </c:valAx>
      <c:valAx>
        <c:axId val="162003241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Cost in Billions</a:t>
                </a:r>
              </a:p>
            </c:rich>
          </c:tx>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9903472"/>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Sheet2!$C$1</c:f>
              <c:strCache>
                <c:ptCount val="1"/>
                <c:pt idx="0">
                  <c:v>Customer satisfaction rate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numRef>
              <c:f>Sheet2!$B$2:$B$8</c:f>
              <c:numCache>
                <c:formatCode>General</c:formatCode>
                <c:ptCount val="7"/>
                <c:pt idx="0">
                  <c:v>2009.0</c:v>
                </c:pt>
                <c:pt idx="1">
                  <c:v>2010.0</c:v>
                </c:pt>
                <c:pt idx="2">
                  <c:v>2011.0</c:v>
                </c:pt>
                <c:pt idx="3">
                  <c:v>2012.0</c:v>
                </c:pt>
                <c:pt idx="4">
                  <c:v>2013.0</c:v>
                </c:pt>
                <c:pt idx="5">
                  <c:v>2014.0</c:v>
                </c:pt>
                <c:pt idx="6">
                  <c:v>2015.0</c:v>
                </c:pt>
              </c:numCache>
            </c:numRef>
          </c:cat>
          <c:val>
            <c:numRef>
              <c:f>Sheet2!$C$2:$C$8</c:f>
              <c:numCache>
                <c:formatCode>0%</c:formatCode>
                <c:ptCount val="7"/>
                <c:pt idx="0">
                  <c:v>0.5</c:v>
                </c:pt>
                <c:pt idx="1">
                  <c:v>0.6</c:v>
                </c:pt>
                <c:pt idx="2">
                  <c:v>0.45</c:v>
                </c:pt>
                <c:pt idx="3">
                  <c:v>0.7</c:v>
                </c:pt>
                <c:pt idx="4">
                  <c:v>0.84</c:v>
                </c:pt>
                <c:pt idx="5">
                  <c:v>0.93</c:v>
                </c:pt>
                <c:pt idx="6">
                  <c:v>0.96</c:v>
                </c:pt>
              </c:numCache>
            </c:numRef>
          </c:val>
          <c:extLst xmlns:c16r2="http://schemas.microsoft.com/office/drawing/2015/06/chart">
            <c:ext xmlns:c16="http://schemas.microsoft.com/office/drawing/2014/chart" uri="{C3380CC4-5D6E-409C-BE32-E72D297353CC}">
              <c16:uniqueId val="{00000000-5A7D-4085-8E62-7AD47F163F2B}"/>
            </c:ext>
          </c:extLst>
        </c:ser>
        <c:dLbls>
          <c:dLblPos val="inEnd"/>
          <c:showLegendKey val="0"/>
          <c:showVal val="1"/>
          <c:showCatName val="0"/>
          <c:showSerName val="0"/>
          <c:showPercent val="0"/>
          <c:showBubbleSize val="0"/>
        </c:dLbls>
        <c:gapWidth val="65"/>
        <c:axId val="1639409024"/>
        <c:axId val="1631261856"/>
      </c:barChart>
      <c:catAx>
        <c:axId val="1639409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631261856"/>
        <c:crosses val="autoZero"/>
        <c:auto val="1"/>
        <c:lblAlgn val="ctr"/>
        <c:lblOffset val="100"/>
        <c:noMultiLvlLbl val="0"/>
      </c:catAx>
      <c:valAx>
        <c:axId val="16312618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1639409024"/>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300019127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3CB26F-BD21-476D-A0BD-EF4DDB6DB055}" type="datetimeFigureOut">
              <a:rPr lang="en-US" smtClean="0"/>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224885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379138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22717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637475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422470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1403496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42705370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60497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423166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78751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3CB26F-BD21-476D-A0BD-EF4DDB6DB055}" type="datetimeFigureOut">
              <a:rPr lang="en-US" smtClean="0"/>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391930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3CB26F-BD21-476D-A0BD-EF4DDB6DB055}" type="datetimeFigureOut">
              <a:rPr lang="en-US" smtClean="0"/>
              <a:t>4/22/17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238396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601982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38323798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C3CB26F-BD21-476D-A0BD-EF4DDB6DB055}" type="datetimeFigureOut">
              <a:rPr lang="en-US" smtClean="0"/>
              <a:t>4/22/17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2915378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C3CB26F-BD21-476D-A0BD-EF4DDB6DB055}" type="datetimeFigureOut">
              <a:rPr lang="en-US" smtClean="0"/>
              <a:t>4/22/17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5BEA1-38CA-44CB-8451-5621439B332F}" type="slidenum">
              <a:rPr lang="en-US" smtClean="0"/>
              <a:t>‹#›</a:t>
            </a:fld>
            <a:endParaRPr lang="en-US"/>
          </a:p>
        </p:txBody>
      </p:sp>
    </p:spTree>
    <p:extLst>
      <p:ext uri="{BB962C8B-B14F-4D97-AF65-F5344CB8AC3E}">
        <p14:creationId xmlns:p14="http://schemas.microsoft.com/office/powerpoint/2010/main" val="1556058751"/>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C3CB26F-BD21-476D-A0BD-EF4DDB6DB055}" type="datetimeFigureOut">
              <a:rPr lang="en-US" smtClean="0"/>
              <a:t>4/22/17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C35BEA1-38CA-44CB-8451-5621439B332F}" type="slidenum">
              <a:rPr lang="en-US" smtClean="0"/>
              <a:t>‹#›</a:t>
            </a:fld>
            <a:endParaRPr lang="en-US"/>
          </a:p>
        </p:txBody>
      </p:sp>
    </p:spTree>
    <p:extLst>
      <p:ext uri="{BB962C8B-B14F-4D97-AF65-F5344CB8AC3E}">
        <p14:creationId xmlns:p14="http://schemas.microsoft.com/office/powerpoint/2010/main" val="2339506122"/>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Assignment-2</a:t>
            </a:r>
          </a:p>
        </p:txBody>
      </p:sp>
      <p:sp>
        <p:nvSpPr>
          <p:cNvPr id="3" name="Subtitle 2"/>
          <p:cNvSpPr>
            <a:spLocks noGrp="1"/>
          </p:cNvSpPr>
          <p:nvPr>
            <p:ph type="subTitle" idx="1"/>
          </p:nvPr>
        </p:nvSpPr>
        <p:spPr/>
        <p:txBody>
          <a:bodyPr/>
          <a:lstStyle/>
          <a:p>
            <a:r>
              <a:rPr lang="en-US" dirty="0"/>
              <a:t>IBM as Service Integrator</a:t>
            </a:r>
          </a:p>
        </p:txBody>
      </p:sp>
    </p:spTree>
    <p:extLst>
      <p:ext uri="{BB962C8B-B14F-4D97-AF65-F5344CB8AC3E}">
        <p14:creationId xmlns:p14="http://schemas.microsoft.com/office/powerpoint/2010/main" val="548153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US" dirty="0"/>
              <a:t>Continued…</a:t>
            </a:r>
          </a:p>
        </p:txBody>
      </p:sp>
      <p:sp>
        <p:nvSpPr>
          <p:cNvPr id="3" name="Content Placeholder 2"/>
          <p:cNvSpPr>
            <a:spLocks noGrp="1"/>
          </p:cNvSpPr>
          <p:nvPr>
            <p:ph idx="1"/>
          </p:nvPr>
        </p:nvSpPr>
        <p:spPr>
          <a:xfrm>
            <a:off x="1104293" y="1492479"/>
            <a:ext cx="8946541" cy="4195481"/>
          </a:xfrm>
        </p:spPr>
        <p:txBody>
          <a:bodyPr/>
          <a:lstStyle/>
          <a:p>
            <a:r>
              <a:rPr lang="en-US" sz="3200" b="1" dirty="0"/>
              <a:t>IT Commercials</a:t>
            </a:r>
          </a:p>
          <a:p>
            <a:pPr algn="just">
              <a:buFont typeface="Wingdings" panose="05000000000000000000" pitchFamily="2" charset="2"/>
              <a:buChar char="q"/>
            </a:pPr>
            <a:r>
              <a:rPr lang="en-US" dirty="0"/>
              <a:t>Works closely with IT Customer Service to ensure that all needs were coordinated between the two branches.</a:t>
            </a:r>
          </a:p>
          <a:p>
            <a:pPr>
              <a:buFont typeface="Wingdings" panose="05000000000000000000" pitchFamily="2" charset="2"/>
              <a:buChar char="q"/>
            </a:pPr>
            <a:r>
              <a:rPr lang="en-US" dirty="0"/>
              <a:t>They also works closely with Customer Solutions and Innovations to help the business side translate their needs and product definitions into IT solutions.</a:t>
            </a:r>
          </a:p>
          <a:p>
            <a:pPr>
              <a:buFont typeface="Wingdings" panose="05000000000000000000" pitchFamily="2" charset="2"/>
              <a:buChar char="q"/>
            </a:pPr>
            <a:r>
              <a:rPr lang="en-US" dirty="0"/>
              <a:t>This unit is an important source of change for Marketing and Customer Experience. </a:t>
            </a:r>
          </a:p>
          <a:p>
            <a:pPr>
              <a:buFont typeface="Wingdings" panose="05000000000000000000" pitchFamily="2" charset="2"/>
              <a:buChar char="q"/>
            </a:pPr>
            <a:r>
              <a:rPr lang="en-US" dirty="0"/>
              <a:t>Its success is measured in terms of customer satisfaction</a:t>
            </a:r>
          </a:p>
        </p:txBody>
      </p:sp>
    </p:spTree>
    <p:extLst>
      <p:ext uri="{BB962C8B-B14F-4D97-AF65-F5344CB8AC3E}">
        <p14:creationId xmlns:p14="http://schemas.microsoft.com/office/powerpoint/2010/main" val="195644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US" dirty="0"/>
              <a:t>Continued…</a:t>
            </a:r>
          </a:p>
        </p:txBody>
      </p:sp>
      <p:sp>
        <p:nvSpPr>
          <p:cNvPr id="3" name="Content Placeholder 2"/>
          <p:cNvSpPr>
            <a:spLocks noGrp="1"/>
          </p:cNvSpPr>
          <p:nvPr>
            <p:ph idx="1"/>
          </p:nvPr>
        </p:nvSpPr>
        <p:spPr>
          <a:xfrm>
            <a:off x="970576" y="1485105"/>
            <a:ext cx="8946541" cy="4195481"/>
          </a:xfrm>
        </p:spPr>
        <p:txBody>
          <a:bodyPr>
            <a:normAutofit/>
          </a:bodyPr>
          <a:lstStyle/>
          <a:p>
            <a:r>
              <a:rPr lang="en-US" sz="3200" b="1" dirty="0"/>
              <a:t>IT Customer Service</a:t>
            </a:r>
          </a:p>
          <a:p>
            <a:pPr>
              <a:buFont typeface="Wingdings" panose="05000000000000000000" pitchFamily="2" charset="2"/>
              <a:buChar char="q"/>
            </a:pPr>
            <a:r>
              <a:rPr lang="en-US" dirty="0"/>
              <a:t>Group of  20 people</a:t>
            </a:r>
          </a:p>
          <a:p>
            <a:pPr>
              <a:buFont typeface="Wingdings" panose="05000000000000000000" pitchFamily="2" charset="2"/>
              <a:buChar char="q"/>
            </a:pPr>
            <a:r>
              <a:rPr lang="en-US" dirty="0"/>
              <a:t>Responsible for IT needs across call centers, airports, in-flight services and customer relations.</a:t>
            </a:r>
          </a:p>
          <a:p>
            <a:pPr algn="just">
              <a:buFont typeface="Wingdings" panose="05000000000000000000" pitchFamily="2" charset="2"/>
              <a:buChar char="q"/>
            </a:pPr>
            <a:r>
              <a:rPr lang="en-US" dirty="0"/>
              <a:t>Works closely with Customer Solutions and Innovations in a collaborative approach to source solutions for business requirements. </a:t>
            </a:r>
            <a:r>
              <a:rPr lang="en-US" b="1" dirty="0"/>
              <a:t>Example:</a:t>
            </a:r>
            <a:r>
              <a:rPr lang="en-US" dirty="0"/>
              <a:t> Developing mobile applications.</a:t>
            </a:r>
          </a:p>
          <a:p>
            <a:pPr>
              <a:buFont typeface="Wingdings" panose="05000000000000000000" pitchFamily="2" charset="2"/>
              <a:buChar char="q"/>
            </a:pPr>
            <a:r>
              <a:rPr lang="en-US" dirty="0"/>
              <a:t> Also works closely with Transformation IT to ensure that their initiatives complied with corporate standards and policies. </a:t>
            </a:r>
          </a:p>
        </p:txBody>
      </p:sp>
    </p:spTree>
    <p:extLst>
      <p:ext uri="{BB962C8B-B14F-4D97-AF65-F5344CB8AC3E}">
        <p14:creationId xmlns:p14="http://schemas.microsoft.com/office/powerpoint/2010/main" val="387713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Canada Vendors</a:t>
            </a:r>
          </a:p>
        </p:txBody>
      </p:sp>
      <p:sp>
        <p:nvSpPr>
          <p:cNvPr id="3" name="Content Placeholder 2"/>
          <p:cNvSpPr>
            <a:spLocks noGrp="1"/>
          </p:cNvSpPr>
          <p:nvPr>
            <p:ph idx="1"/>
          </p:nvPr>
        </p:nvSpPr>
        <p:spPr>
          <a:xfrm>
            <a:off x="1104293" y="1610466"/>
            <a:ext cx="8946541" cy="4340508"/>
          </a:xfrm>
        </p:spPr>
        <p:txBody>
          <a:bodyPr>
            <a:normAutofit/>
          </a:bodyPr>
          <a:lstStyle/>
          <a:p>
            <a:r>
              <a:rPr lang="en-US" dirty="0"/>
              <a:t>There are 3 critical vendors assigned to IT Units of Air Canada that have same governance structure</a:t>
            </a:r>
          </a:p>
          <a:p>
            <a:pPr algn="just">
              <a:buFont typeface="Wingdings" panose="05000000000000000000" pitchFamily="2" charset="2"/>
              <a:buChar char="q"/>
            </a:pPr>
            <a:r>
              <a:rPr lang="en-US" dirty="0"/>
              <a:t>Cognizant - IT operations</a:t>
            </a:r>
          </a:p>
          <a:p>
            <a:pPr>
              <a:buFont typeface="Wingdings" panose="05000000000000000000" pitchFamily="2" charset="2"/>
              <a:buChar char="q"/>
            </a:pPr>
            <a:r>
              <a:rPr lang="en-US" dirty="0"/>
              <a:t>Capgemini - IT commercials </a:t>
            </a:r>
          </a:p>
          <a:p>
            <a:pPr>
              <a:buFont typeface="Wingdings" panose="05000000000000000000" pitchFamily="2" charset="2"/>
              <a:buChar char="q"/>
            </a:pPr>
            <a:r>
              <a:rPr lang="en-US" dirty="0"/>
              <a:t>Accenture - IT Customer Service</a:t>
            </a:r>
          </a:p>
          <a:p>
            <a:r>
              <a:rPr lang="en-US" dirty="0"/>
              <a:t>Air Canada chose IBM to help their organization with the new innovative system which would result in cut costs. </a:t>
            </a:r>
          </a:p>
          <a:p>
            <a:r>
              <a:rPr lang="en-US" dirty="0"/>
              <a:t>IBM is the system integrator i.e. any new application offered by existing or new vendor needed to be integrated by IBM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9986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3521"/>
          </a:xfrm>
        </p:spPr>
        <p:txBody>
          <a:bodyPr/>
          <a:lstStyle/>
          <a:p>
            <a:r>
              <a:rPr lang="en-US" sz="3600" dirty="0"/>
              <a:t>Air Canada’s Trust on IBM(Guardian)</a:t>
            </a:r>
          </a:p>
        </p:txBody>
      </p:sp>
      <p:sp>
        <p:nvSpPr>
          <p:cNvPr id="3" name="Content Placeholder 2"/>
          <p:cNvSpPr>
            <a:spLocks noGrp="1"/>
          </p:cNvSpPr>
          <p:nvPr>
            <p:ph idx="1"/>
          </p:nvPr>
        </p:nvSpPr>
        <p:spPr>
          <a:xfrm>
            <a:off x="800970" y="1330247"/>
            <a:ext cx="9965352" cy="4195481"/>
          </a:xfrm>
        </p:spPr>
        <p:txBody>
          <a:bodyPr>
            <a:normAutofit fontScale="92500" lnSpcReduction="10000"/>
          </a:bodyPr>
          <a:lstStyle/>
          <a:p>
            <a:r>
              <a:rPr lang="en-US" dirty="0"/>
              <a:t>In 1994, Air Canada signed a seven-year contract with IBM</a:t>
            </a:r>
          </a:p>
          <a:p>
            <a:r>
              <a:rPr lang="en-US" dirty="0"/>
              <a:t>With motivation of cost reduction and to focus airline on its core business IBM took care of Air Canada’s systems and applications, certain equipment and computer assets.</a:t>
            </a:r>
          </a:p>
          <a:p>
            <a:r>
              <a:rPr lang="en-US" dirty="0"/>
              <a:t>Because corporate policy did not allow for contract renewal without going to the market, Air Canada prepared a request for proposals (RFP) to find a tier-one IT vendor with which to develop a partnership for innovation.</a:t>
            </a:r>
          </a:p>
          <a:p>
            <a:r>
              <a:rPr lang="en-US" dirty="0"/>
              <a:t>Air Canada received proposals from several potential suppliers but, IBM’s proposal was selected.</a:t>
            </a:r>
          </a:p>
          <a:p>
            <a:r>
              <a:rPr lang="en-US" dirty="0"/>
              <a:t>Air Canada partnered with IBM to include the innovation concept.</a:t>
            </a:r>
          </a:p>
          <a:p>
            <a:r>
              <a:rPr lang="en-US" dirty="0"/>
              <a:t>Air Canada assigned its IT partner, IBM, to act as the integrator because dealing with multiple vendors brings unique challenges.</a:t>
            </a:r>
          </a:p>
          <a:p>
            <a:endParaRPr lang="en-US" dirty="0"/>
          </a:p>
          <a:p>
            <a:endParaRPr lang="en-US" dirty="0"/>
          </a:p>
        </p:txBody>
      </p:sp>
    </p:spTree>
    <p:extLst>
      <p:ext uri="{BB962C8B-B14F-4D97-AF65-F5344CB8AC3E}">
        <p14:creationId xmlns:p14="http://schemas.microsoft.com/office/powerpoint/2010/main" val="410230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90282"/>
          </a:xfrm>
        </p:spPr>
        <p:txBody>
          <a:bodyPr/>
          <a:lstStyle/>
          <a:p>
            <a:r>
              <a:rPr lang="en-US" dirty="0"/>
              <a:t>SI And Vendor Management</a:t>
            </a:r>
          </a:p>
        </p:txBody>
      </p:sp>
      <p:sp>
        <p:nvSpPr>
          <p:cNvPr id="3" name="Text Placeholder 2"/>
          <p:cNvSpPr>
            <a:spLocks noGrp="1"/>
          </p:cNvSpPr>
          <p:nvPr>
            <p:ph type="body" idx="1"/>
          </p:nvPr>
        </p:nvSpPr>
        <p:spPr>
          <a:xfrm>
            <a:off x="646111" y="1226573"/>
            <a:ext cx="4396338" cy="576262"/>
          </a:xfrm>
        </p:spPr>
        <p:txBody>
          <a:bodyPr/>
          <a:lstStyle/>
          <a:p>
            <a:r>
              <a:rPr lang="en-US" b="1" u="sng" dirty="0"/>
              <a:t>IBM  with Cognizant</a:t>
            </a:r>
          </a:p>
        </p:txBody>
      </p:sp>
      <p:sp>
        <p:nvSpPr>
          <p:cNvPr id="4" name="Content Placeholder 3"/>
          <p:cNvSpPr>
            <a:spLocks noGrp="1"/>
          </p:cNvSpPr>
          <p:nvPr>
            <p:ph sz="half" idx="2"/>
          </p:nvPr>
        </p:nvSpPr>
        <p:spPr>
          <a:xfrm>
            <a:off x="646112" y="1961535"/>
            <a:ext cx="4396338" cy="4542504"/>
          </a:xfrm>
        </p:spPr>
        <p:txBody>
          <a:bodyPr>
            <a:normAutofit fontScale="92500" lnSpcReduction="20000"/>
          </a:bodyPr>
          <a:lstStyle/>
          <a:p>
            <a:r>
              <a:rPr lang="en-US" b="1" dirty="0"/>
              <a:t>Topic:</a:t>
            </a:r>
            <a:r>
              <a:rPr lang="en-US" dirty="0"/>
              <a:t> Flight operation and Maintenance.</a:t>
            </a:r>
          </a:p>
          <a:p>
            <a:r>
              <a:rPr lang="en-US" b="1" dirty="0"/>
              <a:t>Meeting:</a:t>
            </a:r>
            <a:r>
              <a:rPr lang="en-US" dirty="0"/>
              <a:t> Reports of Bi-weekly or weekly meeting</a:t>
            </a:r>
          </a:p>
          <a:p>
            <a:r>
              <a:rPr lang="en-US" dirty="0"/>
              <a:t>Amount of complexity in changing the air craft maintenance system</a:t>
            </a:r>
          </a:p>
          <a:p>
            <a:r>
              <a:rPr lang="en-US" dirty="0"/>
              <a:t>Budget requirement</a:t>
            </a:r>
          </a:p>
          <a:p>
            <a:r>
              <a:rPr lang="en-US" dirty="0"/>
              <a:t>Challenges faced while transferring the data from legacy to new application</a:t>
            </a:r>
          </a:p>
          <a:p>
            <a:r>
              <a:rPr lang="en-US" dirty="0"/>
              <a:t>Incidents raised or issue faced due the interface of new application with other applications.</a:t>
            </a:r>
          </a:p>
          <a:p>
            <a:r>
              <a:rPr lang="en-US" dirty="0"/>
              <a:t>Interaction of Cognizant with Transformation IT regarding the Change</a:t>
            </a:r>
          </a:p>
          <a:p>
            <a:endParaRPr lang="en-US" dirty="0"/>
          </a:p>
          <a:p>
            <a:endParaRPr lang="en-US" dirty="0"/>
          </a:p>
        </p:txBody>
      </p:sp>
      <p:sp>
        <p:nvSpPr>
          <p:cNvPr id="5" name="Text Placeholder 4"/>
          <p:cNvSpPr>
            <a:spLocks noGrp="1"/>
          </p:cNvSpPr>
          <p:nvPr>
            <p:ph type="body" sz="quarter" idx="3"/>
          </p:nvPr>
        </p:nvSpPr>
        <p:spPr>
          <a:xfrm>
            <a:off x="5654493" y="1226573"/>
            <a:ext cx="4396339" cy="576262"/>
          </a:xfrm>
        </p:spPr>
        <p:txBody>
          <a:bodyPr/>
          <a:lstStyle/>
          <a:p>
            <a:r>
              <a:rPr lang="en-US" b="1" u="sng" dirty="0"/>
              <a:t>VMO with IBM</a:t>
            </a:r>
          </a:p>
        </p:txBody>
      </p:sp>
      <p:sp>
        <p:nvSpPr>
          <p:cNvPr id="6" name="Content Placeholder 5"/>
          <p:cNvSpPr>
            <a:spLocks noGrp="1"/>
          </p:cNvSpPr>
          <p:nvPr>
            <p:ph sz="quarter" idx="4"/>
          </p:nvPr>
        </p:nvSpPr>
        <p:spPr>
          <a:xfrm>
            <a:off x="5654493" y="1886408"/>
            <a:ext cx="4396340" cy="4617631"/>
          </a:xfrm>
        </p:spPr>
        <p:txBody>
          <a:bodyPr>
            <a:normAutofit fontScale="92500" lnSpcReduction="20000"/>
          </a:bodyPr>
          <a:lstStyle/>
          <a:p>
            <a:r>
              <a:rPr lang="en-US" dirty="0"/>
              <a:t>Goes through the report shared by IBM in SharePoint</a:t>
            </a:r>
          </a:p>
          <a:p>
            <a:r>
              <a:rPr lang="en-US" dirty="0"/>
              <a:t>Checks whether the change that reported by Cognizant to IBM is valid in SLA’s</a:t>
            </a:r>
          </a:p>
          <a:p>
            <a:r>
              <a:rPr lang="en-US" dirty="0"/>
              <a:t>Tracks the cost spent by IBM to implement the maintenance Idea.</a:t>
            </a:r>
          </a:p>
          <a:p>
            <a:r>
              <a:rPr lang="en-US" dirty="0"/>
              <a:t>Validates how the decision of IBM to implement the idea is going to effect the business</a:t>
            </a:r>
          </a:p>
          <a:p>
            <a:r>
              <a:rPr lang="en-US" dirty="0"/>
              <a:t>Bi-weekly, weekly and quarterly meeting with IBM regarding the challenges faced in change management</a:t>
            </a:r>
          </a:p>
          <a:p>
            <a:r>
              <a:rPr lang="en-US" dirty="0"/>
              <a:t>Escalations handled by the IBM</a:t>
            </a:r>
          </a:p>
          <a:p>
            <a:r>
              <a:rPr lang="en-US" dirty="0"/>
              <a:t>Develop a long term view regarding the innovations with respect to the cut cost</a:t>
            </a:r>
          </a:p>
          <a:p>
            <a:endParaRPr lang="en-US" dirty="0"/>
          </a:p>
        </p:txBody>
      </p:sp>
    </p:spTree>
    <p:extLst>
      <p:ext uri="{BB962C8B-B14F-4D97-AF65-F5344CB8AC3E}">
        <p14:creationId xmlns:p14="http://schemas.microsoft.com/office/powerpoint/2010/main" val="893946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0" y="460092"/>
            <a:ext cx="9404723" cy="712405"/>
          </a:xfrm>
        </p:spPr>
        <p:txBody>
          <a:bodyPr/>
          <a:lstStyle/>
          <a:p>
            <a:r>
              <a:rPr lang="en-US" dirty="0"/>
              <a:t>SI And Vendor Management</a:t>
            </a:r>
          </a:p>
        </p:txBody>
      </p:sp>
      <p:sp>
        <p:nvSpPr>
          <p:cNvPr id="3" name="Text Placeholder 2"/>
          <p:cNvSpPr>
            <a:spLocks noGrp="1"/>
          </p:cNvSpPr>
          <p:nvPr>
            <p:ph type="body" idx="1"/>
          </p:nvPr>
        </p:nvSpPr>
        <p:spPr>
          <a:xfrm>
            <a:off x="646111" y="1263599"/>
            <a:ext cx="4396338" cy="576262"/>
          </a:xfrm>
        </p:spPr>
        <p:txBody>
          <a:bodyPr/>
          <a:lstStyle/>
          <a:p>
            <a:r>
              <a:rPr lang="en-US" b="1" u="sng" dirty="0"/>
              <a:t>IBM with Capgemini</a:t>
            </a:r>
          </a:p>
        </p:txBody>
      </p:sp>
      <p:sp>
        <p:nvSpPr>
          <p:cNvPr id="4" name="Content Placeholder 3"/>
          <p:cNvSpPr>
            <a:spLocks noGrp="1"/>
          </p:cNvSpPr>
          <p:nvPr>
            <p:ph sz="half" idx="2"/>
          </p:nvPr>
        </p:nvSpPr>
        <p:spPr>
          <a:xfrm>
            <a:off x="646110" y="1861983"/>
            <a:ext cx="4396339" cy="4221725"/>
          </a:xfrm>
        </p:spPr>
        <p:txBody>
          <a:bodyPr>
            <a:normAutofit fontScale="85000" lnSpcReduction="20000"/>
          </a:bodyPr>
          <a:lstStyle/>
          <a:p>
            <a:r>
              <a:rPr lang="en-US" b="1" dirty="0"/>
              <a:t>Topic:</a:t>
            </a:r>
            <a:r>
              <a:rPr lang="en-US" dirty="0"/>
              <a:t> Business needs and Product definition</a:t>
            </a:r>
          </a:p>
          <a:p>
            <a:r>
              <a:rPr lang="en-US" b="1" dirty="0"/>
              <a:t>Meeting:</a:t>
            </a:r>
            <a:r>
              <a:rPr lang="en-US" dirty="0"/>
              <a:t> weekly staff meeting and monthly G7 meeting</a:t>
            </a:r>
          </a:p>
          <a:p>
            <a:r>
              <a:rPr lang="en-US" dirty="0"/>
              <a:t>Impact on the budget by introducing new class in the flight</a:t>
            </a:r>
          </a:p>
          <a:p>
            <a:r>
              <a:rPr lang="en-US" dirty="0"/>
              <a:t>Measure of profit by introducing the new idea</a:t>
            </a:r>
          </a:p>
          <a:p>
            <a:r>
              <a:rPr lang="en-US" dirty="0"/>
              <a:t>IBM to interact with other vendors incase of implementation of new idea</a:t>
            </a:r>
          </a:p>
          <a:p>
            <a:r>
              <a:rPr lang="en-US" dirty="0"/>
              <a:t>Challenges like application upgrade and issues expected from these changes</a:t>
            </a:r>
          </a:p>
          <a:p>
            <a:r>
              <a:rPr lang="en-US" dirty="0"/>
              <a:t>Staff training regarding the new class</a:t>
            </a:r>
          </a:p>
          <a:p>
            <a:r>
              <a:rPr lang="en-US" dirty="0"/>
              <a:t>Interaction of Capgemini with Marketing and customer experience to get the report on customer satisfaction which is measured as a success for Capgemini</a:t>
            </a:r>
          </a:p>
          <a:p>
            <a:endParaRPr lang="en-US" dirty="0"/>
          </a:p>
        </p:txBody>
      </p:sp>
      <p:sp>
        <p:nvSpPr>
          <p:cNvPr id="5" name="Text Placeholder 4"/>
          <p:cNvSpPr>
            <a:spLocks noGrp="1"/>
          </p:cNvSpPr>
          <p:nvPr>
            <p:ph type="body" sz="quarter" idx="3"/>
          </p:nvPr>
        </p:nvSpPr>
        <p:spPr>
          <a:xfrm>
            <a:off x="5654494" y="1263599"/>
            <a:ext cx="4396339" cy="576262"/>
          </a:xfrm>
        </p:spPr>
        <p:txBody>
          <a:bodyPr/>
          <a:lstStyle/>
          <a:p>
            <a:r>
              <a:rPr lang="en-US" b="1" u="sng" dirty="0"/>
              <a:t>VMO with IBM</a:t>
            </a:r>
          </a:p>
        </p:txBody>
      </p:sp>
      <p:sp>
        <p:nvSpPr>
          <p:cNvPr id="6" name="Content Placeholder 5"/>
          <p:cNvSpPr>
            <a:spLocks noGrp="1"/>
          </p:cNvSpPr>
          <p:nvPr>
            <p:ph sz="quarter" idx="4"/>
          </p:nvPr>
        </p:nvSpPr>
        <p:spPr>
          <a:xfrm>
            <a:off x="5654493" y="1865670"/>
            <a:ext cx="4706249" cy="4218039"/>
          </a:xfrm>
        </p:spPr>
        <p:txBody>
          <a:bodyPr>
            <a:normAutofit fontScale="85000" lnSpcReduction="10000"/>
          </a:bodyPr>
          <a:lstStyle/>
          <a:p>
            <a:r>
              <a:rPr lang="en-US" dirty="0"/>
              <a:t>Goes through the report shared by IBM in SharePoint</a:t>
            </a:r>
          </a:p>
          <a:p>
            <a:r>
              <a:rPr lang="en-US" dirty="0"/>
              <a:t>Checks whether the change that reported by Capgemini to IBM is valid in SLA’s</a:t>
            </a:r>
          </a:p>
          <a:p>
            <a:r>
              <a:rPr lang="en-US" dirty="0"/>
              <a:t>Tracks the cost spent by IBM to implement the new class Idea in flight</a:t>
            </a:r>
          </a:p>
          <a:p>
            <a:r>
              <a:rPr lang="en-US" dirty="0"/>
              <a:t>Validates how the decision of IBM to implement the idea is going to effect the business.(profit, loss)-Finance Management</a:t>
            </a:r>
          </a:p>
          <a:p>
            <a:r>
              <a:rPr lang="en-US" dirty="0"/>
              <a:t>Bi-weekly, weekly and quarterly meeting with IBM regarding the challenges faced in change management</a:t>
            </a:r>
          </a:p>
          <a:p>
            <a:r>
              <a:rPr lang="en-US" dirty="0"/>
              <a:t>Escalations that needs to be faced by the IBM and Air Canada</a:t>
            </a:r>
          </a:p>
          <a:p>
            <a:r>
              <a:rPr lang="en-US" dirty="0"/>
              <a:t>Develop a long term view regarding the innovations with respect to the cut cost</a:t>
            </a:r>
          </a:p>
          <a:p>
            <a:endParaRPr lang="en-US" dirty="0"/>
          </a:p>
        </p:txBody>
      </p:sp>
    </p:spTree>
    <p:extLst>
      <p:ext uri="{BB962C8B-B14F-4D97-AF65-F5344CB8AC3E}">
        <p14:creationId xmlns:p14="http://schemas.microsoft.com/office/powerpoint/2010/main" val="97456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28253"/>
            <a:ext cx="9404723" cy="771399"/>
          </a:xfrm>
        </p:spPr>
        <p:txBody>
          <a:bodyPr/>
          <a:lstStyle/>
          <a:p>
            <a:r>
              <a:rPr lang="en-US" dirty="0"/>
              <a:t>SI And Vendor Management</a:t>
            </a:r>
          </a:p>
        </p:txBody>
      </p:sp>
      <p:sp>
        <p:nvSpPr>
          <p:cNvPr id="3" name="Text Placeholder 2"/>
          <p:cNvSpPr>
            <a:spLocks noGrp="1"/>
          </p:cNvSpPr>
          <p:nvPr>
            <p:ph type="body" idx="1"/>
          </p:nvPr>
        </p:nvSpPr>
        <p:spPr>
          <a:xfrm>
            <a:off x="646111" y="1005349"/>
            <a:ext cx="4396338" cy="576262"/>
          </a:xfrm>
        </p:spPr>
        <p:txBody>
          <a:bodyPr/>
          <a:lstStyle/>
          <a:p>
            <a:r>
              <a:rPr lang="en-US" b="1" u="sng" dirty="0"/>
              <a:t>IBM with Accenture</a:t>
            </a:r>
          </a:p>
        </p:txBody>
      </p:sp>
      <p:sp>
        <p:nvSpPr>
          <p:cNvPr id="4" name="Content Placeholder 3"/>
          <p:cNvSpPr>
            <a:spLocks noGrp="1"/>
          </p:cNvSpPr>
          <p:nvPr>
            <p:ph sz="half" idx="2"/>
          </p:nvPr>
        </p:nvSpPr>
        <p:spPr>
          <a:xfrm>
            <a:off x="646111" y="1687308"/>
            <a:ext cx="4396339" cy="4027692"/>
          </a:xfrm>
        </p:spPr>
        <p:txBody>
          <a:bodyPr>
            <a:normAutofit fontScale="85000" lnSpcReduction="10000"/>
          </a:bodyPr>
          <a:lstStyle/>
          <a:p>
            <a:r>
              <a:rPr lang="en-US" b="1" dirty="0"/>
              <a:t>Topic:</a:t>
            </a:r>
            <a:r>
              <a:rPr lang="en-US" dirty="0"/>
              <a:t> Customer assistance with respect to call center</a:t>
            </a:r>
          </a:p>
          <a:p>
            <a:r>
              <a:rPr lang="en-US" b="1" dirty="0"/>
              <a:t>Meeting:</a:t>
            </a:r>
            <a:r>
              <a:rPr lang="en-US" dirty="0"/>
              <a:t> Daily staff meeting in-order to get daily status report.</a:t>
            </a:r>
          </a:p>
          <a:p>
            <a:r>
              <a:rPr lang="en-US" b="1" dirty="0"/>
              <a:t>Challenge: </a:t>
            </a:r>
            <a:r>
              <a:rPr lang="en-US" dirty="0"/>
              <a:t>To hire bilingual employee to communicate with customers in many different languages</a:t>
            </a:r>
          </a:p>
          <a:p>
            <a:r>
              <a:rPr lang="en-US" dirty="0"/>
              <a:t>These employees need to know the detail of both business and IT side</a:t>
            </a:r>
          </a:p>
          <a:p>
            <a:r>
              <a:rPr lang="en-US" dirty="0"/>
              <a:t>They need to get the details from all the units which requires co-ordination.</a:t>
            </a:r>
          </a:p>
          <a:p>
            <a:r>
              <a:rPr lang="en-US" dirty="0"/>
              <a:t>Critical issues raised by the customer will impact every other units which needs to be handled by IBM and come up with the solution</a:t>
            </a:r>
          </a:p>
          <a:p>
            <a:endParaRPr lang="en-US" dirty="0"/>
          </a:p>
          <a:p>
            <a:endParaRPr lang="en-US" dirty="0"/>
          </a:p>
          <a:p>
            <a:endParaRPr lang="en-US" dirty="0"/>
          </a:p>
        </p:txBody>
      </p:sp>
      <p:sp>
        <p:nvSpPr>
          <p:cNvPr id="5" name="Text Placeholder 4"/>
          <p:cNvSpPr>
            <a:spLocks noGrp="1"/>
          </p:cNvSpPr>
          <p:nvPr>
            <p:ph type="body" sz="quarter" idx="3"/>
          </p:nvPr>
        </p:nvSpPr>
        <p:spPr>
          <a:xfrm>
            <a:off x="5654494" y="1005349"/>
            <a:ext cx="4396339" cy="576262"/>
          </a:xfrm>
        </p:spPr>
        <p:txBody>
          <a:bodyPr/>
          <a:lstStyle/>
          <a:p>
            <a:r>
              <a:rPr lang="en-US" b="1" u="sng" dirty="0"/>
              <a:t>VMO with IBM</a:t>
            </a:r>
          </a:p>
        </p:txBody>
      </p:sp>
      <p:sp>
        <p:nvSpPr>
          <p:cNvPr id="6" name="Content Placeholder 5"/>
          <p:cNvSpPr>
            <a:spLocks noGrp="1"/>
          </p:cNvSpPr>
          <p:nvPr>
            <p:ph sz="quarter" idx="4"/>
          </p:nvPr>
        </p:nvSpPr>
        <p:spPr>
          <a:xfrm>
            <a:off x="5654493" y="1687308"/>
            <a:ext cx="4396339" cy="4027692"/>
          </a:xfrm>
        </p:spPr>
        <p:txBody>
          <a:bodyPr>
            <a:normAutofit fontScale="85000" lnSpcReduction="10000"/>
          </a:bodyPr>
          <a:lstStyle/>
          <a:p>
            <a:r>
              <a:rPr lang="en-US" dirty="0"/>
              <a:t>Goes through the report shared by IBM in SharePoint</a:t>
            </a:r>
          </a:p>
          <a:p>
            <a:r>
              <a:rPr lang="en-US" dirty="0"/>
              <a:t>Checks whether the change that reported by Accenture to IBM is valid in SLA’s</a:t>
            </a:r>
          </a:p>
          <a:p>
            <a:r>
              <a:rPr lang="en-US" dirty="0"/>
              <a:t>Tracks the cost spent by IBM to hire and train the employees.</a:t>
            </a:r>
          </a:p>
          <a:p>
            <a:r>
              <a:rPr lang="en-US" dirty="0"/>
              <a:t>Budget estimation</a:t>
            </a:r>
          </a:p>
          <a:p>
            <a:r>
              <a:rPr lang="en-US" dirty="0"/>
              <a:t>Bi-weekly, weekly and quarterly meeting with IBM regarding the challenges faced in relationship management and Finance management</a:t>
            </a:r>
          </a:p>
          <a:p>
            <a:r>
              <a:rPr lang="en-US" dirty="0"/>
              <a:t>Escalations handled by the IBM</a:t>
            </a:r>
          </a:p>
          <a:p>
            <a:r>
              <a:rPr lang="en-US" dirty="0"/>
              <a:t>Develop a long term view regarding the innovations with respect to the cut cost</a:t>
            </a:r>
          </a:p>
          <a:p>
            <a:endParaRPr lang="en-US" dirty="0"/>
          </a:p>
        </p:txBody>
      </p:sp>
    </p:spTree>
    <p:extLst>
      <p:ext uri="{BB962C8B-B14F-4D97-AF65-F5344CB8AC3E}">
        <p14:creationId xmlns:p14="http://schemas.microsoft.com/office/powerpoint/2010/main" val="324176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67263"/>
          </a:xfrm>
        </p:spPr>
        <p:txBody>
          <a:bodyPr/>
          <a:lstStyle/>
          <a:p>
            <a:r>
              <a:rPr lang="en-US" sz="3600" dirty="0"/>
              <a:t>Overall Report by IBM on Critical Vendors</a:t>
            </a:r>
          </a:p>
        </p:txBody>
      </p:sp>
      <p:pic>
        <p:nvPicPr>
          <p:cNvPr id="8" name="Content Placeholder 7"/>
          <p:cNvPicPr>
            <a:picLocks noGrp="1" noChangeAspect="1"/>
          </p:cNvPicPr>
          <p:nvPr>
            <p:ph idx="1"/>
          </p:nvPr>
        </p:nvPicPr>
        <p:blipFill>
          <a:blip r:embed="rId2"/>
          <a:stretch>
            <a:fillRect/>
          </a:stretch>
        </p:blipFill>
        <p:spPr>
          <a:xfrm>
            <a:off x="1103313" y="1607574"/>
            <a:ext cx="9462520" cy="4070555"/>
          </a:xfrm>
          <a:prstGeom prst="rect">
            <a:avLst/>
          </a:prstGeom>
        </p:spPr>
      </p:pic>
    </p:spTree>
    <p:extLst>
      <p:ext uri="{BB962C8B-B14F-4D97-AF65-F5344CB8AC3E}">
        <p14:creationId xmlns:p14="http://schemas.microsoft.com/office/powerpoint/2010/main" val="548533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4024"/>
          </a:xfrm>
        </p:spPr>
        <p:txBody>
          <a:bodyPr/>
          <a:lstStyle/>
          <a:p>
            <a:r>
              <a:rPr lang="en-US" dirty="0"/>
              <a:t>IBM Infrastructure Metric</a:t>
            </a:r>
          </a:p>
        </p:txBody>
      </p:sp>
      <p:pic>
        <p:nvPicPr>
          <p:cNvPr id="4" name="Content Placeholder 3"/>
          <p:cNvPicPr>
            <a:picLocks noGrp="1" noChangeAspect="1"/>
          </p:cNvPicPr>
          <p:nvPr>
            <p:ph idx="1"/>
          </p:nvPr>
        </p:nvPicPr>
        <p:blipFill>
          <a:blip r:embed="rId2"/>
          <a:stretch>
            <a:fillRect/>
          </a:stretch>
        </p:blipFill>
        <p:spPr>
          <a:xfrm>
            <a:off x="712788" y="1541206"/>
            <a:ext cx="8945562" cy="3540476"/>
          </a:xfrm>
          <a:prstGeom prst="rect">
            <a:avLst/>
          </a:prstGeom>
        </p:spPr>
      </p:pic>
    </p:spTree>
    <p:extLst>
      <p:ext uri="{BB962C8B-B14F-4D97-AF65-F5344CB8AC3E}">
        <p14:creationId xmlns:p14="http://schemas.microsoft.com/office/powerpoint/2010/main" val="140412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6147"/>
          </a:xfrm>
        </p:spPr>
        <p:txBody>
          <a:bodyPr/>
          <a:lstStyle/>
          <a:p>
            <a:r>
              <a:rPr lang="en-US" dirty="0"/>
              <a:t>IBM APP&amp; Maintenance Metric</a:t>
            </a:r>
          </a:p>
        </p:txBody>
      </p:sp>
      <p:pic>
        <p:nvPicPr>
          <p:cNvPr id="5" name="Content Placeholder 3"/>
          <p:cNvPicPr>
            <a:picLocks noGrp="1" noChangeAspect="1"/>
          </p:cNvPicPr>
          <p:nvPr>
            <p:ph idx="1"/>
          </p:nvPr>
        </p:nvPicPr>
        <p:blipFill>
          <a:blip r:embed="rId2"/>
          <a:stretch>
            <a:fillRect/>
          </a:stretch>
        </p:blipFill>
        <p:spPr>
          <a:xfrm>
            <a:off x="1681317" y="1397000"/>
            <a:ext cx="5774054" cy="4200013"/>
          </a:xfrm>
          <a:prstGeom prst="rect">
            <a:avLst/>
          </a:prstGeom>
        </p:spPr>
      </p:pic>
    </p:spTree>
    <p:extLst>
      <p:ext uri="{BB962C8B-B14F-4D97-AF65-F5344CB8AC3E}">
        <p14:creationId xmlns:p14="http://schemas.microsoft.com/office/powerpoint/2010/main" val="63119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CANADA</a:t>
            </a:r>
          </a:p>
        </p:txBody>
      </p:sp>
      <p:sp>
        <p:nvSpPr>
          <p:cNvPr id="3" name="Content Placeholder 2"/>
          <p:cNvSpPr>
            <a:spLocks noGrp="1"/>
          </p:cNvSpPr>
          <p:nvPr>
            <p:ph idx="1"/>
          </p:nvPr>
        </p:nvSpPr>
        <p:spPr/>
        <p:txBody>
          <a:bodyPr/>
          <a:lstStyle/>
          <a:p>
            <a:pPr algn="just"/>
            <a:r>
              <a:rPr lang="en-US" dirty="0"/>
              <a:t>Founded in 1937</a:t>
            </a:r>
          </a:p>
          <a:p>
            <a:r>
              <a:rPr lang="en-US" dirty="0"/>
              <a:t>Canada’s largest airline in 2011, serving over 32 million customers annually. </a:t>
            </a:r>
          </a:p>
          <a:p>
            <a:r>
              <a:rPr lang="en-US" dirty="0"/>
              <a:t>Headquartered in   Montreal ,   Air   Canada   has   hubs   in   Toronto,   Montreal,    Vancouver    and     Calgary. </a:t>
            </a:r>
          </a:p>
          <a:p>
            <a:r>
              <a:rPr lang="en-US" dirty="0"/>
              <a:t>Air Canada’s vision is to build loyalty through passion and innovation. </a:t>
            </a:r>
          </a:p>
        </p:txBody>
      </p:sp>
    </p:spTree>
    <p:extLst>
      <p:ext uri="{BB962C8B-B14F-4D97-AF65-F5344CB8AC3E}">
        <p14:creationId xmlns:p14="http://schemas.microsoft.com/office/powerpoint/2010/main" val="286518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Actions Taken to Manage IBM By VMO</a:t>
            </a:r>
          </a:p>
        </p:txBody>
      </p:sp>
      <p:sp>
        <p:nvSpPr>
          <p:cNvPr id="3" name="Content Placeholder 2"/>
          <p:cNvSpPr>
            <a:spLocks noGrp="1"/>
          </p:cNvSpPr>
          <p:nvPr>
            <p:ph idx="1"/>
          </p:nvPr>
        </p:nvSpPr>
        <p:spPr>
          <a:xfrm>
            <a:off x="646111" y="1201994"/>
            <a:ext cx="9404723" cy="5039031"/>
          </a:xfrm>
        </p:spPr>
        <p:txBody>
          <a:bodyPr>
            <a:normAutofit fontScale="92500" lnSpcReduction="10000"/>
          </a:bodyPr>
          <a:lstStyle/>
          <a:p>
            <a:pPr marL="0" indent="0">
              <a:buNone/>
            </a:pPr>
            <a:r>
              <a:rPr lang="en-US" b="1" dirty="0"/>
              <a:t>Weekly Meetings:</a:t>
            </a:r>
          </a:p>
          <a:p>
            <a:pPr>
              <a:buFont typeface="Wingdings" panose="05000000000000000000" pitchFamily="2" charset="2"/>
              <a:buChar char="Ø"/>
            </a:pPr>
            <a:r>
              <a:rPr lang="en-US" b="1" u="sng" dirty="0"/>
              <a:t>Weekly Meeting:</a:t>
            </a:r>
          </a:p>
          <a:p>
            <a:pPr marL="0" indent="0">
              <a:buNone/>
            </a:pPr>
            <a:r>
              <a:rPr lang="en-US" b="1" dirty="0"/>
              <a:t>Topics:</a:t>
            </a:r>
            <a:r>
              <a:rPr lang="en-US" dirty="0"/>
              <a:t> New Product or new application launch, Customer Response, Sales,</a:t>
            </a:r>
          </a:p>
          <a:p>
            <a:pPr marL="0" indent="0">
              <a:buNone/>
            </a:pPr>
            <a:r>
              <a:rPr lang="en-US" dirty="0"/>
              <a:t>Daily status report review, Root cause analysis of issues in other applications</a:t>
            </a:r>
          </a:p>
          <a:p>
            <a:pPr marL="0" indent="0">
              <a:buNone/>
            </a:pPr>
            <a:r>
              <a:rPr lang="en-US" b="1" dirty="0"/>
              <a:t>Attendees:</a:t>
            </a:r>
            <a:r>
              <a:rPr lang="en-US" dirty="0"/>
              <a:t> IBM, Director of IT Operation, Director of Transformation IT, Director of IT Customer Service, Director of Marketing, VMO.</a:t>
            </a:r>
          </a:p>
          <a:p>
            <a:pPr>
              <a:buFont typeface="Wingdings" panose="05000000000000000000" pitchFamily="2" charset="2"/>
              <a:buChar char="Ø"/>
            </a:pPr>
            <a:r>
              <a:rPr lang="en-US" b="1" u="sng" dirty="0"/>
              <a:t>Executive level Weekly Meeting :</a:t>
            </a:r>
          </a:p>
          <a:p>
            <a:pPr marL="0" indent="0">
              <a:buNone/>
            </a:pPr>
            <a:r>
              <a:rPr lang="en-US" b="1" dirty="0"/>
              <a:t>Topics:</a:t>
            </a:r>
            <a:r>
              <a:rPr lang="en-US" dirty="0"/>
              <a:t> High-level goals and strategies of Air Canada</a:t>
            </a:r>
          </a:p>
          <a:p>
            <a:pPr marL="0" indent="0">
              <a:buNone/>
            </a:pPr>
            <a:r>
              <a:rPr lang="en-US" b="1" dirty="0"/>
              <a:t>Attendees:</a:t>
            </a:r>
            <a:r>
              <a:rPr lang="en-US" dirty="0"/>
              <a:t> CEO, CIO, other Business Vice President</a:t>
            </a:r>
          </a:p>
          <a:p>
            <a:pPr>
              <a:buFont typeface="Wingdings" panose="05000000000000000000" pitchFamily="2" charset="2"/>
              <a:buChar char="Ø"/>
            </a:pPr>
            <a:r>
              <a:rPr lang="en-US" b="1" u="sng" dirty="0"/>
              <a:t>Bi-Weekly Meeting:</a:t>
            </a:r>
          </a:p>
          <a:p>
            <a:pPr marL="0" indent="0">
              <a:buNone/>
            </a:pPr>
            <a:r>
              <a:rPr lang="en-US" b="1" dirty="0"/>
              <a:t>Topics: </a:t>
            </a:r>
            <a:r>
              <a:rPr lang="en-US" dirty="0"/>
              <a:t>Flight operation and Maintenance, Customer response report, sales report, IBM performance report, Decision of Transition, Maintenance Budget, Other vendors co-ordination, Escalations</a:t>
            </a:r>
          </a:p>
          <a:p>
            <a:pPr marL="0" indent="0">
              <a:buNone/>
            </a:pPr>
            <a:r>
              <a:rPr lang="en-US" b="1" dirty="0"/>
              <a:t>Attendees: </a:t>
            </a:r>
            <a:r>
              <a:rPr lang="en-US" dirty="0"/>
              <a:t>VMO, IBM, Accenture, Capgemini, Cognizant,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01247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4024"/>
          </a:xfrm>
        </p:spPr>
        <p:txBody>
          <a:bodyPr/>
          <a:lstStyle/>
          <a:p>
            <a:r>
              <a:rPr lang="en-US" dirty="0"/>
              <a:t>Continued…</a:t>
            </a:r>
          </a:p>
        </p:txBody>
      </p:sp>
      <p:sp>
        <p:nvSpPr>
          <p:cNvPr id="3" name="Content Placeholder 2"/>
          <p:cNvSpPr>
            <a:spLocks noGrp="1"/>
          </p:cNvSpPr>
          <p:nvPr>
            <p:ph idx="1"/>
          </p:nvPr>
        </p:nvSpPr>
        <p:spPr>
          <a:xfrm>
            <a:off x="719854" y="1448234"/>
            <a:ext cx="8946541" cy="4195481"/>
          </a:xfrm>
        </p:spPr>
        <p:txBody>
          <a:bodyPr>
            <a:normAutofit lnSpcReduction="10000"/>
          </a:bodyPr>
          <a:lstStyle/>
          <a:p>
            <a:pPr>
              <a:buFont typeface="Wingdings" panose="05000000000000000000" pitchFamily="2" charset="2"/>
              <a:buChar char="Ø"/>
            </a:pPr>
            <a:r>
              <a:rPr lang="en-US" b="1" u="sng" dirty="0"/>
              <a:t>Monthly Status Meeting</a:t>
            </a:r>
          </a:p>
          <a:p>
            <a:pPr marL="0" indent="0">
              <a:buNone/>
            </a:pPr>
            <a:r>
              <a:rPr lang="en-US" b="1" dirty="0"/>
              <a:t>Topics:</a:t>
            </a:r>
            <a:r>
              <a:rPr lang="en-US" dirty="0"/>
              <a:t> Customer feedback and issues reported by IBM, Flight Maintenance change, Quality of the service provided in Flight, Passenger Satisfaction report, New Trend in Market, Monthly Budget Calculation.</a:t>
            </a:r>
          </a:p>
          <a:p>
            <a:pPr marL="0" indent="0">
              <a:buNone/>
            </a:pPr>
            <a:r>
              <a:rPr lang="en-US" b="1" dirty="0"/>
              <a:t>Sample Questions asked:</a:t>
            </a:r>
          </a:p>
          <a:p>
            <a:pPr marL="0" indent="0">
              <a:buNone/>
            </a:pPr>
            <a:r>
              <a:rPr lang="en-US" dirty="0"/>
              <a:t>What are you working on?</a:t>
            </a:r>
          </a:p>
          <a:p>
            <a:pPr marL="0" indent="0">
              <a:buNone/>
            </a:pPr>
            <a:r>
              <a:rPr lang="en-US" dirty="0"/>
              <a:t>What's coming up ahead?</a:t>
            </a:r>
          </a:p>
          <a:p>
            <a:pPr marL="0" indent="0">
              <a:buNone/>
            </a:pPr>
            <a:r>
              <a:rPr lang="en-US" dirty="0"/>
              <a:t>How can we provide support?</a:t>
            </a:r>
          </a:p>
          <a:p>
            <a:pPr marL="0" indent="0">
              <a:buNone/>
            </a:pPr>
            <a:r>
              <a:rPr lang="en-US" dirty="0"/>
              <a:t>What are the Challenges being faced right now?</a:t>
            </a:r>
          </a:p>
          <a:p>
            <a:pPr marL="0" indent="0">
              <a:buNone/>
            </a:pPr>
            <a:r>
              <a:rPr lang="en-US" b="1" dirty="0"/>
              <a:t>Attendees:</a:t>
            </a:r>
            <a:r>
              <a:rPr lang="en-US" dirty="0"/>
              <a:t> IBM, VMO, G7, CIO of Air Canada</a:t>
            </a:r>
          </a:p>
          <a:p>
            <a:endParaRPr lang="en-US" dirty="0"/>
          </a:p>
        </p:txBody>
      </p:sp>
    </p:spTree>
    <p:extLst>
      <p:ext uri="{BB962C8B-B14F-4D97-AF65-F5344CB8AC3E}">
        <p14:creationId xmlns:p14="http://schemas.microsoft.com/office/powerpoint/2010/main" val="366938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6147"/>
          </a:xfrm>
        </p:spPr>
        <p:txBody>
          <a:bodyPr/>
          <a:lstStyle/>
          <a:p>
            <a:r>
              <a:rPr lang="en-US" dirty="0"/>
              <a:t>Continued…</a:t>
            </a:r>
          </a:p>
        </p:txBody>
      </p:sp>
      <p:sp>
        <p:nvSpPr>
          <p:cNvPr id="3" name="Content Placeholder 2"/>
          <p:cNvSpPr>
            <a:spLocks noGrp="1"/>
          </p:cNvSpPr>
          <p:nvPr>
            <p:ph idx="1"/>
          </p:nvPr>
        </p:nvSpPr>
        <p:spPr>
          <a:xfrm>
            <a:off x="646111" y="1381866"/>
            <a:ext cx="8946541" cy="4195481"/>
          </a:xfrm>
        </p:spPr>
        <p:txBody>
          <a:bodyPr/>
          <a:lstStyle/>
          <a:p>
            <a:pPr marL="0" indent="0">
              <a:buNone/>
            </a:pPr>
            <a:r>
              <a:rPr lang="en-US" b="1" dirty="0"/>
              <a:t>Quarterly Review:</a:t>
            </a:r>
          </a:p>
          <a:p>
            <a:pPr>
              <a:buFont typeface="Wingdings" panose="05000000000000000000" pitchFamily="2" charset="2"/>
              <a:buChar char="Ø"/>
            </a:pPr>
            <a:r>
              <a:rPr lang="en-US" b="1" u="sng" dirty="0"/>
              <a:t>Quarterly Business Review</a:t>
            </a:r>
          </a:p>
          <a:p>
            <a:pPr marL="0" indent="0">
              <a:buNone/>
            </a:pPr>
            <a:r>
              <a:rPr lang="en-US" b="1" dirty="0"/>
              <a:t>Topics</a:t>
            </a:r>
            <a:r>
              <a:rPr lang="en-US" dirty="0"/>
              <a:t>: Executive Review, Escalation on IBM, Solution provided by IBM, Innovation implemented</a:t>
            </a:r>
          </a:p>
          <a:p>
            <a:pPr marL="0" indent="0">
              <a:buNone/>
            </a:pPr>
            <a:r>
              <a:rPr lang="en-US" b="1" dirty="0"/>
              <a:t>Attendees:</a:t>
            </a:r>
            <a:r>
              <a:rPr lang="en-US" dirty="0"/>
              <a:t> G7,IBM,VMO,CIO</a:t>
            </a:r>
          </a:p>
          <a:p>
            <a:pPr>
              <a:buFont typeface="Wingdings" panose="05000000000000000000" pitchFamily="2" charset="2"/>
              <a:buChar char="Ø"/>
            </a:pPr>
            <a:r>
              <a:rPr lang="en-US" b="1" u="sng" dirty="0"/>
              <a:t>Quarterly Vendor Performance Review</a:t>
            </a:r>
          </a:p>
          <a:p>
            <a:pPr marL="0" indent="0">
              <a:buNone/>
            </a:pPr>
            <a:r>
              <a:rPr lang="en-US" b="1" dirty="0"/>
              <a:t>Topics: </a:t>
            </a:r>
            <a:r>
              <a:rPr lang="en-US" dirty="0"/>
              <a:t>Support provided by IBM, Resolution to the Issues, Innovative ideas implemented, Budget used by IBM, Interaction and Co-operation with other Vendors, Contract Management.</a:t>
            </a:r>
          </a:p>
          <a:p>
            <a:pPr marL="0" indent="0">
              <a:buNone/>
            </a:pPr>
            <a:r>
              <a:rPr lang="en-US" b="1" dirty="0"/>
              <a:t>Attendees:</a:t>
            </a:r>
            <a:r>
              <a:rPr lang="en-US" b="1" u="sng" dirty="0"/>
              <a:t> </a:t>
            </a:r>
            <a:r>
              <a:rPr lang="en-US" dirty="0"/>
              <a:t>G7, IBM, VMO, CFO, CIO</a:t>
            </a:r>
            <a:endParaRPr lang="en-US" b="1" u="sng" dirty="0"/>
          </a:p>
        </p:txBody>
      </p:sp>
    </p:spTree>
    <p:extLst>
      <p:ext uri="{BB962C8B-B14F-4D97-AF65-F5344CB8AC3E}">
        <p14:creationId xmlns:p14="http://schemas.microsoft.com/office/powerpoint/2010/main" val="1508853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3521"/>
          </a:xfrm>
        </p:spPr>
        <p:txBody>
          <a:bodyPr/>
          <a:lstStyle/>
          <a:p>
            <a:r>
              <a:rPr lang="en-US" dirty="0"/>
              <a:t>Continued…</a:t>
            </a:r>
          </a:p>
        </p:txBody>
      </p:sp>
      <p:sp>
        <p:nvSpPr>
          <p:cNvPr id="3" name="Content Placeholder 2"/>
          <p:cNvSpPr>
            <a:spLocks noGrp="1"/>
          </p:cNvSpPr>
          <p:nvPr>
            <p:ph idx="1"/>
          </p:nvPr>
        </p:nvSpPr>
        <p:spPr>
          <a:xfrm>
            <a:off x="727228" y="1389240"/>
            <a:ext cx="8946541" cy="4229895"/>
          </a:xfrm>
        </p:spPr>
        <p:txBody>
          <a:bodyPr/>
          <a:lstStyle/>
          <a:p>
            <a:pPr marL="0" indent="0">
              <a:buNone/>
            </a:pPr>
            <a:r>
              <a:rPr lang="en-US" b="1" dirty="0"/>
              <a:t>Yearly Meeting:</a:t>
            </a:r>
          </a:p>
          <a:p>
            <a:pPr>
              <a:buFont typeface="Wingdings" panose="05000000000000000000" pitchFamily="2" charset="2"/>
              <a:buChar char="Ø"/>
            </a:pPr>
            <a:r>
              <a:rPr lang="en-US" b="1" u="sng" dirty="0"/>
              <a:t>Yearly Budget Meeting:</a:t>
            </a:r>
          </a:p>
          <a:p>
            <a:pPr marL="0" indent="0">
              <a:buNone/>
            </a:pPr>
            <a:r>
              <a:rPr lang="en-US" b="1" dirty="0"/>
              <a:t>Topics: </a:t>
            </a:r>
            <a:r>
              <a:rPr lang="en-US" dirty="0"/>
              <a:t>Expenses on Flight Maintenance, Recruiting, Training, Call center, Electricity</a:t>
            </a:r>
          </a:p>
          <a:p>
            <a:pPr marL="0" indent="0">
              <a:buNone/>
            </a:pPr>
            <a:r>
              <a:rPr lang="en-US" b="1" dirty="0"/>
              <a:t>Attendees:</a:t>
            </a:r>
            <a:r>
              <a:rPr lang="en-US" dirty="0"/>
              <a:t> G7, CIO, IBM,VMO, CFO</a:t>
            </a:r>
          </a:p>
          <a:p>
            <a:pPr>
              <a:buFont typeface="Wingdings" panose="05000000000000000000" pitchFamily="2" charset="2"/>
              <a:buChar char="Ø"/>
            </a:pPr>
            <a:r>
              <a:rPr lang="en-US" dirty="0"/>
              <a:t> </a:t>
            </a:r>
            <a:r>
              <a:rPr lang="en-US" b="1" u="sng" dirty="0"/>
              <a:t>Executive Review Meeting:</a:t>
            </a:r>
          </a:p>
          <a:p>
            <a:pPr marL="0" indent="0">
              <a:buNone/>
            </a:pPr>
            <a:r>
              <a:rPr lang="en-US" b="1" dirty="0"/>
              <a:t>Topics:</a:t>
            </a:r>
            <a:r>
              <a:rPr lang="en-US" dirty="0"/>
              <a:t> Vendor Relationship Management, Customer Satisfaction Rate, Air Canada Budget cut due to Innovation, Solution provided</a:t>
            </a:r>
          </a:p>
          <a:p>
            <a:pPr marL="0" indent="0">
              <a:buNone/>
            </a:pPr>
            <a:r>
              <a:rPr lang="en-US" b="1" dirty="0"/>
              <a:t>Attendees:</a:t>
            </a:r>
            <a:r>
              <a:rPr lang="en-US" dirty="0"/>
              <a:t> IBM, VMO, CIO,CEO</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91735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59" y="399709"/>
            <a:ext cx="10432706" cy="1032387"/>
          </a:xfrm>
        </p:spPr>
        <p:txBody>
          <a:bodyPr/>
          <a:lstStyle/>
          <a:p>
            <a:r>
              <a:rPr lang="en-US" sz="3600" dirty="0"/>
              <a:t>Executive Level Review on Financial Management</a:t>
            </a:r>
          </a:p>
        </p:txBody>
      </p:sp>
      <p:sp>
        <p:nvSpPr>
          <p:cNvPr id="3" name="Content Placeholder 2"/>
          <p:cNvSpPr>
            <a:spLocks noGrp="1"/>
          </p:cNvSpPr>
          <p:nvPr>
            <p:ph idx="1"/>
          </p:nvPr>
        </p:nvSpPr>
        <p:spPr>
          <a:xfrm>
            <a:off x="646111" y="1721079"/>
            <a:ext cx="8946541" cy="4195481"/>
          </a:xfrm>
        </p:spPr>
        <p:txBody>
          <a:bodyPr/>
          <a:lstStyle/>
          <a:p>
            <a:r>
              <a:rPr lang="en-US" dirty="0"/>
              <a:t>Financial Management:</a:t>
            </a:r>
          </a:p>
          <a:p>
            <a:r>
              <a:rPr lang="en-US" dirty="0"/>
              <a:t>IBM has successfully reduced the cost by their innovative Ideas(Expenses by Air Canada)</a:t>
            </a:r>
          </a:p>
          <a:p>
            <a:endParaRPr lang="en-US" dirty="0"/>
          </a:p>
          <a:p>
            <a:pPr marL="0" indent="0">
              <a:buNone/>
            </a:pPr>
            <a:endParaRPr lang="en-US" dirty="0"/>
          </a:p>
          <a:p>
            <a:endParaRPr lang="en-US" dirty="0"/>
          </a:p>
        </p:txBody>
      </p:sp>
      <p:graphicFrame>
        <p:nvGraphicFramePr>
          <p:cNvPr id="4" name="Chart 3">
            <a:extLst>
              <a:ext uri="{FF2B5EF4-FFF2-40B4-BE49-F238E27FC236}">
                <a16:creationId xmlns:a16="http://schemas.microsoft.com/office/drawing/2014/main" xmlns="" id="{741C88AF-187F-4F2F-86A5-6D23B506AEA6}"/>
              </a:ext>
            </a:extLst>
          </p:cNvPr>
          <p:cNvGraphicFramePr>
            <a:graphicFrameLocks/>
          </p:cNvGraphicFramePr>
          <p:nvPr>
            <p:extLst>
              <p:ext uri="{D42A27DB-BD31-4B8C-83A1-F6EECF244321}">
                <p14:modId xmlns:p14="http://schemas.microsoft.com/office/powerpoint/2010/main" val="4267672806"/>
              </p:ext>
            </p:extLst>
          </p:nvPr>
        </p:nvGraphicFramePr>
        <p:xfrm>
          <a:off x="1044677" y="3126657"/>
          <a:ext cx="5872315" cy="27137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807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9385"/>
          </a:xfrm>
        </p:spPr>
        <p:txBody>
          <a:bodyPr/>
          <a:lstStyle/>
          <a:p>
            <a:r>
              <a:rPr lang="en-US" sz="3600" dirty="0"/>
              <a:t>Executive Level Review on Success Rate</a:t>
            </a:r>
          </a:p>
        </p:txBody>
      </p:sp>
      <p:sp>
        <p:nvSpPr>
          <p:cNvPr id="3" name="Content Placeholder 2"/>
          <p:cNvSpPr>
            <a:spLocks noGrp="1"/>
          </p:cNvSpPr>
          <p:nvPr>
            <p:ph idx="1"/>
          </p:nvPr>
        </p:nvSpPr>
        <p:spPr>
          <a:xfrm>
            <a:off x="719854" y="1625215"/>
            <a:ext cx="8946541" cy="4195481"/>
          </a:xfrm>
        </p:spPr>
        <p:txBody>
          <a:bodyPr/>
          <a:lstStyle/>
          <a:p>
            <a:r>
              <a:rPr lang="en-US" dirty="0"/>
              <a:t>Customer Satisfaction had increased drastically with the implementation of new technologies which resulted in success of Air Canada</a:t>
            </a:r>
          </a:p>
          <a:p>
            <a:endParaRPr lang="en-US" dirty="0"/>
          </a:p>
          <a:p>
            <a:pPr marL="0" indent="0">
              <a:buNone/>
            </a:pPr>
            <a:endParaRPr lang="en-US" dirty="0"/>
          </a:p>
          <a:p>
            <a:pPr marL="0" indent="0">
              <a:buNone/>
            </a:pPr>
            <a:endParaRPr lang="en-US" dirty="0"/>
          </a:p>
        </p:txBody>
      </p:sp>
      <p:graphicFrame>
        <p:nvGraphicFramePr>
          <p:cNvPr id="4" name="Chart 3">
            <a:extLst>
              <a:ext uri="{FF2B5EF4-FFF2-40B4-BE49-F238E27FC236}">
                <a16:creationId xmlns:a16="http://schemas.microsoft.com/office/drawing/2014/main" xmlns="" id="{7CC54ABE-139B-466C-A792-DC57BFC1EB6C}"/>
              </a:ext>
            </a:extLst>
          </p:cNvPr>
          <p:cNvGraphicFramePr>
            <a:graphicFrameLocks/>
          </p:cNvGraphicFramePr>
          <p:nvPr>
            <p:extLst>
              <p:ext uri="{D42A27DB-BD31-4B8C-83A1-F6EECF244321}">
                <p14:modId xmlns:p14="http://schemas.microsoft.com/office/powerpoint/2010/main" val="980022106"/>
              </p:ext>
            </p:extLst>
          </p:nvPr>
        </p:nvGraphicFramePr>
        <p:xfrm>
          <a:off x="1059425" y="2809568"/>
          <a:ext cx="6292645" cy="31782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4725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Chart</a:t>
            </a:r>
          </a:p>
        </p:txBody>
      </p:sp>
      <p:sp>
        <p:nvSpPr>
          <p:cNvPr id="4" name="Content Placeholder 3"/>
          <p:cNvSpPr>
            <a:spLocks noGrp="1"/>
          </p:cNvSpPr>
          <p:nvPr>
            <p:ph idx="1"/>
          </p:nvPr>
        </p:nvSpPr>
        <p:spPr>
          <a:xfrm>
            <a:off x="892278" y="1305232"/>
            <a:ext cx="9157576" cy="4943167"/>
          </a:xfrm>
        </p:spPr>
        <p:txBody>
          <a:bodyPr/>
          <a:lstStyle/>
          <a:p>
            <a:r>
              <a:rPr lang="en-US" dirty="0"/>
              <a:t>Here IBM is the SI that interacts with 3 critical vendors assigned to 3 new units of Air Canada and VMO Manages all the Vendors including IBM</a:t>
            </a:r>
          </a:p>
        </p:txBody>
      </p:sp>
      <p:pic>
        <p:nvPicPr>
          <p:cNvPr id="6" name="Picture 5"/>
          <p:cNvPicPr>
            <a:picLocks noChangeAspect="1"/>
          </p:cNvPicPr>
          <p:nvPr/>
        </p:nvPicPr>
        <p:blipFill>
          <a:blip r:embed="rId2"/>
          <a:stretch>
            <a:fillRect/>
          </a:stretch>
        </p:blipFill>
        <p:spPr>
          <a:xfrm>
            <a:off x="1198788" y="2487978"/>
            <a:ext cx="5637090" cy="3639975"/>
          </a:xfrm>
          <a:prstGeom prst="rect">
            <a:avLst/>
          </a:prstGeom>
        </p:spPr>
      </p:pic>
    </p:spTree>
    <p:extLst>
      <p:ext uri="{BB962C8B-B14F-4D97-AF65-F5344CB8AC3E}">
        <p14:creationId xmlns:p14="http://schemas.microsoft.com/office/powerpoint/2010/main" val="189008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Canada IT Units</a:t>
            </a:r>
          </a:p>
        </p:txBody>
      </p:sp>
      <p:sp>
        <p:nvSpPr>
          <p:cNvPr id="3" name="Content Placeholder 2"/>
          <p:cNvSpPr>
            <a:spLocks noGrp="1"/>
          </p:cNvSpPr>
          <p:nvPr>
            <p:ph idx="1"/>
          </p:nvPr>
        </p:nvSpPr>
        <p:spPr/>
        <p:txBody>
          <a:bodyPr>
            <a:normAutofit/>
          </a:bodyPr>
          <a:lstStyle/>
          <a:p>
            <a:r>
              <a:rPr lang="en-US" dirty="0"/>
              <a:t>Total 7 IT units.</a:t>
            </a:r>
          </a:p>
          <a:p>
            <a:pPr algn="just"/>
            <a:r>
              <a:rPr lang="en-US" dirty="0"/>
              <a:t>4 IT units were already present In the head quarters- IT Sourcing, IT Transformation, Customer Solution and Innovation, Marketing and Customer Experience.</a:t>
            </a:r>
          </a:p>
          <a:p>
            <a:r>
              <a:rPr lang="en-US" dirty="0"/>
              <a:t>3 newly added IT units are present in all the locations of Air Canada’s Office - IT operations, IT commercials, IT Customer Service.</a:t>
            </a:r>
          </a:p>
          <a:p>
            <a:r>
              <a:rPr lang="en-US" dirty="0"/>
              <a:t>7 IT units have 7 senior directors and their group is called G7.</a:t>
            </a:r>
          </a:p>
          <a:p>
            <a:r>
              <a:rPr lang="en-US" dirty="0"/>
              <a:t>G7 participate in staff meeting every week with the CIO and also they have yearly budget meeting.</a:t>
            </a:r>
          </a:p>
          <a:p>
            <a:endParaRPr lang="en-US" dirty="0"/>
          </a:p>
        </p:txBody>
      </p:sp>
    </p:spTree>
    <p:extLst>
      <p:ext uri="{BB962C8B-B14F-4D97-AF65-F5344CB8AC3E}">
        <p14:creationId xmlns:p14="http://schemas.microsoft.com/office/powerpoint/2010/main" val="371622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Units Details</a:t>
            </a:r>
          </a:p>
        </p:txBody>
      </p:sp>
      <p:sp>
        <p:nvSpPr>
          <p:cNvPr id="3" name="Content Placeholder 2"/>
          <p:cNvSpPr>
            <a:spLocks noGrp="1"/>
          </p:cNvSpPr>
          <p:nvPr>
            <p:ph idx="1"/>
          </p:nvPr>
        </p:nvSpPr>
        <p:spPr>
          <a:xfrm>
            <a:off x="1103312" y="1541206"/>
            <a:ext cx="8946541" cy="4707193"/>
          </a:xfrm>
        </p:spPr>
        <p:txBody>
          <a:bodyPr>
            <a:normAutofit fontScale="92500"/>
          </a:bodyPr>
          <a:lstStyle/>
          <a:p>
            <a:r>
              <a:rPr lang="en-US" sz="3500" b="1" dirty="0"/>
              <a:t>IT Sourcing:</a:t>
            </a:r>
          </a:p>
          <a:p>
            <a:pPr>
              <a:buFont typeface="Wingdings" panose="05000000000000000000" pitchFamily="2" charset="2"/>
              <a:buChar char="q"/>
            </a:pPr>
            <a:r>
              <a:rPr lang="en-US" dirty="0"/>
              <a:t>Group of six people</a:t>
            </a:r>
          </a:p>
          <a:p>
            <a:pPr>
              <a:buFont typeface="Wingdings" panose="05000000000000000000" pitchFamily="2" charset="2"/>
              <a:buChar char="q"/>
            </a:pPr>
            <a:r>
              <a:rPr lang="en-US" dirty="0"/>
              <a:t>Responsible for the formulation and ongoing management of contracts between Air Canada and its major IT suppliers</a:t>
            </a:r>
          </a:p>
          <a:p>
            <a:pPr>
              <a:buFont typeface="Wingdings" panose="05000000000000000000" pitchFamily="2" charset="2"/>
              <a:buChar char="q"/>
            </a:pPr>
            <a:r>
              <a:rPr lang="en-US" dirty="0"/>
              <a:t>One of the group’s main responsibilities is vendor selection</a:t>
            </a:r>
          </a:p>
          <a:p>
            <a:pPr algn="just">
              <a:buFont typeface="Wingdings" panose="05000000000000000000" pitchFamily="2" charset="2"/>
              <a:buChar char="q"/>
            </a:pPr>
            <a:r>
              <a:rPr lang="en-US" dirty="0"/>
              <a:t>Vendor selection criteria: knowledge of and experience with the airline industry and 24/7 support for key applications and services.</a:t>
            </a:r>
          </a:p>
          <a:p>
            <a:pPr>
              <a:buFont typeface="Wingdings" panose="05000000000000000000" pitchFamily="2" charset="2"/>
              <a:buChar char="q"/>
            </a:pPr>
            <a:r>
              <a:rPr lang="en-US" dirty="0"/>
              <a:t>Developed the right service level agreements (SLAs)  for each vendor</a:t>
            </a:r>
          </a:p>
          <a:p>
            <a:pPr>
              <a:buFont typeface="Wingdings" panose="05000000000000000000" pitchFamily="2" charset="2"/>
              <a:buChar char="q"/>
            </a:pPr>
            <a:r>
              <a:rPr lang="en-US" dirty="0"/>
              <a:t>Designed the governance structure for each supplier, which included the frequency of meetings between the parties, the frequency of performance reports and reviews of SLAs, identification of key players and identification of contact people in the supplier organization.</a:t>
            </a:r>
          </a:p>
          <a:p>
            <a:endParaRPr lang="en-US" dirty="0"/>
          </a:p>
        </p:txBody>
      </p:sp>
    </p:spTree>
    <p:extLst>
      <p:ext uri="{BB962C8B-B14F-4D97-AF65-F5344CB8AC3E}">
        <p14:creationId xmlns:p14="http://schemas.microsoft.com/office/powerpoint/2010/main" val="327176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3128"/>
          </a:xfrm>
        </p:spPr>
        <p:txBody>
          <a:bodyPr/>
          <a:lstStyle/>
          <a:p>
            <a:r>
              <a:rPr lang="en-US" dirty="0"/>
              <a:t>Continued…</a:t>
            </a:r>
          </a:p>
        </p:txBody>
      </p:sp>
      <p:sp>
        <p:nvSpPr>
          <p:cNvPr id="3" name="Content Placeholder 2"/>
          <p:cNvSpPr>
            <a:spLocks noGrp="1"/>
          </p:cNvSpPr>
          <p:nvPr>
            <p:ph idx="1"/>
          </p:nvPr>
        </p:nvSpPr>
        <p:spPr>
          <a:xfrm>
            <a:off x="1103312" y="1415846"/>
            <a:ext cx="8946541" cy="4832554"/>
          </a:xfrm>
        </p:spPr>
        <p:txBody>
          <a:bodyPr>
            <a:normAutofit/>
          </a:bodyPr>
          <a:lstStyle/>
          <a:p>
            <a:r>
              <a:rPr lang="en-US" sz="3200" b="1" dirty="0"/>
              <a:t>Transformation</a:t>
            </a:r>
            <a:r>
              <a:rPr lang="en-US" sz="3200" dirty="0"/>
              <a:t>  </a:t>
            </a:r>
            <a:r>
              <a:rPr lang="en-US" sz="3200" b="1" dirty="0"/>
              <a:t>IT</a:t>
            </a:r>
          </a:p>
          <a:p>
            <a:pPr>
              <a:buFont typeface="Wingdings" panose="05000000000000000000" pitchFamily="2" charset="2"/>
              <a:buChar char="q"/>
            </a:pPr>
            <a:r>
              <a:rPr lang="en-US" dirty="0"/>
              <a:t>Comprises of 16 people distributed in five teams.</a:t>
            </a:r>
          </a:p>
          <a:p>
            <a:pPr algn="just">
              <a:buFont typeface="Wingdings" panose="05000000000000000000" pitchFamily="2" charset="2"/>
              <a:buChar char="q"/>
            </a:pPr>
            <a:r>
              <a:rPr lang="en-US" dirty="0"/>
              <a:t>Two main teams were Architecture and Operations</a:t>
            </a:r>
          </a:p>
          <a:p>
            <a:pPr>
              <a:buFont typeface="Wingdings" panose="05000000000000000000" pitchFamily="2" charset="2"/>
              <a:buChar char="q"/>
            </a:pPr>
            <a:r>
              <a:rPr lang="en-US" dirty="0"/>
              <a:t>The Architecture team was in charge of maintaining a solid and robust IT infrastructure for Air Canada and of modernizing the front-end applications.</a:t>
            </a:r>
          </a:p>
          <a:p>
            <a:pPr>
              <a:buFont typeface="Wingdings" panose="05000000000000000000" pitchFamily="2" charset="2"/>
              <a:buChar char="q"/>
            </a:pPr>
            <a:r>
              <a:rPr lang="en-US" dirty="0"/>
              <a:t>The Architecture team was in charge of maintaining a solid and robust IT infrastructure for Air Canada and of modernizing the front-end applications and worked with IT sourcing in design of SLA’s</a:t>
            </a:r>
          </a:p>
          <a:p>
            <a:pPr>
              <a:buFont typeface="Wingdings" panose="05000000000000000000" pitchFamily="2" charset="2"/>
              <a:buChar char="q"/>
            </a:pPr>
            <a:r>
              <a:rPr lang="en-US" dirty="0"/>
              <a:t>Set corporate IT policies and standards and communicates about the standards to the IBM</a:t>
            </a:r>
          </a:p>
          <a:p>
            <a:pPr>
              <a:buFont typeface="Wingdings" panose="05000000000000000000" pitchFamily="2" charset="2"/>
              <a:buChar char="q"/>
            </a:pPr>
            <a:r>
              <a:rPr lang="en-US" dirty="0"/>
              <a:t>Set corporate IT policies and standards  </a:t>
            </a:r>
          </a:p>
          <a:p>
            <a:endParaRPr lang="en-US" dirty="0"/>
          </a:p>
        </p:txBody>
      </p:sp>
    </p:spTree>
    <p:extLst>
      <p:ext uri="{BB962C8B-B14F-4D97-AF65-F5344CB8AC3E}">
        <p14:creationId xmlns:p14="http://schemas.microsoft.com/office/powerpoint/2010/main" val="125643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1104293" y="1595718"/>
            <a:ext cx="8946541" cy="4195481"/>
          </a:xfrm>
        </p:spPr>
        <p:txBody>
          <a:bodyPr/>
          <a:lstStyle/>
          <a:p>
            <a:r>
              <a:rPr lang="en-US" sz="3200" b="1" dirty="0"/>
              <a:t>Customer Solution and Innovation</a:t>
            </a:r>
          </a:p>
          <a:p>
            <a:pPr>
              <a:buFont typeface="Wingdings" panose="05000000000000000000" pitchFamily="2" charset="2"/>
              <a:buChar char="q"/>
            </a:pPr>
            <a:r>
              <a:rPr lang="en-US" dirty="0"/>
              <a:t>Group of 54 people manage 20 applications</a:t>
            </a:r>
          </a:p>
          <a:p>
            <a:pPr algn="just">
              <a:buFont typeface="Wingdings" panose="05000000000000000000" pitchFamily="2" charset="2"/>
              <a:buChar char="q"/>
            </a:pPr>
            <a:r>
              <a:rPr lang="en-US" dirty="0"/>
              <a:t>The main applications were aircanada.com, the check-in system, the reservation system, and all  of the self-service suites such as kiosks, web and mobile check-in.</a:t>
            </a:r>
          </a:p>
          <a:p>
            <a:pPr>
              <a:buFont typeface="Wingdings" panose="05000000000000000000" pitchFamily="2" charset="2"/>
              <a:buChar char="q"/>
            </a:pPr>
            <a:r>
              <a:rPr lang="en-US" dirty="0"/>
              <a:t>Twelve people in the unit are responsible for innovation</a:t>
            </a:r>
          </a:p>
          <a:p>
            <a:pPr algn="just">
              <a:buFont typeface="Wingdings" panose="05000000000000000000" pitchFamily="2" charset="2"/>
              <a:buChar char="q"/>
            </a:pPr>
            <a:r>
              <a:rPr lang="en-US" dirty="0"/>
              <a:t>The unit is in constant interaction with the business branches, especially Customer Service and Commercials for generating innovations</a:t>
            </a:r>
          </a:p>
        </p:txBody>
      </p:sp>
    </p:spTree>
    <p:extLst>
      <p:ext uri="{BB962C8B-B14F-4D97-AF65-F5344CB8AC3E}">
        <p14:creationId xmlns:p14="http://schemas.microsoft.com/office/powerpoint/2010/main" val="4047372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1104293" y="1426112"/>
            <a:ext cx="8946541" cy="4195481"/>
          </a:xfrm>
        </p:spPr>
        <p:txBody>
          <a:bodyPr>
            <a:normAutofit/>
          </a:bodyPr>
          <a:lstStyle/>
          <a:p>
            <a:r>
              <a:rPr lang="en-US" sz="3200" b="1" dirty="0"/>
              <a:t>Marketing and Customer Experience</a:t>
            </a:r>
          </a:p>
          <a:p>
            <a:pPr algn="just">
              <a:buFont typeface="Wingdings" panose="05000000000000000000" pitchFamily="2" charset="2"/>
              <a:buChar char="q"/>
            </a:pPr>
            <a:r>
              <a:rPr lang="en-US" dirty="0"/>
              <a:t>Responsible for tracking and facilitating the customer’s experience on the Air Canada website.</a:t>
            </a:r>
          </a:p>
          <a:p>
            <a:pPr>
              <a:buFont typeface="Wingdings" panose="05000000000000000000" pitchFamily="2" charset="2"/>
              <a:buChar char="q"/>
            </a:pPr>
            <a:r>
              <a:rPr lang="en-US" dirty="0"/>
              <a:t>There are 3 teams :</a:t>
            </a:r>
          </a:p>
          <a:p>
            <a:pPr>
              <a:buFont typeface="Wingdings" panose="05000000000000000000" pitchFamily="2" charset="2"/>
              <a:buChar char="Ø"/>
            </a:pPr>
            <a:r>
              <a:rPr lang="en-US" dirty="0"/>
              <a:t>the customer experience team, including a web writer and two customer experience experts</a:t>
            </a:r>
          </a:p>
          <a:p>
            <a:pPr>
              <a:buFont typeface="Wingdings" panose="05000000000000000000" pitchFamily="2" charset="2"/>
              <a:buChar char="Ø"/>
            </a:pPr>
            <a:r>
              <a:rPr lang="en-US" dirty="0"/>
              <a:t>a three-person web team</a:t>
            </a:r>
          </a:p>
          <a:p>
            <a:pPr>
              <a:buFont typeface="Wingdings" panose="05000000000000000000" pitchFamily="2" charset="2"/>
              <a:buChar char="Ø"/>
            </a:pPr>
            <a:r>
              <a:rPr lang="en-US" dirty="0"/>
              <a:t>the Electronic Customer Relationship Management (e-CRM) team. </a:t>
            </a:r>
          </a:p>
          <a:p>
            <a:pPr>
              <a:buFont typeface="Wingdings" panose="05000000000000000000" pitchFamily="2" charset="2"/>
              <a:buChar char="q"/>
            </a:pPr>
            <a:r>
              <a:rPr lang="en-US" dirty="0"/>
              <a:t>IT Commercials unit was an important internal source of changes, as it comes up with revenue-generating ideas for the website. </a:t>
            </a:r>
            <a:endParaRPr lang="en-US" b="1" dirty="0"/>
          </a:p>
          <a:p>
            <a:endParaRPr lang="en-US" dirty="0"/>
          </a:p>
        </p:txBody>
      </p:sp>
    </p:spTree>
    <p:extLst>
      <p:ext uri="{BB962C8B-B14F-4D97-AF65-F5344CB8AC3E}">
        <p14:creationId xmlns:p14="http://schemas.microsoft.com/office/powerpoint/2010/main" val="352629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1104293" y="1566221"/>
            <a:ext cx="8946541" cy="4195481"/>
          </a:xfrm>
        </p:spPr>
        <p:txBody>
          <a:bodyPr>
            <a:normAutofit/>
          </a:bodyPr>
          <a:lstStyle/>
          <a:p>
            <a:r>
              <a:rPr lang="en-US" sz="3200" b="1" dirty="0"/>
              <a:t>IT Operation</a:t>
            </a:r>
          </a:p>
          <a:p>
            <a:pPr>
              <a:buFont typeface="Wingdings" panose="05000000000000000000" pitchFamily="2" charset="2"/>
              <a:buChar char="q"/>
            </a:pPr>
            <a:r>
              <a:rPr lang="en-US" dirty="0"/>
              <a:t>Group of 70 people</a:t>
            </a:r>
          </a:p>
          <a:p>
            <a:pPr algn="just">
              <a:buFont typeface="Wingdings" panose="05000000000000000000" pitchFamily="2" charset="2"/>
              <a:buChar char="q"/>
            </a:pPr>
            <a:r>
              <a:rPr lang="en-US" dirty="0"/>
              <a:t>Responsible for all the systems pertaining to the airline’s operations, such as flight operations and aircraft maintenance.</a:t>
            </a:r>
          </a:p>
          <a:p>
            <a:pPr algn="just">
              <a:buFont typeface="Wingdings" panose="05000000000000000000" pitchFamily="2" charset="2"/>
              <a:buChar char="q"/>
            </a:pPr>
            <a:r>
              <a:rPr lang="en-US" dirty="0"/>
              <a:t>In 2010, the unit was in the middle of changing the aircraft maintenance system, which was 25 years old. </a:t>
            </a:r>
          </a:p>
          <a:p>
            <a:pPr>
              <a:buFont typeface="Wingdings" panose="05000000000000000000" pitchFamily="2" charset="2"/>
              <a:buChar char="q"/>
            </a:pPr>
            <a:r>
              <a:rPr lang="en-US" dirty="0"/>
              <a:t>This team closely works with Transformation IT because all the new systems needed to be supported by the airline’s IT infrastructure and to fit into the current architecture. </a:t>
            </a:r>
          </a:p>
          <a:p>
            <a:endParaRPr lang="en-US" dirty="0"/>
          </a:p>
        </p:txBody>
      </p:sp>
    </p:spTree>
    <p:extLst>
      <p:ext uri="{BB962C8B-B14F-4D97-AF65-F5344CB8AC3E}">
        <p14:creationId xmlns:p14="http://schemas.microsoft.com/office/powerpoint/2010/main" val="3964572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1319</TotalTime>
  <Words>1902</Words>
  <Application>Microsoft Macintosh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Wingdings</vt:lpstr>
      <vt:lpstr>Wingdings 3</vt:lpstr>
      <vt:lpstr>Arial</vt:lpstr>
      <vt:lpstr>Ion</vt:lpstr>
      <vt:lpstr>Assignment-2</vt:lpstr>
      <vt:lpstr>AIR CANADA</vt:lpstr>
      <vt:lpstr>Organizational Chart</vt:lpstr>
      <vt:lpstr>Air Canada IT Units</vt:lpstr>
      <vt:lpstr>IT Units Details</vt:lpstr>
      <vt:lpstr>Continued…</vt:lpstr>
      <vt:lpstr>Continued…</vt:lpstr>
      <vt:lpstr>Continued…</vt:lpstr>
      <vt:lpstr>Continued…</vt:lpstr>
      <vt:lpstr>Continued…</vt:lpstr>
      <vt:lpstr>Continued…</vt:lpstr>
      <vt:lpstr>Air Canada Vendors</vt:lpstr>
      <vt:lpstr>Air Canada’s Trust on IBM(Guardian)</vt:lpstr>
      <vt:lpstr>SI And Vendor Management</vt:lpstr>
      <vt:lpstr>SI And Vendor Management</vt:lpstr>
      <vt:lpstr>SI And Vendor Management</vt:lpstr>
      <vt:lpstr>Overall Report by IBM on Critical Vendors</vt:lpstr>
      <vt:lpstr>IBM Infrastructure Metric</vt:lpstr>
      <vt:lpstr>IBM APP&amp; Maintenance Metric</vt:lpstr>
      <vt:lpstr>Actions Taken to Manage IBM By VMO</vt:lpstr>
      <vt:lpstr>Continued…</vt:lpstr>
      <vt:lpstr>Continued…</vt:lpstr>
      <vt:lpstr>Continued…</vt:lpstr>
      <vt:lpstr>Executive Level Review on Financial Management</vt:lpstr>
      <vt:lpstr>Executive Level Review on Success Rate</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chandrika pai</dc:creator>
  <cp:lastModifiedBy>Shrija Chavan</cp:lastModifiedBy>
  <cp:revision>60</cp:revision>
  <dcterms:created xsi:type="dcterms:W3CDTF">2017-04-17T00:24:43Z</dcterms:created>
  <dcterms:modified xsi:type="dcterms:W3CDTF">2017-04-23T03:48:12Z</dcterms:modified>
</cp:coreProperties>
</file>