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400800" cy="4572000"/>
  <p:notesSz cx="6858000" cy="9144000"/>
  <p:defaultTextStyle>
    <a:defPPr>
      <a:defRPr lang="en-US"/>
    </a:defPPr>
    <a:lvl1pPr marL="0" algn="l" defTabSz="73152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65760" algn="l" defTabSz="73152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731520" algn="l" defTabSz="73152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97280" algn="l" defTabSz="73152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463040" algn="l" defTabSz="73152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828800" algn="l" defTabSz="73152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194560" algn="l" defTabSz="73152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560320" algn="l" defTabSz="73152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926080" algn="l" defTabSz="73152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-1116" y="-1596"/>
      </p:cViewPr>
      <p:guideLst>
        <p:guide orient="horz" pos="1440"/>
        <p:guide pos="201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" y="1420284"/>
            <a:ext cx="5440680" cy="9800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0120" y="2590800"/>
            <a:ext cx="4480560" cy="1168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657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9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56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B475C-8487-4579-A425-5E7BE14CEEB0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30247-15F8-48B6-BA9F-34D267E58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629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B475C-8487-4579-A425-5E7BE14CEEB0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30247-15F8-48B6-BA9F-34D267E58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660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640580" y="183092"/>
            <a:ext cx="1440180" cy="390101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0040" y="183092"/>
            <a:ext cx="4213860" cy="39010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B475C-8487-4579-A425-5E7BE14CEEB0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30247-15F8-48B6-BA9F-34D267E58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434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B475C-8487-4579-A425-5E7BE14CEEB0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30247-15F8-48B6-BA9F-34D267E58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049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619" y="2937933"/>
            <a:ext cx="5440680" cy="908050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5619" y="1937809"/>
            <a:ext cx="5440680" cy="1000125"/>
          </a:xfrm>
        </p:spPr>
        <p:txBody>
          <a:bodyPr anchor="b"/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6576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B475C-8487-4579-A425-5E7BE14CEEB0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30247-15F8-48B6-BA9F-34D267E58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703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0040" y="1066801"/>
            <a:ext cx="2827020" cy="3017308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53740" y="1066801"/>
            <a:ext cx="2827020" cy="3017308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B475C-8487-4579-A425-5E7BE14CEEB0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30247-15F8-48B6-BA9F-34D267E58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554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0040" y="1023409"/>
            <a:ext cx="2828132" cy="426508"/>
          </a:xfrm>
        </p:spPr>
        <p:txBody>
          <a:bodyPr anchor="b"/>
          <a:lstStyle>
            <a:lvl1pPr marL="0" indent="0">
              <a:buNone/>
              <a:defRPr sz="190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00" b="1"/>
            </a:lvl3pPr>
            <a:lvl4pPr marL="1097280" indent="0">
              <a:buNone/>
              <a:defRPr sz="1300" b="1"/>
            </a:lvl4pPr>
            <a:lvl5pPr marL="1463040" indent="0">
              <a:buNone/>
              <a:defRPr sz="1300" b="1"/>
            </a:lvl5pPr>
            <a:lvl6pPr marL="1828800" indent="0">
              <a:buNone/>
              <a:defRPr sz="1300" b="1"/>
            </a:lvl6pPr>
            <a:lvl7pPr marL="2194560" indent="0">
              <a:buNone/>
              <a:defRPr sz="1300" b="1"/>
            </a:lvl7pPr>
            <a:lvl8pPr marL="2560320" indent="0">
              <a:buNone/>
              <a:defRPr sz="1300" b="1"/>
            </a:lvl8pPr>
            <a:lvl9pPr marL="2926080" indent="0">
              <a:buNone/>
              <a:defRPr sz="1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0040" y="1449917"/>
            <a:ext cx="2828132" cy="2634193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51520" y="1023409"/>
            <a:ext cx="2829243" cy="426508"/>
          </a:xfrm>
        </p:spPr>
        <p:txBody>
          <a:bodyPr anchor="b"/>
          <a:lstStyle>
            <a:lvl1pPr marL="0" indent="0">
              <a:buNone/>
              <a:defRPr sz="190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00" b="1"/>
            </a:lvl3pPr>
            <a:lvl4pPr marL="1097280" indent="0">
              <a:buNone/>
              <a:defRPr sz="1300" b="1"/>
            </a:lvl4pPr>
            <a:lvl5pPr marL="1463040" indent="0">
              <a:buNone/>
              <a:defRPr sz="1300" b="1"/>
            </a:lvl5pPr>
            <a:lvl6pPr marL="1828800" indent="0">
              <a:buNone/>
              <a:defRPr sz="1300" b="1"/>
            </a:lvl6pPr>
            <a:lvl7pPr marL="2194560" indent="0">
              <a:buNone/>
              <a:defRPr sz="1300" b="1"/>
            </a:lvl7pPr>
            <a:lvl8pPr marL="2560320" indent="0">
              <a:buNone/>
              <a:defRPr sz="1300" b="1"/>
            </a:lvl8pPr>
            <a:lvl9pPr marL="2926080" indent="0">
              <a:buNone/>
              <a:defRPr sz="1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51520" y="1449917"/>
            <a:ext cx="2829243" cy="2634193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B475C-8487-4579-A425-5E7BE14CEEB0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30247-15F8-48B6-BA9F-34D267E58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277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B475C-8487-4579-A425-5E7BE14CEEB0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30247-15F8-48B6-BA9F-34D267E58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840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B475C-8487-4579-A425-5E7BE14CEEB0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30247-15F8-48B6-BA9F-34D267E58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669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042" y="182033"/>
            <a:ext cx="2105819" cy="774700"/>
          </a:xfrm>
        </p:spPr>
        <p:txBody>
          <a:bodyPr anchor="b"/>
          <a:lstStyle>
            <a:lvl1pPr algn="l">
              <a:defRPr sz="1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2537" y="182034"/>
            <a:ext cx="3578225" cy="3902075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0042" y="956734"/>
            <a:ext cx="2105819" cy="3127375"/>
          </a:xfrm>
        </p:spPr>
        <p:txBody>
          <a:bodyPr/>
          <a:lstStyle>
            <a:lvl1pPr marL="0" indent="0">
              <a:buNone/>
              <a:defRPr sz="1100"/>
            </a:lvl1pPr>
            <a:lvl2pPr marL="365760" indent="0">
              <a:buNone/>
              <a:defRPr sz="1000"/>
            </a:lvl2pPr>
            <a:lvl3pPr marL="731520" indent="0">
              <a:buNone/>
              <a:defRPr sz="800"/>
            </a:lvl3pPr>
            <a:lvl4pPr marL="1097280" indent="0">
              <a:buNone/>
              <a:defRPr sz="700"/>
            </a:lvl4pPr>
            <a:lvl5pPr marL="1463040" indent="0">
              <a:buNone/>
              <a:defRPr sz="700"/>
            </a:lvl5pPr>
            <a:lvl6pPr marL="1828800" indent="0">
              <a:buNone/>
              <a:defRPr sz="700"/>
            </a:lvl6pPr>
            <a:lvl7pPr marL="2194560" indent="0">
              <a:buNone/>
              <a:defRPr sz="700"/>
            </a:lvl7pPr>
            <a:lvl8pPr marL="2560320" indent="0">
              <a:buNone/>
              <a:defRPr sz="700"/>
            </a:lvl8pPr>
            <a:lvl9pPr marL="2926080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B475C-8487-4579-A425-5E7BE14CEEB0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30247-15F8-48B6-BA9F-34D267E58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315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4602" y="3200400"/>
            <a:ext cx="3840480" cy="377825"/>
          </a:xfrm>
        </p:spPr>
        <p:txBody>
          <a:bodyPr anchor="b"/>
          <a:lstStyle>
            <a:lvl1pPr algn="l">
              <a:defRPr sz="1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54602" y="408517"/>
            <a:ext cx="3840480" cy="2743200"/>
          </a:xfrm>
        </p:spPr>
        <p:txBody>
          <a:bodyPr/>
          <a:lstStyle>
            <a:lvl1pPr marL="0" indent="0">
              <a:buNone/>
              <a:defRPr sz="2600"/>
            </a:lvl1pPr>
            <a:lvl2pPr marL="365760" indent="0">
              <a:buNone/>
              <a:defRPr sz="2200"/>
            </a:lvl2pPr>
            <a:lvl3pPr marL="731520" indent="0">
              <a:buNone/>
              <a:defRPr sz="1900"/>
            </a:lvl3pPr>
            <a:lvl4pPr marL="1097280" indent="0">
              <a:buNone/>
              <a:defRPr sz="1600"/>
            </a:lvl4pPr>
            <a:lvl5pPr marL="1463040" indent="0">
              <a:buNone/>
              <a:defRPr sz="1600"/>
            </a:lvl5pPr>
            <a:lvl6pPr marL="1828800" indent="0">
              <a:buNone/>
              <a:defRPr sz="1600"/>
            </a:lvl6pPr>
            <a:lvl7pPr marL="2194560" indent="0">
              <a:buNone/>
              <a:defRPr sz="1600"/>
            </a:lvl7pPr>
            <a:lvl8pPr marL="2560320" indent="0">
              <a:buNone/>
              <a:defRPr sz="1600"/>
            </a:lvl8pPr>
            <a:lvl9pPr marL="292608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4602" y="3578225"/>
            <a:ext cx="3840480" cy="536575"/>
          </a:xfrm>
        </p:spPr>
        <p:txBody>
          <a:bodyPr/>
          <a:lstStyle>
            <a:lvl1pPr marL="0" indent="0">
              <a:buNone/>
              <a:defRPr sz="1100"/>
            </a:lvl1pPr>
            <a:lvl2pPr marL="365760" indent="0">
              <a:buNone/>
              <a:defRPr sz="1000"/>
            </a:lvl2pPr>
            <a:lvl3pPr marL="731520" indent="0">
              <a:buNone/>
              <a:defRPr sz="800"/>
            </a:lvl3pPr>
            <a:lvl4pPr marL="1097280" indent="0">
              <a:buNone/>
              <a:defRPr sz="700"/>
            </a:lvl4pPr>
            <a:lvl5pPr marL="1463040" indent="0">
              <a:buNone/>
              <a:defRPr sz="700"/>
            </a:lvl5pPr>
            <a:lvl6pPr marL="1828800" indent="0">
              <a:buNone/>
              <a:defRPr sz="700"/>
            </a:lvl6pPr>
            <a:lvl7pPr marL="2194560" indent="0">
              <a:buNone/>
              <a:defRPr sz="700"/>
            </a:lvl7pPr>
            <a:lvl8pPr marL="2560320" indent="0">
              <a:buNone/>
              <a:defRPr sz="700"/>
            </a:lvl8pPr>
            <a:lvl9pPr marL="2926080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B475C-8487-4579-A425-5E7BE14CEEB0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30247-15F8-48B6-BA9F-34D267E58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028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0040" y="183093"/>
            <a:ext cx="5760720" cy="762000"/>
          </a:xfrm>
          <a:prstGeom prst="rect">
            <a:avLst/>
          </a:prstGeom>
        </p:spPr>
        <p:txBody>
          <a:bodyPr vert="horz" lIns="73152" tIns="36576" rIns="73152" bIns="3657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0040" y="1066801"/>
            <a:ext cx="5760720" cy="3017308"/>
          </a:xfrm>
          <a:prstGeom prst="rect">
            <a:avLst/>
          </a:prstGeom>
        </p:spPr>
        <p:txBody>
          <a:bodyPr vert="horz" lIns="73152" tIns="36576" rIns="73152" bIns="3657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20040" y="4237567"/>
            <a:ext cx="1493520" cy="243417"/>
          </a:xfrm>
          <a:prstGeom prst="rect">
            <a:avLst/>
          </a:prstGeom>
        </p:spPr>
        <p:txBody>
          <a:bodyPr vert="horz" lIns="73152" tIns="36576" rIns="73152" bIns="36576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DB475C-8487-4579-A425-5E7BE14CEEB0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86940" y="4237567"/>
            <a:ext cx="2026920" cy="243417"/>
          </a:xfrm>
          <a:prstGeom prst="rect">
            <a:avLst/>
          </a:prstGeom>
        </p:spPr>
        <p:txBody>
          <a:bodyPr vert="horz" lIns="73152" tIns="36576" rIns="73152" bIns="36576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87240" y="4237567"/>
            <a:ext cx="1493520" cy="243417"/>
          </a:xfrm>
          <a:prstGeom prst="rect">
            <a:avLst/>
          </a:prstGeom>
        </p:spPr>
        <p:txBody>
          <a:bodyPr vert="horz" lIns="73152" tIns="36576" rIns="73152" bIns="36576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A30247-15F8-48B6-BA9F-34D267E58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533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731520" rtl="0" eaLnBrk="1" latinLnBrk="0" hangingPunct="1">
        <a:spcBef>
          <a:spcPct val="0"/>
        </a:spcBef>
        <a:buNone/>
        <a:defRPr sz="3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73152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731520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defTabSz="731520" rtl="0" eaLnBrk="1" latinLnBrk="0" hangingPunct="1">
        <a:spcBef>
          <a:spcPct val="200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182880" algn="l" defTabSz="731520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182880" algn="l" defTabSz="731520" rtl="0" eaLnBrk="1" latinLnBrk="0" hangingPunct="1">
        <a:spcBef>
          <a:spcPct val="20000"/>
        </a:spcBef>
        <a:buFont typeface="Arial" panose="020B0604020202020204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182880" algn="l" defTabSz="73152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182880" algn="l" defTabSz="73152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182880" algn="l" defTabSz="73152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182880" algn="l" defTabSz="73152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algn="l" defTabSz="73152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algn="l" defTabSz="73152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algn="l" defTabSz="73152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algn="l" defTabSz="73152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algn="l" defTabSz="73152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algn="l" defTabSz="73152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60320" algn="l" defTabSz="73152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26080" algn="l" defTabSz="73152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ounded Rectangle 3"/>
              <p:cNvSpPr/>
              <p:nvPr/>
            </p:nvSpPr>
            <p:spPr>
              <a:xfrm>
                <a:off x="3276600" y="1994808"/>
                <a:ext cx="533400" cy="381000"/>
              </a:xfrm>
              <a:prstGeom prst="round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 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𝑗</m:t>
                          </m:r>
                        </m:sub>
                        <m:sup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𝑑</m:t>
                          </m:r>
                        </m:sup>
                      </m:sSubSup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" name="Rounded 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600" y="2792730"/>
                <a:ext cx="533400" cy="533400"/>
              </a:xfrm>
              <a:prstGeom prst="round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ounded Rectangle 4"/>
              <p:cNvSpPr/>
              <p:nvPr/>
            </p:nvSpPr>
            <p:spPr>
              <a:xfrm>
                <a:off x="2590800" y="2000250"/>
                <a:ext cx="533400" cy="381000"/>
              </a:xfrm>
              <a:prstGeom prst="round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 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𝑗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𝑒</m:t>
                          </m:r>
                        </m:sup>
                      </m:sSubSup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" name="Rounded 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0" y="2800350"/>
                <a:ext cx="533400" cy="533400"/>
              </a:xfrm>
              <a:prstGeom prst="round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/>
          <p:cNvCxnSpPr/>
          <p:nvPr/>
        </p:nvCxnSpPr>
        <p:spPr>
          <a:xfrm>
            <a:off x="3200400" y="163286"/>
            <a:ext cx="0" cy="4299858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333500" y="179614"/>
            <a:ext cx="17145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Transcriptomic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Flowchart: Alternate Process 5"/>
              <p:cNvSpPr/>
              <p:nvPr/>
            </p:nvSpPr>
            <p:spPr>
              <a:xfrm>
                <a:off x="4793937" y="2190750"/>
                <a:ext cx="533400" cy="381000"/>
              </a:xfrm>
              <a:prstGeom prst="flowChartAlternateProcess">
                <a:avLst/>
              </a:prstGeom>
              <a:solidFill>
                <a:srgbClr val="B2B2B2"/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 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𝑗</m:t>
                          </m:r>
                        </m:sub>
                        <m:sup/>
                      </m:sSubSup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6" name="Flowchart: Alternate Process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3937" y="2190750"/>
                <a:ext cx="533400" cy="381000"/>
              </a:xfrm>
              <a:prstGeom prst="flowChartAlternateProcess">
                <a:avLst/>
              </a:prstGeom>
              <a:blipFill rotWithShape="1">
                <a:blip r:embed="rId4"/>
                <a:stretch>
                  <a:fillRect b="-13433"/>
                </a:stretch>
              </a:blipFill>
              <a:ln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Flowchart: Alternate Process 7"/>
              <p:cNvSpPr/>
              <p:nvPr/>
            </p:nvSpPr>
            <p:spPr>
              <a:xfrm>
                <a:off x="1447800" y="2736081"/>
                <a:ext cx="533400" cy="381000"/>
              </a:xfrm>
              <a:prstGeom prst="flowChartAlternateProcess">
                <a:avLst/>
              </a:prstGeom>
              <a:solidFill>
                <a:srgbClr val="B2B2B2"/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 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𝑍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  <m:sup/>
                      </m:sSubSup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8" name="Flowchart: Alternate Process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2736081"/>
                <a:ext cx="533400" cy="381000"/>
              </a:xfrm>
              <a:prstGeom prst="flowChartAlternateProcess">
                <a:avLst/>
              </a:prstGeom>
              <a:blipFill rotWithShape="1">
                <a:blip r:embed="rId5"/>
                <a:stretch>
                  <a:fillRect b="-6061"/>
                </a:stretch>
              </a:blipFill>
              <a:ln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/>
          <p:cNvCxnSpPr/>
          <p:nvPr/>
        </p:nvCxnSpPr>
        <p:spPr>
          <a:xfrm>
            <a:off x="3962400" y="2283279"/>
            <a:ext cx="685800" cy="5078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2133600" y="2430236"/>
            <a:ext cx="381000" cy="22045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Flowchart: Alternate Process 14"/>
              <p:cNvSpPr/>
              <p:nvPr/>
            </p:nvSpPr>
            <p:spPr>
              <a:xfrm>
                <a:off x="3832860" y="2736081"/>
                <a:ext cx="533400" cy="381000"/>
              </a:xfrm>
              <a:prstGeom prst="flowChartAlternateProcess">
                <a:avLst/>
              </a:prstGeom>
              <a:solidFill>
                <a:srgbClr val="00B050"/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 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𝛿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𝑗</m:t>
                          </m:r>
                        </m:sub>
                        <m:sup/>
                      </m:sSubSup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5" name="Flowchart: Alternate Process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2860" y="2736081"/>
                <a:ext cx="533400" cy="381000"/>
              </a:xfrm>
              <a:prstGeom prst="flowChartAlternateProcess">
                <a:avLst/>
              </a:prstGeom>
              <a:blipFill rotWithShape="1">
                <a:blip r:embed="rId6"/>
                <a:stretch>
                  <a:fillRect b="-15152"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/>
          <p:cNvCxnSpPr/>
          <p:nvPr/>
        </p:nvCxnSpPr>
        <p:spPr>
          <a:xfrm flipH="1">
            <a:off x="2228852" y="2949720"/>
            <a:ext cx="1352548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4495800" y="2636742"/>
            <a:ext cx="304800" cy="22892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276602" y="179614"/>
            <a:ext cx="105560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Spatial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343150" y="1600200"/>
            <a:ext cx="17145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Sending cells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200400" y="3098691"/>
            <a:ext cx="181760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Primary instance indicator</a:t>
            </a:r>
            <a:endParaRPr lang="en-US" sz="1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Flowchart: Connector 28"/>
              <p:cNvSpPr/>
              <p:nvPr/>
            </p:nvSpPr>
            <p:spPr>
              <a:xfrm>
                <a:off x="4800600" y="1551044"/>
                <a:ext cx="533400" cy="381000"/>
              </a:xfrm>
              <a:prstGeom prst="flowChartConnector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𝑏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9" name="Flowchart: Connector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0600" y="1551044"/>
                <a:ext cx="533400" cy="381000"/>
              </a:xfrm>
              <a:prstGeom prst="flowChartConnector">
                <a:avLst/>
              </a:prstGeom>
              <a:blipFill rotWithShape="1"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ounded Rectangle 29"/>
              <p:cNvSpPr/>
              <p:nvPr/>
            </p:nvSpPr>
            <p:spPr>
              <a:xfrm>
                <a:off x="2933700" y="3573236"/>
                <a:ext cx="533400" cy="381000"/>
              </a:xfrm>
              <a:prstGeom prst="roundRect">
                <a:avLst/>
              </a:prstGeom>
              <a:solidFill>
                <a:srgbClr val="FF33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 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  <m:sup/>
                      </m:sSubSup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0" name="Rounded 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3700" y="5002530"/>
                <a:ext cx="533400" cy="533400"/>
              </a:xfrm>
              <a:prstGeom prst="roundRect">
                <a:avLst/>
              </a:prstGeom>
              <a:blipFill rotWithShape="1"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/>
          <p:cNvSpPr txBox="1"/>
          <p:nvPr/>
        </p:nvSpPr>
        <p:spPr>
          <a:xfrm>
            <a:off x="2343150" y="4117522"/>
            <a:ext cx="17145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Receiving cell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Flowchart: Connector 31"/>
              <p:cNvSpPr/>
              <p:nvPr/>
            </p:nvSpPr>
            <p:spPr>
              <a:xfrm>
                <a:off x="1184910" y="1551044"/>
                <a:ext cx="533400" cy="381000"/>
              </a:xfrm>
              <a:prstGeom prst="flowChartConnector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el-GR" sz="200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𝛽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2" name="Flowchart: Connector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4910" y="1551044"/>
                <a:ext cx="533400" cy="381000"/>
              </a:xfrm>
              <a:prstGeom prst="flowChartConnector">
                <a:avLst/>
              </a:prstGeom>
              <a:blipFill rotWithShape="1">
                <a:blip r:embed="rId9"/>
                <a:stretch>
                  <a:fillRect b="-1641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/>
          <p:nvPr/>
        </p:nvCxnSpPr>
        <p:spPr>
          <a:xfrm>
            <a:off x="2055487" y="3192236"/>
            <a:ext cx="687715" cy="32657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5060637" y="2000250"/>
            <a:ext cx="0" cy="13607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1451610" y="2000250"/>
            <a:ext cx="148590" cy="5715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1181100" y="3331275"/>
                <a:ext cx="1714500" cy="3387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sign(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1600" i="1">
                            <a:latin typeface="Cambria Math"/>
                          </a:rPr>
                          <m:t>𝑍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𝑖</m:t>
                        </m:r>
                      </m:sub>
                      <m:sup/>
                    </m:sSubSup>
                  </m:oMath>
                </a14:m>
                <a:r>
                  <a:rPr lang="en-US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endParaRPr 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1100" y="4663783"/>
                <a:ext cx="1714500" cy="338747"/>
              </a:xfrm>
              <a:prstGeom prst="rect">
                <a:avLst/>
              </a:prstGeom>
              <a:blipFill rotWithShape="1">
                <a:blip r:embed="rId10"/>
                <a:stretch>
                  <a:fillRect t="-5357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4191000" y="2702380"/>
                <a:ext cx="1714500" cy="3323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sign(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</a:rPr>
                          <m:t>𝑈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𝑖𝑗</m:t>
                        </m:r>
                      </m:sub>
                      <m:sup/>
                    </m:sSubSup>
                  </m:oMath>
                </a14:m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0" y="3783330"/>
                <a:ext cx="1714500" cy="332335"/>
              </a:xfrm>
              <a:prstGeom prst="rect">
                <a:avLst/>
              </a:prstGeom>
              <a:blipFill rotWithShape="1">
                <a:blip r:embed="rId11"/>
                <a:stretch>
                  <a:fillRect t="-1852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Hexagon 46"/>
              <p:cNvSpPr/>
              <p:nvPr/>
            </p:nvSpPr>
            <p:spPr>
              <a:xfrm>
                <a:off x="750570" y="762000"/>
                <a:ext cx="434340" cy="288472"/>
              </a:xfrm>
              <a:prstGeom prst="hexagon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l-GR" sz="20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 </m:t>
                          </m:r>
                          <m:r>
                            <a:rPr lang="el-GR" sz="20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𝜇</m:t>
                          </m:r>
                        </m:e>
                        <m:sub>
                          <m:r>
                            <a:rPr lang="el-GR" sz="20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𝛽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47" name="Hexagon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570" y="762000"/>
                <a:ext cx="434340" cy="288472"/>
              </a:xfrm>
              <a:prstGeom prst="hexagon">
                <a:avLst/>
              </a:prstGeom>
              <a:blipFill rotWithShape="1">
                <a:blip r:embed="rId12"/>
                <a:stretch>
                  <a:fillRect l="-1333" r="-1333" b="-3333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Flowchart: Preparation 47"/>
              <p:cNvSpPr/>
              <p:nvPr/>
            </p:nvSpPr>
            <p:spPr>
              <a:xfrm>
                <a:off x="4366260" y="762000"/>
                <a:ext cx="434340" cy="288472"/>
              </a:xfrm>
              <a:prstGeom prst="flowChartPreparation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l-GR" sz="20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 </m:t>
                          </m:r>
                          <m:r>
                            <a:rPr lang="el-GR" sz="20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𝜇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48" name="Flowchart: Preparation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6260" y="762000"/>
                <a:ext cx="434340" cy="288472"/>
              </a:xfrm>
              <a:prstGeom prst="flowChartPreparation">
                <a:avLst/>
              </a:prstGeom>
              <a:blipFill rotWithShape="1">
                <a:blip r:embed="rId13"/>
                <a:stretch>
                  <a:fillRect b="-2549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Hexagon 51"/>
              <p:cNvSpPr/>
              <p:nvPr/>
            </p:nvSpPr>
            <p:spPr>
              <a:xfrm>
                <a:off x="1718310" y="762000"/>
                <a:ext cx="434340" cy="288472"/>
              </a:xfrm>
              <a:prstGeom prst="hexagon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l-GR" sz="20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l-GR" sz="20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Σ</m:t>
                          </m:r>
                        </m:e>
                        <m:sub>
                          <m:r>
                            <a:rPr lang="el-GR" sz="20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𝛽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52" name="Hexagon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8310" y="762000"/>
                <a:ext cx="434340" cy="288472"/>
              </a:xfrm>
              <a:prstGeom prst="hexagon">
                <a:avLst/>
              </a:prstGeom>
              <a:blipFill rotWithShape="1">
                <a:blip r:embed="rId14"/>
                <a:stretch>
                  <a:fillRect b="-3333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Flowchart: Preparation 52"/>
              <p:cNvSpPr/>
              <p:nvPr/>
            </p:nvSpPr>
            <p:spPr>
              <a:xfrm>
                <a:off x="5334002" y="762000"/>
                <a:ext cx="426951" cy="288472"/>
              </a:xfrm>
              <a:prstGeom prst="flowChartPreparation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l-GR" sz="20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l-GR" sz="20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Σ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53" name="Flowchart: Preparation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2" y="762000"/>
                <a:ext cx="426951" cy="288472"/>
              </a:xfrm>
              <a:prstGeom prst="flowChartPreparation">
                <a:avLst/>
              </a:prstGeom>
              <a:blipFill rotWithShape="1">
                <a:blip r:embed="rId15"/>
                <a:stretch>
                  <a:fillRect b="-1960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1" name="TextBox 80"/>
              <p:cNvSpPr txBox="1"/>
              <p:nvPr/>
            </p:nvSpPr>
            <p:spPr>
              <a:xfrm>
                <a:off x="937260" y="1044651"/>
                <a:ext cx="1139190" cy="3269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MVN(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l-GR" i="1">
                            <a:latin typeface="Cambria Math"/>
                            <a:ea typeface="Cambria Math"/>
                          </a:rPr>
                          <m:t>𝜇</m:t>
                        </m:r>
                      </m:e>
                      <m:sub>
                        <m:r>
                          <a:rPr lang="el-GR" i="1">
                            <a:latin typeface="Cambria Math"/>
                            <a:ea typeface="Cambria Math"/>
                          </a:rPr>
                          <m:t>𝛽</m:t>
                        </m:r>
                      </m:sub>
                    </m:sSub>
                  </m:oMath>
                </a14:m>
                <a:r>
                  <a:rPr lang="en-US" dirty="0" smtClean="0"/>
                  <a:t>,</a:t>
                </a:r>
                <a:r>
                  <a:rPr lang="el-GR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/>
                            <a:ea typeface="Cambria Math"/>
                          </a:rPr>
                          <m:t>Σ</m:t>
                        </m:r>
                      </m:e>
                      <m:sub>
                        <m:r>
                          <a:rPr lang="el-GR" i="1">
                            <a:latin typeface="Cambria Math"/>
                            <a:ea typeface="Cambria Math"/>
                          </a:rPr>
                          <m:t>𝛽</m:t>
                        </m:r>
                      </m:sub>
                    </m:sSub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260" y="1044651"/>
                <a:ext cx="1139190" cy="326949"/>
              </a:xfrm>
              <a:prstGeom prst="rect">
                <a:avLst/>
              </a:prstGeom>
              <a:blipFill rotWithShape="1">
                <a:blip r:embed="rId16"/>
                <a:stretch>
                  <a:fillRect l="-1604" r="-535" b="-12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2" name="TextBox 81"/>
              <p:cNvSpPr txBox="1"/>
              <p:nvPr/>
            </p:nvSpPr>
            <p:spPr>
              <a:xfrm>
                <a:off x="4511997" y="1044651"/>
                <a:ext cx="113919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MVN(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l-GR" i="1">
                            <a:latin typeface="Cambria Math"/>
                            <a:ea typeface="Cambria Math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dirty="0" smtClean="0"/>
                  <a:t>,</a:t>
                </a:r>
                <a:r>
                  <a:rPr lang="el-GR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/>
                            <a:ea typeface="Cambria Math"/>
                          </a:rPr>
                          <m:t>Σ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>
          <p:sp>
            <p:nvSpPr>
              <p:cNvPr id="82" name="TextBox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1997" y="1044651"/>
                <a:ext cx="1139190" cy="307777"/>
              </a:xfrm>
              <a:prstGeom prst="rect">
                <a:avLst/>
              </a:prstGeom>
              <a:blipFill rotWithShape="1">
                <a:blip r:embed="rId17"/>
                <a:stretch>
                  <a:fillRect l="-1070" t="-1961" b="-17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3" name="Straight Arrow Connector 82"/>
          <p:cNvCxnSpPr/>
          <p:nvPr/>
        </p:nvCxnSpPr>
        <p:spPr>
          <a:xfrm>
            <a:off x="5060637" y="1326520"/>
            <a:ext cx="0" cy="17843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>
            <a:off x="1447800" y="1312825"/>
            <a:ext cx="0" cy="17843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5274228" y="3642824"/>
            <a:ext cx="6991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priors</a:t>
            </a:r>
            <a:endParaRPr lang="en-US" sz="1600" dirty="0"/>
          </a:p>
        </p:txBody>
      </p:sp>
      <p:sp>
        <p:nvSpPr>
          <p:cNvPr id="90" name="Flowchart: Alternate Process 89"/>
          <p:cNvSpPr/>
          <p:nvPr/>
        </p:nvSpPr>
        <p:spPr>
          <a:xfrm>
            <a:off x="4979792" y="3888645"/>
            <a:ext cx="244071" cy="176348"/>
          </a:xfrm>
          <a:prstGeom prst="flowChartAlternateProcess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Flowchart: Preparation 90"/>
              <p:cNvSpPr/>
              <p:nvPr/>
            </p:nvSpPr>
            <p:spPr>
              <a:xfrm>
                <a:off x="4979792" y="3691618"/>
                <a:ext cx="244071" cy="144236"/>
              </a:xfrm>
              <a:prstGeom prst="flowChartPreparation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1" name="Flowchart: Preparation 9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9790" y="5168265"/>
                <a:ext cx="244071" cy="201930"/>
              </a:xfrm>
              <a:prstGeom prst="flowChartPreparation">
                <a:avLst/>
              </a:prstGeom>
              <a:blipFill rotWithShape="1">
                <a:blip r:embed="rId1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" name="TextBox 91"/>
          <p:cNvSpPr txBox="1"/>
          <p:nvPr/>
        </p:nvSpPr>
        <p:spPr>
          <a:xfrm>
            <a:off x="5280891" y="3862984"/>
            <a:ext cx="6991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latent</a:t>
            </a:r>
            <a:endParaRPr lang="en-US" sz="1600" dirty="0"/>
          </a:p>
        </p:txBody>
      </p:sp>
      <p:sp>
        <p:nvSpPr>
          <p:cNvPr id="93" name="Flowchart: Alternate Process 92"/>
          <p:cNvSpPr/>
          <p:nvPr/>
        </p:nvSpPr>
        <p:spPr>
          <a:xfrm>
            <a:off x="4979792" y="4119059"/>
            <a:ext cx="244071" cy="176348"/>
          </a:xfrm>
          <a:prstGeom prst="flowChartAlternateProcess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5278590" y="4058034"/>
            <a:ext cx="10433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observed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5086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113</Words>
  <Application>Microsoft Office PowerPoint</Application>
  <PresentationFormat>Custom</PresentationFormat>
  <Paragraphs>25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Zhu</dc:creator>
  <cp:lastModifiedBy>James Zhu</cp:lastModifiedBy>
  <cp:revision>13</cp:revision>
  <dcterms:created xsi:type="dcterms:W3CDTF">2022-10-05T22:37:32Z</dcterms:created>
  <dcterms:modified xsi:type="dcterms:W3CDTF">2022-10-07T19:07:32Z</dcterms:modified>
</cp:coreProperties>
</file>