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erif"/>
      <p:regular r:id="rId14"/>
      <p:bold r:id="rId15"/>
      <p:italic r:id="rId16"/>
      <p:boldItalic r:id="rId17"/>
    </p:embeddedFont>
    <p:embeddedFont>
      <p:font typeface="Roboto Serif Light"/>
      <p:regular r:id="rId18"/>
      <p:bold r:id="rId19"/>
      <p:italic r:id="rId20"/>
      <p:boldItalic r:id="rId21"/>
    </p:embeddedFont>
    <p:embeddedFont>
      <p:font typeface="Roboto Serif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Light-italic.fntdata"/><Relationship Id="rId22" Type="http://schemas.openxmlformats.org/officeDocument/2006/relationships/font" Target="fonts/RobotoSerifMedium-regular.fntdata"/><Relationship Id="rId21" Type="http://schemas.openxmlformats.org/officeDocument/2006/relationships/font" Target="fonts/RobotoSerifLight-boldItalic.fntdata"/><Relationship Id="rId24" Type="http://schemas.openxmlformats.org/officeDocument/2006/relationships/font" Target="fonts/RobotoSerifMedium-italic.fntdata"/><Relationship Id="rId23" Type="http://schemas.openxmlformats.org/officeDocument/2006/relationships/font" Target="fonts/RobotoSerif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Serif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Serif-bold.fntdata"/><Relationship Id="rId14" Type="http://schemas.openxmlformats.org/officeDocument/2006/relationships/font" Target="fonts/RobotoSerif-regular.fntdata"/><Relationship Id="rId17" Type="http://schemas.openxmlformats.org/officeDocument/2006/relationships/font" Target="fonts/RobotoSerif-boldItalic.fntdata"/><Relationship Id="rId16" Type="http://schemas.openxmlformats.org/officeDocument/2006/relationships/font" Target="fonts/RobotoSerif-italic.fntdata"/><Relationship Id="rId19" Type="http://schemas.openxmlformats.org/officeDocument/2006/relationships/font" Target="fonts/RobotoSerifLight-bold.fntdata"/><Relationship Id="rId18" Type="http://schemas.openxmlformats.org/officeDocument/2006/relationships/font" Target="fonts/RobotoSerif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19563e0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19563e0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196767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196767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19563e00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19563e00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19563e0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19563e0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19563e0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19563e0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19563e0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19563e0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19563e00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19563e00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19563e00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19563e00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F6F"/>
        </a:solidFill>
      </p:bgPr>
    </p:bg>
    <p:spTree>
      <p:nvGrpSpPr>
        <p:cNvPr id="53" name="Shape 53"/>
        <p:cNvGrpSpPr/>
        <p:nvPr/>
      </p:nvGrpSpPr>
      <p:grpSpPr>
        <a:xfrm>
          <a:off x="0" y="0"/>
          <a:ext cx="0" cy="0"/>
          <a:chOff x="0" y="0"/>
          <a:chExt cx="0" cy="0"/>
        </a:xfrm>
      </p:grpSpPr>
      <p:grpSp>
        <p:nvGrpSpPr>
          <p:cNvPr id="54" name="Google Shape;54;p13"/>
          <p:cNvGrpSpPr/>
          <p:nvPr/>
        </p:nvGrpSpPr>
        <p:grpSpPr>
          <a:xfrm>
            <a:off x="521663" y="536700"/>
            <a:ext cx="8100675" cy="4070099"/>
            <a:chOff x="521663" y="536700"/>
            <a:chExt cx="8100675" cy="4070099"/>
          </a:xfrm>
        </p:grpSpPr>
        <p:pic>
          <p:nvPicPr>
            <p:cNvPr id="55" name="Google Shape;55;p13"/>
            <p:cNvPicPr preferRelativeResize="0"/>
            <p:nvPr/>
          </p:nvPicPr>
          <p:blipFill>
            <a:blip r:embed="rId3">
              <a:alphaModFix/>
            </a:blip>
            <a:stretch>
              <a:fillRect/>
            </a:stretch>
          </p:blipFill>
          <p:spPr>
            <a:xfrm>
              <a:off x="521663" y="536700"/>
              <a:ext cx="8100675" cy="4070099"/>
            </a:xfrm>
            <a:prstGeom prst="rect">
              <a:avLst/>
            </a:prstGeom>
            <a:noFill/>
            <a:ln>
              <a:noFill/>
            </a:ln>
          </p:spPr>
        </p:pic>
        <p:sp>
          <p:nvSpPr>
            <p:cNvPr id="56" name="Google Shape;56;p13"/>
            <p:cNvSpPr/>
            <p:nvPr/>
          </p:nvSpPr>
          <p:spPr>
            <a:xfrm>
              <a:off x="4331100" y="1920950"/>
              <a:ext cx="3723300" cy="1775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grpSp>
      <p:sp>
        <p:nvSpPr>
          <p:cNvPr id="57" name="Google Shape;57;p13"/>
          <p:cNvSpPr txBox="1"/>
          <p:nvPr/>
        </p:nvSpPr>
        <p:spPr>
          <a:xfrm>
            <a:off x="4539975" y="2467475"/>
            <a:ext cx="3989700" cy="769500"/>
          </a:xfrm>
          <a:prstGeom prst="rect">
            <a:avLst/>
          </a:prstGeom>
          <a:noFill/>
          <a:ln>
            <a:noFill/>
          </a:ln>
        </p:spPr>
        <p:txBody>
          <a:bodyPr anchorCtr="0" anchor="ctr" bIns="91425" lIns="91425" spcFirstLastPara="1" rIns="91425" wrap="square" tIns="91425">
            <a:noAutofit/>
          </a:bodyPr>
          <a:lstStyle/>
          <a:p>
            <a:pPr indent="0" lvl="0" marL="0" marR="419100" rtl="0" algn="ctr">
              <a:lnSpc>
                <a:spcPct val="137500"/>
              </a:lnSpc>
              <a:spcBef>
                <a:spcPts val="0"/>
              </a:spcBef>
              <a:spcAft>
                <a:spcPts val="0"/>
              </a:spcAft>
              <a:buNone/>
            </a:pPr>
            <a:r>
              <a:rPr b="1" lang="en" sz="3800">
                <a:solidFill>
                  <a:schemeClr val="dk1"/>
                </a:solidFill>
                <a:latin typeface="Roboto Serif"/>
                <a:ea typeface="Roboto Serif"/>
                <a:cs typeface="Roboto Serif"/>
                <a:sym typeface="Roboto Serif"/>
              </a:rPr>
              <a:t>Ricos Secret</a:t>
            </a:r>
            <a:endParaRPr sz="4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F6F"/>
        </a:solidFill>
      </p:bgPr>
    </p:bg>
    <p:spTree>
      <p:nvGrpSpPr>
        <p:cNvPr id="61" name="Shape 61"/>
        <p:cNvGrpSpPr/>
        <p:nvPr/>
      </p:nvGrpSpPr>
      <p:grpSpPr>
        <a:xfrm>
          <a:off x="0" y="0"/>
          <a:ext cx="0" cy="0"/>
          <a:chOff x="0" y="0"/>
          <a:chExt cx="0" cy="0"/>
        </a:xfrm>
      </p:grpSpPr>
      <p:sp>
        <p:nvSpPr>
          <p:cNvPr id="62" name="Google Shape;62;p14"/>
          <p:cNvSpPr txBox="1"/>
          <p:nvPr>
            <p:ph idx="1" type="subTitle"/>
          </p:nvPr>
        </p:nvSpPr>
        <p:spPr>
          <a:xfrm>
            <a:off x="1852950" y="2175450"/>
            <a:ext cx="5438100" cy="7926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t" bIns="91425" lIns="457200" spcFirstLastPara="1" rIns="91425" wrap="square" tIns="91425">
            <a:normAutofit lnSpcReduction="20000"/>
          </a:bodyPr>
          <a:lstStyle/>
          <a:p>
            <a:pPr indent="0" lvl="0" marL="0" marR="419100" rtl="0" algn="ctr">
              <a:lnSpc>
                <a:spcPct val="137500"/>
              </a:lnSpc>
              <a:spcBef>
                <a:spcPts val="0"/>
              </a:spcBef>
              <a:spcAft>
                <a:spcPts val="0"/>
              </a:spcAft>
              <a:buNone/>
            </a:pPr>
            <a:r>
              <a:rPr b="1" lang="en" sz="3800">
                <a:solidFill>
                  <a:schemeClr val="dk1"/>
                </a:solidFill>
                <a:latin typeface="Roboto Serif"/>
                <a:ea typeface="Roboto Serif"/>
                <a:cs typeface="Roboto Serif"/>
                <a:sym typeface="Roboto Serif"/>
              </a:rPr>
              <a:t>Introduction</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F6F"/>
        </a:solidFill>
      </p:bgPr>
    </p:bg>
    <p:spTree>
      <p:nvGrpSpPr>
        <p:cNvPr id="66" name="Shape 66"/>
        <p:cNvGrpSpPr/>
        <p:nvPr/>
      </p:nvGrpSpPr>
      <p:grpSpPr>
        <a:xfrm>
          <a:off x="0" y="0"/>
          <a:ext cx="0" cy="0"/>
          <a:chOff x="0" y="0"/>
          <a:chExt cx="0" cy="0"/>
        </a:xfrm>
      </p:grpSpPr>
      <p:sp>
        <p:nvSpPr>
          <p:cNvPr id="67" name="Google Shape;67;p15"/>
          <p:cNvSpPr/>
          <p:nvPr/>
        </p:nvSpPr>
        <p:spPr>
          <a:xfrm>
            <a:off x="4442700" y="0"/>
            <a:ext cx="4701300" cy="5143500"/>
          </a:xfrm>
          <a:prstGeom prst="rect">
            <a:avLst/>
          </a:prstGeom>
          <a:solidFill>
            <a:srgbClr val="C3A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560050" y="412475"/>
            <a:ext cx="3331500" cy="7002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ctr" bIns="0" lIns="457200" spcFirstLastPara="1" rIns="91425" wrap="square" tIns="91425">
            <a:noAutofit/>
          </a:bodyPr>
          <a:lstStyle/>
          <a:p>
            <a:pPr indent="0" lvl="0" marL="0" marR="419100" rtl="0" algn="ctr">
              <a:lnSpc>
                <a:spcPct val="137500"/>
              </a:lnSpc>
              <a:spcBef>
                <a:spcPts val="0"/>
              </a:spcBef>
              <a:spcAft>
                <a:spcPts val="0"/>
              </a:spcAft>
              <a:buNone/>
            </a:pPr>
            <a:r>
              <a:rPr b="1" lang="en" sz="2300">
                <a:solidFill>
                  <a:schemeClr val="dk1"/>
                </a:solidFill>
                <a:latin typeface="Roboto Serif"/>
                <a:ea typeface="Roboto Serif"/>
                <a:cs typeface="Roboto Serif"/>
                <a:sym typeface="Roboto Serif"/>
              </a:rPr>
              <a:t>The Problem</a:t>
            </a:r>
            <a:endParaRPr b="1" sz="2300">
              <a:solidFill>
                <a:schemeClr val="dk1"/>
              </a:solidFill>
              <a:latin typeface="Roboto Serif"/>
              <a:ea typeface="Roboto Serif"/>
              <a:cs typeface="Roboto Serif"/>
              <a:sym typeface="Roboto Serif"/>
            </a:endParaRPr>
          </a:p>
        </p:txBody>
      </p:sp>
      <p:sp>
        <p:nvSpPr>
          <p:cNvPr id="69" name="Google Shape;69;p15"/>
          <p:cNvSpPr/>
          <p:nvPr/>
        </p:nvSpPr>
        <p:spPr>
          <a:xfrm>
            <a:off x="5127550" y="412475"/>
            <a:ext cx="3331500" cy="7002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ctr" bIns="0" lIns="457200" spcFirstLastPara="1" rIns="91425" wrap="square" tIns="91425">
            <a:noAutofit/>
          </a:bodyPr>
          <a:lstStyle/>
          <a:p>
            <a:pPr indent="0" lvl="0" marL="0" marR="419100" rtl="0" algn="ctr">
              <a:lnSpc>
                <a:spcPct val="137500"/>
              </a:lnSpc>
              <a:spcBef>
                <a:spcPts val="0"/>
              </a:spcBef>
              <a:spcAft>
                <a:spcPts val="0"/>
              </a:spcAft>
              <a:buNone/>
            </a:pPr>
            <a:r>
              <a:rPr b="1" lang="en" sz="2300">
                <a:solidFill>
                  <a:schemeClr val="dk1"/>
                </a:solidFill>
                <a:latin typeface="Roboto Serif"/>
                <a:ea typeface="Roboto Serif"/>
                <a:cs typeface="Roboto Serif"/>
                <a:sym typeface="Roboto Serif"/>
              </a:rPr>
              <a:t>The Solution</a:t>
            </a:r>
            <a:endParaRPr b="1" sz="2300">
              <a:solidFill>
                <a:schemeClr val="dk1"/>
              </a:solidFill>
              <a:latin typeface="Roboto Serif"/>
              <a:ea typeface="Roboto Serif"/>
              <a:cs typeface="Roboto Serif"/>
              <a:sym typeface="Roboto Serif"/>
            </a:endParaRPr>
          </a:p>
        </p:txBody>
      </p:sp>
      <p:sp>
        <p:nvSpPr>
          <p:cNvPr id="70" name="Google Shape;70;p15"/>
          <p:cNvSpPr/>
          <p:nvPr/>
        </p:nvSpPr>
        <p:spPr>
          <a:xfrm>
            <a:off x="5171750" y="1466425"/>
            <a:ext cx="3287400" cy="32202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365750" spcFirstLastPara="1" rIns="0" wrap="square" tIns="731500">
            <a:noAutofit/>
          </a:bodyPr>
          <a:lstStyle/>
          <a:p>
            <a:pPr indent="0" lvl="0" marL="0" marR="419100" rtl="0" algn="l">
              <a:lnSpc>
                <a:spcPct val="137500"/>
              </a:lnSpc>
              <a:spcBef>
                <a:spcPts val="0"/>
              </a:spcBef>
              <a:spcAft>
                <a:spcPts val="0"/>
              </a:spcAft>
              <a:buNone/>
            </a:pPr>
            <a:r>
              <a:rPr lang="en" sz="1600">
                <a:solidFill>
                  <a:schemeClr val="dk1"/>
                </a:solidFill>
                <a:latin typeface="Roboto Serif"/>
                <a:ea typeface="Roboto Serif"/>
                <a:cs typeface="Roboto Serif"/>
                <a:sym typeface="Roboto Serif"/>
              </a:rPr>
              <a:t>A peer to peer encryption payment dapp.</a:t>
            </a:r>
            <a:endParaRPr>
              <a:solidFill>
                <a:schemeClr val="dk1"/>
              </a:solidFill>
            </a:endParaRPr>
          </a:p>
        </p:txBody>
      </p:sp>
      <p:sp>
        <p:nvSpPr>
          <p:cNvPr id="71" name="Google Shape;71;p15"/>
          <p:cNvSpPr/>
          <p:nvPr/>
        </p:nvSpPr>
        <p:spPr>
          <a:xfrm>
            <a:off x="6275800" y="1305950"/>
            <a:ext cx="1035000" cy="852600"/>
          </a:xfrm>
          <a:prstGeom prst="rect">
            <a:avLst/>
          </a:prstGeom>
          <a:solidFill>
            <a:srgbClr val="DCFF6F"/>
          </a:solidFill>
          <a:ln cap="flat" cmpd="sng" w="38100">
            <a:solidFill>
              <a:schemeClr val="dk1"/>
            </a:solidFill>
            <a:prstDash val="solid"/>
            <a:round/>
            <a:headEnd len="sm" w="sm" type="none"/>
            <a:tailEnd len="sm" w="sm" type="none"/>
          </a:ln>
        </p:spPr>
        <p:txBody>
          <a:bodyPr anchorCtr="0" anchor="ctr" bIns="91425" lIns="365750" spcFirstLastPara="1" rIns="0" wrap="square" tIns="0">
            <a:noAutofit/>
          </a:bodyPr>
          <a:lstStyle/>
          <a:p>
            <a:pPr indent="0" lvl="0" marL="0" marR="419100" rtl="0" algn="l">
              <a:lnSpc>
                <a:spcPct val="137500"/>
              </a:lnSpc>
              <a:spcBef>
                <a:spcPts val="0"/>
              </a:spcBef>
              <a:spcAft>
                <a:spcPts val="0"/>
              </a:spcAft>
              <a:buNone/>
            </a:pPr>
            <a:r>
              <a:t/>
            </a:r>
            <a:endParaRPr>
              <a:solidFill>
                <a:schemeClr val="dk1"/>
              </a:solidFill>
            </a:endParaRPr>
          </a:p>
        </p:txBody>
      </p:sp>
      <p:pic>
        <p:nvPicPr>
          <p:cNvPr id="72" name="Google Shape;72;p15"/>
          <p:cNvPicPr preferRelativeResize="0"/>
          <p:nvPr/>
        </p:nvPicPr>
        <p:blipFill>
          <a:blip r:embed="rId3">
            <a:alphaModFix/>
          </a:blip>
          <a:stretch>
            <a:fillRect/>
          </a:stretch>
        </p:blipFill>
        <p:spPr>
          <a:xfrm>
            <a:off x="6475025" y="1411387"/>
            <a:ext cx="636650" cy="641724"/>
          </a:xfrm>
          <a:prstGeom prst="rect">
            <a:avLst/>
          </a:prstGeom>
          <a:noFill/>
          <a:ln>
            <a:noFill/>
          </a:ln>
        </p:spPr>
      </p:pic>
      <p:sp>
        <p:nvSpPr>
          <p:cNvPr id="73" name="Google Shape;73;p15"/>
          <p:cNvSpPr/>
          <p:nvPr/>
        </p:nvSpPr>
        <p:spPr>
          <a:xfrm>
            <a:off x="582100" y="1466425"/>
            <a:ext cx="3287400" cy="32202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365750" spcFirstLastPara="1" rIns="0" wrap="square" tIns="731500">
            <a:noAutofit/>
          </a:bodyPr>
          <a:lstStyle/>
          <a:p>
            <a:pPr indent="0" lvl="0" marL="0" marR="419100" rtl="0" algn="l">
              <a:lnSpc>
                <a:spcPct val="137500"/>
              </a:lnSpc>
              <a:spcBef>
                <a:spcPts val="0"/>
              </a:spcBef>
              <a:spcAft>
                <a:spcPts val="0"/>
              </a:spcAft>
              <a:buNone/>
            </a:pPr>
            <a:r>
              <a:rPr lang="en" sz="1600">
                <a:solidFill>
                  <a:schemeClr val="dk1"/>
                </a:solidFill>
                <a:latin typeface="Roboto Serif"/>
                <a:ea typeface="Roboto Serif"/>
                <a:cs typeface="Roboto Serif"/>
                <a:sym typeface="Roboto Serif"/>
              </a:rPr>
              <a:t>Sharing files over discord, and other chat channels is high risk.</a:t>
            </a:r>
            <a:endParaRPr sz="1600">
              <a:solidFill>
                <a:schemeClr val="dk1"/>
              </a:solidFill>
              <a:latin typeface="Roboto Serif"/>
              <a:ea typeface="Roboto Serif"/>
              <a:cs typeface="Roboto Serif"/>
              <a:sym typeface="Roboto Serif"/>
            </a:endParaRPr>
          </a:p>
        </p:txBody>
      </p:sp>
      <p:sp>
        <p:nvSpPr>
          <p:cNvPr id="74" name="Google Shape;74;p15"/>
          <p:cNvSpPr/>
          <p:nvPr/>
        </p:nvSpPr>
        <p:spPr>
          <a:xfrm>
            <a:off x="1686150" y="1305950"/>
            <a:ext cx="1035000" cy="852600"/>
          </a:xfrm>
          <a:prstGeom prst="rect">
            <a:avLst/>
          </a:prstGeom>
          <a:solidFill>
            <a:srgbClr val="DCFF6F"/>
          </a:solidFill>
          <a:ln cap="flat" cmpd="sng" w="38100">
            <a:solidFill>
              <a:schemeClr val="dk1"/>
            </a:solidFill>
            <a:prstDash val="solid"/>
            <a:round/>
            <a:headEnd len="sm" w="sm" type="none"/>
            <a:tailEnd len="sm" w="sm" type="none"/>
          </a:ln>
        </p:spPr>
        <p:txBody>
          <a:bodyPr anchorCtr="0" anchor="ctr" bIns="91425" lIns="365750" spcFirstLastPara="1" rIns="0" wrap="square" tIns="0">
            <a:noAutofit/>
          </a:bodyPr>
          <a:lstStyle/>
          <a:p>
            <a:pPr indent="0" lvl="0" marL="0" marR="419100" rtl="0" algn="l">
              <a:lnSpc>
                <a:spcPct val="137500"/>
              </a:lnSpc>
              <a:spcBef>
                <a:spcPts val="0"/>
              </a:spcBef>
              <a:spcAft>
                <a:spcPts val="0"/>
              </a:spcAft>
              <a:buNone/>
            </a:pPr>
            <a:r>
              <a:t/>
            </a:r>
            <a:endParaRPr>
              <a:solidFill>
                <a:schemeClr val="dk1"/>
              </a:solidFill>
            </a:endParaRPr>
          </a:p>
        </p:txBody>
      </p:sp>
      <p:pic>
        <p:nvPicPr>
          <p:cNvPr id="75" name="Google Shape;75;p15"/>
          <p:cNvPicPr preferRelativeResize="0"/>
          <p:nvPr/>
        </p:nvPicPr>
        <p:blipFill rotWithShape="1">
          <a:blip r:embed="rId4">
            <a:alphaModFix/>
          </a:blip>
          <a:srcRect b="0" l="4437" r="4446" t="0"/>
          <a:stretch/>
        </p:blipFill>
        <p:spPr>
          <a:xfrm>
            <a:off x="1885375" y="1411388"/>
            <a:ext cx="636652" cy="641727"/>
          </a:xfrm>
          <a:prstGeom prst="rect">
            <a:avLst/>
          </a:prstGeom>
          <a:noFill/>
          <a:ln>
            <a:noFill/>
          </a:ln>
        </p:spPr>
      </p:pic>
      <p:sp>
        <p:nvSpPr>
          <p:cNvPr id="76" name="Google Shape;76;p15"/>
          <p:cNvSpPr/>
          <p:nvPr/>
        </p:nvSpPr>
        <p:spPr>
          <a:xfrm>
            <a:off x="8747475" y="4767675"/>
            <a:ext cx="264600" cy="26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Serif Light"/>
                <a:ea typeface="Roboto Serif Light"/>
                <a:cs typeface="Roboto Serif Light"/>
                <a:sym typeface="Roboto Serif Light"/>
              </a:rPr>
              <a:t>1</a:t>
            </a:r>
            <a:endParaRPr sz="1200">
              <a:solidFill>
                <a:schemeClr val="dk2"/>
              </a:solidFill>
              <a:latin typeface="Roboto Serif Light"/>
              <a:ea typeface="Roboto Serif Light"/>
              <a:cs typeface="Roboto Serif Light"/>
              <a:sym typeface="Roboto Serif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A5FD"/>
        </a:solidFill>
      </p:bgPr>
    </p:bg>
    <p:spTree>
      <p:nvGrpSpPr>
        <p:cNvPr id="80" name="Shape 80"/>
        <p:cNvGrpSpPr/>
        <p:nvPr/>
      </p:nvGrpSpPr>
      <p:grpSpPr>
        <a:xfrm>
          <a:off x="0" y="0"/>
          <a:ext cx="0" cy="0"/>
          <a:chOff x="0" y="0"/>
          <a:chExt cx="0" cy="0"/>
        </a:xfrm>
      </p:grpSpPr>
      <p:sp>
        <p:nvSpPr>
          <p:cNvPr id="81" name="Google Shape;81;p16"/>
          <p:cNvSpPr/>
          <p:nvPr/>
        </p:nvSpPr>
        <p:spPr>
          <a:xfrm>
            <a:off x="560050" y="412475"/>
            <a:ext cx="1686600" cy="7002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ctr" bIns="0" lIns="182875" spcFirstLastPara="1" rIns="91425" wrap="square" tIns="91425">
            <a:noAutofit/>
          </a:bodyPr>
          <a:lstStyle/>
          <a:p>
            <a:pPr indent="0" lvl="0" marL="0" marR="419100" rtl="0" algn="l">
              <a:lnSpc>
                <a:spcPct val="137500"/>
              </a:lnSpc>
              <a:spcBef>
                <a:spcPts val="0"/>
              </a:spcBef>
              <a:spcAft>
                <a:spcPts val="0"/>
              </a:spcAft>
              <a:buNone/>
            </a:pPr>
            <a:r>
              <a:rPr b="1" lang="en" sz="2300">
                <a:solidFill>
                  <a:schemeClr val="dk1"/>
                </a:solidFill>
                <a:latin typeface="Roboto Serif"/>
                <a:ea typeface="Roboto Serif"/>
                <a:cs typeface="Roboto Serif"/>
                <a:sym typeface="Roboto Serif"/>
              </a:rPr>
              <a:t>Demo</a:t>
            </a:r>
            <a:endParaRPr/>
          </a:p>
        </p:txBody>
      </p:sp>
      <p:sp>
        <p:nvSpPr>
          <p:cNvPr id="82" name="Google Shape;82;p16"/>
          <p:cNvSpPr/>
          <p:nvPr/>
        </p:nvSpPr>
        <p:spPr>
          <a:xfrm>
            <a:off x="604250" y="1466425"/>
            <a:ext cx="7987800" cy="32202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365750" spcFirstLastPara="1" rIns="0" wrap="square" tIns="0">
            <a:noAutofit/>
          </a:bodyPr>
          <a:lstStyle/>
          <a:p>
            <a:pPr indent="0" lvl="0" marL="0" marR="419100" rtl="0" algn="l">
              <a:lnSpc>
                <a:spcPct val="137500"/>
              </a:lnSpc>
              <a:spcBef>
                <a:spcPts val="0"/>
              </a:spcBef>
              <a:spcAft>
                <a:spcPts val="0"/>
              </a:spcAft>
              <a:buClr>
                <a:schemeClr val="dk1"/>
              </a:buClr>
              <a:buSzPts val="1100"/>
              <a:buFont typeface="Arial"/>
              <a:buNone/>
            </a:pPr>
            <a:r>
              <a:t/>
            </a:r>
            <a:endParaRPr>
              <a:solidFill>
                <a:schemeClr val="dk1"/>
              </a:solidFill>
            </a:endParaRPr>
          </a:p>
        </p:txBody>
      </p:sp>
      <p:sp>
        <p:nvSpPr>
          <p:cNvPr id="83" name="Google Shape;83;p16"/>
          <p:cNvSpPr/>
          <p:nvPr/>
        </p:nvSpPr>
        <p:spPr>
          <a:xfrm>
            <a:off x="8747475" y="4767675"/>
            <a:ext cx="264600" cy="26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Serif Light"/>
                <a:ea typeface="Roboto Serif Light"/>
                <a:cs typeface="Roboto Serif Light"/>
                <a:sym typeface="Roboto Serif Light"/>
              </a:rPr>
              <a:t>2</a:t>
            </a:r>
            <a:endParaRPr sz="1200">
              <a:solidFill>
                <a:schemeClr val="dk2"/>
              </a:solidFill>
              <a:latin typeface="Roboto Serif Light"/>
              <a:ea typeface="Roboto Serif Light"/>
              <a:cs typeface="Roboto Serif Light"/>
              <a:sym typeface="Roboto Serif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F6F"/>
        </a:solidFill>
      </p:bgPr>
    </p:bg>
    <p:spTree>
      <p:nvGrpSpPr>
        <p:cNvPr id="87" name="Shape 87"/>
        <p:cNvGrpSpPr/>
        <p:nvPr/>
      </p:nvGrpSpPr>
      <p:grpSpPr>
        <a:xfrm>
          <a:off x="0" y="0"/>
          <a:ext cx="0" cy="0"/>
          <a:chOff x="0" y="0"/>
          <a:chExt cx="0" cy="0"/>
        </a:xfrm>
      </p:grpSpPr>
      <p:sp>
        <p:nvSpPr>
          <p:cNvPr id="88" name="Google Shape;88;p17"/>
          <p:cNvSpPr/>
          <p:nvPr/>
        </p:nvSpPr>
        <p:spPr>
          <a:xfrm>
            <a:off x="604250" y="1981975"/>
            <a:ext cx="7987800" cy="27045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365750" spcFirstLastPara="1" rIns="0" wrap="square" tIns="0">
            <a:noAutofit/>
          </a:bodyPr>
          <a:lstStyle/>
          <a:p>
            <a:pPr indent="0" lvl="0" marL="0" marR="419100" rtl="0" algn="l">
              <a:lnSpc>
                <a:spcPct val="137500"/>
              </a:lnSpc>
              <a:spcBef>
                <a:spcPts val="0"/>
              </a:spcBef>
              <a:spcAft>
                <a:spcPts val="0"/>
              </a:spcAft>
              <a:buNone/>
            </a:pPr>
            <a:r>
              <a:rPr lang="en" sz="1600">
                <a:solidFill>
                  <a:schemeClr val="dk1"/>
                </a:solidFill>
                <a:latin typeface="Roboto Serif"/>
                <a:ea typeface="Roboto Serif"/>
                <a:cs typeface="Roboto Serif"/>
                <a:sym typeface="Roboto Serif"/>
              </a:rPr>
              <a:t>Lorem ipsum dolor sit amet, consectetur adipiscing elit, sed do eiusmod tempor incididunt ut labore et dolore magna aliqua. Ut enim ad minim veniam, quis nostrud exercitation ullamco laboris nisi ut aliquip ex ea commodo consequat. </a:t>
            </a:r>
            <a:r>
              <a:rPr lang="en" sz="1600">
                <a:solidFill>
                  <a:schemeClr val="dk1"/>
                </a:solidFill>
                <a:latin typeface="Roboto Serif"/>
                <a:ea typeface="Roboto Serif"/>
                <a:cs typeface="Roboto Serif"/>
                <a:sym typeface="Roboto Serif"/>
              </a:rPr>
              <a:t>Duis aute irure dolor in reprehenderit in voluptate velit esse cillum dolore eu fugiat nulla pariatur.</a:t>
            </a:r>
            <a:endParaRPr>
              <a:solidFill>
                <a:schemeClr val="dk1"/>
              </a:solidFill>
            </a:endParaRPr>
          </a:p>
        </p:txBody>
      </p:sp>
      <p:sp>
        <p:nvSpPr>
          <p:cNvPr id="89" name="Google Shape;89;p17"/>
          <p:cNvSpPr/>
          <p:nvPr/>
        </p:nvSpPr>
        <p:spPr>
          <a:xfrm>
            <a:off x="560050" y="412475"/>
            <a:ext cx="1686600" cy="7002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ctr" bIns="0" lIns="182875" spcFirstLastPara="1" rIns="91425" wrap="square" tIns="91425">
            <a:noAutofit/>
          </a:bodyPr>
          <a:lstStyle/>
          <a:p>
            <a:pPr indent="0" lvl="0" marL="0" marR="419100" rtl="0" algn="l">
              <a:lnSpc>
                <a:spcPct val="137500"/>
              </a:lnSpc>
              <a:spcBef>
                <a:spcPts val="0"/>
              </a:spcBef>
              <a:spcAft>
                <a:spcPts val="0"/>
              </a:spcAft>
              <a:buNone/>
            </a:pPr>
            <a:r>
              <a:rPr b="1" lang="en" sz="2300">
                <a:solidFill>
                  <a:schemeClr val="dk1"/>
                </a:solidFill>
                <a:latin typeface="Roboto Serif"/>
                <a:ea typeface="Roboto Serif"/>
                <a:cs typeface="Roboto Serif"/>
                <a:sym typeface="Roboto Serif"/>
              </a:rPr>
              <a:t>Demo</a:t>
            </a:r>
            <a:endParaRPr/>
          </a:p>
        </p:txBody>
      </p:sp>
      <p:sp>
        <p:nvSpPr>
          <p:cNvPr id="90" name="Google Shape;90;p17"/>
          <p:cNvSpPr/>
          <p:nvPr/>
        </p:nvSpPr>
        <p:spPr>
          <a:xfrm>
            <a:off x="604250" y="1267800"/>
            <a:ext cx="5376300" cy="343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Serif Light"/>
                <a:ea typeface="Roboto Serif Light"/>
                <a:cs typeface="Roboto Serif Light"/>
                <a:sym typeface="Roboto Serif Light"/>
              </a:rPr>
              <a:t>Subtitle</a:t>
            </a:r>
            <a:endParaRPr>
              <a:latin typeface="Roboto Serif Light"/>
              <a:ea typeface="Roboto Serif Light"/>
              <a:cs typeface="Roboto Serif Light"/>
              <a:sym typeface="Roboto Serif Light"/>
            </a:endParaRPr>
          </a:p>
        </p:txBody>
      </p:sp>
      <p:sp>
        <p:nvSpPr>
          <p:cNvPr id="91" name="Google Shape;91;p17"/>
          <p:cNvSpPr/>
          <p:nvPr/>
        </p:nvSpPr>
        <p:spPr>
          <a:xfrm>
            <a:off x="8747475" y="4767675"/>
            <a:ext cx="264600" cy="26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Serif Light"/>
                <a:ea typeface="Roboto Serif Light"/>
                <a:cs typeface="Roboto Serif Light"/>
                <a:sym typeface="Roboto Serif Light"/>
              </a:rPr>
              <a:t>3</a:t>
            </a:r>
            <a:endParaRPr sz="1200">
              <a:solidFill>
                <a:schemeClr val="dk2"/>
              </a:solidFill>
              <a:latin typeface="Roboto Serif Light"/>
              <a:ea typeface="Roboto Serif Light"/>
              <a:cs typeface="Roboto Serif Light"/>
              <a:sym typeface="Roboto Serif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A5FD"/>
        </a:solidFill>
      </p:bgPr>
    </p:bg>
    <p:spTree>
      <p:nvGrpSpPr>
        <p:cNvPr id="95" name="Shape 95"/>
        <p:cNvGrpSpPr/>
        <p:nvPr/>
      </p:nvGrpSpPr>
      <p:grpSpPr>
        <a:xfrm>
          <a:off x="0" y="0"/>
          <a:ext cx="0" cy="0"/>
          <a:chOff x="0" y="0"/>
          <a:chExt cx="0" cy="0"/>
        </a:xfrm>
      </p:grpSpPr>
      <p:sp>
        <p:nvSpPr>
          <p:cNvPr id="96" name="Google Shape;96;p18"/>
          <p:cNvSpPr/>
          <p:nvPr/>
        </p:nvSpPr>
        <p:spPr>
          <a:xfrm>
            <a:off x="560050" y="412475"/>
            <a:ext cx="4701300" cy="7002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ctr" bIns="0" lIns="182875" spcFirstLastPara="1" rIns="91425" wrap="square" tIns="91425">
            <a:noAutofit/>
          </a:bodyPr>
          <a:lstStyle/>
          <a:p>
            <a:pPr indent="0" lvl="0" marL="0" marR="419100" rtl="0" algn="l">
              <a:lnSpc>
                <a:spcPct val="137500"/>
              </a:lnSpc>
              <a:spcBef>
                <a:spcPts val="0"/>
              </a:spcBef>
              <a:spcAft>
                <a:spcPts val="0"/>
              </a:spcAft>
              <a:buNone/>
            </a:pPr>
            <a:r>
              <a:rPr b="1" lang="en" sz="2300">
                <a:solidFill>
                  <a:schemeClr val="dk1"/>
                </a:solidFill>
                <a:latin typeface="Roboto Serif"/>
                <a:ea typeface="Roboto Serif"/>
                <a:cs typeface="Roboto Serif"/>
                <a:sym typeface="Roboto Serif"/>
              </a:rPr>
              <a:t>How We Make Money</a:t>
            </a:r>
            <a:endParaRPr/>
          </a:p>
        </p:txBody>
      </p:sp>
      <p:sp>
        <p:nvSpPr>
          <p:cNvPr id="97" name="Google Shape;97;p18"/>
          <p:cNvSpPr/>
          <p:nvPr/>
        </p:nvSpPr>
        <p:spPr>
          <a:xfrm>
            <a:off x="608300" y="1452375"/>
            <a:ext cx="5329500" cy="32337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0" lIns="365750" spcFirstLastPara="1" rIns="0" wrap="square" tIns="0">
            <a:noAutofit/>
          </a:bodyPr>
          <a:lstStyle/>
          <a:p>
            <a:pPr indent="0" lvl="0" marL="0" marR="419100" rtl="0" algn="l">
              <a:lnSpc>
                <a:spcPct val="137500"/>
              </a:lnSpc>
              <a:spcBef>
                <a:spcPts val="0"/>
              </a:spcBef>
              <a:spcAft>
                <a:spcPts val="0"/>
              </a:spcAft>
              <a:buNone/>
            </a:pPr>
            <a:r>
              <a:rPr lang="en" sz="1600">
                <a:solidFill>
                  <a:schemeClr val="dk1"/>
                </a:solidFill>
                <a:latin typeface="Roboto Serif"/>
                <a:ea typeface="Roboto Serif"/>
                <a:cs typeface="Roboto Serif"/>
                <a:sym typeface="Roboto Serif"/>
              </a:rPr>
              <a:t>Rico’s secret takes a rake twice. Once from each file that is uploaded, and a second time from each file that is then accessed by the recipient of the secret.</a:t>
            </a:r>
            <a:endParaRPr>
              <a:solidFill>
                <a:schemeClr val="dk1"/>
              </a:solidFill>
            </a:endParaRPr>
          </a:p>
        </p:txBody>
      </p:sp>
      <p:sp>
        <p:nvSpPr>
          <p:cNvPr id="98" name="Google Shape;98;p18"/>
          <p:cNvSpPr/>
          <p:nvPr/>
        </p:nvSpPr>
        <p:spPr>
          <a:xfrm>
            <a:off x="5697175" y="1161525"/>
            <a:ext cx="2944800" cy="2248800"/>
          </a:xfrm>
          <a:prstGeom prst="rect">
            <a:avLst/>
          </a:prstGeom>
          <a:solidFill>
            <a:srgbClr val="DCFF6F"/>
          </a:solidFill>
          <a:ln cap="flat" cmpd="sng" w="38100">
            <a:solidFill>
              <a:schemeClr val="dk1"/>
            </a:solidFill>
            <a:prstDash val="solid"/>
            <a:round/>
            <a:headEnd len="sm" w="sm" type="none"/>
            <a:tailEnd len="sm" w="sm" type="none"/>
          </a:ln>
        </p:spPr>
        <p:txBody>
          <a:bodyPr anchorCtr="0" anchor="ctr" bIns="91425" lIns="365750" spcFirstLastPara="1" rIns="0" wrap="square" tIns="0">
            <a:noAutofit/>
          </a:bodyPr>
          <a:lstStyle/>
          <a:p>
            <a:pPr indent="0" lvl="0" marL="0" marR="419100" rtl="0" algn="l">
              <a:lnSpc>
                <a:spcPct val="137500"/>
              </a:lnSpc>
              <a:spcBef>
                <a:spcPts val="0"/>
              </a:spcBef>
              <a:spcAft>
                <a:spcPts val="0"/>
              </a:spcAft>
              <a:buNone/>
            </a:pPr>
            <a:r>
              <a:t/>
            </a:r>
            <a:endParaRPr>
              <a:solidFill>
                <a:schemeClr val="dk1"/>
              </a:solidFill>
            </a:endParaRPr>
          </a:p>
        </p:txBody>
      </p:sp>
      <p:pic>
        <p:nvPicPr>
          <p:cNvPr id="99" name="Google Shape;99;p18"/>
          <p:cNvPicPr preferRelativeResize="0"/>
          <p:nvPr/>
        </p:nvPicPr>
        <p:blipFill>
          <a:blip r:embed="rId3">
            <a:alphaModFix/>
          </a:blip>
          <a:stretch>
            <a:fillRect/>
          </a:stretch>
        </p:blipFill>
        <p:spPr>
          <a:xfrm>
            <a:off x="6255999" y="1384630"/>
            <a:ext cx="1765273" cy="1802589"/>
          </a:xfrm>
          <a:prstGeom prst="rect">
            <a:avLst/>
          </a:prstGeom>
          <a:noFill/>
          <a:ln>
            <a:noFill/>
          </a:ln>
        </p:spPr>
      </p:pic>
      <p:sp>
        <p:nvSpPr>
          <p:cNvPr id="100" name="Google Shape;100;p18"/>
          <p:cNvSpPr/>
          <p:nvPr/>
        </p:nvSpPr>
        <p:spPr>
          <a:xfrm>
            <a:off x="8747475" y="4767675"/>
            <a:ext cx="264600" cy="26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Serif Light"/>
                <a:ea typeface="Roboto Serif Light"/>
                <a:cs typeface="Roboto Serif Light"/>
                <a:sym typeface="Roboto Serif Light"/>
              </a:rPr>
              <a:t>4</a:t>
            </a:r>
            <a:endParaRPr sz="1200">
              <a:solidFill>
                <a:schemeClr val="dk2"/>
              </a:solidFill>
              <a:latin typeface="Roboto Serif Light"/>
              <a:ea typeface="Roboto Serif Light"/>
              <a:cs typeface="Roboto Serif Light"/>
              <a:sym typeface="Roboto Serif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F6F"/>
        </a:solidFill>
      </p:bgPr>
    </p:bg>
    <p:spTree>
      <p:nvGrpSpPr>
        <p:cNvPr id="104" name="Shape 104"/>
        <p:cNvGrpSpPr/>
        <p:nvPr/>
      </p:nvGrpSpPr>
      <p:grpSpPr>
        <a:xfrm>
          <a:off x="0" y="0"/>
          <a:ext cx="0" cy="0"/>
          <a:chOff x="0" y="0"/>
          <a:chExt cx="0" cy="0"/>
        </a:xfrm>
      </p:grpSpPr>
      <p:sp>
        <p:nvSpPr>
          <p:cNvPr id="105" name="Google Shape;105;p19"/>
          <p:cNvSpPr/>
          <p:nvPr/>
        </p:nvSpPr>
        <p:spPr>
          <a:xfrm>
            <a:off x="2236450" y="412475"/>
            <a:ext cx="4701300" cy="7002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ctr" bIns="0" lIns="457200" spcFirstLastPara="1" rIns="91425" wrap="square" tIns="91425">
            <a:noAutofit/>
          </a:bodyPr>
          <a:lstStyle/>
          <a:p>
            <a:pPr indent="0" lvl="0" marL="0" marR="419100" rtl="0" algn="ctr">
              <a:lnSpc>
                <a:spcPct val="137500"/>
              </a:lnSpc>
              <a:spcBef>
                <a:spcPts val="0"/>
              </a:spcBef>
              <a:spcAft>
                <a:spcPts val="0"/>
              </a:spcAft>
              <a:buNone/>
            </a:pPr>
            <a:r>
              <a:rPr b="1" lang="en" sz="2300">
                <a:solidFill>
                  <a:schemeClr val="dk1"/>
                </a:solidFill>
                <a:latin typeface="Roboto Serif"/>
                <a:ea typeface="Roboto Serif"/>
                <a:cs typeface="Roboto Serif"/>
                <a:sym typeface="Roboto Serif"/>
              </a:rPr>
              <a:t>Future Road Map</a:t>
            </a:r>
            <a:endParaRPr/>
          </a:p>
        </p:txBody>
      </p:sp>
      <p:sp>
        <p:nvSpPr>
          <p:cNvPr id="106" name="Google Shape;106;p19"/>
          <p:cNvSpPr/>
          <p:nvPr/>
        </p:nvSpPr>
        <p:spPr>
          <a:xfrm>
            <a:off x="707425" y="1783025"/>
            <a:ext cx="1982100" cy="27045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4300" spcFirstLastPara="1" rIns="0" wrap="square" tIns="0">
            <a:noAutofit/>
          </a:bodyPr>
          <a:lstStyle/>
          <a:p>
            <a:pPr indent="0" lvl="0" marL="0" marR="237743" rtl="0" algn="l">
              <a:lnSpc>
                <a:spcPct val="137500"/>
              </a:lnSpc>
              <a:spcBef>
                <a:spcPts val="0"/>
              </a:spcBef>
              <a:spcAft>
                <a:spcPts val="0"/>
              </a:spcAft>
              <a:buNone/>
            </a:pPr>
            <a:r>
              <a:rPr lang="en" sz="1100">
                <a:solidFill>
                  <a:schemeClr val="dk1"/>
                </a:solidFill>
                <a:latin typeface="Roboto Serif"/>
                <a:ea typeface="Roboto Serif"/>
                <a:cs typeface="Roboto Serif"/>
                <a:sym typeface="Roboto Serif"/>
              </a:rPr>
              <a:t>Web based platform.</a:t>
            </a:r>
            <a:endParaRPr sz="900">
              <a:solidFill>
                <a:schemeClr val="dk1"/>
              </a:solidFill>
            </a:endParaRPr>
          </a:p>
        </p:txBody>
      </p:sp>
      <p:sp>
        <p:nvSpPr>
          <p:cNvPr id="107" name="Google Shape;107;p19"/>
          <p:cNvSpPr/>
          <p:nvPr/>
        </p:nvSpPr>
        <p:spPr>
          <a:xfrm>
            <a:off x="560050" y="1577300"/>
            <a:ext cx="1613700" cy="3438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47625">
              <a:srgbClr val="000000"/>
            </a:outerShdw>
          </a:effectLst>
        </p:spPr>
        <p:txBody>
          <a:bodyPr anchorCtr="0" anchor="ctr" bIns="91425" lIns="182875" spcFirstLastPara="1" rIns="91425" wrap="square" tIns="137150">
            <a:noAutofit/>
          </a:bodyPr>
          <a:lstStyle/>
          <a:p>
            <a:pPr indent="0" lvl="0" marL="0" marR="419100" rtl="0" algn="l">
              <a:lnSpc>
                <a:spcPct val="137500"/>
              </a:lnSpc>
              <a:spcBef>
                <a:spcPts val="0"/>
              </a:spcBef>
              <a:spcAft>
                <a:spcPts val="0"/>
              </a:spcAft>
              <a:buNone/>
            </a:pPr>
            <a:r>
              <a:rPr lang="en">
                <a:solidFill>
                  <a:schemeClr val="dk1"/>
                </a:solidFill>
                <a:latin typeface="Roboto Serif Medium"/>
                <a:ea typeface="Roboto Serif Medium"/>
                <a:cs typeface="Roboto Serif Medium"/>
                <a:sym typeface="Roboto Serif Medium"/>
              </a:rPr>
              <a:t>MVP</a:t>
            </a:r>
            <a:endParaRPr sz="500">
              <a:latin typeface="Roboto Serif Medium"/>
              <a:ea typeface="Roboto Serif Medium"/>
              <a:cs typeface="Roboto Serif Medium"/>
              <a:sym typeface="Roboto Serif Medium"/>
            </a:endParaRPr>
          </a:p>
        </p:txBody>
      </p:sp>
      <p:sp>
        <p:nvSpPr>
          <p:cNvPr id="108" name="Google Shape;108;p19"/>
          <p:cNvSpPr/>
          <p:nvPr/>
        </p:nvSpPr>
        <p:spPr>
          <a:xfrm>
            <a:off x="2886336" y="2814925"/>
            <a:ext cx="571500" cy="285600"/>
          </a:xfrm>
          <a:prstGeom prst="rightArrow">
            <a:avLst>
              <a:gd fmla="val 50000" name="adj1"/>
              <a:gd fmla="val 87771" name="adj2"/>
            </a:avLst>
          </a:prstGeom>
          <a:solidFill>
            <a:srgbClr val="FDFC01"/>
          </a:solidFill>
          <a:ln cap="flat" cmpd="sng" w="28575">
            <a:solidFill>
              <a:schemeClr val="dk1"/>
            </a:solidFill>
            <a:prstDash val="solid"/>
            <a:round/>
            <a:headEnd len="sm" w="sm" type="none"/>
            <a:tailEnd len="sm" w="sm" type="none"/>
          </a:ln>
          <a:effectLst>
            <a:outerShdw rotWithShape="0" algn="bl" dir="3060000" dist="47625">
              <a:srgbClr val="000000"/>
            </a:outerShdw>
          </a:effectLst>
        </p:spPr>
        <p:txBody>
          <a:bodyPr anchorCtr="0" anchor="ctr" bIns="91425" lIns="91425" spcFirstLastPara="1" rIns="91425" wrap="square" tIns="91425">
            <a:noAutofit/>
          </a:bodyPr>
          <a:lstStyle/>
          <a:p>
            <a:pPr indent="0" lvl="0" marL="0" marR="419100" rtl="0" algn="ctr">
              <a:lnSpc>
                <a:spcPct val="137500"/>
              </a:lnSpc>
              <a:spcBef>
                <a:spcPts val="0"/>
              </a:spcBef>
              <a:spcAft>
                <a:spcPts val="0"/>
              </a:spcAft>
              <a:buNone/>
            </a:pPr>
            <a:r>
              <a:t/>
            </a:r>
            <a:endParaRPr b="1" sz="2300">
              <a:solidFill>
                <a:schemeClr val="dk1"/>
              </a:solidFill>
              <a:latin typeface="Roboto Serif"/>
              <a:ea typeface="Roboto Serif"/>
              <a:cs typeface="Roboto Serif"/>
              <a:sym typeface="Roboto Serif"/>
            </a:endParaRPr>
          </a:p>
        </p:txBody>
      </p:sp>
      <p:sp>
        <p:nvSpPr>
          <p:cNvPr id="109" name="Google Shape;109;p19"/>
          <p:cNvSpPr/>
          <p:nvPr/>
        </p:nvSpPr>
        <p:spPr>
          <a:xfrm>
            <a:off x="5833574" y="2814925"/>
            <a:ext cx="571500" cy="285600"/>
          </a:xfrm>
          <a:prstGeom prst="rightArrow">
            <a:avLst>
              <a:gd fmla="val 50000" name="adj1"/>
              <a:gd fmla="val 87771" name="adj2"/>
            </a:avLst>
          </a:prstGeom>
          <a:solidFill>
            <a:srgbClr val="FDFC01"/>
          </a:solidFill>
          <a:ln cap="flat" cmpd="sng" w="28575">
            <a:solidFill>
              <a:schemeClr val="dk1"/>
            </a:solidFill>
            <a:prstDash val="solid"/>
            <a:round/>
            <a:headEnd len="sm" w="sm" type="none"/>
            <a:tailEnd len="sm" w="sm" type="none"/>
          </a:ln>
          <a:effectLst>
            <a:outerShdw rotWithShape="0" algn="bl" dir="3060000" dist="47625">
              <a:srgbClr val="000000"/>
            </a:outerShdw>
          </a:effectLst>
        </p:spPr>
        <p:txBody>
          <a:bodyPr anchorCtr="0" anchor="ctr" bIns="91425" lIns="91425" spcFirstLastPara="1" rIns="91425" wrap="square" tIns="91425">
            <a:noAutofit/>
          </a:bodyPr>
          <a:lstStyle/>
          <a:p>
            <a:pPr indent="0" lvl="0" marL="0" marR="419100" rtl="0" algn="ctr">
              <a:lnSpc>
                <a:spcPct val="137500"/>
              </a:lnSpc>
              <a:spcBef>
                <a:spcPts val="0"/>
              </a:spcBef>
              <a:spcAft>
                <a:spcPts val="0"/>
              </a:spcAft>
              <a:buNone/>
            </a:pPr>
            <a:r>
              <a:t/>
            </a:r>
            <a:endParaRPr b="1" sz="2300">
              <a:solidFill>
                <a:schemeClr val="dk1"/>
              </a:solidFill>
              <a:latin typeface="Roboto Serif"/>
              <a:ea typeface="Roboto Serif"/>
              <a:cs typeface="Roboto Serif"/>
              <a:sym typeface="Roboto Serif"/>
            </a:endParaRPr>
          </a:p>
        </p:txBody>
      </p:sp>
      <p:sp>
        <p:nvSpPr>
          <p:cNvPr id="110" name="Google Shape;110;p19"/>
          <p:cNvSpPr/>
          <p:nvPr/>
        </p:nvSpPr>
        <p:spPr>
          <a:xfrm>
            <a:off x="3669738" y="1783025"/>
            <a:ext cx="1982100" cy="27045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4300" spcFirstLastPara="1" rIns="0" wrap="square" tIns="0">
            <a:noAutofit/>
          </a:bodyPr>
          <a:lstStyle/>
          <a:p>
            <a:pPr indent="0" lvl="0" marL="0" marR="237743" rtl="0" algn="l">
              <a:lnSpc>
                <a:spcPct val="137500"/>
              </a:lnSpc>
              <a:spcBef>
                <a:spcPts val="0"/>
              </a:spcBef>
              <a:spcAft>
                <a:spcPts val="0"/>
              </a:spcAft>
              <a:buClr>
                <a:schemeClr val="dk1"/>
              </a:buClr>
              <a:buSzPts val="1100"/>
              <a:buFont typeface="Arial"/>
              <a:buNone/>
            </a:pPr>
            <a:r>
              <a:rPr lang="en" sz="1100">
                <a:solidFill>
                  <a:schemeClr val="dk1"/>
                </a:solidFill>
                <a:latin typeface="Roboto Serif"/>
                <a:ea typeface="Roboto Serif"/>
                <a:cs typeface="Roboto Serif"/>
                <a:sym typeface="Roboto Serif"/>
              </a:rPr>
              <a:t>Secrets can be shared within games.</a:t>
            </a:r>
            <a:endParaRPr sz="900">
              <a:solidFill>
                <a:schemeClr val="dk1"/>
              </a:solidFill>
            </a:endParaRPr>
          </a:p>
          <a:p>
            <a:pPr indent="0" lvl="0" marL="0" marR="237743" rtl="0" algn="l">
              <a:lnSpc>
                <a:spcPct val="137500"/>
              </a:lnSpc>
              <a:spcBef>
                <a:spcPts val="0"/>
              </a:spcBef>
              <a:spcAft>
                <a:spcPts val="0"/>
              </a:spcAft>
              <a:buNone/>
            </a:pPr>
            <a:r>
              <a:t/>
            </a:r>
            <a:endParaRPr sz="1100">
              <a:solidFill>
                <a:schemeClr val="dk1"/>
              </a:solidFill>
              <a:latin typeface="Roboto Serif"/>
              <a:ea typeface="Roboto Serif"/>
              <a:cs typeface="Roboto Serif"/>
              <a:sym typeface="Roboto Serif"/>
            </a:endParaRPr>
          </a:p>
        </p:txBody>
      </p:sp>
      <p:sp>
        <p:nvSpPr>
          <p:cNvPr id="111" name="Google Shape;111;p19"/>
          <p:cNvSpPr/>
          <p:nvPr/>
        </p:nvSpPr>
        <p:spPr>
          <a:xfrm>
            <a:off x="3532288" y="1577300"/>
            <a:ext cx="1613700" cy="3438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47625">
              <a:srgbClr val="000000"/>
            </a:outerShdw>
          </a:effectLst>
        </p:spPr>
        <p:txBody>
          <a:bodyPr anchorCtr="0" anchor="ctr" bIns="91425" lIns="182875" spcFirstLastPara="1" rIns="91425" wrap="square" tIns="137150">
            <a:noAutofit/>
          </a:bodyPr>
          <a:lstStyle/>
          <a:p>
            <a:pPr indent="0" lvl="0" marL="0" marR="419100" rtl="0" algn="l">
              <a:lnSpc>
                <a:spcPct val="137500"/>
              </a:lnSpc>
              <a:spcBef>
                <a:spcPts val="0"/>
              </a:spcBef>
              <a:spcAft>
                <a:spcPts val="0"/>
              </a:spcAft>
              <a:buClr>
                <a:schemeClr val="dk1"/>
              </a:buClr>
              <a:buSzPts val="1100"/>
              <a:buFont typeface="Arial"/>
              <a:buNone/>
            </a:pPr>
            <a:r>
              <a:rPr lang="en" sz="1500">
                <a:solidFill>
                  <a:schemeClr val="dk1"/>
                </a:solidFill>
                <a:latin typeface="Roboto Serif Medium"/>
                <a:ea typeface="Roboto Serif Medium"/>
                <a:cs typeface="Roboto Serif Medium"/>
                <a:sym typeface="Roboto Serif Medium"/>
              </a:rPr>
              <a:t>In game</a:t>
            </a:r>
            <a:endParaRPr sz="500">
              <a:latin typeface="Roboto Serif Medium"/>
              <a:ea typeface="Roboto Serif Medium"/>
              <a:cs typeface="Roboto Serif Medium"/>
              <a:sym typeface="Roboto Serif Medium"/>
            </a:endParaRPr>
          </a:p>
        </p:txBody>
      </p:sp>
      <p:sp>
        <p:nvSpPr>
          <p:cNvPr id="112" name="Google Shape;112;p19"/>
          <p:cNvSpPr/>
          <p:nvPr/>
        </p:nvSpPr>
        <p:spPr>
          <a:xfrm>
            <a:off x="6779438" y="1783025"/>
            <a:ext cx="1982100" cy="27045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4300" spcFirstLastPara="1" rIns="0" wrap="square" tIns="0">
            <a:noAutofit/>
          </a:bodyPr>
          <a:lstStyle/>
          <a:p>
            <a:pPr indent="0" lvl="0" marL="0" marR="237743" rtl="0" algn="l">
              <a:lnSpc>
                <a:spcPct val="137500"/>
              </a:lnSpc>
              <a:spcBef>
                <a:spcPts val="0"/>
              </a:spcBef>
              <a:spcAft>
                <a:spcPts val="0"/>
              </a:spcAft>
              <a:buNone/>
            </a:pPr>
            <a:r>
              <a:t/>
            </a:r>
            <a:endParaRPr sz="900">
              <a:solidFill>
                <a:schemeClr val="dk1"/>
              </a:solidFill>
            </a:endParaRPr>
          </a:p>
        </p:txBody>
      </p:sp>
      <p:sp>
        <p:nvSpPr>
          <p:cNvPr id="113" name="Google Shape;113;p19"/>
          <p:cNvSpPr/>
          <p:nvPr/>
        </p:nvSpPr>
        <p:spPr>
          <a:xfrm>
            <a:off x="6632063" y="1577300"/>
            <a:ext cx="1613700" cy="3438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47625">
              <a:srgbClr val="000000"/>
            </a:outerShdw>
          </a:effectLst>
        </p:spPr>
        <p:txBody>
          <a:bodyPr anchorCtr="0" anchor="ctr" bIns="91425" lIns="182875" spcFirstLastPara="1" rIns="91425" wrap="square" tIns="137150">
            <a:noAutofit/>
          </a:bodyPr>
          <a:lstStyle/>
          <a:p>
            <a:pPr indent="0" lvl="0" marL="0" marR="419100" rtl="0" algn="l">
              <a:lnSpc>
                <a:spcPct val="137500"/>
              </a:lnSpc>
              <a:spcBef>
                <a:spcPts val="0"/>
              </a:spcBef>
              <a:spcAft>
                <a:spcPts val="0"/>
              </a:spcAft>
              <a:buNone/>
            </a:pPr>
            <a:r>
              <a:t/>
            </a:r>
            <a:endParaRPr sz="900">
              <a:latin typeface="Roboto Serif Medium"/>
              <a:ea typeface="Roboto Serif Medium"/>
              <a:cs typeface="Roboto Serif Medium"/>
              <a:sym typeface="Roboto Serif Medium"/>
            </a:endParaRPr>
          </a:p>
        </p:txBody>
      </p:sp>
      <p:sp>
        <p:nvSpPr>
          <p:cNvPr id="114" name="Google Shape;114;p19"/>
          <p:cNvSpPr/>
          <p:nvPr/>
        </p:nvSpPr>
        <p:spPr>
          <a:xfrm>
            <a:off x="8747475" y="4767675"/>
            <a:ext cx="264600" cy="26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Serif Light"/>
                <a:ea typeface="Roboto Serif Light"/>
                <a:cs typeface="Roboto Serif Light"/>
                <a:sym typeface="Roboto Serif Light"/>
              </a:rPr>
              <a:t>5</a:t>
            </a:r>
            <a:endParaRPr sz="1200">
              <a:solidFill>
                <a:schemeClr val="dk2"/>
              </a:solidFill>
              <a:latin typeface="Roboto Serif Light"/>
              <a:ea typeface="Roboto Serif Light"/>
              <a:cs typeface="Roboto Serif Light"/>
              <a:sym typeface="Roboto Serif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F6F"/>
        </a:solidFill>
      </p:bgPr>
    </p:bg>
    <p:spTree>
      <p:nvGrpSpPr>
        <p:cNvPr id="118" name="Shape 118"/>
        <p:cNvGrpSpPr/>
        <p:nvPr/>
      </p:nvGrpSpPr>
      <p:grpSpPr>
        <a:xfrm>
          <a:off x="0" y="0"/>
          <a:ext cx="0" cy="0"/>
          <a:chOff x="0" y="0"/>
          <a:chExt cx="0" cy="0"/>
        </a:xfrm>
      </p:grpSpPr>
      <p:sp>
        <p:nvSpPr>
          <p:cNvPr id="119" name="Google Shape;119;p20"/>
          <p:cNvSpPr/>
          <p:nvPr/>
        </p:nvSpPr>
        <p:spPr>
          <a:xfrm>
            <a:off x="525200" y="315950"/>
            <a:ext cx="2230800" cy="686100"/>
          </a:xfrm>
          <a:prstGeom prst="rect">
            <a:avLst/>
          </a:prstGeom>
          <a:solidFill>
            <a:srgbClr val="FDFC01"/>
          </a:solidFill>
          <a:ln cap="flat" cmpd="sng" w="28575">
            <a:solidFill>
              <a:schemeClr val="dk1"/>
            </a:solidFill>
            <a:prstDash val="solid"/>
            <a:round/>
            <a:headEnd len="sm" w="sm" type="none"/>
            <a:tailEnd len="sm" w="sm" type="none"/>
          </a:ln>
          <a:effectLst>
            <a:outerShdw rotWithShape="0" algn="bl" dir="3060000" dist="76200">
              <a:srgbClr val="000000"/>
            </a:outerShdw>
          </a:effectLst>
        </p:spPr>
        <p:txBody>
          <a:bodyPr anchorCtr="0" anchor="ctr" bIns="0" lIns="457200" spcFirstLastPara="1" rIns="91425" wrap="square" tIns="91425">
            <a:noAutofit/>
          </a:bodyPr>
          <a:lstStyle/>
          <a:p>
            <a:pPr indent="0" lvl="0" marL="0" marR="419100" rtl="0" algn="ctr">
              <a:lnSpc>
                <a:spcPct val="137500"/>
              </a:lnSpc>
              <a:spcBef>
                <a:spcPts val="0"/>
              </a:spcBef>
              <a:spcAft>
                <a:spcPts val="0"/>
              </a:spcAft>
              <a:buNone/>
            </a:pPr>
            <a:r>
              <a:rPr b="1" lang="en" sz="2300">
                <a:solidFill>
                  <a:schemeClr val="dk1"/>
                </a:solidFill>
                <a:latin typeface="Roboto Serif"/>
                <a:ea typeface="Roboto Serif"/>
                <a:cs typeface="Roboto Serif"/>
                <a:sym typeface="Roboto Serif"/>
              </a:rPr>
              <a:t>Roboto</a:t>
            </a:r>
            <a:endParaRPr/>
          </a:p>
        </p:txBody>
      </p:sp>
      <p:pic>
        <p:nvPicPr>
          <p:cNvPr id="120" name="Google Shape;120;p20"/>
          <p:cNvPicPr preferRelativeResize="0"/>
          <p:nvPr/>
        </p:nvPicPr>
        <p:blipFill>
          <a:blip r:embed="rId3">
            <a:alphaModFix/>
          </a:blip>
          <a:stretch>
            <a:fillRect/>
          </a:stretch>
        </p:blipFill>
        <p:spPr>
          <a:xfrm>
            <a:off x="525212" y="3414975"/>
            <a:ext cx="8093573" cy="1281475"/>
          </a:xfrm>
          <a:prstGeom prst="rect">
            <a:avLst/>
          </a:prstGeom>
          <a:noFill/>
          <a:ln cap="flat" cmpd="sng" w="28575">
            <a:solidFill>
              <a:schemeClr val="dk1"/>
            </a:solidFill>
            <a:prstDash val="solid"/>
            <a:round/>
            <a:headEnd len="sm" w="sm" type="none"/>
            <a:tailEnd len="sm" w="sm" type="none"/>
          </a:ln>
        </p:spPr>
      </p:pic>
      <p:pic>
        <p:nvPicPr>
          <p:cNvPr id="121" name="Google Shape;121;p20"/>
          <p:cNvPicPr preferRelativeResize="0"/>
          <p:nvPr/>
        </p:nvPicPr>
        <p:blipFill>
          <a:blip r:embed="rId4">
            <a:alphaModFix/>
          </a:blip>
          <a:stretch>
            <a:fillRect/>
          </a:stretch>
        </p:blipFill>
        <p:spPr>
          <a:xfrm>
            <a:off x="2989400" y="315950"/>
            <a:ext cx="5629373" cy="2831182"/>
          </a:xfrm>
          <a:prstGeom prst="rect">
            <a:avLst/>
          </a:prstGeom>
          <a:noFill/>
          <a:ln cap="flat" cmpd="sng" w="28575">
            <a:solidFill>
              <a:schemeClr val="dk1"/>
            </a:solidFill>
            <a:prstDash val="solid"/>
            <a:round/>
            <a:headEnd len="sm" w="sm" type="none"/>
            <a:tailEnd len="sm" w="sm" type="none"/>
          </a:ln>
        </p:spPr>
      </p:pic>
      <p:sp>
        <p:nvSpPr>
          <p:cNvPr id="122" name="Google Shape;122;p20"/>
          <p:cNvSpPr/>
          <p:nvPr/>
        </p:nvSpPr>
        <p:spPr>
          <a:xfrm>
            <a:off x="525200" y="1203625"/>
            <a:ext cx="2230800" cy="19434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0" lIns="365750" spcFirstLastPara="1" rIns="0" wrap="square" tIns="0">
            <a:noAutofit/>
          </a:bodyPr>
          <a:lstStyle/>
          <a:p>
            <a:pPr indent="0" lvl="0" marL="0" marR="146304" rtl="0" algn="l">
              <a:lnSpc>
                <a:spcPct val="137500"/>
              </a:lnSpc>
              <a:spcBef>
                <a:spcPts val="0"/>
              </a:spcBef>
              <a:spcAft>
                <a:spcPts val="0"/>
              </a:spcAft>
              <a:buNone/>
            </a:pPr>
            <a:r>
              <a:rPr lang="en" sz="1500">
                <a:solidFill>
                  <a:schemeClr val="dk1"/>
                </a:solidFill>
                <a:latin typeface="Roboto Serif"/>
                <a:ea typeface="Roboto Serif"/>
                <a:cs typeface="Roboto Serif"/>
                <a:sym typeface="Roboto Serif"/>
              </a:rPr>
              <a:t>Lorem ipsum dolor sit amet, consectetur adipiscing elit</a:t>
            </a:r>
            <a:endParaRPr sz="1300">
              <a:solidFill>
                <a:schemeClr val="dk1"/>
              </a:solidFill>
            </a:endParaRPr>
          </a:p>
        </p:txBody>
      </p:sp>
      <p:sp>
        <p:nvSpPr>
          <p:cNvPr id="123" name="Google Shape;123;p20"/>
          <p:cNvSpPr/>
          <p:nvPr/>
        </p:nvSpPr>
        <p:spPr>
          <a:xfrm>
            <a:off x="8747475" y="4767675"/>
            <a:ext cx="264600" cy="26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Serif Light"/>
                <a:ea typeface="Roboto Serif Light"/>
                <a:cs typeface="Roboto Serif Light"/>
                <a:sym typeface="Roboto Serif Light"/>
              </a:rPr>
              <a:t>6</a:t>
            </a:r>
            <a:endParaRPr sz="1200">
              <a:solidFill>
                <a:schemeClr val="dk2"/>
              </a:solidFill>
              <a:latin typeface="Roboto Serif Light"/>
              <a:ea typeface="Roboto Serif Light"/>
              <a:cs typeface="Roboto Serif Light"/>
              <a:sym typeface="Roboto Serif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