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7BED359-7190-4A41-B6A5-325E33AC9451}" type="datetimeFigureOut">
              <a:rPr lang="fr-FR" smtClean="0"/>
              <a:t>07/12/2013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7F14C64-EF09-4276-BCB0-56B2E52D3C80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58200" cy="1470025"/>
          </a:xfrm>
        </p:spPr>
        <p:txBody>
          <a:bodyPr/>
          <a:lstStyle/>
          <a:p>
            <a:pPr algn="ctr"/>
            <a:r>
              <a:rPr lang="fr-FR" dirty="0" smtClean="0"/>
              <a:t>K2 in </a:t>
            </a:r>
            <a:r>
              <a:rPr lang="fr-FR" dirty="0" err="1" smtClean="0"/>
              <a:t>Parallel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5" y="5867375"/>
            <a:ext cx="2376264" cy="864096"/>
          </a:xfrm>
        </p:spPr>
        <p:txBody>
          <a:bodyPr>
            <a:normAutofit/>
          </a:bodyPr>
          <a:lstStyle/>
          <a:p>
            <a:r>
              <a:rPr lang="fr-FR" sz="1400" dirty="0" smtClean="0"/>
              <a:t>CS205 Final Project</a:t>
            </a:r>
          </a:p>
          <a:p>
            <a:r>
              <a:rPr lang="fr-FR" sz="1400" dirty="0" smtClean="0"/>
              <a:t>Jody SCHECHTER</a:t>
            </a:r>
          </a:p>
          <a:p>
            <a:r>
              <a:rPr lang="fr-FR" sz="1400" dirty="0" err="1" smtClean="0"/>
              <a:t>Aymen</a:t>
            </a:r>
            <a:r>
              <a:rPr lang="fr-FR" sz="1400" dirty="0" smtClean="0"/>
              <a:t> JAFFRY</a:t>
            </a:r>
          </a:p>
          <a:p>
            <a:endParaRPr lang="fr-FR" sz="1400" dirty="0"/>
          </a:p>
        </p:txBody>
      </p:sp>
      <p:sp>
        <p:nvSpPr>
          <p:cNvPr id="4" name="AutoShape 2" descr="https://fasmail.harvard.edu/OWA/attachment.ashx?id=RgAAAAA2lbNbdaSJRbZf%2f%2fYo4HdeBwDCC6ne6iyzRL%2fA6iuOmVIQAF153qB7AAB%2bu4mTRUegS4lqkUKoA7XjAABZ7SeoAAAJ&amp;attcnt=1&amp;attid0=BAAAAAAA&amp;attcid0=C77F9C59-BB51-4345-B795-8878DF377134%40launchmodem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fasmail.harvard.edu/OWA/attachment.ashx?id=RgAAAAA2lbNbdaSJRbZf%2f%2fYo4HdeBwDCC6ne6iyzRL%2fA6iuOmVIQAF153qB7AAB%2bu4mTRUegS4lqkUKoA7XjAABZ7SeoAAAJ&amp;attcnt=1&amp;attid0=BAAAAAAA&amp;attcid0=C77F9C59-BB51-4345-B795-8878DF377134%40launchmodem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093296"/>
            <a:ext cx="3048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Application: Efficient Large-</a:t>
            </a:r>
            <a:r>
              <a:rPr lang="fr-FR" dirty="0" err="1" smtClean="0"/>
              <a:t>Scale</a:t>
            </a:r>
            <a:r>
              <a:rPr lang="fr-FR" dirty="0" smtClean="0"/>
              <a:t> Sentiment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&amp; Application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pPr marL="109728" indent="0" algn="ctr">
              <a:buNone/>
            </a:pPr>
            <a:r>
              <a:rPr lang="fr-FR" dirty="0" smtClean="0"/>
              <a:t>The K2-algorithm </a:t>
            </a:r>
            <a:r>
              <a:rPr lang="fr-FR" dirty="0" err="1" smtClean="0"/>
              <a:t>learns</a:t>
            </a:r>
            <a:r>
              <a:rPr lang="fr-FR" dirty="0" smtClean="0"/>
              <a:t> the structure of a </a:t>
            </a:r>
            <a:r>
              <a:rPr lang="fr-FR" dirty="0" err="1" smtClean="0"/>
              <a:t>directed</a:t>
            </a:r>
            <a:r>
              <a:rPr lang="fr-FR" dirty="0" smtClean="0"/>
              <a:t> </a:t>
            </a:r>
            <a:r>
              <a:rPr lang="fr-FR" dirty="0" err="1" smtClean="0"/>
              <a:t>graphical</a:t>
            </a:r>
            <a:r>
              <a:rPr lang="fr-FR" dirty="0" smtClean="0"/>
              <a:t> model i.e. </a:t>
            </a:r>
            <a:r>
              <a:rPr lang="fr-FR" dirty="0" err="1" smtClean="0"/>
              <a:t>who</a:t>
            </a:r>
            <a:r>
              <a:rPr lang="fr-FR" dirty="0" smtClean="0"/>
              <a:t> are the parents of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80110"/>
            <a:ext cx="30289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19" y="3789040"/>
            <a:ext cx="1872208" cy="27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91880" y="4899197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7944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K2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510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Serial </a:t>
            </a:r>
            <a:r>
              <a:rPr lang="fr-FR" dirty="0" err="1" smtClean="0"/>
              <a:t>Implementation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60848"/>
                <a:ext cx="8229600" cy="4325112"/>
              </a:xfrm>
            </p:spPr>
            <p:txBody>
              <a:bodyPr/>
              <a:lstStyle/>
              <a:p>
                <a:pPr marL="109728" indent="0" algn="ctr">
                  <a:buNone/>
                </a:pPr>
                <a:r>
                  <a:rPr lang="fr-FR" dirty="0" smtClean="0"/>
                  <a:t>Time </a:t>
                </a:r>
                <a:r>
                  <a:rPr lang="fr-FR" dirty="0" err="1" smtClean="0"/>
                  <a:t>Complexity</a:t>
                </a:r>
                <a:r>
                  <a:rPr lang="fr-FR" dirty="0" smtClean="0"/>
                  <a:t>: O(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sup>
                    </m:sSup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:</m:t>
                      </m:r>
                      <m:r>
                        <a:rPr lang="fr-FR" b="0" i="1" smtClean="0">
                          <a:latin typeface="Cambria Math"/>
                        </a:rPr>
                        <m:t>𝑛𝑢𝑚𝑏𝑒𝑟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𝑜𝑓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𝑛𝑜𝑑𝑒𝑠</m:t>
                      </m:r>
                    </m:oMath>
                  </m:oMathPara>
                </a14:m>
                <a:endParaRPr lang="fr-FR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:</m:t>
                      </m:r>
                      <m:r>
                        <a:rPr lang="fr-FR" b="0" i="1" smtClean="0">
                          <a:latin typeface="Cambria Math"/>
                        </a:rPr>
                        <m:t>𝑛𝑢𝑚𝑏𝑒𝑟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𝑜𝑓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𝑐𝑎𝑠𝑒𝑠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60848"/>
                <a:ext cx="8229600" cy="4325112"/>
              </a:xfrm>
              <a:blipFill rotWithShape="1">
                <a:blip r:embed="rId2"/>
                <a:stretch>
                  <a:fillRect t="-9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data:image/png;base64,iVBORw0KGgoAAAANSUhEUgAAA44AAAKjCAYAAABSslHIAAAABHNCSVQICAgIfAhkiAAAAAlwSFlzAAALEgAACxIB0t1+/AAAIABJREFUeJzs3Xd8FHXi//H3bAoJkJDQi0AC0jR0AlKUIlJFFMuhIMUfHMWjWGJFqughCniI5U7Pwini3Qmc1KOGUJReTTAQCCFUCT2k7uf3B1/2CGVJSJmU1/Mvd2b383nPzu7DvJmdGcsYYwQAAAAAwC047A4AAAAAAMjfKI4AAAAAALcojgAAAAAAtyiOAAAAAAC3KI4AAAAAALcojgAAAAAAtyiOAIqcadOmqUmTJmrfvr3KlSsnh8Oh3r17Z2vMzZs3q1y5cjp27Nhtn3vgwAGNHTtWzZo1U0RExE2fM3r0aDkcDjVo0EAdO3ZU5cqV5XA4dP/996tNmzYqU6aMHA5HlufOad98843ee+891alTJ9vv4Z168cUX1atXL1vmvt7mzZs1YcIEPfjggwoNDdXx48fdPj8mJkYvvviigoKCcmT+gwcPavjw4XI4HGrUqJFSUlIyrF+0aJFatmwpDw8PjRs3TqdPn86Rea/3ySef6KGHHtI777yTK+Nnlbv9kpKSovfff18BAQFyOBxq06aNnnzyST355JPq0aOHqlatqsaNG9uYHgDyCQMARcicOXOMv7+/OXbsmDHGmMuXL5unn37atGnTJlvjxsTEmIcfftgkJCTc9rlOp9OsWbPGWJZlwsPDb/qc0aNHm3nz5rkeDxgwwDgcDhMbG2uMMSYxMdHUr1/fGGPMgQMHMj13ToqMjDTNmjUzxhize/du06dPH+N0OnN93kOHDmV4/Nlnn5mxY8fm+ry3k5aWZqpXr27Onz9vLl68aJ5++ukbshpjTEpKijl69Kjr8bvvvmssy8rRLC1atDCWZZkRI0bcsG79+vXmoYceytH5rnfx4kUTGBhoJkyYkKvzZEZm98tTTz1lHA7HDeuSkpJMz549s53j+v0OAAUNRxwBFCnz5s1TcHCwKlasKEny8fHR119/LW9v72yNGxwcrJ9++kmBgYG3fa5lWapevbrb55QvX16PPvqo67ExRsYY12NfX1/169dPklSjRo1Mz52T5syZIz8/P0lSSEiI/vGPf8iyrFydMykpSUOHDs2w7I9//KMmTJiQq/Nmxtq1a3X48GH5+fmpRIkS+u677266n99++2399ttvrsdXP4s5ydfXV6Ghofroo4/0008/ZVhXoUIFVapUKcfnvFaJEiVUqlSpXJ0jszK7X3x9fWWMueEzXKxYMT3xxBPZznH9fgeAgobiCKBISU1N1Z49exQeHu5a5uXlpYEDB+bI+E6nM0fGCQsLu+1zRo8enStzZ1Z8fHyGMpsXnn/+eUVFRd2wPD09PU9z3Ex8fPxtn7Ny5Uq9++67eZBG+uGHHxQQEKCBAwdmyObh4eH6mXNRkJn9cjt9+/bN1uvzcr8DQG4pOv/nAABd+QPQ6XSqa9eu+vDDD11l6/o/DD/77DONGjVKXbp0UYsWLbRlyxZJ0urVq9WvXz9NnTpVYWFh8vPz09y5czVt2jSFhIRkOGdx3rx5CgsL06xZs9SpUyetW7cu0zk9PT0z9Zxz585p2rRpql+/vmvulStXqk+fPhowYIC+/fZbNWzYUP7+/po6dapOnTqlwYMHq2LFijec6xUbG6sXX3xRzz33nEJCQvTKK6/csoyGhYXpl19+0YEDBxQWFqYZM2YoOjpa9913n4KDgyVJx48f19ixY+VwOLR27Vqlp6frs88+U9u2bTVnzhw9//zzCgwMVGhoaIY/7i9cuKDx48dr0qRJ6tu3r/r27avz589r165dioqK0pkzZxQWFqaffvpJO3fu1LBhw9SsWbMM+ZYsWaIhQ4borbfeUocOHfTyyy+7zvdbunSpnnjiCb366quaNWuWqlatqqpVq2rVqlVu3293Y3766af67rvvXO9NWFiYkpOTM7ze6XRqwYIFSktL0yeffKKxY8dmWL979261bt1afn5++sMf/pChDK9Zs0YjRozQ008/rXvuuUezZ892m1WSqlevri+//FIJCQnq06fPTfdlQkKCBg8eLIfDocOHDys5OVnff/+9vL29XUdx7/TzJEmXL1/W4MGD5e/vr2rVqumLL77I8H689957GjlypB544AF17NhRBw4ckNPp1MKFC9WrVy9988036tu3rwICArR3795c2S/Xu/YfQ1JSUvTCCy+4Hrv7jpw/f17Dhw/XJ598ohEjRmjIkCFKS0u76X6Pj49Xz549XQX+3Llz+vjjj+VwOPT111+7fQ+SkpI0btw4DR8+XM2bN1evXr106tQpV96XXnpJf//73zV06FA1adLE7bYCQJbY+kNZALDBjBkzjI+Pj7EsyzRt2tTs3r07w/pvv/3WfPzxx67H3bp1M5UrVzZpaWlm165dxt/f37Rr1878/PPP5qWXXjK7du0yS5YsyXDO4unTp42np6dZv369McaYadOmmZo1a7rGPHjwoNtzHK/Xv39/Y1mW6xzHqy5dunTD3KmpqaZjx44mKCjIrFq1yhhjzKeffmq8vLzMuHHjTHJysrl06ZKpWbOmefPNN40xV84D69atm7l8+bIxxphNmzYZy7LMrFmzbplpwIABpn379hmWjR071gQHB99yO0+ePGksyzI9evQw+/fvN6dPnzbVq1c3o0ePNsYYk56ebh544AGzbds2Y4wx58+fNz4+Pq6c48aNM0FBQa7xT58+bfr3759hzmXLlpmgoCCTlJRkjDHmwoULpkaNGuapp55yzRESEmLuvfdes3LlSpOammoeffRR06hRo1tu6+3GNMaYL7/88rbnKh46dOiG/X71dVOmTDHJycmu937BggXGmCvnz/br18/1/Pfee884HA6zZ8+eW87Trl0713+PHj3aWJblOt/w4MGDZsCAAa71q1atuuGzVb16ddfz7+TzdHWMkJAQs2rVKrNnzx7zyCOPZNj2yZMnm8WLF7ueHxISYkJDQ01SUpJZv369sSzL9OrVy2zZssUMHz78pucH5tR+MeZ/37G2bduaLl26mAcffNCUKVPG9Rm/3Xdk9OjRrnNHnU6nCQwMNLNnzzbG3Hy/f/HFFzfksizLfP311yYpKcls2LDhhvcgPj7eDBkyxOzdu9cYc+Vc57Jly5onn3zSNeaLL77oGi8/nPsLoPC4/T9pA0AhM2rUKHXr1k3Dhw/XypUrFRoaqh9++EE9evSQJE2cOFHt2rXT66+/LkkKCAhQzZo1dfLkSdWvX1+lS5dWy5Yt1aJFC7Vo0UKSXOf6XeXv76+wsDDVq1dPklS8eHEdPHgwx7elePHiqlu3boZlnp6eqlKlitLT09W+fXtJUrt27ZSWlqYOHTrI29tb3t7eat68ufbs2SNJ+uc//6nY2NgM5wref//9OnPmzC3nNteddyldOX/z+mXXKleunCTpiSeeUM2aNSVJrVu3VmRkpCRp/vz5kuS6iqWfn58WLFjgeu71SpcuraCgoAw/PZ44caK6du2qYsWKSZJKliypF198USNGjNCECRNUt25dlS1bVsHBwerQoYMkqWvXrho5cuQtc2dmzMxw99688sorkqTQ0FBVrFhR+/btkyRNmTJFp06dcn0ez507p9atWys2Nlb33nvvbed87733tGHDBk2aNEkdOnRQ1apVM6y/2Xmp1y67k8/T1TEeffRR12u+/vprVa1aVTNmzFDLli01ZcoUDRs2TGvXrpUk1alTR7///ru8vb3VqlUrSVLnzp3VtGlTNW3a9KbbllP75VrffPONqlWrJkk6ceKE65za231HunbtqpYtW0q6cjS1RIkSOnTokKSb73d3PxcuVqyYa6xr34P4+Hj98MMPGc5nbtGiheuoZ3JysubOnauhQ4eqVq1aev7557O8/QBwKxRHAEVSrVq1tHz5ck2ZMkWvv/66+vTpo5iYGBUvXlzR0dFauHCh7r777lu+3sfHx+34np6eeueddxQeHq5NmzYpOjo6z88HvHa+q39YX8vb21snTpyQJG3fvl0NGza05TwsLy8v108LIyIiVLly5QzrO3XqlKXxtm3b5vqj+6pGjRpJurKddevWvWFfeHt733DriqyOmZOKFSumy5cvS5J27NihQYMGadCgQXc0lpeXl3744Qc1btxYffr0cZXzrMrM5+n6n6p6eXm5/jsgIEAtWrRQVFSUDhw4oAsXLujtt992+7Ps233Pcnu/VKhQQa1bt3aN5+470qlTJ507d04fffSRLMty/Uw1u659D3bt2iVfX99bZujfv78+//xzNWzYUGPGjNGrr76a7fkB4CrOcQRQZBw+fFgbNmzIsOzVV1/VwIEDdfHiRa1bt06XL1+WMUYxMTE3vN5dsbie0+lU//79tXz5coWFhbmOoOQ3V8tAYmLiTY+Ipqam5mme1NRUxcbGZmsMDw8PHTlyJMOysmXLSspYZOweM7MSExOz/Xm8er5jXFychgwZkpPxMrjdP46ULVtWPj4+SkxMlKRsb1de7JdRo0ZJuv13ZOPGjWrbtq0eeeQRPf/887ctvXciMTFRJ0+edP2jwvU5ihcvroiICA0ZMkTjx49X27Ztb3tOJwBkFsURQJHh7++vMWPG3LD86gUkKlSooDJlyqh06dL661//muE5O3fu1PLlyzM919y5czV79mzXzw/z+oqn0s1/gngrtWrV0qZNm7Rr164My6dOnZqlOSzLyrCtWb3aab169fTLL79ox44dGZZfPUp2u5/CStJ9992njRs3Zshx9OhRORwO10+Ls3rbkMyMmRlX583K0edatWrp22+/zVAWLl68qE8//fSWr3E6nTfM0bNnT40aNUpbtmzJsP1X//t2+y0z79ntnnP06FE9+OCDqlmzphwOxw3fsyVLlmT4uevt5NR+cedqAa1du7bb78iAAQPUoUMH189cr810s/1+/XuVme9KrVq1lJ6enuEiQ5L05Zdf6vfff9eKFStUvHhxTZ8+XWvXrtXWrVu1bNmyzG4qALhFcQRQZAQEBGjHjh166aWXXH+kpaWlaf78+WrevLnrD83hw4frxx9/1NChQxUREaFvvvlGkydPVvfu3SVd+QPv+iNxVx9fPVpy9OhRSdLPP/+ss2fPavHixZKuHPW8ePGi0tLSXPNnxoULFyRJly5dumHd9XNfzXjtH6lX/4i9Nnd6erpr+bPPPquSJUuqR48emjt3rtasWaPnnnvO7VUZU1JSlJSUlGFZcHCw4uPjFRERoVOnTumrr76SJNe5Xle399o/qlNSUlz7o1+/fipTpow6d+6sjz/+WIsWLdKgQYNUu3ZtSVfOaTxx4oTOnTunbdu2ubbp2u0aN26cjh49qu+//9617Ntvv9XQoUNd5/elpqbekEG6daHLzJhXx3B3xCwwMFCWZSkyMlInT55UfHz8TT8LKSkprm16/vnnFRcXp65du2r58uVatGiRnnnmGbf3Fjxx4sRNb0Px3nvvKTQ0NMOyq/c0/P7773XhwgV9/vnnSk5OVlxcnOv9yOrnSbpyDt+1ZXfnzp06fPiwXn31VZUqVUrPPPOMpk+frrfeekvr1q3Txx9/rPnz56tJkyY3Hf9mcmq/SO6/Y9KVKy+7+44cO3ZMO3bsUFJSkpYtW6aEhAQdPXpUp0+fvul+v3r14Tlz5ujcuXOaMWOGfH19Xd+Vm70HDRo0UJs2bRQWFqbp06dr3bp1evfddxUbG6tKlSppw4YNritA33fffapbt26u37MTQBGSt9fiAQB7NW3a1FiWZYKCgsxjjz1m2rZta5577jlz6tQp13NSUlLM888/bwIDA02ZMmVM//79zenTp01aWpqZMWOG8fDwMPXr1zcLFy40xhgTGxtrRo0aZRwOh/nDH/5g9u/fb44ePWoaNWpkSpQoYZ599lmzbds2U65cOdOpUycTGxtrBg0aZBwOh+nXr5/57bffbpk3ISHBfPjhhyYgIMA4HA7z1FNPmRUrVrjW32zu1atXm+DgYFOxYkWzdOlSc/r0aTN27FjjcDhMnz59TExMjFmzZo0JCgoy5cuXN//5z3+MMcasXbvWNGrUyPj4+Jj69eubH3/88Za55syZYypVqmRKlChhvvzyS3P8+HFjjDFJSUmmZ8+epkSJEqZDhw5mz549pnHjxuaDDz4wJ0+eNO+++66xLMt0797dREdHm7Vr15qKFSua0qVLm+XLlxtjjNmyZYtp3ry58fX1NaGhoWbdunWueePj403NmjVN7dq1zdKlS82aNWtMo0aNjIeHh/nkk09MSkqKMcaY5cuXm9atW5tRo0aZl19+2UyaNMk4nU5jjDFLliwx/v7+5u677zYRERHmwIED5oEHHjAOh8N88MEHt9xmd2OuXbvWNcaYMWPcXvF00KBBxt/f37z00ksmOjradOzY0TgcDjNhwgRz6dIlM2vWLONwOEzjxo3Nr7/+aowx5pNPPjHVqlVzva+7du266dj79+83gwYNMpZlmQ4dOpiNGzfe8JxDhw5luPKmMVeuVluqVClTr149s2LFCvPYY4+Z1157zURGRt7x52nevHmmbdu25umnnzYjRowwf/zjH01cXJxrzrNnz5pnnnnGlCxZ0lSoUMGMGjXKXL582Vy4cMGMGTPGWJZl2rVrZ9asWXPL9zIn9ktSUpKZOXNmhu9YRETETedy9x2ZOnWq8fPzM3Xq1DE//vijGTVqlClXrpz5xz/+YYzJuN+vGjRokClZsqRp1qyZ2b59u2nVqpWZNGmSiY2NveV7EBcXZ7p162Z8fX1N1apVzcSJE13rxo8fb6pWrWo++OADM3nyZPP++++7fe8AICssY/Luag3bt2/Xn/70J/36669q1qyZvv/+e5UpU0bx8fGaPHmyGjRooI0bN+qVV15xXSnuTtcBAAAAAHJGnhXHlJQUjR8/Xm+99ZacTqc6duyoDh06aPLkyWratKmmTJmijh07KjIyUt27d9f+/ftlWZaaNWuWpXXR0dHy8PDIi00CAAAAgCIhz27HcebMGY0fP17e3t6SpLZt28rDw0PLly9XZGSk2rVrJ+nKhRG8vLw0b948+fv7Z3nd/Pnz9fjjj+fVZgEAAABAoZdnF8epUKGCqzQmJyfrxIkTGj16tNavX68aNWpkuI9T7dq1tWrVKm3YsEHBwcFZXgcAAAAAyDl5dsTxqp9++kljxoxRQkKC9u7dq+PHj8vf3z/DcwICAnTkyBE5nU6VKlUq0+tKlSp1w/2cAAAAAADZk+fFsUePHqpfv77efPNN9e3bV4888sgNN+m9ev8pT0/PLK+7mazerwsAAAAACpvsXN4mz4ujJAUFBemLL75QmTJlVK5cOZ07dy7D+rNnz6patWqqVKmSIiIisrQuKCjopnPm4cVjgUwbP368xo8fb3cM4Kb4fCK/4rOJ/IzPJ/Kr7B5My7NzHK/n4+OjMmXKqGPHjoqJicmwLioqSu3bt1f79u2ztG7fvn2ui+UAAAAAAHJGnhXHhIQE/fTTT67H4eHh6tevn1q1aqXq1atr9erVkq4Uw0uXLqlHjx667777srQuMTFRPXr0yKtNAgAAAIAiIc9+qhoTE6PBgwerTp06euKJJ1SyZEm9/fbbkqQFCxZo4sSJioyM1KZNm7Ro0SL5+vpmed3ChQtd64CCgCPkyM/4fCK/4rOJ/IzPJworyxSBk/8sy+IcRwAAAABFVnY7kW3nOAIAAAAACgaKIwAAAADALVtuxwEAAACg4CtdurTOnDljdwxICgwMVEJCQq6NzzmOAAAAAO4If2fnH7fbF5zjCAAAAADIVRRHAAAAAIBbFEcAAAAAgFsURwAAAACAWxRHAAAAAIBbFEcAAAAAuIlp06apSZMmat++vcqVKyeHw6HevXvf8XibN29WuXLldOzYsds+98CBAxo7dqyaNWumiIiIO54zp3AfRwAAAAC4zvfff68JEyZo3759qlixopKSkvTcc88pLi7ujscsW7as7rvvPvn4+Nz2uTVq1NCDDz6ot99+O1/c8oQjjgAAAABwnXnz5ik4OFgVK1aUJPn4+Ojrr7+Wt7f3HY8ZHBysn376SYGBgbd9rmVZql69+h3PldMojgAAAADyxMZjMQVm/NTUVO3Zs0fh4eGuZV5eXho4cGC2x3Y6ndkeI69RHAEAAADkiY3Hc7k45uD4ffv2ldPpVNeuXfXhhx+6yl7fvn1dz/nss880atQodenSRS1atNCWLVskSatXr1a/fv00depUhYWFyc/PT3PnztW0adMUEhKS4ZzFefPmKSwsTLNmzVKnTp20bt26HNuGnMQ5jgAAAABy3V1fviZJmrZjRa7O82LjjjkyTq9evTR9+nS99tpreuGFFzR79mx99dVXCgkJkSR99913cjqd+vDDDyVJ3bt3V8+ePXX48GGVLVtWCxYsUFxcnP785z/LGKN77rlHpUqV0q+//irLsiRJCQkJeuqppxQeHq5WrVopJSVFAwYM0P79+3NkG3ISxREAAABArtl4LCbXjzRea9r2K8W0ZcUaalmpRrbGGjVqlLp166bhw4dr5cqVCg0N1Q8//KAePXpo4sSJateunV5//XVJUkBAgGrWrKmTJ0+qfv36Kl26tFq2bKkWLVqoRYsWkiQ/P78M4/v7+yssLEz16tWTJBUvXlwHDx7MVubcQnEEAAAAkGtaVrpS4F5s3FHTtq/IsSOCN5Mb49eqVUvLly/XlClT9Prrr6tPnz7au3evoqOjtXDhQt199923fO3trp7q6empd955R+Hh4dq0aZOio6PzxRVUb4ZzHAEAAADgGocPH9aGDRsyLHv11Vc1cOBAXbx4UZs3b5YxRjExNx5JTUlJyfQ8TqdT/fv31/LlyxUWFqZWrVplO3tuoTgCAAAAyBMtK2bvp6N5Nb6/v7/GjBlzw/ImTZpIkipWrKjSpUvrr3/9a4b1O3fu1PLlyzM9z9y5czV79my98sorkvL31VYpjgAAAADyRHbPOcyr8QMCArRjxw699NJLSk9PlySlpaVp/vz5at68uVq0aKHhw4frxx9/1NChQxUREaFvvvlGkydPVvfu3SVJ6enpSk1NzTDu1cdXj0oePXpUkvTzzz/r7NmzWrx4saQrRzwvXryotLQ019x2ozgCAAAAwHVq1Kih6dOn6+6771avXr3UsWNHVatWTQsXLpSHh4feeustDR8+XD/88IMee+wxrVq1Sp9++qnS09P14Ycf6ujRo1qwYIEWLVok6UoZnDVrlizL0ueff64DBw7omWeeUcOGDdWrVy+NHDlSb775psqWLavBgwcrISFBU6ZMkWVZ+vrrrxUdHW3r+2GZ/Hr2ZQ6yLCvfnmQKAAAAFFT8nZ1/3G5fZHdfccQRAAAAAOAWxREAAAAA4BbFEQAAAADgFsURAAAAAOAWxREAAAAA4BbFEQAAAADglqfdAQAAAAAUTIGBgbIsy+4Y0JV9kZu4jyMAAAAAFHLcxxEAAAAAkKsojgAAAAAAtyiOAAAAAAC3KI4AAAAAALcojgAAAAAAtyiOAAAAAAC3KI4AAAAAALcojgAAAAAAtyiOAAAAAAC3KI4AAAAAALcojgAAAAAAtyiOAAAAAAC3KI4AAAAAALcojgAAAAAAtyiOAAAAAAC3KI4AAAAAALcojgAAAAAAtyiOAAAAAAC3KI4AAAAAALcojgAAAAAAtyiOAAAAAAC3KI4AAAAAALcojgAAAAAAtyiOAAAAAAC3KI4AAAAAALcojgAAAAAAtyiOAAAAAAC3KI4AAAAAALcojgAAAAAAtyiOAAAAAAC3KI4AAAAAALcojgAAAAAAtyiOAAAAAAC3KI4AAAAAALcojgAAAAAAtyiOAAAAAAC3KI4AAAAAALcojgAAAAAAtyiOAAAAAAC3KI4AAAAAALcojgAAAAAAtyiOAAAAAAC3KI4AAAAAALcojgAAAAAAtyiOAAAAAAC3KI4AAAAAALcojgAAAAAAtyiOAAAAAAC3KI4AAAAAALcojgAAAAAAtyiOAAAAAFCIGWOyPQbFEQAAAAAKKadx6qmlf8v2OJ45kAUAAAAAkM9sPBajv0du0MbjMdkeiyOOAAAAAFAINS5XVbt+P5IjY1EcAQAAAKAQ+vuv6xV/6azqBlbM9lgURwAAAAAoZE4nXdTMXaslSWNDu2d7PIojAAAAABQy07ev1IXUZLWvUlsPVKmV7fEojgAAAABQiBw4d0qz9/0ih2XpzdBuOTImxREAAAAACpHJmxcr3TjVu1ZojpzfKFEcAQAAAKDQ2HgsRv+Ni1RxT2+93PihHBuX4ggAAAAAhYDTODVx8yJJ0vD6bVW+uF+OjZ0vi2NCQoISExPtjgEAAAAABcb8mJ3afTpeFYv7a0jI/Tk6dp4Wx/DwcDVs2FD+/v7q3Lmz4uLiXOvatGkjh8Mhh8OhVq1aqXjx4pKk+Ph4DR8+XJ9++qn69++vvXv3ul7jbh0AAAAAFBWX01L1561LJUmvNOksX0/vHB3fMsaYHB3xFk6ePKmwsDCFhYUpPj5eQ4YMUa1atbR8+XJt3bpVixcvVvfuV+4vctddd6l8+fIyxqhZs2aaMmWKOnbsqMjISHXv3l379++XZVk3XRcdHS0PD4+MG2lZyqPNBAAAAIA899Gu1frz1mW6t3RlLe7xJ3k4Mh4jzG4nyrMjjqtWrdJHH32kkJAQde7cWePHj9e6deskSTNmzJCPj4/8/PzUpEkTlS9fXpK0YsUKRUZGql27dpKkevXqycvLS/Pmzbvluvnz5+fVJgEAAACA7X6/fFEf7VojSXortNsNpTEn5Flx7N27t/z8/ndyZoUKFVS9enWlp6crISFBH3zwgerUqaPevXsrNTVVkrR+/XrVqFFDnp6ertfVrl1bq1at0oYNGxQcHHzTdQAAAABQVEzbsUIXU5P14F111aby3bkyh+ftn5I7tm3bpqFDh8rDw0OLFi2SMUbffvuthg0bpjfeeENTp07V8ePH5e/vn+F1AQEBOnLkiJxOp0qVKpVhXalSpXSkcYpGAAAgAElEQVTkyJGbzjd+/HjXf7dr1851pBIAAAAACqrosyf17b5NcliW3gzt6lq+Zs0arVmzJsfmsaU4Xrp0Sbt379Z3333nWmZZlvr27aukpCS99dZbmjp1qjw9PeXl5ZXhtU6nU8aYW667lWuLIwAAAAAUBpO3LFa6capvnRaqHVDBtfz6g2UTJkzI1jy23I7j/fff18yZM+W4yW9ve/bsqbNnz0qSKlWqpHPnzmVYf/bsWVWpUsXtOgAAAAAo7NYf3a8VcVEq4emtlxp3zNW58rw4/u1vf1Pfvn1Vrlw5SXKdz3hVenq66tSpI0lq3769YmJiMqyPiopS+/btb7pu3759/AQVAAAAQKHnNE5N2rxYkvR8g3Yq5+t3m1dkT57+VPWrr76Sr6+vUlNTFRUVpRMnTmjz5s0KDAzUwIED5XA4NHPmTL355puSpJYtW6p69epavXq12rdvr6ioKF26dEk9evSQj4/PDesSExPVo0ePvNwkAAAAAMhzPx7YoT0JR1WpeCkNvrdNrs+XZ8Vx6dKlGjx4sNLT013LLMvSjBkzNGbMGM2ePVudO3dWixYt9Mgjj7jWL1iwQBMnTlRkZKQ2bdqkRYsWydfXV5JuWLdw4ULXOgAAAAAojC6npejPW5dKkl5t2lm+nt65PqdlsnMXyAIiuze7BAAAAID84i87V+m9bf9VSOnKWvzIn+Swbn8GYnY7kS0XxwEAAAAAZN3JxAuatWuNJGls8+6ZKo05geIIAAAAAAXEtB0rdCktRQ9VradWlWrm2bwURwAAAAAoAPadOaHvftskD8uhN5t1zdO5KY4AAAAAUABM3rJYTmPUt05z3R1QPk/npjgCAAAAQD4XcTRaq47sU0mvYnqhUcc8n5/iCAAAAAD5WLrTqYmbFkmSRjRor7K+JfM8A8URAAAAAPKxfx3Ypsgzx1WlRICeu6e1LRkojgAAAACQTyWmpmjqtv9Kkl5t2lm+nl625KA4AgAAAEA+9dneCB1PPK+GZe/SozUa2paD4ggAAAAA+dCJxPP6ZHe4JGlMaDc5LPvqG8URAAAAAPKh97cvV2JaijpXu0ctK9awNQvFEQAAAADymciE45obvUWelkNvNutqdxyKIwAAAADkN5O3LJbTGD1bt4VqlCpndxyKIwAAAADkJ2vif9Oa+N/k51VMLzTqaHccSRRHAAAAAMg30p1Ovb15sSRpRMMOKu1TwuZEV1AcAQAAACCf+GH/VkWdOa67SgbquXqt7I7jQnEEAAAAgHzgUmqypm77ryTptaad5ePpZXOi/6E4AgAAAEA+8NmeCJ28fEGNylZVz+CGdsfJgOIIAAAAADY7nnhen+wJlySNbd5dlmXZnCgjiiMAAAAA2Oz9bf/V5bRUda0eouYVguyOcwOKIwAAAADY6NeEY5obvVWelkNvNO1id5ybojgCAAAAgE2MMZq0eZGMjPrVu0/BpcraHemmKI4AAAAAYJPV8b8p4uh++Xv76IWGD9od55YojgAAAABggzRnut7evEiSNLJhBwX6lLA50a1RHAEAAADABj9Eb9VvZ0+qaslADazXyu44blEcAQAAACCPXUxN1tTt/5Ukvd6si4p5eNqcyD2KIwAAAADksU93h+vU5YtqXK6qegQ1sDvObVEcAQAAACAPHbt0Tp/uiZAkjWv+sCzLsjnR7VEcAQAAACAPTd32XyWlp6p7UH01K1/d7jiZQnEEAAAAgDyy9/RR/XP/Nnk5PPR60y52x8k0iiMAAAAA5AFjjCZuXiQjowH1WirIv4zdkTKN4ggAAAAAeWDVkX1af+yAArx9NbJhB7vjZAnFEQAAAAByWZozXW9vXixJGtWogwKLFbc5UdZQHAEAAAAgl835bbOiz51Udb/S6le3pd1xsoziCAAAAAC56EJKkj7YvkKS9Eazrirm4WlzoqyjOAIAAABALvp4d7h+T7qoZuWrq1v1ELvj3BGKIwAAAADkkqOXzupveyMkSWNDu8uyLJsT3RmKIwAAAADkkilblykpPU09ghqoSflqdse5YxRHAAAAAMgFu0/H698Htsvb4aHXm3WxO062UBwBAAAAIIcZYzRx0yJJ0sB6rVTNr7TNibKH4ggAAAAAOWxFXJQ2Ho9RQLHiGtGwvd1xso3iCAAAAAA5KNWZrre3LJYkvdDwQQUUK25zouyjOAIAAABADvpu3yYdOHdKQf5l9GzdFnbHyREURwAAAADIIedTkvTB9hWSpDeadpW3h6fNiXIGxREAAAAAcsisXWuUkHxJzSsEqWv1e+2Ok2MojgAAAACQA45cPKPPf10nSXortJssy7I5Uc6hOAIAAABADpiydZmS09PUM7ihGperZnecHEVxBAAAAIBs2nEqTvNidsjb4aHXmnaxO06OozgCAAAAQDYYY/T25iu33/h/97RWVb9AmxPlPIojAAAAAGTDssO/6ucTBxVYrLj+1KC93XFyBcURAAAAAO5QqjNdk7cskSS90KijShXztTlR7qA4AgAAAMAdmh31iw6e/13B/mX1bN0WdsfJNRRHAAAAALgD55Iva/qOFZKkN5t1lZfDw+ZEuYfiCAAAAAB34KNdq3UmOVH3VQhW52r32B0nV1EcAQAAACCL4i6c0Re/rpckvdW8uyzLsjlR7qI4AgAAAEAWTdm2VCnOdD1Wo5Ealr3L7ji5juIIAAAAAFmw/VSc5sfsVDEPT73atLPdcfIExREAAAAAMskYo0mbF0mSBt3TRneVDLQ5Ud6gOAIAAABAJi2J3atNJw6pdLESer5BO7vj5BmKIwAAAABkQkp6mt7ZukSS9FLjjvL39rE5Ud6hOAIAAABAJsyO+kWHzp9WzVLl9Eyd5nbHyVMURwAAAAC4jbPJiZq+c6UkaUyzbvJyeNicKG9RHAEAAADgNmbuXK2zyYlqWbGGOlata3ecPEdxBAAAAAA3Yi+c1peRGyRJY5t3l2VZNifKexRHAAAAAHDjz1uWKcWZrsdrNlb9MlXsjmMLiiMAAAAA3MLWk7H66dAu+Xh46tWmne2OYxuKIwAAAADchDFGEzctkiQNvvd+VS4RYHMi+1AcAQAAAOAmFsfu0dZTh1XWp6Seb9DO7ji2ojgCAAAAwHWS09P0zpYlkqSXGndUSa9iNieyF8URAAAAAK7zTdRGxV5IUK1S5fV07VC749iO4ggAAAAA1ziTnKgPd6ySJI0J7SZPh4fNiexHcQQAAACAa/xl5yqdTbmsNpXuVoe76tgdJ1+gOAIAAADA/zl4/nd9FblRliy9FdpNlmXZHSlfoDgCAAAAwP/589ZlSnWm64m7m+jeMpXtjpNvUBwBAAAAQNLmE4e06NBu+Xh46ZUmneyOk69QHAEAAAAUecYYTdy8SJI0JOR+VSpRyuZE+QvFEQAAAECR99OhXdp+Kk7lfEtqWP22dsfJdyiOAAAAAIq05PQ0vbtlqSTp5cYPqaRXMZsT5T8URwAAAABF2peRGxR38YzqBFTQH2o1sztOvkRxBAAAAFBknUm6pL/sXCVJejO0mzwdHjYnyp8ojgAAAACKrOk7V+p8SpIeqFxL7avUtjtOvkVxBAAAAFAkHTz3u76J/FmWLI0J7SbLsuyOlG9RHAEAAAAUSe9sXaI049QfajXVPaUr2R0nX6M4AgAAAChyfjl+UEti98rX00svN+lkd5x8j+IIAAAAoEhxGqcmbV4kSRoW0lYVi/vbnCj/ozgCAAAAKFL+c3CXdvx+ROV9/TQk5H674xQIFEcAAAAARUZSWqr+vHWZJCmsSSeV8Cpmc6KCgeIIAAAAoMj4e+QGHbl4RnUDK+qpu5vaHafAoDgCAAAAKBISki5p5s5VkqS3QrvJw0EdyizeKQAAAABFwvQdK3QhNVntqtRW2yq17Y5ToFAcAQAAABR6B86d0uyoX+SwLI0J7WZ3nAInT4tjeHi4GjZsKH9/f3Xu3FlxcXGSpPj4eA0fPlyffvqp+vfvr71797pec6frAAAAAOCqd7YsUZpx6g+1mqluYEW74xQ4ljHG5MVEJ0+eVFhYmMLCwhQfH68hQ4aoVq1aWr58uZo2baopU6aoY8eOioyMVPfu3bV//35ZlqVmzZplaV10dLQ8PDwybqRlKY82EwAAAEA+s/F4jJ5c8lcV9/RWxOMvq0IRvG9jdjuRZw5mcWvVqlX66KOP5Ofnp5CQEI0fP17Dhg3TihUrFBkZqXbt2kmS6tWrJy8vL82bN0/+/v5ZXjd//nw9/vjjebVZAAAAAPIxp3Fq0qZFkqRh9dsWydKYE/KsOPbu3TvD4woVKqhatWpav369goOD5en5vyi1a9fWqlWrVL58+TtaR3EEAAAAIEnzY3Zq1+l4VSzuryH33m93nAIrz4rj9bZt26Zhw4Zp3759KlWqVIZ1AQEBOnLkiJxOZ5bWlSpVSkeOHLnpfOPHj3f9d7t27VxHKgEAAAAUTpfTUvXnrUslSWFNOqm4l7fNifLOmjVrtGbNmhwbz5bieOnSJe3evVvffvutRo0aJS8vrwzrnU6njDHy9PTM8rpbubY4AgAAACj8/v7reh29dE73lK6kJ2o2sTtOnrr+YNmECROyNZ4tt+N4//33NXPmTHl4eKhy5co6d+5chvVnz55VlSpVVKlSpTtaBwAAAKBo+/3yRc3ctVqS9FZoN3k4uBNhduT5u/e3v/1Nffv2Vbly5SRJbdq0UUxMTIbnREVFqX379mrfvn2W1u3bt4+foAIAAADQ9B0rdDE1WR3uqqP7K9eyO06Bl6fF8auvvpKvr69SU1MVFRWl8PBwxcTEKCgoSKtXX/nXgKioKF26dEk9evTQfffdp+rVq2d6XWJionr06JGXmwQAAAAgn4k+e1L/2LdJDsvSm8262R2nUMizcxyXLl2qwYMHKz093bXMsizt27dPDzzwgCZOnKjIyEht2rRJixYtkq+vryRpwYIFmV63cOFC1zoAAAAARdM7W5Yo3TjVp05z1QmsYHecQsEy2bkLZAGR3ZtdAgAAACgYNhw7oKeW/k0lPL0V8XiYyhf3sztSvpDdTsQZogAAAAAKBadxauKmRZKk4Q3aURpzEMURAAAAQKHw44Ed2pNwVBWL++uP97axO06hQnEEAAAAUOBdTkvRlK3LJEmvNu0sX09vmxMVLhRHAAAAAAXe3/au07HEc7q3dGU9XrOx3XEKHYojAAAAgALt1OULmrVrjSRpbGg3OSxqTk7jHQUAAABQoH2wfYUupaWoY9W6al35brvjFEoURwAAAAAF1m9nT+i73zbJw3LozWbd7I5TaFEcAQAAABRYb29eLKcx6lOnuWoFlLc7TqFFcQQAAABQIEUcjdaqI/tU0quYXmzU0e44hRrFEQAAAECBk+50atLmxZKkPzVop7K+JW1OVLhRHAEAAAAUOP8+sF2/JhxT5RKl9P/uaWN3nEKP4ggAAACgQElMTdF725ZJkl5r2kW+nl42Jyr8KI4AAAAACpS/7o3Q8cTzalCmih6t0dDuOEUCxREAAABAgXEi8bw+3h0uSXortLscFpUmL/AuAwAAACgwPti+QolpKepUtZ5aVqphd5wig+IIAAAAoECIOnNc30dvlofl0Juh3eyOU6RQHAEAAAAUCJM3L5bTGD1bp4Vqlipnd5wiheIIAAAAIN8Lj/9Nq+N/k59XMb3Q+EG74xQ5FEcAAAAA+Vq606lJmxdLkkY0aK8yPiVtTlT0UBwBAAAA5Gv/3L9VUWeOq0qJAD13T2u74xRJnll5cmJiog4dOqTz58/rrrvuUpUqVWRZVm5lAwAAAFDEXUpN1tRt/5Ukvda0i3w8vWxOVDRl6ojjsmXL9PDDD6tUqVIKCQlRq1atVK1aNVWuXFmvvPKKzpw5k9s5AQAAABRBn+2J0InLF9So7F3qWaOB3XGKLLfF8fLlyxo5cqRWr16t0aNHKzY2VufPn1dKSop+//13rVy5UnXq1NGAAQO0adOmvMoMAAAAoAg4nnhen+wJlySNCe0uh8WZdnaxjDHmZiuMMXr77bf1xz/+URUqVHA7iNPp1Mcff6yuXbuqZs2auRI0OyzL0i02EwAAAEA+Fbbu35oTvVldqt2rzx981u44BVp2O9Eti+OZM2fk4eEhf3//TA92+PBhVatW7Y7D5BaKIwAAAFCwRCYcU6cFf5GHZWnVYy+oBvdtzJbsdqJbXhwnMDAww+PY2FhJUrVq1ZSSkqKpU6fq4sWLevHFF1W+fHnXOgAAAADIrpfX/UtGRs/WbUlpzAcy/SPhhx9+WEeOHJFlWRo6dKg+//xzVapUSePGjcvNfAAAAACKmNVH9mnn6Xj5e/vohUYP2h0HysLtOF577TW1bt1aS5Ys0ezZs7Vx40aFhobqq6++ysV4AAAAAIqSS6nJGvvLT5KkEQ3aq7RPCZsTQcrCEcfdu3dr+vTpevbZZ/XGG28oNDRU58+f17fffpub+QAAAAAUERuPxajX4s908PzvkqQLqcmatn2FNh6LsTkZMn3E8eWXX9Y//vEPffHFF+rZs6fi4+M1Z84ctWnTJjfzAQAAACgiTiVd0N6Eo/Lx8NQfajXTK0062R0J/+eWV1XNjLS0NEVFRSkkJCQnM+U4rqoKAAAA5G9xF86o04IZupCarHdbPqpTly/qxcYd7Y5VaOTaVVV37dql6dOnZ5hIUobJEhISVLp0aX355Zd3HAAAAABA0ZbmTNefwufoQmqyulS7V33rtNDPxw/aHQvXuGVxDA4O1q+//qpu3brJGKOIiAjVrFlTVapUkXSlQKalpcnHxyfPwgIAAAAofGbsWKmtpw6rYnF/TW3dS5ZlqWWlGnbHwjVuWRz9/Pw0Z84c1ahxZYf95S9/0ciRI2943pNPPpl76QAAAAAUahuPx+gvu1bLkqWZD/RWIFdRzZfcXlX1ammUpLi4uBvWHzp0SOvWrcv5VAAAAAAKvTPJiRoZPldOYzSiQTuOMuZjmb6qaq1atdSlSxc99NBD8vX1VVRUlL777js98sgjuZkPAAAAQCFkjNEr6/+tY4nn1KRcNb3AhXDytSxdVXX9+vX68MMPFRUVpRIlSqh79+56+eWX8/15jlxVFQAAAMhf/hH1i17bOE9+XsW0rOcoVfMrbXekQi27nShbt+OQpIMHDyo4ODg7Q+Q6iiMAAACQf/x29oS6/ecjJaWn6qO2vfVojUZ2Ryr0cu12HNc7dOiQ/v73vys+Pt41oTFGW7Zs0e7du+84AAAAAICiIyktVcPXzFFSeqqevLsppbGAyHRx7Ny5s+rXr6+QkBBJVxprWlqaIiMjcy0cAAAAgMJl8pYlijpzXMH+ZTXpPq6XUlBkujiWLl1a//rXv25YPmzYsBwNBAAAAKBwWhEXqS8jN8jL4aFZbXurpFcxuyMhk9zejuNab7zxhiIiIm5Yvnbt2hwNBAAAAKDwOZF4Xi9GXDkQ9WrTzmpQ9i6bEyErMn1xnJCQEEVGRt5wQqVlWUpPT8+VcDmFi+MAAAAA9nEap/r89++KOLpfbSvX0uxOA+WwMn0MCzkgzy6OM2jQIHXt2lXFiv3vcLLT6dR33313x5MDAAAAKPw+3ROhiKP7VcanhKbf/xSlsQDK0u040tPTtWHDBh09elQ1atRQaGhobmbLMRxxBAAAAOyx41ScHl30idKMU990HKAOVevaHalIytPbcTz88MOKjIxU2bJllZycrHr16ulf//qXqlSpcscBAAAAABROF1OT9afw75VmnPp/97SmNBZgmT5GPHr0aA0fPlznz5/XiRMndPbsWc2aNUvvvvtubuYDAAAAUECN2bhAhy6c1j2lK+mNZl3tjoNsyHRxbN68uYYPH64SJUq4ljVp0kRVq1bNlWAAAAAACq55B3boXwe2ycfDS7PaPq1iHpn+sSPyoUwXR8uyblh26NAh/fLLLzkaCAAAAEDBFnvhtF7fOE+SNLFFD9UKKG9zImRXpmt/7dq11bZtWzVv3lyXLl1SdHS01q5dq3/+85+5mQ8AAABAAZLqTNefwr/XxdRkdaseoqdrF4wLasK9TB9xfPzxx/Xee+/p3Llzio2NVe3atbV582Y98sgjuZkPAAAAQAEybfsKbT8Vp8olSum91r1u+stFFDyZPuJojFFAQID++te/SpJiY2NVunTpXAsGAAAAoGDZcOyAPtq1Rg7L0swHeiugWHG7IyGHZPqI48svv6wmTZrowoULkqTq1atr2rRp2rFjR66FAwAAAFAwnEm6pJFr58rIaFTDDmpRMdjuSMhBmS6O58+f15EjR+Tn5+da1qdPHw0ePDhXggEAAAAoGIwxenn9v3U88bxCy1fXqIYd7I6EHJbp4li7dm0FBgZmWLZz505FR0fneCgAAAAABcfsfb9o2eFf5e/to5lte8vT4WF3JOSwTJ/j6Ofnp8mTJ6tHjx6yLEurV6/W+PHjuTgOAAAAUIRFnTmuiZsWSpKmtOqlu0oG3uYVKIgsY4zJ7JM/++wzffjhh4qJiVH58uX15JNPatKkSSpePH+f9GpZlrKwmQAAAAAy4XJaqnos/EhRZ06od61mer/NE3ZHwi1ktxNlqThe6+jRo6pcufIdT5yXKI4AAABAzhuzcYG+itqoGv5ltfSRkSru5W13JNxCdjtRps9xjIqKUtu2bfXwww9Lkry9vTVixAjFxcXd8eQAAAAACqb/Hv5VX0VtlJfDQ7PaPU1pLOQyXRwHDhyoBg0aKDj4ymV1y5Ytq2HDhmnQoEG5Fg4AAABA/nPs0jm9tO5fkqTXm3ZR/TJVbE6E3Jbp4ti0aVPNnDlTd911l2tZsWLFtGHDhlwJBgAAACD/SXc6NTriB51JTlS7KrU16N7WdkdCHsh0cfTz81NiYqLrcUJCgkaOHKl77rknV4IBAAAAyH8+3bNW648dUFmfkpp+/5NyWJmuFCjAMn1xnPj4eIWFhWnjxo2qWLGi9uzZo6CgIH3//fe69957cztntnBxHAAAACD7tp+K02OLPlGacWr2QwPV/q46dkdCJuX5VVWPHz+u2NhYlS1bVjVr1rzjifMSxREAAADIngspSeryn78o9kKCBt/bRuOaP2x3JGRBdjuRZ2afGB4eLofDoTZt2qhYsWIKCwvTxYsXNWHCBNWpw780AAAAAIXZmz8vUOyFBIWUrqzXmnaxOw7yWKZ/kDxu3DgFBQXJsiz17dtXW7duVe/evfXRRx/lZj4AAAAANvv3/m368cB2+Xp6aVa7p1XMI9PHn1BIZHqPDx06VFWrVtXXX3+tVatWaefOnapdu7YSEhJyMx8AAAAAGx08/7ve2DhfkjSxxSOqWaqczYlgh0wfcdy2bZtGjRql4cOHa8aMGapdu7b279+vWbNm5WY+AAAAADZJSU/TiPDvdSktRQ8H1VfvWs3sjgSbZPriOMnJyVqyZImCgoLUqFEjxcfHa+XKlTLGqH///rmdM1u4OA4AAACQde9sWaKPd4erSokA/bfnKJUq5mt3JNyhPL+qakFEcQQAAACyZt3R/Xp62ReyLOnfXYcotEKQ3ZGQDdntRNytEwAAAEAGp5MuatTauTIyGt3wQUojKI4AAAAA/scYo5fX/VsnLl9Q8wpBGtmwvd2RkA9kuzimpqbmRA4AAAAA+cBXURu1PC5Spbx9NfOB3vJ0eNgdCflAlm7AcvDgQcXHx8vpdEq68q8R8+bN04wZM3IlHAAAAIC8E5lwTG9vXixJeq91L1UpGWBzIuQXmb44zsCBAzVnzhxVrFhRlmVJktLT03Xs2LF8f9Tx/7N33+FRVQkfx38zk05IQmgJnYChg3QCKAnSkbKLKLgiC5bXvs326qKCuu+i6651LYgoIkXXVZQOUoTQAlIEQk0gBJIQCAkhPTP3/QMYCSWGtDvJfD/PwxO452bub3hC4Me55x4ejgMAAAAUL6cwX8O/f1cH009pfHh3vd5njNmRUI7K2olKPOO4Zs0anTx5UsHBwUWOL1u2rNQXBwAAAOAapm1drIPpp9QysK6m9hhhdhy4mBKvcRw7dqys1qtPDwsLK9dAAAAAACrX0mN79PmBLfKy2vRev/Hy8/QyOxJcTIlnHAsLCzVo0CC1a9euyPEdO3Zo586d5R4MAAAAQMVLysrQU9H/lSQ9322Y2tVuYHIiuKISF8dz585pwIAB8vb2lmEYslgsstvtOnLkSEXmAwAAAFBB7A6HnvhxgdLzstW/UStNbtvb7EhwUSV+OM6JEyfUsGHDq44nJycrJCSk3IOVJx6OAwAAAFzt7V2r9dpPK1TX118rR/1RdXz9zY6EClLWTlTiNY4NGjSQw+Eo8qOgoED//e9/S31xAAAAAObYfuqY3tixSpL05i13UhpRrGKLY+fOnTV79mxJ0rPPPisPD48iP7y9vfX4449XSlAAAAAA5eNcfq4eWzdfdsOhh9rfqn4Nw82OBBdX7BrH559/Xt26dZMk/e53v5MkDR061DnucDiYcQQAAACqEMMw9Nymb3T8/Fl1rN1QT3cZZHYkVAElXuMoSadPn1adOnWKHEtJSVH9+vXLPVh5Yo0jAAAAcMFXh7frT+u/kp+Hl5aPfELNA+v8+iehyquwNY5paWn68MMPixy7sjRKcpbG7du3a8mSJaUOAgAAAKBixWec1vObFkqSXuk1itKIErtucQwODla3bt00YcIE7du377ovkJaWpmnTpun777/XsGHDKiQkAAAAgLLJtxfq0XXzlF2Yr1HNO2lsyy5mR0IV8qu3qiYkJGjy5Mk6ePCgWrdurcDAQNlsNmVkZCghIUF5eXn6xz/+odGjR1dW5hvGraoAAABwd6/GLNH7e35UY/9aWj7qDwrw8jE7EipRWTtRidc4Hjx4UEuWLFFCQoLy8/PVuHFjRURE6JZbbpHFYil1gMpAcQQAAIA7+/HEId29YqZsFqv+O+x/1LVeU7MjoZJVWnGsyiiOAAAAcFdncs9r4Ldv6a6GdroAACAASURBVFROpp7qMkh/6NTf7EgwQYU9HAcAAABA1WYYhv68/j86lZOpiJAwPdYh0uxIqKJMKY65ubk6d+7cdcfT0tKUnZ1diYkAAACA6mdW7Eb9kLhfQV6+euvWO2WzMm+E0qnUrxzDMPTpp58qPDxcMTExRcb69u0rq9Uqq9Wq3r17y8/PT5J04sQJPfLII/rggw80ceJE7d271/k5xY0BAAAA7mxfWpJeibmwXd7rfceoQY0gkxOhKitxcXQ4HJo1a5befvttSdKuXbs0c+bMG7rY6dOnNWDAACUmJhZ5oM727ds1ePBgbdu2Tdu2bdOPP/4o6ULRHDlypH7729/qoYce0rPPPqsRI0bI4XBcd8xut99QJgAAAKC6ySnM1yNr5yrfYdc9rXpqaNP2ZkdCFVfi4vjQQw/pySefdJa6Tp06KSgoSH/9619LfLG6deuqUaNGVx1/88035ePjo5o1a6pLly6qV6+eJGnVqlWKjY1VZGSkJKlNmzby9PTUN998c92xb7/9tsR5AAAAgOropa2LdDgjVeFB9fRij+Fmx0E1UOLieOLECSUlJal79+7OY3379tVHH31UpgB2u11paWl644031KpVK40bN04FBQWSpOjoaIWFhcnDw8N5fnh4uFavXq2NGzeqefPm1xwDAAAA3NWSo3v0xYGt8rZ56L1+4+Xr4WV2JFQDJS6OnTt3lpdX0S+6//znP1cdu1E2m02LFy9WUlKSZs+ercWLF+u5556TJCUnJysgIKDI+UFBQUpMTFRycrICAwOLjAUGBioxMbFMeQAAAICq6mRWup6O/lqS9Hy3YWoTHGpyIlQXHr9+ygXdunXT448/rqSkJH300Udas2aNvvrqK7355pvlEsRiseiee+5Rbm6upkyZotdff10eHh7y9PQsct6l9Y3XG7uel156yfnzyMhI5y2uAAAAQHVgdzj0xLoFSs/P0YDGrTWpTYTZkWCitWvXau3ateX2eiUujqNHj1aXLl00d+5c7dy5Uy1bttTGjRvVo0ePcgsjSaNGjdLjjz8uSQoNDdWGDRuKjKenp6tJkyYKDQ3V+vXrrxpr1qzZNV/38uIIAAAAVDfv7F6jzSnxqu9bU2/0vaPIwyjhfq6cLJs6dWqZXu+GtuNo0qSJnn32Wf373//Wyy+/rB49emju3LllCnAlu92uVq1aSZKioqIUFxdXZHz//v2Kioq65tiBAweYSQQAAIDbiUk5qn/t/EEWWfTmrXeqto+/2ZFQzZS4OH766adq1aqVvL29nfstWq1WTZgw4YYueOl2UsMwJEkxMTH6+OOPncffeecdPf/885KkiIgINW3aVGvWrJF0oTRmZWVpxIgR6tWr11Vj2dnZGjFixA3lAQAAAKqyjLwcPbZuvuyGQw91uFW3NLjJ7Eiohkp8q+qUKVM0Y8YMhYeHy2q90DcNw9AXX3xR4oulpqZqxowZslgsmjt3rho2bKjk5GRNmTJFc+bM0eDBg9WzZ0+NHDlS0oV1jwsXLtS0adMUGxurrVu3avHixfL19ZWkq8YWLVrkHAMAAACqO8Mw9OzGb3QiK12d6jTSU50Hmh0J1ZTFuDT19yvuvvvua96WeubMGdWuXbvcg5Uni8WiEr5NAAAAoMqYfzBGT0Z/rRoeXlo26gk1D6hjdiS4qLJ2ohIXxz179ig6Olpt2rRxHnM4HPr666/1zjvvlDpAZaA4AgAAoLo5kpGqId+9rZzCAr15y526o2UXsyPBhVVacZw8ebLmzp2r+vXrO29VlaSUlBRlZ2eXOkBloDgCAACgOsmzF2rUon9rT9pJ/SbsZr196108RRXFKmsnKvEax61bt+rUqVMKCAgocrw89wYBAAAA8Oumb1+uPWkn1cQ/WH+LGE1pRIUr8VNVe/fuLW9v76uOt2jRolwDAQAAALi+NYkH9NHe9bJZrHq33zjV9PIxOxLcQIlnHBs3bqxx48apc+fOMgzDOdV56UmnAAAAACpWak6m/rT+K0nSk50Hqku9JiYngrsocXGMiYmRt7e34uPjncccDoeOHj1aEbkAAAAAXMZhOPTn9V/pdO55RYSE6ZEO/cyOBDdS4uL48ssvq1OnTlcdj42NLddAAAAAAK42c1+01pw4qCBvP719612yWUu86gwosxJ/tV2rNEpSampquYUBAAAAcLU9Z07ob9uWSZLe6HuHQmsEmpwI7qbYGcfHH39cd9xxh/r166d//etf+u9//1tk3OFw6ODBg5RHAAAAoIJkF+Tr0XXzVeCw697WvTS4SVuzI8ENFVscL9+vsX379lqxYoV69erl3P/D4XDIw6PEd7sCAAAAuEEvbvleRzJS1SqovqZ0H252HLgpi1HCXSANw9DBgwfVqlWrIsf37duntm1d+389yrrZJQAAAGCGRfG79dDaufK2eWjR7Y+pTXCI2ZFQRZW1ExW7xrFz586aNGmStm3bJovFclVplOTypREAAACoihLPn9XTGy8sFXuh+3BKI0xV7H2m+fn5mjlzZpFbVgEAAABUrEKHXY+vm69z+bka3KSt7m3dy+xIcHPFNsIOHTr8amlcunRpuQYCAAAA3N3bu9Yo5tQxhfgF6PU+Y2SxWMyOBDdX7BrHTp06acyYMdf95IKCAi1atEg7duyokHDlhTWOAAAAqCq2JMdr7LKPZBjSgiH3q3doC7MjoRooaycqtjj6+/urbt261/3k/Px8JScny263lzpAZaA4AgAAoCpIz8vWoIVv6WRWhh7rGKlnuw4xOxKqibJ2omLXOI4ePVpz5swp9gXee++9Ul8cAAAAwAWGYeiZjd/oZFaGOtdtrL90Hmh2JMCp2AWMycnJv/oCEydOLLcwAAAAgLuadyhGi4/+LH9Pb73bb5w8rTazIwFOxRbHtWvX6uWXX1ZcXNx1z/H39y/3UAAAAIA7OZx+Si9u+V6S9LeI0Wpas7bJiYCiir1V9fDhw7JYLAoICKisPAAAAIBbybMX6tF185VTWKAxLTrrty06mx0JuEqxxbFZs2aVFAMAAABwT/+3bZn2pp1Us5q19WrEaLPjANdU/CaNAAAAACrM6sQD+njfBnlYrHq33zj5e3qbHQm4JoojAAAAYIJT2Zn60/ovJUlPdxmkm+s2NjkRcH0lLo5vvvnmNY8vWbJE77zzjnbs2FFuoQAAAIDqzGE49Kf1X+pMbpb6hrbUQx1uNTsSUCyLUcJdIENDQ5WXlyebzaaxY8fqrbfe0rlz59SgQQMlJiZqx44dql27trp27VrRmW9YWTe7BAAAAMrTh3t+1MsxS1TL208rR/9RIX48jBIVq6ydqMTFMTg4WK+88opuueUWZWRk6MiRI+rWrZs6duwou90uwzA0fvx4zZ8/v9RhKgrFEQAAAK5i9+lEjVr8vgocds26baIGNmljdiS4gbJ2omKfqnq5//3f/9Ujjzzi/PXmzZslSX5+fs4ghw4dKnUQAAAAoLrLKsjTo+vmq8Bh16Q2EZRGVBklLo6pqal67733VFhYqIULFyo0NFS1a9dW7dq15XA4lJGRoePHj1dkVgAAAKBKe2HL94o/d1qta4Xo+W7DzI4DlFiJH44zZcoUnThxQsuXL9eAAQM0Z84cnT9/XlOmTNGjjz6qqKgo3X777RWZFQAAAKiyvovfpQWHtsnH5qF/R46Xj4en2ZGAEivxGsfi5OTkaMWKFRo0aJB8fX3LI1e5Yo0jAAAAzJSQmabBC99SZkGe/i9itCa07mV2JLiZSns4jiTl5+fr1KlTcjgczmPz5s3TM888U+oAlYHiCAAAALMUOuwas+RDbU9N0JAm7TSj/z2yWCxmx4KbqbTi+MILL2j69OkqKCi4KoDdbi91gMpAcQQAAIBZXv9phd7atVohfgFaOeoPquVTw+xIcENl7UQlXuM4c+ZMbd++XXa7XQ6HQw6HQwUFBfrggw9KfXEAAACgOtuUHKe3d62RRRa9c+s4SiOqrBIXx+HDh+umm24qMq1us9k0dOjQCgkGAAAAVGVn87L1xLoFMmTo8Y6RiggNMzsSUGol3o6jcePGGjt2rLp16ybDMJxTnRs2bNDKlSsrMiMAAABQpRiGoaejv1ZSdoa61G2iP3UeYHYkoExKXBx37Nghf39/xcfHO4/Z7XYlJiZWSDAAAACgqvriwFYtPbZXNT299W6/cfK02syOBJRJiR+Oc+DAAbVq1eqq43FxcQoLc+1pdx6OAwAAgMpyMD1Fw757V7n2Ar3bb5xGh91sdiSg8h6Oc63SKEk///xzqS8OAAAAVCe5hQV6ZO085doLNLZlV0ojqo1ii+PIkSO1cOFCSdK0adPUuHHjIj8aNmyosWPHVkpQAAAAwNU9tm6+9p9NVrOA2nq510iz4wDlptg1jpGRkWrWrJkkaeDAgYqLi1NkZKRz3OFwaOnSpRWZDwAAAKgSVh2P1bKEvfK02vRev/Hy9/Q2OxJQbkq8xlGSEhIS1KRJkyLHjh496iyXroo1jgAAAKhIydnnNOjbt5SWl6Xnuw3Vwx36mR0JKKLS1jhKUkhIiBITE5WQkKCEhAQdO3ZMCxYsKPXFAQAAgKpuUfxuDfz2TaXlZUmSsgvz9c8dq7QpKc7kZED5KfGM4wsvvKDp06eroKCg6AtYLLLb7RUSrrww4wgAAICKcDzzrMYtn6FjmWlqUytE/RqG66/dh5kdC7hKpc04zpw5U9u3b5fdbpfD4ZDD4VBBQYE++OCDUl8cAAAAqKriM05rzNIPdCwzTZ3qNNKXQx+Un4eX2bGAClHsw3EuN3z4cN10002yWCzOYzabTUOHDq2QYAAAAICrOpieonHLPtapnEx1r9dUnw2cpAAvH0WEuPb+5kBplbg4Nm7cWGPHjlW3bt1kGIZzqnPDhg1auXJlRWYEAAAAXMbeMyc1fvlMpeVlqU9oC31y272qcfEJqhGhFEdUTyUujjt27JC/v7/i4+Odx+x2uxITEyskGAAAAOBqdqQe1z0rPlFGfo6iGrXSR1H3yNfD0+xYQIUr8cNxDhw4oFatWl11PC4uTmFhrv0/KzwcBwAAAGW1NeWo7l05S+cL8jSkSTu9Fzle3rYSz8MApiprJ7qhfRzz8/N16tQpORwO57F58+bpmWeeKXWAykBxBAAAQFlsOHlYk374TDmFBRrVvJPevPVOeVptZscCSqzSiiPbcQAAAMAdrT6+Xw+smaM8e6HubNlVr/cZI5v1hrZDB0zHdhwAAABABVl6bI/uW/258uyFurd1L/2jL6UR7ontOAAAAIBr+DZup/7w45eyGw492O4WTek+rMi/hQF3wnYcAAAAwBXmH4zRU9H/lSFDT3SM0lNdBlEa4dbYjgMAAAC4zKexm/TXzQslSU93GaQnOvU3ORFgvhI/HOfgwYMKDw+/6jjbcQAAAKC6+HDPj3o5Zokk6cUew/VAu1tMTgSUj0p7qmpCQsJVx7KysrRu3To99NBDpQ5QGSiOAAAA+DVv7Vqt139aIUn6v4jRmtC6l8mJgPJTacXReo2nR3l4eKhnz55av359qQNUBoojAAAArscwDL320wq9s3uNrBaL/tHnDt15U1ezYwHlqqydqMRrHL/44guNHz/e+WvDMLRkyRIVFhaW+uIAAACAmQzD0NSti/Xxvg2yWax6+9a7NCqsk9mxAJdT4hnHwsJCeXhc3TM7dOign3/+udyDlSdmHAEAAHAlh+HQc5sWas6BLfK02vR+5N0a0rSd2bGAClGpM46XP4LYMAzt2LFDGRkZpb44AAAAYAa7w6Eno7/WV4e3y8fmoRn9JyiqUSuzYwEuq8Qzjg0aNFCrVkX/MNWuXVtPPvmkevVy7YXDzDgCAADgkgKHXX/4cYG+i98tPw8vzbrtXvVp0NLsWECFqrSH4+zbt09t27a96vi5c+cUEBBQ6gCVgeIIAAAAScqzF+qRtXO1PGGf/D299fnASepev5nZsYAKV9ZOdPWjUq/jWqVRkt5+++1SXxwAAACoLDmF+brvh9lanrBPQV6+mj/4fkojUEK/OuO4evVqLV68WD4+PrrvvvsUFhbmHHvvvff0pz/9Sfn5+RUetCyYcQQAAHBvWQV5+v2qz7QpOU61fWpo3uD71TY41OxYQKWp0IfjLFu2TMOGDVNQUJDOnz+vDz/8UHv27FFwcLAefvhhzZ49W6+99lqpLw4AAABUtHP5uZqw4hNtT01Qfd+amj/kAd0UVM/sWECVUuyMY1RUlJ555hkNGTJE+fn5+stf/iKbzabNmzfryJEjWrBggfr371+ZeUuFGUcAAAD3dDY3S79b8Yl2nzmhhjWCNH/I/WoeUMfsWEClq9AZx0aNGmnIkCGSJC8vL02fPl0NGjRQWFiYtm3bpqZNm8owjCLbdAAAAACu4HTOeY1b/rH2n01Ws5q1NX/I/WrkX8vsWECVVOzDcXx9fYv82s/PTyNHjlR0dLSaNm0qSfr8888rLh0AAABQCklZGbpj6YfafzZZLQPr6quhD1IagTIo9lbVgIAAde3a9cKJF6c24+Li1KJFC0lSYWGh9uzZo7S0tMpJW0rcqgoAAOA+Es+f1V3LZuhYZpra1ArRvMH3q46vv9mxAFNV6K2qtWrVUqNGjWSz2ZzHLs00SlJ+fr7i4uJKfXEAAACgPMWfO627ls3QyawMdarTSHMGTVYtbz+zYwFVXrHF8f3339ewYcOKfYElS5aUayAAAACgNA6mp2j8so+VkpOpbvWaavbASQrw8jE7FlAt/Oo+jtUBt6oCAABUb/vSkjR++cc6k5ul3qEtNOu2e1XD09vsWIDLqNBbVQEAAABXtzP1uO5Z8YnS83MU1TBcH/WfIF8PT7NjAdUKxREAAABV1taUo7p35SydL8jT4CZt9e/Iu+Vt45+4QHnjTxUAAACqpOiTh/X7Hz5TTmGBRjbvqLduvUueVtuvfyKAG0ZxBAAAQJWzOvGAHlj9ufLshbqzZVe93meMbNZitygHUAYURwAAAFQpS4/t0SNr56nAYdeEVj31asQoWS2URqAiURwBAABQZSyM26Unflwgu+HQ/W376sUew2WxWMyOBVR7FEcAAABUCQsObdOTG76WIUOPd4zS010GURqBSkJxBAAAgMv7LHaTnt+8UJL0dJdBeqJTf5MTAe6F4ggAAACX9tGe9ZoWs1iS9EL34Xqw/S0mJwLcD8URAAAALuvtXav12k8rJEl/ixite1v3MjkR4J4ojgAAAHA5hmHotZ9W6J3da2SRRf/oO0Z33dTN7FiA26I4AgAAwKUYhqFpMYs1Y+8G2SxWvXXrnRoddrPZsQC3RnEEAACAy3AYDj2/aaE+P7BFnlab/h05XkObtjc7FuD2KI4AAABwCXaHQ09Ff60vD2+Xj81DH/WfoP6NWpkdC4AojgAAAHABBQ67/vDjAn0Xv1u+Hp769LaJ6tOgpdmxAFxEcQQAAICp8uyFenTtPC1L2Ct/T2/NHjhJPeo3MzsWgMtQHAEAAGCanMICPbj6c605cVBBXr6aM2iybq7b2OxYAK5AcQQAAIApsgryNOmH2dqYdETB3jU0f8j9ahscanYsANdAcQQAAEClO5efq3tXztK2U8dU37em5g25X+FB9c2OBeA6TCmOubm5ys/PV0BAgBmXBwAAgInO5mXrnhWfaNfpRDWoEagFQx5Q84A6ZscCUAxrZV7MMAx9+umnCg8PV0xMjPP4iRMn9Mgjj+iDDz7QxIkTtXfv3jKPAQAAwPWczjmvO5d+pF2nE9W0ZrC+HvoQpRGoAiyGYRiVdbHU1FTl5eWpSZMmWrVqlfr37y/DMNStWzdNnz5dAwYMUGxsrIYPH67Dhw/LYrHc8NihQ4dks9mKvkmLRZX4NgEAAHANydnnNG7ZDB3OSFWLwLqaP/h+hdYINDsW4BbK2okq9VbVunXrXnVs1apVio2NVWRkpCSpTZs28vT01DfffKOAgIAbHvv22281ZsyYSnpHAAAAKInE82c1btnHOpp5Rq1rhWje4PtU17em2bEAlFCl3qp6LdHR0QoLC5OHxy8dNjw8XKtXr9bGjRvVvHnzGx4DAACA64g/d1pjlnyoo5ln1LF2Q3015AFKI1DFmP5U1eTk5KsekhMUFKTExEQ5HA4FBgaWeCwwMFCJiYnXvM5LL73k/HlkZKRzphIAAAAV51D6KY1bNkMpOZnqWreJPh80WQFePmbHAqq9tWvXau3ateX2eqYXRw8PD3l6ehY55nA4ZBhGqcau5/LiCAAAgIq3Ly1J45d/rDO5WYoICdOnAyaqhqe32bEAt3DlZNnUqVPL9Hqm36raoEEDZWRkFDmWnp6uhg0bKjQ0tFRjAAAAMNeu04m6c+lHOpObpciG4Zo98PeURqAKM704RkZGKi4ursix/fv3KyoqSlFRUTc0duDAAW5BBQAAMFlMylGNWzZD6fk5GtykrWbedq98PbzMjgWgDCq9OF66nfTSo2AjIiLUtGlTrVmzRtKFYpiVlaURI0aoV69eNzSWnZ2tESNGVPZbAgAAwEXRJw/r7hUzlVmQpxHNOuqDqN/J22b66igAZVSpf4pTU1M1Y8YMWSwWzZ07Vw0bNlTr1q21cOFCTZs2TbGxsdq6dasWL14sX19fSbqhsUWLFjnHAAAAULnWJB7QA6s/V669UHe06KI3+t4hm9X0G9wAlAOLUZZdIKuIsm52CQAAgOItO7ZXD6+dqwKHXfe06qm/RYyS1UJpBFxFWTsR9w0AAACgTL6L36XH1y2Q3XDovrZ99FKP22WxWMyOBaAcURwBAABQal8e2q4no/8jh2HosY6ReqbLYEojUA1RHAEAAFAqs/dv1nObvpUkPdVlkP7Qqb/JiQBUFIojAAAAbtiMves1detiSdKU7sP0P+1vNTkRgIpEcQQAAMANeWfXGk3/abkk6ZVeo/T7NhEmJwJQ0SiOAAAAKBHDMPT6Tyv09u41ssii1/v8VuPCu5sdC0AloDgCAADgVxmGoZdjluijvetls1j11q13anTYzWbHAlBJKI4AAAAolsNw6K+bv9Ps/ZvlabXpvX7jNaxZe7NjAahEFEcAAABcl93h0FPRX+vLw9vlbfPQjKh71L9xa7NjAahkFEcAAABcU4HDrj/++KUWxu+Sr4enZt02UX0btDQ7FgATUBwBAABwlTx7oR5bN09Lj+2Vv6e3Phvwe/UMaW52LAAmoTgCAACgiJzCAj24Zo7WJB5QoJev5gyarM51G5sdC4CJKI4AAABwyirI06QfZmtj0hEFe9fQvMH3qV3tBmbHAmAyiiMAAAAkSefyczVx5SzFnDqmer41NX/I/QoPqm92LAAugOIIAAAAnc3L1oQVn2jn6UQ1qBGoBYMfUPPAOmbHAuAiKI4AAABu7nTOeY1f/rFizyariX+wFgx5QI1r1jI7FgAXQnEEAABwY4uP/qx//LRShzJOqUVgXc0ffL9CawSaHQuAi6E4AgAAuKnE82f1TPR/lZ6fo9a1QjRv8H2q61vT7FgAXBDFEQAAwA0dPXdGdy2bofT8HHWo3VBzB01WLZ8aZscC4KKsZgcAAABA5fry0DYNXviWTmSlS5JuadBSs2I3aVNSnMnJALgqZhwBAADcyN4zJ/VKzFJlFeYrIiRMXes10bNdh5gdC4CLY8YRAADATexITdCdy2YoLS9LUQ3DNXvgJHlZmUcA8Ov4TgEAAOAGNifHa+LKWcoqzNfQpu30br/x8rZ5KCIkzOxoAKoAi2EYhtkhKprFYpEbvE0AAIBrWnvioO7/4XPl2gv0m7Cb9c9bxsrTajM7FoBKVNZOxIwjAABANbY8YZ8eXvOF8h12jQ/vrr9H/EY2K6uVANwYiiMAAEA19V38Lj2+boHshkOT2vTW1J63y2qhNAK4cRRHAACAamjBoW16KvprOQxDj3aI1LNdB8tisZgdC0AVRXEEAACoZj6N3aS/bl4oSXq6yyA90am/yYkAVHUURwAAgGrk/Z/X6dVtSyVJL/YYrgfa3WJyIgDVAcURAACgGjAMQ//a+YP+uXOVJOn/IkZrQuteJqcCUF1QHAEAAKo4wzD06ral+mDPj7JaLPpn37G6o2UXs2MBqEYojgAAAFWYw3Boyubv9Nn+zfKwWPVuv3G6vXlHs2MBqGYojgAAAFWU3eHQU9Ff68vD2+Vt89CHUb/TgMZtzI4FoBqiOAIAAFRBBQ67/vDjAn0Xv1u+Hp765LZ7dUuDm8yOBaCaojgCAABUMbmFBXpk7VytOB4rf09vzR44ST3qNzM7FoBqjOIIAABQheQU5uu+Hz7XjycPKcjLV3MGTdbNdRubHQtANUdxBAAAqCIy83P1+1WfakvKUdXx8de8wfepTXCo2bEAuAGKIwAAQBVwNi9bE1bM0s7TxxXiF6AFQx5Qi8C6ZscC4CYojgAAAC7udM553b1ipvalJamxfy0tGPKAmtQMNjsWADdCcQQAAHBhSVkZGr/8Yx3OSFVYQB0tGPKAQmsEmh0LgJuhOAIAALio45lnNW75DB3LTFPrWvU1b/D9qutb0+xYANwQxREAAMAFxWec1l3LZ+hkVoY61WmkOQMnqZZPDbNjAXBTFEcAAAAXc+BsisYv/1incjLVvV5TfTZwkgK8fMyOBcCNURwBAABcyM9nTuju5TN1Ni9bfUNb6pPb7pWfp5fZsQC4OYojAACAi9h+6pgmrJylc/m5uq1Ra30Y9Tv5eHiaHQsAKI4AAACuYGPSEf1+1WfKLszX8GYd9M6td8nLxj/VALgGvhsBAACYbHXiAT24+nPl2gs1pkVnvdH3DnlYbWbHAgAniiMAAICJlhzdo0fXzVOBw657WvXU3yJGyWqxmh0LAIqgOAIAAJjkmyM79cf1X8puOPRAu756oftwWSwWs2MBwFUojgAAACaYe3Crnon+RoYM/aFTfz3ZeSClEYDLojgCAABUsk/2ReuFLd9Lkp7tOliPdYwy85nbDAAAIABJREFUOREAFI/iCAAAUIne3b1Gf9++XJI0recITW7bx+REAPDrKI4AAACVwDAM/WPHSr21a7Ussmh6n9/o7vAeZscCgBKhOAIAAFQwwzA0LWaxZuzdIJvFqn/dMla/bdHZ7FgAUGIURwAAgArkMBx6btNCzTmwRZ5Wm/4dOV5Dm7Y3OxYA3BCKIwAAQAUpdNj1lw3/0ddHdsjH5qGP+k9Q/0atzI4FADeM4ggAAFAB8u2FevzHBVp89Gf5eXjp0wET1Tu0hdmxAKBUKI4AAADlLLewQP+z5gv9kLhfAV4++nzgJHWt19TsWABQahRHAACAcpRdkK/JP8zWhqTDquXtp7mD71OH2g3NjgUAZUJxBAAAKCfn8nM1ceUsxZw6pnq+NTV38H1qXSvE7FgAUGYURwAAgHJwNjdL96ycpV2nE9WgRqAWDH5AzQPrmB0LAMoFxREAAKCMUnMyNX75x9p/NkVNawZrwZAH1Mi/ltmxAKDcUBwBAADKICkrQ3ctm6G4c6fVMrCu5g2+X6E1As2OBQDliuIIAABQSgmZaRq37GMlnE9T2+BQzR10n+r4+psdCwDKHcURAACgFI5kpOquZTOUnH1ON9dprDmDJinI28/sWABQISiOAAAANyg2LUnjl8/U6dzz6lm/mT4d8HvV9PIxOxYAVBiKIwAAwA3YdTpRv1s+U+n5OerX4CZ9fNsE+Xp4mR0LACoUxREAAKCEtqYc1b0rZ+l8QZ4GNW6j96N+J28b/5wCUP3xnQ4AAKAE1p88pMk/zFZOYYFGNu+ot269S55Wm9mxAKBSUBwBAAB+xQ/H9+vBNXOUZy/UnS276vU+Y2SzWs2OBQCVhuIIAABQjEXxu/XYuvkqNBz6fesITes1QlYLpRGAe6E4AgAAXMd/Dv+kP2/4Sg7D0MPtb9Vz3YbKYrGYHQsAKh3FEQAA4Brm7N+iZzd9I0n6880D9Kebb6M0AnBbFEcAAIArzNi7XlO3LpYkPd9tqB7u0M/kRABgLoojAADARYZh6O3da/T6TyskSa/2GqWJbSJMTgUA5qM4AgAA6EJp/Pv25Xrv57WyWix6vc8Y3XVTN7NjAYBLoDgCAAC35zAcemnrIn2yb6M8LFa93e8ujWzeyexYAOAyKI4AAMCt2R0OPbvpG807GCMvq00fRP1Og5q0NTsWALgUiiMAAHBbBQ67/rz+K30Tt1M+Nk/NvG2C+jUMNzsWALgciiMAAHBLefZCPbZunpYe26saHl76bOAk9QppbnYsAHBJFEcAAOB2cgoL9ODqz7XmxEEFevlqzqDJ6ly3sdmxAMBlURwBAIBbOV+Qp0mrPtOm5DgFe9fQvMH3qV3tBmbHAgCXRnEEAABuIyMvRxNWztJPqQmq71tT84c8oJuC6pkdCwBcHsURAAC4hbTcLN29fKb2pJ1UI/9amj/4fjULqG12LACoEiiOAACg2kvJPqe7l8/UgfQUNQuorQWDH1BD/yCzYwFAlUFxBAAA1dqJ8+m6a/kMHT13RuFB9TRv8P2q7xdgdiwAqFIojgAAoNo6eu6M7lo2Qyey0tU+uIHmDr5PwT41zI4FAFUOxREAAFRLh9JPadyyGUrJyVTXuk00e+AkBXr7mh0LAKokiiMAAKh29p45qbtXzNSZ3CxFhITp0wETVcPT2+xYAFBlURwBAEC1siM1QfesmKWM/BxFNWqlj6Luka+Hp9mxAKBKs5od4HrS0tKUnZ1tdgwAAFCFbE6O17hlHysjP0dDm7bTx/0nUBoBoBy4VHHs27evrFarrFarevfuLT8/P504cUKPPPKIPvjgA02cOFF79+51nl/cGAAAcC/rThzUPSs+UVZhvn4TdrPej7xb3jZurgKA8mAxDMMwO4Qkbd++XUuWLNHw4cMlSY0aNVLdunXVrVs3TZ8+XQMGDFBsbKyGDx+uw4cPy2KxXHPs0KFDstlsRV7bYrHIRd4mAACoAMsT9unhNV8o32HX+PDu+nvEb2SzutT/jwOAqcraiVzmO+qbb74pHx8f1axZU126dFG9evW0atUqxcbGKjIyUpLUpk0beXp66ptvvrnu2LfffmvemwAAAJXuu/hdenD1HOU77Jrctrem96Y0AkB5c4nvqna7XWlpaXrjjTfUqlUrjRs3TgUFBYqOjlZYWJg8PH65zSQ8PFyrV6/Wxo0b1bx582uOAQAA9/Dloe16bN182Q2HHusYqak9RshqcYl/3gBAteISN/7bbDYtXrxYhmHoiy++0MMPP6znnntO58+fV0BAQJFzg4KClJiYKIfDocDAwCJjgYGBSkxMvOY1XnrpJefPIyMjnTOVAACgavosdpOe37xQkvR0l0F6olN/kxMBgOtYu3at1q5dW26v5xLF8RKLxaJ77rlHubm5mjJliu644w55ehZ9EprD4ZBhGPLw8Ljm2PVcXhwBAEDVtSkpTjtPH9er25ZKkl7sMVwPtLvF5FQA4FqunCybOnVqmV7PJe/lGDVqlNLT0xUaGqqMjIwiY+np6WrYsGGxYwAAoHoyDEP/3LlKr25bKoss+nvEbyiNAFAJXLI42u12tWrVSlFRUYqLiysytn//fkVFRV1z7MCBA9yCCgBANXQqO1PfHNmph9fO1abkOFktFr15y1jd07qn2dEAwC24xK2qMTEx2rVrlyZPniyr1ap33nlHzz//vCIiItS0aVOtWbNGUVFR2r9/v7KysjRixAj5+PhcNZadna0RI0aY/XYAAEAZpedla3NyvKKTjig66bAOpp8qMj6saXsdy0zTpqQ4RYSGmZQSANyHSxTH5ORkTZkyRXPmzNHgwYPVs2dPjRw5UpK0cOFCTZs2TbGxsdq6dasWL14sX1/fa44tWrTIOQYAAKqO7IJ8xZw6qg1JR7Qx6Yh+PnNCjsv2G/P18FTP+s3VJ7SFTmSl65Veo0xMCwDux2KUZRfIKqKsm10CAIDylW8v1I7U484ZxZ9Sj6vAYXeOe1pt6lq3iXqHtlCf0BbqXLexvGwX/r/7nztW6c+dB5gVHQCqpLJ2IpeYcQQAANWb3eHQ3rSTzhnFLSnxyikscI5bZFGnOo3U52JR7F6vmfw8va75WhEh3JoKAJWNGUcAAFDuDMPQoYxTir5YFDclxSk9P6fIOa2C6jtnFHuFNFeQt59JaQGg+mPGEQAAuITjmWcVnXT44u2nR3QqJ7PIeBP/4Aszig1aqHdIC9Xzq2lSUgDAjaI4AgCAUknNyXSWxOiTR5RwPq3IeD3fmuoT2sI5q9ikZrBJSQEAZUVxBAAAJZKRl6PNKfHacPKwNiYd0YH0lCLjgV6+iggJU58GF4riTYH1ZLFYTEoLAChPFEcAAHBNOYX52ppy1LlOcfd1tsjoHdpCfUNbqF1wA9msVhMTAwAqCsURAABIurBFxs7TiRdvPT2s7akJV22R0b1eY/UJbXnVFhkAgOqN7/YAALgpu8OhfWeTnLeebkk5quzCfOf4pS0yLq1R7FHMFhkAgOqN4ggAgJswDEOHM1IvPtDm8DW3yAgPqndxL8WWbJEBAHCiOAIAUI0lnj+rDScPO9cpplyxRUZj/1rqG9rSOavIFhkAgGuhOAIAUI2k5mRqY1KcNiRduP30WGbRLTLq+voXKYpskQEAKAmKIwAAVdilLTKiLxbF/WevvUVG79AW6tuALTIAAKVDcQQAoArJKcxXTMox5zrFK7fI8LF5qmf9ZurT4MKTT9uzRQYAoBxQHAEAcGEFDrt2ph7XhotrFLefOqb8YrbIuLluY3mzRQYAoJzxNwsAAC7EYTi0Ny3JuZfitbbI6Fi7oXNGkS0yAACVgeIIAICJDMPQkYxUbUg6ouikI9qUHKf0vOwi51zaIqN3aAtFhISxRQYAoNJRHAEAqGCbkuIUERrm/HXi+bMX1yheuP00OftckfMv3yKjd2iY6vsFVHZkAACKoDgCAFDBfkjcr9TcTG04eaEoHs08U2S8rq+/c0axb2hLtsgAALgciiMAABUk8fxZvRqzVN8f3V3keICXjyJCwpwPtAkPYosMAIBrozgCAFDOsgvy9b+bvtHCuF0qNBySpKY1g9XEP1jDmnXQ3eHd2SIDAFClUBwBACgnDsOhb+N26W/bljrXLY4O66S6vjX1Yo/bTU4HAEDpURwBACgHO1KP68Ut3+un1ARJUsfaDTW15wh1r99M/9yxyuR0AACUDcURAIAySMrK0N+3L9PXR3ZIkur51tSzXYfojpadZbVcuB01IiSsuJcAAMDlWQzDMMwOUdEsFovc4G0CACpRTmGBZuxdr3d2r1FOYYG8rDY92P4WPdYxSv6e3mbHAwCgiLJ2ImYcAQC4AYZhaPHRn/XKtqVKPH9WkjS0aXv9tftQNa1Z2+R0AABUDIojAAAltOfMCb20ZZE2p8RLktrUCtHUniPUO7SFyckAAKhYFEcAAH5Fak6mXvtpheYf3CZDhoK9a+jpLoM0nm01AABuguIIAMB15NsL9UnsRr258wedL8iTh8WqSW376I+dblOgt6/Z8QAAqDQURwAArmAYhlYd36+pMYt09NwZSVL/Rq30Yo/b1SKwrsnpAACofBRHAAAuc+BsiqZuXaQfTx6SJLUMrKsXe9yuqEatTE4GAIB5KI4AAEg6m5ulN3as0ucHtshuOBTo5au/dB6gCa17ydNqMzseAACmojgCANxagcOuz/dv0T93rFR6fo6sFosmtu6lv3QeqGCfGmbHAwDAJVAcAQBua+2Jg5q6ZZEOZZySJPUNbakXe9yuNsEhJicDAMC1UBwBAG4nLiNV02IWa9Xx/ZKkZjVra0qP4RrUuI0sFovJ6QAAcD0URwCA28jIy9Fbu1ZrVuxGFTjs8vf01hOd+uu+tn3kbeOvRAAAroe/JQEA1Z7d4dD8QzF67acVOpObJYssGn9Tdz3VZZDq+dU0Ox4AAC6P4ggAqNY2JcfpxS3fa19akiSpR/1mmtpzhDrUbmhyMgAAqg6KIwCgWkrITNMrMUu05NgeSVLDGkH6a/dhur1ZB9YxAgBwgyiOAIBqJasgT+/uXquP9q5Xnr1Qvh6eerRDpP6n/a3y9fA0Ox4AAFUSxREAUC04DIe+PrJDf9+2TCk5mZKk34TdrOe6DVVojUCT0wEAULVRHAEAVd72U8f04pbvtfN0oiTp5jqNNa3nCHWp18TkZAAAVA8URwBAlZWUlaG/bVuqb+J2SpLq+9bU/3Ybqt+2uFlWi9XkdAAAVB8URwBAlZNTmK8P9qzXv39eq5zCAnnbPPQ/7W7Rox0jVcPT2+x4AABUOxRHAECVYRiGvj+6W6/GLNWJrHRJ0vBmHfR8t6FqUjPY5HQAAFRfFEcAQJWw+3SiXtq6SFtTjkqS2gaHamrPEYoICTM3GAAAboDiCABwaaeyM/XaT8u14NB2GTJU26eGnukyWHfd1E02K+sYAQCoDBRHAIBLyrMXaubeDXp79xqdL8iTp9WmyW166w8336YALx+z4wEA4FYojgAAl2IYhpYn7NPLMYt1LDNNkjSwcRu90H24mgfWMTkdAADuieIIAHAZsWnJemnr94pOOiJJCg+qpxd73K5+DcNNTgYAgHujOAIATJeWm6V/7FipOQe2yGEYCvLy1V+6DNSEVj3lYbWZHQ8AALdHcQQAmKbAYdfs2M36585VysjPkc1i1aQ2vfTnmweolk8Ns+MBAICLKI4AAFOsTjygaVsX6XBGqiTp1gY36cUet6tVrfomJwMAAFeiOAIAKtXh9FOaGrNYaxIPSJKaBdTWi91v14DGrWWxWExOBwAAroXiCACoFOl52Xpz52p9GrtRhYZDNT299cebb9OkNr3lZeOvIwAAXBl/UwMAKlShw655B2P02k8rdDYvWxZZdHd4Dz3dZZDq+PqbHQ8AAJQAxREAUGGiTx7Wi1sXaf/ZZElSr/rN9VLP29W+dkOTkwEAgBtBcQQAlLuj587olZglWpawV5LUyL+WpnQfpmFN27OOEQCAKojiCAAoN+cL8vT2rtX6eO8G5Tvs8vPw0mMdI/VAu1vk6+FpdjwAAFBKFEcAQJk5DIe+OvyTpm9frlM5mZKkMS0669muQxRaI9DkdAAAoKwojgCAMolJOaoXt3yv3WdOSJK61G2iqT1vV+e6TUxOBgAAygvFEQBQKifOp+tv25ZqYfwuSVKIX4Ce6zZUo8M6yWqxmpwOAACUJ4ojAOCGZBfk6/096/T+zz8q114gH5uHHmp/qx7pECk/Ty+z4wEAgApAcQQAlIhhGPo2bpf+tm2pkrIzJEkjmnXU892HqpF/LZPTAQCAikRxBAD8qp2px/Xilu+1PTVBktQ+uIGm9hyhniHNTU4GAAAqA8URAHBNm5Li1DywjqZvX66vDm+XJNXx8dczXQfrzpZdZbOyjhEAAHdBcQQAXCW3sEBv7fpBP6UeV3ZhvjytNt3frq+e6Bilml4+ZscDAACVjOIIAJAkpWSf0+bkeG1OjtOq4/ud6xgHN2mrv3YfpuYBdUxOCAAAzEJxBAA3lZx9TpuT47QpOU6bk+N1JCP1qnPGtOispjVrKznrHMURAAA3RnEEADeRlJWhzcnx2nSxLMafO11k3NfDUz3qNVOvkDD1CmmudScO6ckuA01KCwAAXAnFEQCqqZNZ6ReKYlKcNqXE6ei5M0XG/Ty81KN+M0WEhCkiJEwd6jSUp9XmHF9/8nBlRwYAAC6K4ggA1cSJ8+nOW083JcfpWGZakfEaHl7qEdJcEfWbKyI0TO1rFy2KV4oICavoyAAAoIqwGIZhmB2iolksFrnB2wTgZhLPn3WuT9yUFKeE80WLor+nt3NGsVdImDrUbiCPYooiAACovsraiZhxBIAq4njmWeds4ubkOB0/f7bIeE1Pb/W4OJsYERKmdsGhFEUAAFAuKI4A4IIMw1DC+bRf1igmx+lEVnqRcwK8fNSzfnP1Cml+sSg2kM1qNSkxAACoziiOAOACDMPQscw052zipuQ4nczKKHJOoJevetZv5pxRbFMrlKIIAAAqBcURAExgGIaOZp65cOtp0oV1iknZRYtikJevc2uMiJAwta4VQlEEAACmoDgCQCUwDEPx504X2UcxOftckXNqefs5S2JESJha1aovq4WiCAAAzEdxBIAKYBiG4s6dvjCbmHJhVjElJ7PIOcHeNdQrpLl6OYtiPYoiAABwSRRHACgHhmHoSEbqZU89jdepK4pibZ8azpLYK6S5woMoigAAoGqgOAJAKRiGoUMZp5zrEzenxCk153yRc+r4+P9y62lomG4KrCeLxWJSYgAAgNKjOAJACRiGoYPpp4rso3gmN6vIOXV9/S/OJl6YVWwZWJeiCAAAqgWKIwBcg8Nw6MDZU871iZuT45WWV7Qo1vet6SyJEaFhCguoQ1EEAADVEsURAHSpKKZcnFGM1+bkOJ3Nyy5yTohfgHN9YkRImJpTFAEAgJugOAJwSw7Dof1nU7Qp6eKtpynxSr9OUYwIvTCr2KxmbYoiAABwSxRHAG7B7nAo9myS84mnW5LjlZ6fU+ScUL9A9Q79ZY1i05rBFEUAAABRHAFUI5uS4hQRGibpQlHcdzbJOaO4NeWoMq4oig1rBDlnFHuFNFcTf4oiAADAtVAcAVQLBQ67vo3bqd1nEp1F8Vx+bpFzGvvX+uVhNiFhalyzlklpAQAAqhaKIwCX4jAcysjPVXputtLzs3U2N1vp+TkXP1749dm8bKXnXfqYo7N5WcosyLvqtZr4BztnE3vVpygCAACUFsURQIUwDEPnC/Kcxe6Xknd56bvw8fKxjLwcGTJu+HoWSYak9sEN1Mi/lkY276SRYR3L/X0BAAC4I4ojgF+VU5h/Vek7e9WMYJZzZvDSeYWGo1TXC/DyUS1vPwV5+1386Kta3n6q5V1DQd6+CrrGWICXj97cuVp/7jygnN89AAAAKI6AG8m3F5Zo1u/ysfS8bOXaC0t1PT8Pr+sUwIvHfPwU5HXpo69q+fgp0MtXHlZbOb9zAAAAlEWVL44nTpzQq6++qo4dO2rTpk16+umn1a5dO7NjASVy+VNAb4Td4VBG/pUl7+ItoddYE3hpRjCrML9UOb1tHpcVv19m/a4uhTWc5TDI20/etsr9FhMRcuO/lwAAAPh1FsMwbnwxkYswDEPdunXT9OnTNWDAAMXGxmr48OE6dOiQbLZfZiwsFouq8Nt0OaUtO7jaIzP+of+799ErHvpy7Vm/IusAr9hWoqRsFmuRmb9Lpe9as4KXZgRrefvJx+bJNhVuaO3atYqMjDQ7BnAVvjbhyvj6hKsqayeq0jOOq1atUmxsrPMPZ5s2beTp6alvv/1WY8aMqdQs5VGmqkoh25RceTkNw1Ch4VChw6FCh12FhkN2h0MFDrvsxsWPDocKHA7ZDfvFj78cv/C59iKf7/z55eOXnXfd173yulfkuvTzKzMUGPYin3v555xavEbfeZy+4d8XiywK9PYteQG8+MPf05sCiBLjHz9wVXxtwpXx9YnqqkoXx+joaIWFhcnD45e3ER4ertWrV1dqcXxr12pFnzysLSktnMeu1+WLa/mbkuMUkfzrhaykT5y8kf9RKOmZhmFoU3KcsgryLitEJSlrlxe1XyuBl3594XWrM0OSl9UmHw9P1fn/9u49KKry/wP4exdBiVgQwQtY3ARhtABl8NY4biloiZaXJtQ2yzHDQW2yRuzigIWRZeMIgkoSVlqJBCQ2+vMCDIiFxlcEFTRxgRV3vWMuIpd9vn+YJ1cuJT+/7ALv14yz7HMuz+esnzl7PmfPc06fxzH48b73FYAtL/28166wsoaFXG7q8ImIiIioh+jShaNWq4VCoTBqs7Ozg0aj6dQ41v1nPwxCoEBb8f9e15FHsI7OcPRSZaf1ZSGTw1Iu/+vVAhbyv17ve99LJkcvuQV6SX//9f7+dum98bwWcjksZa2v926/FndfH5z+QD/Gy9z3vsW65bD4a5kXf12A/3stptM+SyIiIiKijujSYxwjIiJQUlKC3NxcqW3OnDnQ6/XIzMyU2nhpHhERERER9XQ9doyjs7Mz8vPzjdpu3LgBNzc3o7YuXBsTERERERGZXJceJKVUKlFRYXxpZ3l5OQckExERERERPUJdunAcPXo0XF1dkZ2dDQAoKytDXV0dQkNDTRwZERERERFR56mvr8fNmzf/Z+vv0oWjTCZDZmYmtm3bhoSEBMTGxiIrKwvW1tYAgAsXLmDx4sXYtGkTXnvtNZw8edLEEVNPlpubCz8/PygUCoSEhKC6uhoA85TMh8FggFKplMaNMzfJXKjVaqxduxYpKSm4fPmyqcMhAgDk5+dj1apVWL9+PebNm4fy8nIA3HdS5xNCICUlBd7e3jh69KjU3l4udihPRTdlMBjEiBEjxP79+4UQQpw6dUq4u7uLpqYmE0dGPZFOpxMqlUqUlJSIvXv3CldXVzFx4kQhhGCektmIj48XDg4OIjc3l/tQMhs//vijGDNmjKioqJDaNBqNCA8PF4mJiUKlUonS0lITRkg9UVNTk/D09BTNzc1CCCFycnL4vU4mc+nSJVFdXS1kMpk4ePCgEKLtWqi5ubnD3/Fd+hfH9hw4cACnT5+Wxjv6+vrC0tISGRkZpg2MeqRDhw4hPj4ew4cPR0hICKKiopCfn888JbORn58Pd3d36RFHzE0yBzk5OYiIiMCuXbvg7u4O4O6Z9WnTpmHGjBl46623EBkZidDQUDQ3N5s4WupJrl27hpqaGtTV1QEA7O3tcf36de47ySScnJwwePBgo7a2cjE9Pb3DedptC8fDhw/Dw8MDvXr9feNYb29vHDp0yIRRUU/1yiuvwNbWVno/YMAAPPnkkzh8+DDc3d2Zp2RSV69eRUFBAZ5//nkAdw/MmZtkakIIhIeHY+nSpXB2dpbaeWBO5sDJyQkjR46ESqXCzZs3ERcXh48//lg6Ccd9J5lae7VQQUFBh/K02xaOWq1WOnN+j52dHTQajYkiIvpbUVERwsPDodVqYWdnZzSNeUqdbf369Xj77beN2nQ6HXOTTOrIkSMoLy+HWq3GrFmz4Ovri40bN/KkBpmN1NRUlJWVwdnZGc899xymTJnC73UyG63VQvb29tBoNB3O0y79HMf29OrVC5aWlkZtBoPBRNEQ/U2v16OkpATbt2/HsmXLmKdkUklJSZg7dy6srKyM2i0sLJibZFK///47bG1tERsbC0dHRxQVFSEoKAiTJk3igTmZBa1Wi4kTJ0Kr1WL+/PnSsSf3nWQO2qqFhBAdrpO67S+Ozs7OqK2tNWq7ceMGXFxcTBQR0V1ffPEF4uLiYGFhwTwlk0tKSkJAQACsra1hbW2NyspKBAcHY8uWLS1u6c3cpM5069YtDB06FI6OjgCAESNGIDAwEEOGDOGBOZlcXV0dpkyZglWrVmHnzp147733sGDBAjg5OfF7ncxCe8eYgwYN6lCedtvCUalUoqKiwqitvLxcGhNBZApJSUmYN28enJycAADPPPMM85RMqrCwELdv35b+ubq6Yv/+/cjNzcW5c+eM5mVuUmcaOHAg9Hq9UdvgwYOxceNGntQgkystLYXBYJBObERHR0Mul2PChAn8Xiez0FoulpWVQalUdrhO6raF4+jRo+Hq6ors7GwAdz+ouro6hIaGmjgy6qlSUlJgbW2NxsZGlJWVITc3FxUVFXBzc2OektnhPpRMbcyYMaiqqkJjY6PUdufOHURFRfGkBpmcl5cXGhoacPHiRQBAQ0MDbGxs4O/vz30nmcS9Ky+EEADu7kMfzEW9Xo/Q0NAOf8d32zGOMpkMmZmZWL16NU6fPo3CwkJkZWXB2tra1KFRD7R3714sXLjQ6HbxMpkM5eXlGD9+PPOUzA73oWRqPj4+GDlyJLKysvDSSy+hoaEBJ06cQFJSElJTU5GdnQ2lUskDczKJvn37YteuXVi+fDkCAwNRXV2Nb7/9FgqFgvtO6nSvHKmtAAAI3UlEQVSXL19GUlISZDIZduzYARcXF/j4+LTIxT179ki52JE8lYl7ZSkRERGRGdFoNFi+fDkCAgKg0Wgwbdo0BAcHo6KiAqtXr0ZQUBAKCwuxZMkSjBw50tThEhF1aywciYiIiIiIqF3ddowjERERERERPRosHImIiIiIiKhdLByJiIiIiIioXSwciYioRzIYDMjNzTV1GERERF0CC0ciIjIL6enp0i3E6+rqpPby8nLMnj0bzs7O2L179yPpy2AwYOXKlVAqlY9kfQ8jIyMDycnJ8PX1RUJCgtSu0WiwePFiyOVyBAcHY8mSJYiIiEBYWBgUCkWLh94TERF1Jt5VlYiIzEZ0dDRWr14NlUqFr7/+WmovLS3FN998g7Vr1z6yvtRqNTw8PKSHJneG2tpajB49GqdPn0ZxcTF0Oh2Cg4Ol6efOnYOXlxdycnIwfvx4qT0hIQFz586FnZ3dQ/eZmJiI8PDwRxI/ERH1XPzFkYiIzMqKFSuwbds27NixQ2qztbWFjY2NCaN6NE6ePIn6+noAgJ+fn1HRCAAWFhatLvf6669DoVA8dH/79u3DunXrHj5QIiKiB7BwJCIis7Jo0SKEhYUhPDwc586dazE9PT0dcrkcVVVVuHr1KlasWAF3d3cAQHZ2NpRKJeLi4qBSqeDl5YWoqCjk5eVhxowZGDx4MPbv32+0vqSkJAwcOBCenp74+eefpfaMjAx8+OGHeOGFF/Dmm2/CYDDg1KlTWLhwIWJiYhAaGoqxY8e2iO/atWtYuXIlNm3ahLlz52LDhg0AgOLiYiQnJ6O2thYxMTHIyspq8zO4/2KgrKwsnDlzBjKZDKdOnUJkZCQWLFiAZ599FlqtFsDdgnTp0qVITk7GjBkzUFVVBQDYs2cPrl27hjVr1qCkpASvvvqqdHnuiRMn4O/vj+joaOj1eqxbtw6TJk1CcnIyHB0dUVxc3GZ/R44cQWxsLBITExEQEPDP/6lERNT1CSIiIjMRFRUl1Gq1uHXrlvDx8RGBgYGioaFBqNVqERUVJc0nk8lEZWWlEEKInJwc4ebmJk0LDAwUixcvFgaDQZSVlQkrKyuxe/duIYQQiYmJIjg4WAghxPnz54VMJhMZGRmiqalJfPDBB8La2lrU1NSIyspKERERIYQQ4s6dO8LBwUEkJycLg8Egpk+fLkJCQoRWqxU7d+5ssQ1TpkwRBw8elJZ94oknxPbt21uN9UH3Ypo8ebKYP3++mDVrlnjsscdEcXGxaG5uFjNnzpTmnTp1qlCpVEIIIcLCwsTnn38uhBAiMjJSvPPOO0IIIbKzs436S0lJERMmTJDez58/X0RHRwuDwSDS09OFQqEQx48fF2lpaeLq1att9vfiiy+KoqIiIYQQ3333XZvbQ0RE3UcvUxeuRERED7KxsUFqaipGjRqFyMhILF26tM15xQND9R9//HGMGjUKMpkMXl5eaGxsxNNPPw0A8Pb2hlqtNpp/+vTpAICPPvoI8fHx+OWXX3D58mVcvHgRn332GQBAqVTizz//hEwmQ9++feHm5oYBAwZg9uzZRuuqqanB3r17kZqaCgCwsrJCWFgYvvrqK8yZM6dFrG1ZuXKlNMZx27ZtEEKgsLAQFRUVUkwDBgyQ1rdmzRrY29ujuroaZ8+ebXMsZGv9CyEgk8lgb2+Pvn37ws/PD35+fvj111/b7M/NzQ0LFizA999/jzlz5vyrbSIioq6NhSMREZml4cOHIy4uDgsXLsSQIUMeatl7BY5cbjwiQy6Xo6GhodVlevfuDQ8PD9TW1qKqqgqTJk3CokWLHqpfjUYDAKirq5PGZLq6uiIzM/Oh1nO/kJAQCCGQl5eHoUOHYsWKFS3mcXR0RExMDMaNG4fhw4ejsrLyX69fJpO1+ndlZWWb/cXExODll1+Gv78/YmNjsWzZsofcKiIi6mo4xpGIiMzWG2+8gXnz5mH58uVGRc39WvsVra15/0lDQwOGDRuGfv36IScnx2hacXHxP67fzc0NAHDmzBmp7c6dO/D09OxQPAAwcOBADBo0CA4ODigoKEBTU5M07ezZs6ivr4dKpYKPjw+mTp36UOs2GAxt/grar1+/Nvu7fv06srKysHnzZkRGRiI/P79jG0dERF0GC0ciIjIbN27caPG8wsTEROnmN/c4ODigqKgIBoMBhw4dwu3bt6VprRVD9x650dalmgBw/vx52NraIiQkBNOmTUNqaio2btwInU6HtLQ0HDt2TFpXW4/w6N+/P2bOnImtW7dKbTk5OViyZAkAoLm5Gc3NzW1uf2NjIwC0+qvo2LFjcfv2bSxatAjV1dU4duwYtm7dij59+uDAgQNobGxEU1MTjh8/jtraWjQ3N8PGxgbXr1+HwWDApUuX4OjoiD/++AN6vR46nQ6lpaXQ6/XS53D/59Nef/eeP6lSqTB58mTcunWrzW0iIqLuwSIqKirK1EEQERGlpaXhyy+/xJkzZxAYGAgHBwcAgKWlJZRKJdRqtXQXU4VCgWXLlmHfvn2YOnUqLly4AGdnZ1y5cgXx8fGwsrLCuHHjsHv3bvz0009wdHTEsGHDkJCQgIKCAgQFBcHPzw81NTX44YcfUFJSguzsbMTFxcHW1hYuLi5wcHBAbGws4uPj4eLignfffRdFRUXYsGEDtFotAgICMGjQoBbbMXnyZGRlZeG3335DXl4e/P39ERYWhpqaGiQmJiIvLw8eHh7w8PCAlZWVtNyFCxewbt06HDt2DPX19fD19UX//v2l6ZaWlhg1ahS2bNmCTz/9FDqdDmvXrkWfPn2g0+kQGxuL0tJSTJ8+HZs3b4anpycmTJiAnTt3Ii0tDUqlEkFBQThw4ADef/99XLlyBU899RT0ej38/PwQHx+P/Px8eHt7w9fXF717926zv08++QRHjx6FVqtFQ0MDIiIi/sfZQUREpiYT/3akPhEREREREfVIvFSViIiIiIiI2sXCkYiIiIiIiNrFwpGIiIiIiIjaxcKRiIiIiIiI2sXCkYiIiIiIiNrFwpGIiIiIiIja9V/s4J59CwWX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5427"/>
            <a:ext cx="3635896" cy="2696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3737942"/>
            <a:ext cx="3621391" cy="2674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consuming</a:t>
            </a:r>
            <a:r>
              <a:rPr lang="fr-FR" dirty="0" smtClean="0"/>
              <a:t> part of the code? </a:t>
            </a:r>
            <a:r>
              <a:rPr lang="fr-FR" dirty="0" err="1" smtClean="0"/>
              <a:t>Why</a:t>
            </a:r>
            <a:r>
              <a:rPr lang="fr-F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 algn="ctr">
                  <a:buNone/>
                </a:pPr>
                <a:r>
                  <a:rPr lang="fr-FR" dirty="0" err="1" smtClean="0"/>
                  <a:t>We</a:t>
                </a:r>
                <a:r>
                  <a:rPr lang="fr-FR" dirty="0" smtClean="0"/>
                  <a:t> have to </a:t>
                </a:r>
                <a:r>
                  <a:rPr lang="fr-FR" dirty="0" err="1" smtClean="0"/>
                  <a:t>evaluate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following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:</a:t>
                </a:r>
              </a:p>
              <a:p>
                <a:pPr marL="109728" indent="0" algn="ctr">
                  <a:buNone/>
                </a:pPr>
                <a:endParaRPr lang="fr-FR" dirty="0" smtClean="0"/>
              </a:p>
              <a:p>
                <a:pPr marL="109728" indent="0" algn="ctr">
                  <a:buNone/>
                </a:pPr>
                <a:endParaRPr lang="fr-FR" dirty="0"/>
              </a:p>
              <a:p>
                <a:pPr marL="109728" indent="0" algn="ctr">
                  <a:buNone/>
                </a:pPr>
                <a:endParaRPr lang="fr-FR" dirty="0" smtClean="0"/>
              </a:p>
              <a:p>
                <a:pPr marL="109728" indent="0" algn="ctr">
                  <a:buNone/>
                </a:pPr>
                <a:r>
                  <a:rPr lang="fr-FR" dirty="0"/>
                  <a:t>f</a:t>
                </a:r>
                <a:r>
                  <a:rPr lang="fr-FR" dirty="0" smtClean="0"/>
                  <a:t> = O</a:t>
                </a:r>
                <a:r>
                  <a:rPr lang="fr-F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sup>
                    </m:sSup>
                    <m:r>
                      <a:rPr lang="fr-FR" i="1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!</a:t>
                </a:r>
                <a:endParaRPr lang="fr-FR" dirty="0"/>
              </a:p>
              <a:p>
                <a:pPr marL="109728" indent="0" algn="ctr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3038475"/>
            <a:ext cx="3838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501317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 smtClean="0"/>
              <a:t>1st </a:t>
            </a:r>
            <a:r>
              <a:rPr lang="fr-FR" sz="2800" u="sng" dirty="0" err="1" smtClean="0"/>
              <a:t>Step</a:t>
            </a:r>
            <a:r>
              <a:rPr lang="fr-FR" sz="2800" u="sng" dirty="0" smtClean="0"/>
              <a:t>: </a:t>
            </a:r>
            <a:r>
              <a:rPr lang="fr-FR" sz="2800" u="sng" dirty="0" err="1" smtClean="0"/>
              <a:t>Parallelize</a:t>
            </a:r>
            <a:r>
              <a:rPr lang="fr-FR" sz="2800" u="sng" dirty="0" smtClean="0"/>
              <a:t> </a:t>
            </a:r>
            <a:r>
              <a:rPr lang="fr-FR" sz="2800" u="sng" dirty="0" err="1" smtClean="0"/>
              <a:t>this</a:t>
            </a:r>
            <a:r>
              <a:rPr lang="fr-FR" sz="2800" u="sng" dirty="0" smtClean="0"/>
              <a:t> part </a:t>
            </a:r>
            <a:r>
              <a:rPr lang="fr-FR" sz="2800" u="sng" dirty="0" err="1" smtClean="0"/>
              <a:t>using</a:t>
            </a:r>
            <a:r>
              <a:rPr lang="fr-FR" sz="2800" u="sng" dirty="0" smtClean="0"/>
              <a:t> CUDA</a:t>
            </a:r>
            <a:endParaRPr lang="fr-FR" sz="2800" u="sng" dirty="0"/>
          </a:p>
        </p:txBody>
      </p:sp>
    </p:spTree>
    <p:extLst>
      <p:ext uri="{BB962C8B-B14F-4D97-AF65-F5344CB8AC3E}">
        <p14:creationId xmlns:p14="http://schemas.microsoft.com/office/powerpoint/2010/main" val="24643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1st </a:t>
            </a:r>
            <a:r>
              <a:rPr lang="fr-FR" dirty="0" err="1" smtClean="0"/>
              <a:t>Improvement</a:t>
            </a:r>
            <a:r>
              <a:rPr lang="fr-FR" dirty="0" smtClean="0"/>
              <a:t>: </a:t>
            </a:r>
            <a:r>
              <a:rPr lang="fr-FR" dirty="0" err="1" smtClean="0"/>
              <a:t>Function</a:t>
            </a:r>
            <a:r>
              <a:rPr lang="fr-FR" dirty="0" smtClean="0"/>
              <a:t> Evaluation in CUDA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20888"/>
                <a:ext cx="8229600" cy="4153648"/>
              </a:xfrm>
            </p:spPr>
            <p:txBody>
              <a:bodyPr>
                <a:normAutofit fontScale="92500"/>
              </a:bodyPr>
              <a:lstStyle/>
              <a:p>
                <a:pPr marL="109728" indent="0">
                  <a:buNone/>
                </a:pPr>
                <a:endParaRPr lang="fr-FR" dirty="0" smtClean="0"/>
              </a:p>
              <a:p>
                <a:pPr marL="109728" indent="0">
                  <a:buNone/>
                </a:pPr>
                <a:endParaRPr lang="fr-F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:</m:t>
                      </m:r>
                      <m:r>
                        <a:rPr lang="fr-FR" b="0" i="1" smtClean="0">
                          <a:latin typeface="Cambria Math"/>
                        </a:rPr>
                        <m:t>𝑎𝑙𝑙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𝑡h𝑒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𝑝𝑜𝑠𝑠𝑖𝑏𝑙𝑒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𝑐𝑜𝑚𝑏𝑖𝑛𝑎𝑡𝑖𝑜𝑛𝑠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𝑜𝑓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𝑡h𝑒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𝑝𝑟𝑒𝑑𝑒𝑐𝑒𝑠𝑠𝑜𝑟𝑠</m:t>
                      </m:r>
                      <m:r>
                        <a:rPr lang="fr-FR" b="0" i="1" smtClean="0">
                          <a:latin typeface="Cambria Math"/>
                        </a:rPr>
                        <m:t> ∝ 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marL="109728" indent="0">
                  <a:buNone/>
                </a:pPr>
                <a:endParaRPr lang="fr-FR" dirty="0" smtClean="0"/>
              </a:p>
              <a:p>
                <a:pPr marL="109728" indent="0" algn="ctr">
                  <a:buNone/>
                </a:pPr>
                <a:endParaRPr lang="fr-FR" dirty="0" smtClean="0"/>
              </a:p>
              <a:p>
                <a:pPr marL="109728" indent="0" algn="ctr">
                  <a:buNone/>
                </a:pP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perform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term</a:t>
                </a:r>
                <a:r>
                  <a:rPr lang="fr-FR" dirty="0" smtClean="0"/>
                  <a:t> of the first </a:t>
                </a:r>
                <a:r>
                  <a:rPr lang="fr-FR" dirty="0" err="1" smtClean="0"/>
                  <a:t>product</a:t>
                </a:r>
                <a:r>
                  <a:rPr lang="fr-FR" dirty="0" smtClean="0"/>
                  <a:t> in </a:t>
                </a:r>
                <a:r>
                  <a:rPr lang="fr-FR" dirty="0" err="1" smtClean="0"/>
                  <a:t>parallel</a:t>
                </a:r>
                <a:r>
                  <a:rPr lang="fr-FR" dirty="0" smtClean="0"/>
                  <a:t> on a thread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20888"/>
                <a:ext cx="8229600" cy="415364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420888"/>
            <a:ext cx="3838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8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Speedup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769272"/>
          </a:xfrm>
        </p:spPr>
        <p:txBody>
          <a:bodyPr/>
          <a:lstStyle/>
          <a:p>
            <a:pPr marL="109728" indent="0" algn="ctr">
              <a:buNone/>
            </a:pPr>
            <a:r>
              <a:rPr lang="fr-FR" dirty="0" err="1" smtClean="0"/>
              <a:t>Speedup</a:t>
            </a:r>
            <a:r>
              <a:rPr lang="fr-FR" dirty="0" smtClean="0"/>
              <a:t> for 100 </a:t>
            </a:r>
            <a:r>
              <a:rPr lang="fr-FR" dirty="0" err="1" smtClean="0"/>
              <a:t>features</a:t>
            </a:r>
            <a:r>
              <a:rPr lang="fr-FR" dirty="0" smtClean="0"/>
              <a:t>: </a:t>
            </a:r>
            <a:r>
              <a:rPr lang="fr-FR" b="1" dirty="0" smtClean="0"/>
              <a:t>50,8</a:t>
            </a:r>
            <a:endParaRPr lang="fr-F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14315"/>
            <a:ext cx="4549899" cy="33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54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</a:t>
            </a:r>
            <a:r>
              <a:rPr lang="fr-FR" dirty="0" err="1" smtClean="0"/>
              <a:t>Improvement</a:t>
            </a:r>
            <a:r>
              <a:rPr lang="fr-FR" dirty="0" smtClean="0"/>
              <a:t>: MPI for the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4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MPI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7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MPI + CUDA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95" y="692696"/>
            <a:ext cx="1872208" cy="3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</TotalTime>
  <Words>191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K2 in Parallel</vt:lpstr>
      <vt:lpstr>Definition &amp; Application</vt:lpstr>
      <vt:lpstr>Serial Implementation</vt:lpstr>
      <vt:lpstr>What is the most consuming part of the code? Why?</vt:lpstr>
      <vt:lpstr>1st Improvement: Function Evaluation in CUDA</vt:lpstr>
      <vt:lpstr>Speedup Results</vt:lpstr>
      <vt:lpstr>2nd Improvement: MPI for the big loop</vt:lpstr>
      <vt:lpstr>MPI Results</vt:lpstr>
      <vt:lpstr>MPI + CUDA Results</vt:lpstr>
      <vt:lpstr>Application: Efficient Large-Scale Sentiment Analysis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Aymen</dc:creator>
  <cp:lastModifiedBy>Aymen</cp:lastModifiedBy>
  <cp:revision>10</cp:revision>
  <dcterms:created xsi:type="dcterms:W3CDTF">2013-12-07T22:55:10Z</dcterms:created>
  <dcterms:modified xsi:type="dcterms:W3CDTF">2013-12-08T00:40:26Z</dcterms:modified>
</cp:coreProperties>
</file>