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825d29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825d29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81b16ac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81b16ac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81b16ac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81b16ac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81b16ac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81b16ac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81b16ac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81b16ac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COJML8CyRSFQlP7RoDj77TmtaqlToSXBqQY5NAW7LyE/edit#gid=0" TargetMode="External"/><Relationship Id="rId4" Type="http://schemas.openxmlformats.org/officeDocument/2006/relationships/image" Target="../media/image1.png"/><Relationship Id="rId5" Type="http://schemas.openxmlformats.org/officeDocument/2006/relationships/hyperlink" Target="https://app.gigasheet.com/spreadsheet/2023-2024-nba-player-stats/689a6604_4bf8_4516_9f95_c57d02277f3e?referrerId=https%3A%2F%2Fwww.gigasheet.com%2Fsample-data%2F2023-2024-nba-player-sta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63A"/>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60401" y="247750"/>
            <a:ext cx="7423200" cy="1241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NBA Data Visualization</a:t>
            </a:r>
            <a:endParaRPr>
              <a:solidFill>
                <a:schemeClr val="lt1"/>
              </a:solidFill>
            </a:endParaRPr>
          </a:p>
        </p:txBody>
      </p:sp>
      <p:pic>
        <p:nvPicPr>
          <p:cNvPr id="55" name="Google Shape;55;p13"/>
          <p:cNvPicPr preferRelativeResize="0"/>
          <p:nvPr/>
        </p:nvPicPr>
        <p:blipFill>
          <a:blip r:embed="rId3">
            <a:alphaModFix/>
          </a:blip>
          <a:stretch>
            <a:fillRect/>
          </a:stretch>
        </p:blipFill>
        <p:spPr>
          <a:xfrm>
            <a:off x="3536288" y="1641250"/>
            <a:ext cx="2071425" cy="2071425"/>
          </a:xfrm>
          <a:prstGeom prst="rect">
            <a:avLst/>
          </a:prstGeom>
          <a:noFill/>
          <a:ln>
            <a:noFill/>
          </a:ln>
        </p:spPr>
      </p:pic>
      <p:sp>
        <p:nvSpPr>
          <p:cNvPr id="56" name="Google Shape;56;p13"/>
          <p:cNvSpPr txBox="1"/>
          <p:nvPr/>
        </p:nvSpPr>
        <p:spPr>
          <a:xfrm>
            <a:off x="3119394" y="4447950"/>
            <a:ext cx="290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By: Brady, Max, and Elliott</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63A"/>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0"/>
            <a:ext cx="8520600" cy="97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u="sng">
                <a:solidFill>
                  <a:schemeClr val="lt1"/>
                </a:solidFill>
              </a:rPr>
              <a:t>Motivation: </a:t>
            </a:r>
            <a:endParaRPr sz="2500" u="sng">
              <a:solidFill>
                <a:schemeClr val="lt1"/>
              </a:solidFill>
            </a:endParaRPr>
          </a:p>
        </p:txBody>
      </p:sp>
      <p:sp>
        <p:nvSpPr>
          <p:cNvPr id="62" name="Google Shape;62;p14"/>
          <p:cNvSpPr txBox="1"/>
          <p:nvPr>
            <p:ph idx="1" type="subTitle"/>
          </p:nvPr>
        </p:nvSpPr>
        <p:spPr>
          <a:xfrm>
            <a:off x="311700" y="1191375"/>
            <a:ext cx="8520600" cy="35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solidFill>
                  <a:schemeClr val="lt1"/>
                </a:solidFill>
              </a:rPr>
              <a:t>Our motivation for this set of data is pretty simple. Sports are an interesting topic to look at. And one things sports have a ton of is well compiled data that is used to understand the game better. From coaching, to voting for league awards, data drives any number of aspects about the game. Therefore our goal for this assignment is to try and compile an app that can show things such as: stat leaders, specific player stats, team stats, etc. in a number of visualizations.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63A"/>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5413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u="sng">
                <a:solidFill>
                  <a:schemeClr val="lt1"/>
                </a:solidFill>
              </a:rPr>
              <a:t>Questions to Answer:</a:t>
            </a:r>
            <a:endParaRPr u="sng">
              <a:solidFill>
                <a:schemeClr val="lt1"/>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solidFill>
                  <a:schemeClr val="lt1"/>
                </a:solidFill>
              </a:rPr>
              <a:t>Which players are leading the MVP race based on advanced statistics?</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How do team offensive and defensive ratings compare across the league?</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Who are the top rookies making an impact in the league?</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Which teams are performing above or below expectations based on their preseason projections?</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How do player efficiency ratings (PER) vary across different positions?</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Are there any notable trends in player performance over the course of the season?</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How do teams' three-point shooting percentages correlate with their overall offensive efficiency?</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rPr>
              <a:t>Are there any standout defensive players competing for the Defensive Player of the Year (DPOY) award?</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63A"/>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Source</a:t>
            </a:r>
            <a:endParaRPr>
              <a:solidFill>
                <a:schemeClr val="lt1"/>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0"/>
              </a:spcAft>
              <a:buNone/>
            </a:pPr>
            <a:r>
              <a:rPr lang="en" sz="750">
                <a:solidFill>
                  <a:schemeClr val="lt1"/>
                </a:solidFill>
              </a:rPr>
              <a:t>Column</a:t>
            </a:r>
            <a:r>
              <a:rPr lang="en" sz="750">
                <a:solidFill>
                  <a:schemeClr val="lt1"/>
                </a:solidFill>
              </a:rPr>
              <a:t>s</a:t>
            </a:r>
            <a:r>
              <a:rPr lang="en" sz="750">
                <a:solidFill>
                  <a:schemeClr val="lt1"/>
                </a:solidFill>
              </a:rPr>
              <a:t>:</a:t>
            </a:r>
            <a:endParaRPr sz="750">
              <a:solidFill>
                <a:schemeClr val="lt1"/>
              </a:solidFill>
            </a:endParaRPr>
          </a:p>
          <a:p>
            <a:pPr indent="-276225" lvl="0" marL="457200" rtl="0" algn="l">
              <a:lnSpc>
                <a:spcPct val="95000"/>
              </a:lnSpc>
              <a:spcBef>
                <a:spcPts val="1200"/>
              </a:spcBef>
              <a:spcAft>
                <a:spcPts val="0"/>
              </a:spcAft>
              <a:buClr>
                <a:schemeClr val="lt1"/>
              </a:buClr>
              <a:buSzPts val="750"/>
              <a:buAutoNum type="arabicPeriod"/>
            </a:pPr>
            <a:r>
              <a:rPr lang="en" sz="750">
                <a:solidFill>
                  <a:schemeClr val="lt1"/>
                </a:solidFill>
              </a:rPr>
              <a:t>Player Name</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Team</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Games Played</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Minutes Per Game</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Field Goals Made (FGM)</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Field Goals Attempted (FGA)</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Field Goal Percentage (FG%)</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Three-Point Field Goals Made (3PM)</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Three-Point Field Goals Attempted (3PA)</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Three-Point Field Goal Percentage (3P%)</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Free Throws Made (FTM)</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Free Throws Attempted (FTA)</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Free Throw Percentage (FT%)</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Offensive Rebounds (OREB)</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Defensive Rebounds (DREB)</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Total Rebounds (REB)</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Assists (AST)</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Steals (STL)</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Blocks (BLK)</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Turnovers (TO)</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Personal Fouls (PF)</a:t>
            </a:r>
            <a:endParaRPr sz="750">
              <a:solidFill>
                <a:schemeClr val="lt1"/>
              </a:solidFill>
            </a:endParaRPr>
          </a:p>
          <a:p>
            <a:pPr indent="-276225" lvl="0" marL="457200" rtl="0" algn="l">
              <a:lnSpc>
                <a:spcPct val="95000"/>
              </a:lnSpc>
              <a:spcBef>
                <a:spcPts val="0"/>
              </a:spcBef>
              <a:spcAft>
                <a:spcPts val="0"/>
              </a:spcAft>
              <a:buClr>
                <a:schemeClr val="lt1"/>
              </a:buClr>
              <a:buSzPts val="750"/>
              <a:buAutoNum type="arabicPeriod"/>
            </a:pPr>
            <a:r>
              <a:rPr lang="en" sz="750">
                <a:solidFill>
                  <a:schemeClr val="lt1"/>
                </a:solidFill>
              </a:rPr>
              <a:t>Points (PTS)</a:t>
            </a:r>
            <a:endParaRPr sz="750">
              <a:solidFill>
                <a:schemeClr val="lt1"/>
              </a:solidFill>
            </a:endParaRPr>
          </a:p>
          <a:p>
            <a:pPr indent="0" lvl="0" marL="0" rtl="0" algn="l">
              <a:lnSpc>
                <a:spcPct val="95000"/>
              </a:lnSpc>
              <a:spcBef>
                <a:spcPts val="1200"/>
              </a:spcBef>
              <a:spcAft>
                <a:spcPts val="0"/>
              </a:spcAft>
              <a:buNone/>
            </a:pPr>
            <a:r>
              <a:t/>
            </a:r>
            <a:endParaRPr sz="750"/>
          </a:p>
          <a:p>
            <a:pPr indent="0" lvl="0" marL="0" rtl="0" algn="l">
              <a:lnSpc>
                <a:spcPct val="95000"/>
              </a:lnSpc>
              <a:spcBef>
                <a:spcPts val="1200"/>
              </a:spcBef>
              <a:spcAft>
                <a:spcPts val="0"/>
              </a:spcAft>
              <a:buNone/>
            </a:pPr>
            <a:r>
              <a:rPr lang="en" sz="750" u="sng">
                <a:solidFill>
                  <a:schemeClr val="hlink"/>
                </a:solidFill>
                <a:hlinkClick r:id="rId3"/>
              </a:rPr>
              <a:t>https://docs.google.com/spreadsheets/d/1COJML8CyRSFQlP7RoDj77TmtaqlToSXBqQY5NAW7LyE/edit#gid=0</a:t>
            </a:r>
            <a:r>
              <a:rPr lang="en" sz="750"/>
              <a:t> </a:t>
            </a:r>
            <a:endParaRPr sz="750"/>
          </a:p>
          <a:p>
            <a:pPr indent="0" lvl="0" marL="0" rtl="0" algn="l">
              <a:lnSpc>
                <a:spcPct val="95000"/>
              </a:lnSpc>
              <a:spcBef>
                <a:spcPts val="1200"/>
              </a:spcBef>
              <a:spcAft>
                <a:spcPts val="1200"/>
              </a:spcAft>
              <a:buSzPts val="275"/>
              <a:buNone/>
            </a:pPr>
            <a:r>
              <a:t/>
            </a:r>
            <a:endParaRPr sz="450"/>
          </a:p>
        </p:txBody>
      </p:sp>
      <p:pic>
        <p:nvPicPr>
          <p:cNvPr id="75" name="Google Shape;75;p16"/>
          <p:cNvPicPr preferRelativeResize="0"/>
          <p:nvPr/>
        </p:nvPicPr>
        <p:blipFill>
          <a:blip r:embed="rId4">
            <a:alphaModFix/>
          </a:blip>
          <a:stretch>
            <a:fillRect/>
          </a:stretch>
        </p:blipFill>
        <p:spPr>
          <a:xfrm>
            <a:off x="3703625" y="2780725"/>
            <a:ext cx="5058424" cy="1216950"/>
          </a:xfrm>
          <a:prstGeom prst="rect">
            <a:avLst/>
          </a:prstGeom>
          <a:noFill/>
          <a:ln>
            <a:noFill/>
          </a:ln>
        </p:spPr>
      </p:pic>
      <p:sp>
        <p:nvSpPr>
          <p:cNvPr id="76" name="Google Shape;76;p16"/>
          <p:cNvSpPr txBox="1"/>
          <p:nvPr/>
        </p:nvSpPr>
        <p:spPr>
          <a:xfrm>
            <a:off x="3703625" y="2483700"/>
            <a:ext cx="12492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Snippet</a:t>
            </a:r>
            <a:endParaRPr sz="1300">
              <a:solidFill>
                <a:schemeClr val="lt1"/>
              </a:solidFill>
            </a:endParaRPr>
          </a:p>
        </p:txBody>
      </p:sp>
      <p:sp>
        <p:nvSpPr>
          <p:cNvPr id="77" name="Google Shape;77;p16"/>
          <p:cNvSpPr txBox="1"/>
          <p:nvPr/>
        </p:nvSpPr>
        <p:spPr>
          <a:xfrm>
            <a:off x="3715250" y="1281125"/>
            <a:ext cx="4900200" cy="10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lt1"/>
                </a:solidFill>
              </a:rPr>
              <a:t>Source:</a:t>
            </a:r>
            <a:r>
              <a:rPr lang="en" sz="700">
                <a:solidFill>
                  <a:schemeClr val="dk2"/>
                </a:solidFill>
              </a:rPr>
              <a:t> </a:t>
            </a:r>
            <a:r>
              <a:rPr lang="en" sz="700" u="sng">
                <a:solidFill>
                  <a:schemeClr val="hlink"/>
                </a:solidFill>
                <a:hlinkClick r:id="rId5"/>
              </a:rPr>
              <a:t>2023-2024 NBA Player Stats Dataset</a:t>
            </a:r>
            <a:endParaRPr sz="700">
              <a:solidFill>
                <a:schemeClr val="dk2"/>
              </a:solidFill>
            </a:endParaRPr>
          </a:p>
          <a:p>
            <a:pPr indent="0" lvl="0" marL="0" rtl="0" algn="l">
              <a:spcBef>
                <a:spcPts val="0"/>
              </a:spcBef>
              <a:spcAft>
                <a:spcPts val="0"/>
              </a:spcAft>
              <a:buClr>
                <a:schemeClr val="dk1"/>
              </a:buClr>
              <a:buSzPts val="1100"/>
              <a:buFont typeface="Arial"/>
              <a:buNone/>
            </a:pPr>
            <a:r>
              <a:t/>
            </a:r>
            <a:endParaRPr sz="700">
              <a:solidFill>
                <a:schemeClr val="dk2"/>
              </a:solidFill>
            </a:endParaRPr>
          </a:p>
          <a:p>
            <a:pPr indent="0" lvl="0" marL="0" rtl="0" algn="l">
              <a:spcBef>
                <a:spcPts val="0"/>
              </a:spcBef>
              <a:spcAft>
                <a:spcPts val="0"/>
              </a:spcAft>
              <a:buClr>
                <a:schemeClr val="dk1"/>
              </a:buClr>
              <a:buSzPts val="1100"/>
              <a:buFont typeface="Arial"/>
              <a:buNone/>
            </a:pPr>
            <a:r>
              <a:rPr lang="en" sz="700">
                <a:solidFill>
                  <a:schemeClr val="lt1"/>
                </a:solidFill>
              </a:rPr>
              <a:t>Description:</a:t>
            </a:r>
            <a:endParaRPr sz="700">
              <a:solidFill>
                <a:schemeClr val="lt1"/>
              </a:solidFill>
            </a:endParaRPr>
          </a:p>
          <a:p>
            <a:pPr indent="0" lvl="0" marL="0" rtl="0" algn="l">
              <a:spcBef>
                <a:spcPts val="0"/>
              </a:spcBef>
              <a:spcAft>
                <a:spcPts val="0"/>
              </a:spcAft>
              <a:buClr>
                <a:schemeClr val="dk1"/>
              </a:buClr>
              <a:buSzPts val="1100"/>
              <a:buFont typeface="Arial"/>
              <a:buNone/>
            </a:pPr>
            <a:r>
              <a:t/>
            </a:r>
            <a:endParaRPr sz="700">
              <a:solidFill>
                <a:schemeClr val="lt1"/>
              </a:solidFill>
            </a:endParaRPr>
          </a:p>
          <a:p>
            <a:pPr indent="0" lvl="0" marL="0" rtl="0" algn="l">
              <a:spcBef>
                <a:spcPts val="0"/>
              </a:spcBef>
              <a:spcAft>
                <a:spcPts val="0"/>
              </a:spcAft>
              <a:buClr>
                <a:schemeClr val="dk1"/>
              </a:buClr>
              <a:buSzPts val="1100"/>
              <a:buFont typeface="Arial"/>
              <a:buNone/>
            </a:pPr>
            <a:r>
              <a:rPr lang="en" sz="700">
                <a:solidFill>
                  <a:schemeClr val="lt1"/>
                </a:solidFill>
              </a:rPr>
              <a:t>The dataset contains player statistics for the 2023-2024 NBA season.</a:t>
            </a:r>
            <a:endParaRPr sz="700">
              <a:solidFill>
                <a:schemeClr val="lt1"/>
              </a:solidFill>
            </a:endParaRPr>
          </a:p>
          <a:p>
            <a:pPr indent="0" lvl="0" marL="0" rtl="0" algn="l">
              <a:spcBef>
                <a:spcPts val="0"/>
              </a:spcBef>
              <a:spcAft>
                <a:spcPts val="0"/>
              </a:spcAft>
              <a:buClr>
                <a:schemeClr val="dk1"/>
              </a:buClr>
              <a:buSzPts val="1100"/>
              <a:buFont typeface="Arial"/>
              <a:buNone/>
            </a:pPr>
            <a:r>
              <a:rPr lang="en" sz="700">
                <a:solidFill>
                  <a:schemeClr val="lt1"/>
                </a:solidFill>
              </a:rPr>
              <a:t>It includes various performance metrics for each player, such as points, rebounds, assists, steals, blocks, field goal percentage, three-point percentage, free throw percentage, etc.</a:t>
            </a:r>
            <a:endParaRPr sz="700">
              <a:solidFill>
                <a:schemeClr val="lt1"/>
              </a:solidFill>
            </a:endParaRPr>
          </a:p>
          <a:p>
            <a:pPr indent="0" lvl="0" marL="0" rtl="0" algn="l">
              <a:spcBef>
                <a:spcPts val="0"/>
              </a:spcBef>
              <a:spcAft>
                <a:spcPts val="0"/>
              </a:spcAft>
              <a:buClr>
                <a:schemeClr val="dk1"/>
              </a:buClr>
              <a:buSzPts val="1100"/>
              <a:buFont typeface="Arial"/>
              <a:buNone/>
            </a:pPr>
            <a:r>
              <a:rPr lang="en" sz="700">
                <a:solidFill>
                  <a:schemeClr val="lt1"/>
                </a:solidFill>
              </a:rPr>
              <a:t>The data is organized in rows, with each row representing the statistics of a single player for a particular game or across the entire season.</a:t>
            </a:r>
            <a:endParaRPr sz="700">
              <a:solidFill>
                <a:schemeClr val="lt1"/>
              </a:solidFill>
            </a:endParaRPr>
          </a:p>
          <a:p>
            <a:pPr indent="0" lvl="0" marL="0" rtl="0" algn="l">
              <a:spcBef>
                <a:spcPts val="0"/>
              </a:spcBef>
              <a:spcAft>
                <a:spcPts val="0"/>
              </a:spcAft>
              <a:buNone/>
            </a:pPr>
            <a:r>
              <a:t/>
            </a:r>
            <a:endParaRPr sz="7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63A"/>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Mockup Dashboard Layout </a:t>
            </a:r>
            <a:endParaRPr u="sng">
              <a:solidFill>
                <a:schemeClr val="lt1"/>
              </a:solidFill>
            </a:endParaRPr>
          </a:p>
        </p:txBody>
      </p:sp>
      <p:sp>
        <p:nvSpPr>
          <p:cNvPr id="83" name="Google Shape;83;p17"/>
          <p:cNvSpPr txBox="1"/>
          <p:nvPr>
            <p:ph idx="1" type="body"/>
          </p:nvPr>
        </p:nvSpPr>
        <p:spPr>
          <a:xfrm>
            <a:off x="311700" y="1152475"/>
            <a:ext cx="8832300" cy="399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chemeClr val="lt1"/>
                </a:solidFill>
              </a:rPr>
              <a:t>Main </a:t>
            </a:r>
            <a:r>
              <a:rPr lang="en">
                <a:solidFill>
                  <a:schemeClr val="lt1"/>
                </a:solidFill>
              </a:rPr>
              <a:t>Visualisations</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highlight>
                  <a:srgbClr val="FF0000"/>
                </a:highlight>
              </a:rPr>
              <a:t>Team Offensive and Defensive Ratings Comparison: Bar chart comparing offensive and defensive ratings of all NBA teams.</a:t>
            </a:r>
            <a:endParaRPr>
              <a:solidFill>
                <a:schemeClr val="lt1"/>
              </a:solidFill>
              <a:highlight>
                <a:srgbClr val="FF0000"/>
              </a:highlight>
            </a:endParaRPr>
          </a:p>
          <a:p>
            <a:pPr indent="0" lvl="0" marL="0" rtl="0" algn="l">
              <a:spcBef>
                <a:spcPts val="1200"/>
              </a:spcBef>
              <a:spcAft>
                <a:spcPts val="0"/>
              </a:spcAft>
              <a:buClr>
                <a:schemeClr val="dk1"/>
              </a:buClr>
              <a:buSzPct val="61111"/>
              <a:buFont typeface="Arial"/>
              <a:buNone/>
            </a:pPr>
            <a:r>
              <a:rPr lang="en">
                <a:solidFill>
                  <a:schemeClr val="lt1"/>
                </a:solidFill>
                <a:highlight>
                  <a:srgbClr val="FF0000"/>
                </a:highlight>
              </a:rPr>
              <a:t>Athletes Performance vs. Projections: players actual performance compared to preseason projections.</a:t>
            </a:r>
            <a:endParaRPr>
              <a:solidFill>
                <a:schemeClr val="lt1"/>
              </a:solidFill>
              <a:highlight>
                <a:srgbClr val="FF0000"/>
              </a:highlight>
            </a:endParaRPr>
          </a:p>
          <a:p>
            <a:pPr indent="0" lvl="0" marL="0" rtl="0" algn="l">
              <a:spcBef>
                <a:spcPts val="1200"/>
              </a:spcBef>
              <a:spcAft>
                <a:spcPts val="0"/>
              </a:spcAft>
              <a:buClr>
                <a:schemeClr val="dk1"/>
              </a:buClr>
              <a:buSzPct val="61111"/>
              <a:buFont typeface="Arial"/>
              <a:buNone/>
            </a:pPr>
            <a:r>
              <a:rPr lang="en">
                <a:solidFill>
                  <a:schemeClr val="lt1"/>
                </a:solidFill>
                <a:highlight>
                  <a:srgbClr val="00FF00"/>
                </a:highlight>
              </a:rPr>
              <a:t>Player Efficiency Ratings by Position: Bar chart comparing PER of players across different positions.</a:t>
            </a:r>
            <a:endParaRPr>
              <a:solidFill>
                <a:schemeClr val="lt1"/>
              </a:solidFill>
              <a:highlight>
                <a:srgbClr val="00FF00"/>
              </a:highlight>
            </a:endParaRPr>
          </a:p>
          <a:p>
            <a:pPr indent="0" lvl="0" marL="0" rtl="0" algn="l">
              <a:spcBef>
                <a:spcPts val="1200"/>
              </a:spcBef>
              <a:spcAft>
                <a:spcPts val="0"/>
              </a:spcAft>
              <a:buClr>
                <a:schemeClr val="dk1"/>
              </a:buClr>
              <a:buSzPct val="61111"/>
              <a:buFont typeface="Arial"/>
              <a:buNone/>
            </a:pPr>
            <a:r>
              <a:rPr lang="en">
                <a:solidFill>
                  <a:schemeClr val="lt1"/>
                </a:solidFill>
              </a:rPr>
              <a:t>Season Trends: Line chart showing trends in key performance metrics (points, assists, rebounds) over the season.</a:t>
            </a:r>
            <a:endParaRPr>
              <a:solidFill>
                <a:schemeClr val="lt1"/>
              </a:solidFill>
            </a:endParaRPr>
          </a:p>
          <a:p>
            <a:pPr indent="0" lvl="0" marL="0" rtl="0" algn="l">
              <a:spcBef>
                <a:spcPts val="1200"/>
              </a:spcBef>
              <a:spcAft>
                <a:spcPts val="0"/>
              </a:spcAft>
              <a:buClr>
                <a:schemeClr val="dk1"/>
              </a:buClr>
              <a:buSzPct val="61111"/>
              <a:buFont typeface="Arial"/>
              <a:buNone/>
            </a:pPr>
            <a:r>
              <a:rPr lang="en">
                <a:solidFill>
                  <a:schemeClr val="lt1"/>
                </a:solidFill>
                <a:highlight>
                  <a:srgbClr val="00FF00"/>
                </a:highlight>
              </a:rPr>
              <a:t>Offensive Efficiency and Points Per Game vs Win %: Two subplots showing the correlation between win percentage and offensive efficiency for each team.</a:t>
            </a:r>
            <a:endParaRPr>
              <a:solidFill>
                <a:schemeClr val="lt1"/>
              </a:solidFill>
              <a:highlight>
                <a:srgbClr val="00FF00"/>
              </a:highlight>
            </a:endParaRPr>
          </a:p>
          <a:p>
            <a:pPr indent="0" lvl="0" marL="0" rtl="0" algn="l">
              <a:spcBef>
                <a:spcPts val="1200"/>
              </a:spcBef>
              <a:spcAft>
                <a:spcPts val="0"/>
              </a:spcAft>
              <a:buNone/>
            </a:pPr>
            <a:r>
              <a:rPr lang="en">
                <a:solidFill>
                  <a:schemeClr val="lt1"/>
                </a:solidFill>
              </a:rPr>
              <a:t>Sidebar:</a:t>
            </a:r>
            <a:endParaRPr>
              <a:solidFill>
                <a:schemeClr val="lt1"/>
              </a:solidFill>
            </a:endParaRPr>
          </a:p>
          <a:p>
            <a:pPr indent="0" lvl="0" marL="0" rtl="0" algn="l">
              <a:spcBef>
                <a:spcPts val="1200"/>
              </a:spcBef>
              <a:spcAft>
                <a:spcPts val="0"/>
              </a:spcAft>
              <a:buNone/>
            </a:pPr>
            <a:r>
              <a:rPr lang="en">
                <a:solidFill>
                  <a:schemeClr val="lt1"/>
                </a:solidFill>
                <a:highlight>
                  <a:srgbClr val="0B5394"/>
                </a:highlight>
              </a:rPr>
              <a:t>MVP Race: List of top 5 MVP candidates with their key statistics.</a:t>
            </a:r>
            <a:endParaRPr>
              <a:solidFill>
                <a:schemeClr val="lt1"/>
              </a:solidFill>
              <a:highlight>
                <a:srgbClr val="0B5394"/>
              </a:highlight>
            </a:endParaRPr>
          </a:p>
          <a:p>
            <a:pPr indent="0" lvl="0" marL="0" rtl="0" algn="l">
              <a:spcBef>
                <a:spcPts val="1200"/>
              </a:spcBef>
              <a:spcAft>
                <a:spcPts val="0"/>
              </a:spcAft>
              <a:buNone/>
            </a:pPr>
            <a:r>
              <a:rPr lang="en">
                <a:solidFill>
                  <a:schemeClr val="lt1"/>
                </a:solidFill>
                <a:highlight>
                  <a:srgbClr val="FF0000"/>
                </a:highlight>
              </a:rPr>
              <a:t>DPOY Contenders: List of top 3 candidates for Defensive Player of the Year with their defensive statistics.</a:t>
            </a:r>
            <a:endParaRPr>
              <a:solidFill>
                <a:schemeClr val="lt1"/>
              </a:solidFill>
              <a:highlight>
                <a:srgbClr val="FF0000"/>
              </a:highlight>
            </a:endParaRPr>
          </a:p>
          <a:p>
            <a:pPr indent="0" lvl="0" marL="0" rtl="0" algn="l">
              <a:spcBef>
                <a:spcPts val="1200"/>
              </a:spcBef>
              <a:spcAft>
                <a:spcPts val="0"/>
              </a:spcAft>
              <a:buClr>
                <a:schemeClr val="dk1"/>
              </a:buClr>
              <a:buSzPct val="61111"/>
              <a:buFont typeface="Arial"/>
              <a:buNone/>
            </a:pPr>
            <a:r>
              <a:rPr lang="en">
                <a:solidFill>
                  <a:schemeClr val="lt1"/>
                </a:solidFill>
                <a:highlight>
                  <a:srgbClr val="00FF00"/>
                </a:highlight>
              </a:rPr>
              <a:t>ROTY Watch: List of top 5 rookies making an impact with their performance metrics.</a:t>
            </a:r>
            <a:endParaRPr>
              <a:solidFill>
                <a:schemeClr val="lt1"/>
              </a:solidFill>
              <a:highlight>
                <a:srgbClr val="00FF00"/>
              </a:highlight>
            </a:endParaRPr>
          </a:p>
          <a:p>
            <a:pPr indent="0" lvl="0" marL="0" rtl="0" algn="l">
              <a:spcBef>
                <a:spcPts val="1200"/>
              </a:spcBef>
              <a:spcAft>
                <a:spcPts val="0"/>
              </a:spcAft>
              <a:buClr>
                <a:schemeClr val="dk1"/>
              </a:buClr>
              <a:buSzPct val="61111"/>
              <a:buFont typeface="Arial"/>
              <a:buNone/>
            </a:pPr>
            <a:r>
              <a:rPr lang="en">
                <a:solidFill>
                  <a:schemeClr val="lt1"/>
                </a:solidFill>
                <a:highlight>
                  <a:srgbClr val="1155CC"/>
                </a:highlight>
              </a:rPr>
              <a:t>6MOTY: Vote distribution for 6th man of the year</a:t>
            </a:r>
            <a:endParaRPr>
              <a:solidFill>
                <a:schemeClr val="lt1"/>
              </a:solidFill>
              <a:highlight>
                <a:srgbClr val="1155CC"/>
              </a:high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63A"/>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Pre-processing</a:t>
            </a:r>
            <a:endParaRPr>
              <a:solidFill>
                <a:schemeClr val="lt1"/>
              </a:solidFill>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50">
                <a:solidFill>
                  <a:schemeClr val="lt1"/>
                </a:solidFill>
              </a:rPr>
              <a:t>Cleaning:</a:t>
            </a:r>
            <a:endParaRPr sz="1250">
              <a:solidFill>
                <a:schemeClr val="lt1"/>
              </a:solidFill>
            </a:endParaRPr>
          </a:p>
          <a:p>
            <a:pPr indent="0" lvl="0" marL="0" rtl="0" algn="l">
              <a:spcBef>
                <a:spcPts val="1200"/>
              </a:spcBef>
              <a:spcAft>
                <a:spcPts val="0"/>
              </a:spcAft>
              <a:buClr>
                <a:schemeClr val="dk1"/>
              </a:buClr>
              <a:buSzPts val="1100"/>
              <a:buFont typeface="Arial"/>
              <a:buNone/>
            </a:pPr>
            <a:r>
              <a:rPr lang="en" sz="1250">
                <a:solidFill>
                  <a:schemeClr val="lt1"/>
                </a:solidFill>
              </a:rPr>
              <a:t>Handle outliers: Identify and handle any outliers in the data that may skew the analysis or visualizations. For example, extreme values in player statistics could be due to errors or anomalies and may need to be addressed.</a:t>
            </a:r>
            <a:endParaRPr sz="1250">
              <a:solidFill>
                <a:schemeClr val="lt1"/>
              </a:solidFill>
            </a:endParaRPr>
          </a:p>
          <a:p>
            <a:pPr indent="0" lvl="0" marL="0" rtl="0" algn="l">
              <a:spcBef>
                <a:spcPts val="1200"/>
              </a:spcBef>
              <a:spcAft>
                <a:spcPts val="0"/>
              </a:spcAft>
              <a:buClr>
                <a:schemeClr val="dk1"/>
              </a:buClr>
              <a:buSzPts val="1100"/>
              <a:buFont typeface="Arial"/>
              <a:buNone/>
            </a:pPr>
            <a:r>
              <a:rPr lang="en" sz="1250">
                <a:solidFill>
                  <a:schemeClr val="lt1"/>
                </a:solidFill>
              </a:rPr>
              <a:t>Data Aggregation:</a:t>
            </a:r>
            <a:endParaRPr sz="1250">
              <a:solidFill>
                <a:schemeClr val="lt1"/>
              </a:solidFill>
            </a:endParaRPr>
          </a:p>
          <a:p>
            <a:pPr indent="0" lvl="0" marL="0" rtl="0" algn="l">
              <a:spcBef>
                <a:spcPts val="1200"/>
              </a:spcBef>
              <a:spcAft>
                <a:spcPts val="0"/>
              </a:spcAft>
              <a:buClr>
                <a:schemeClr val="dk1"/>
              </a:buClr>
              <a:buSzPts val="1100"/>
              <a:buFont typeface="Arial"/>
              <a:buNone/>
            </a:pPr>
            <a:r>
              <a:rPr lang="en" sz="1250">
                <a:solidFill>
                  <a:schemeClr val="lt1"/>
                </a:solidFill>
              </a:rPr>
              <a:t>Aggregate player statistics to calculate advanced metrics such as Player Efficiency Rating (PER), Win Shares, etc.</a:t>
            </a:r>
            <a:endParaRPr sz="1250">
              <a:solidFill>
                <a:schemeClr val="lt1"/>
              </a:solidFill>
            </a:endParaRPr>
          </a:p>
          <a:p>
            <a:pPr indent="0" lvl="0" marL="0" rtl="0" algn="l">
              <a:spcBef>
                <a:spcPts val="1200"/>
              </a:spcBef>
              <a:spcAft>
                <a:spcPts val="0"/>
              </a:spcAft>
              <a:buClr>
                <a:schemeClr val="dk1"/>
              </a:buClr>
              <a:buSzPts val="1100"/>
              <a:buFont typeface="Arial"/>
              <a:buNone/>
            </a:pPr>
            <a:r>
              <a:rPr lang="en" sz="1250">
                <a:solidFill>
                  <a:schemeClr val="lt1"/>
                </a:solidFill>
              </a:rPr>
              <a:t>Calculate team-level statistics by aggregating player-level data, such as team offensive and defensive ratings.</a:t>
            </a:r>
            <a:endParaRPr sz="1250">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