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62" r:id="rId4"/>
    <p:sldId id="261" r:id="rId5"/>
    <p:sldId id="267" r:id="rId6"/>
    <p:sldId id="266" r:id="rId7"/>
    <p:sldId id="285" r:id="rId8"/>
    <p:sldId id="284" r:id="rId9"/>
    <p:sldId id="264" r:id="rId10"/>
    <p:sldId id="286" r:id="rId11"/>
    <p:sldId id="287" r:id="rId12"/>
    <p:sldId id="283" r:id="rId13"/>
    <p:sldId id="288" r:id="rId14"/>
    <p:sldId id="290" r:id="rId15"/>
    <p:sldId id="292" r:id="rId16"/>
    <p:sldId id="293" r:id="rId17"/>
    <p:sldId id="289" r:id="rId18"/>
    <p:sldId id="294" r:id="rId19"/>
    <p:sldId id="297" r:id="rId20"/>
    <p:sldId id="295" r:id="rId21"/>
    <p:sldId id="270" r:id="rId22"/>
    <p:sldId id="296" r:id="rId23"/>
    <p:sldId id="298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267163" y="4380386"/>
            <a:ext cx="9678325" cy="964463"/>
          </a:xfrm>
        </p:spPr>
        <p:txBody>
          <a:bodyPr/>
          <a:lstStyle/>
          <a:p>
            <a:r>
              <a:rPr lang="en-US" altLang="zh-CN" sz="2800" dirty="0">
                <a:latin typeface="Consolas" panose="020B0609020204030204" pitchFamily="49" charset="0"/>
              </a:rPr>
              <a:t>Protecting Intellectual Property of </a:t>
            </a:r>
            <a:br>
              <a:rPr lang="en-US" altLang="zh-CN" sz="2800" dirty="0">
                <a:latin typeface="Consolas" panose="020B0609020204030204" pitchFamily="49" charset="0"/>
              </a:rPr>
            </a:br>
            <a:r>
              <a:rPr lang="en-US" altLang="zh-CN" sz="2800" dirty="0">
                <a:latin typeface="Consolas" panose="020B0609020204030204" pitchFamily="49" charset="0"/>
              </a:rPr>
              <a:t>Deep Neural Networks with Watermarking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Effectiveness(watermark)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BBFC33-D8BB-4868-8A3C-F68CE4FE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5" y="2088472"/>
            <a:ext cx="746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0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Side effects——training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64CD10-5880-434A-978C-0FCF042EB148}"/>
              </a:ext>
            </a:extLst>
          </p:cNvPr>
          <p:cNvSpPr txBox="1"/>
          <p:nvPr/>
        </p:nvSpPr>
        <p:spPr>
          <a:xfrm>
            <a:off x="1078637" y="2616047"/>
            <a:ext cx="6986726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onsolas" panose="020B0609020204030204" pitchFamily="49" charset="0"/>
              </a:rPr>
              <a:t>train and validation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onsolas" panose="020B0609020204030204" pitchFamily="49" charset="0"/>
              </a:rPr>
              <a:t>epochs to converge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8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6D7D23-F650-4F22-8519-5984A9498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717266"/>
            <a:ext cx="8345010" cy="59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84905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Side effects——functionality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F30A0B-6A90-46B2-9953-FA3C84AC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5" y="2150339"/>
            <a:ext cx="7709721" cy="35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Robustness——Model pruning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384E66-80BD-4CAE-8340-F53F50CA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94" y="1630332"/>
            <a:ext cx="7234411" cy="49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Robustness——Fine-tuning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8192AE-D7E5-468E-8830-5671044A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6296"/>
            <a:ext cx="9144000" cy="16664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CB366A-5242-47B8-B83C-24E42CFD7F8B}"/>
              </a:ext>
            </a:extLst>
          </p:cNvPr>
          <p:cNvSpPr txBox="1"/>
          <p:nvPr/>
        </p:nvSpPr>
        <p:spPr>
          <a:xfrm>
            <a:off x="492710" y="1888126"/>
            <a:ext cx="8158579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Split the testing dataset into two halves.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The first half is used for fine-tuning previously trained DNNs while the second half is used for evaluating new models.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Security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E6D546-625D-4CF9-9254-4DD7C28B6D44}"/>
              </a:ext>
            </a:extLst>
          </p:cNvPr>
          <p:cNvSpPr txBox="1"/>
          <p:nvPr/>
        </p:nvSpPr>
        <p:spPr>
          <a:xfrm>
            <a:off x="494025" y="2581492"/>
            <a:ext cx="8637972" cy="16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	whether our embedded watermarks can be easily identified or modified by unauthorized parties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7FAC8C-64B8-44A9-A8F7-978DA282E345}"/>
              </a:ext>
            </a:extLst>
          </p:cNvPr>
          <p:cNvSpPr txBox="1"/>
          <p:nvPr/>
        </p:nvSpPr>
        <p:spPr>
          <a:xfrm>
            <a:off x="1046375" y="2045615"/>
            <a:ext cx="6579909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 The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model inversion attack </a:t>
            </a:r>
            <a:r>
              <a:rPr lang="en-US" altLang="zh-CN" dirty="0">
                <a:latin typeface="Consolas" panose="020B0609020204030204" pitchFamily="49" charset="0"/>
              </a:rPr>
              <a:t>can recover images in the training dataset from deep neural networks. 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 It follows the gradient of prediction loss to modify the input image in order to reverse-engineer representative samples in the target class.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64029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FC4A3C-9454-408C-AE27-F63A2689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63" y="876692"/>
            <a:ext cx="6873882" cy="58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62543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6691CE-078A-4CC5-82AE-1DD6F095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94" y="806515"/>
            <a:ext cx="6369412" cy="57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5297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94801" y="206703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87299" y="247469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68339" y="203821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DNN Watermarking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94801" y="298700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87299" y="339466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68339" y="295818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Experiments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94801" y="390697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87299" y="431464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68339" y="388739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Shortcomings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Comparison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E6D546-625D-4CF9-9254-4DD7C28B6D44}"/>
              </a:ext>
            </a:extLst>
          </p:cNvPr>
          <p:cNvSpPr txBox="1"/>
          <p:nvPr/>
        </p:nvSpPr>
        <p:spPr>
          <a:xfrm>
            <a:off x="494025" y="2581492"/>
            <a:ext cx="8637972" cy="22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Functionality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Usability: </a:t>
            </a:r>
            <a:r>
              <a:rPr lang="en-US" altLang="zh-CN" dirty="0">
                <a:latin typeface="Consolas" panose="020B0609020204030204" pitchFamily="49" charset="0"/>
              </a:rPr>
              <a:t>WMcontent &gt; WMunrelated(WMnoise)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Security: </a:t>
            </a:r>
            <a:r>
              <a:rPr lang="en-US" altLang="zh-CN" dirty="0">
                <a:latin typeface="Consolas" panose="020B0609020204030204" pitchFamily="49" charset="0"/>
              </a:rPr>
              <a:t>WMnoise &gt; WMcontent(WMunrelated)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Robustness:</a:t>
            </a:r>
            <a:r>
              <a:rPr lang="en-US" altLang="zh-CN" dirty="0">
                <a:latin typeface="Consolas" panose="020B0609020204030204" pitchFamily="49" charset="0"/>
              </a:rPr>
              <a:t> WMcontent &gt; WMunrelated(WMnoise)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7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50413" y="214859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80524" y="208478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42911" y="249245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23951" y="205596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DNN Watermarking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50413" y="30685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80524" y="300475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42911" y="34124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23951" y="297594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Experiments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50413" y="398853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80524" y="392473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42911" y="433239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23951" y="389591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Shortcomings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7FAC8C-64B8-44A9-A8F7-978DA282E345}"/>
              </a:ext>
            </a:extLst>
          </p:cNvPr>
          <p:cNvSpPr txBox="1"/>
          <p:nvPr/>
        </p:nvSpPr>
        <p:spPr>
          <a:xfrm>
            <a:off x="933253" y="1309457"/>
            <a:ext cx="6947555" cy="461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</a:rPr>
              <a:t>If the leaked model is not deployed as an online service but used as an internal service, then we cannot detect that.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</a:rPr>
              <a:t>The current watermarking framework cannot protect the DNN models from being stolen through prediction APIs.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</a:rPr>
              <a:t>MagNet trains multiple AutoEncoders with normal data to learn the representation of normal data and then use those AutoEncoders as abnormal detectors.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34976C24-A6C0-416A-8CD6-14B57E006F63}"/>
              </a:ext>
            </a:extLst>
          </p:cNvPr>
          <p:cNvSpPr/>
          <p:nvPr/>
        </p:nvSpPr>
        <p:spPr>
          <a:xfrm>
            <a:off x="3733015" y="2007909"/>
            <a:ext cx="5222449" cy="847978"/>
          </a:xfrm>
          <a:prstGeom prst="wedgeRoundRectCallout">
            <a:avLst>
              <a:gd name="adj1" fmla="val 3651"/>
              <a:gd name="adj2" fmla="val 7773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not returning confidences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not responding to incomplete queries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29379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What can we do?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E6D546-625D-4CF9-9254-4DD7C28B6D44}"/>
              </a:ext>
            </a:extLst>
          </p:cNvPr>
          <p:cNvSpPr txBox="1"/>
          <p:nvPr/>
        </p:nvSpPr>
        <p:spPr>
          <a:xfrm>
            <a:off x="1578107" y="2581492"/>
            <a:ext cx="8637972" cy="16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more complicated DNN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fine-tuning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other ways to generate watermarks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7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contributions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CFAE62-5840-4705-B427-592DDF51B9FE}"/>
              </a:ext>
            </a:extLst>
          </p:cNvPr>
          <p:cNvSpPr txBox="1"/>
          <p:nvPr/>
        </p:nvSpPr>
        <p:spPr>
          <a:xfrm>
            <a:off x="494024" y="2272683"/>
            <a:ext cx="7998780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support black-box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three watermark generation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negligible impact on normal inputs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robust against different counter-watermark mechanisms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23779" y="205981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53890" y="199600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16277" y="240367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97317" y="196719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DNN Watermarking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23779" y="297978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53890" y="291598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16277" y="332364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97317" y="288716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Experiments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23779" y="389976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53890" y="383595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16277" y="424361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7317" y="380713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Shortcomings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241731-C09D-4C47-A586-5C5CFB6F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442"/>
            <a:ext cx="9144000" cy="41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8353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DNN watermark generation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9A1D2B-963C-4BE9-A642-43DF87E532A2}"/>
              </a:ext>
            </a:extLst>
          </p:cNvPr>
          <p:cNvSpPr txBox="1"/>
          <p:nvPr/>
        </p:nvSpPr>
        <p:spPr>
          <a:xfrm>
            <a:off x="566609" y="1549783"/>
            <a:ext cx="8010782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Watermarks should be stealthy and difficult to be detected, or mutated by unauthorized parties.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0D9B8-83DC-4FD5-B40F-FED9B9F2F65C}"/>
              </a:ext>
            </a:extLst>
          </p:cNvPr>
          <p:cNvSpPr txBox="1"/>
          <p:nvPr/>
        </p:nvSpPr>
        <p:spPr>
          <a:xfrm>
            <a:off x="639193" y="2750633"/>
            <a:ext cx="8382992" cy="373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WMcontent: Meaningful content embedded in original training data as watermarks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WMunrelated: Independent training data with unrelated classes as watermarks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WMnoise: Pre-specified Noise as watermarks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F4F5A9-B8BC-4E23-B5FB-A4C22015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641"/>
            <a:ext cx="9144000" cy="29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45809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DNN watermark embedding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63C29B-2F05-4F27-92A1-9A2E5F33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16" y="1719802"/>
            <a:ext cx="5544244" cy="47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983577" y="211308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213688" y="204927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676075" y="245693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57115" y="202045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DNN Watermarking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983577" y="3033054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213688" y="2969247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676075" y="337691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57115" y="29404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Experiments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983577" y="395302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213688" y="388922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676075" y="429688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57115" y="386040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Shortcomings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2506</TotalTime>
  <Words>338</Words>
  <Application>Microsoft Office PowerPoint</Application>
  <PresentationFormat>全屏显示(4:3)</PresentationFormat>
  <Paragraphs>73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Calibri</vt:lpstr>
      <vt:lpstr>Consolas</vt:lpstr>
      <vt:lpstr>2016-VI主题-蓝</vt:lpstr>
      <vt:lpstr>Protecting Intellectual Property of  Deep Neural Networks with Watermarking</vt:lpstr>
      <vt:lpstr>目录 Contents</vt:lpstr>
      <vt:lpstr>contributions</vt:lpstr>
      <vt:lpstr>目录 Contents</vt:lpstr>
      <vt:lpstr>PowerPoint 演示文稿</vt:lpstr>
      <vt:lpstr>DNN watermark generation</vt:lpstr>
      <vt:lpstr>PowerPoint 演示文稿</vt:lpstr>
      <vt:lpstr>DNN watermark embedding</vt:lpstr>
      <vt:lpstr>目录 Contents</vt:lpstr>
      <vt:lpstr>Effectiveness(watermark)</vt:lpstr>
      <vt:lpstr>Side effects——training</vt:lpstr>
      <vt:lpstr>PowerPoint 演示文稿</vt:lpstr>
      <vt:lpstr>Side effects——functionality</vt:lpstr>
      <vt:lpstr>Robustness——Model pruning</vt:lpstr>
      <vt:lpstr>Robustness——Fine-tuning</vt:lpstr>
      <vt:lpstr>Security</vt:lpstr>
      <vt:lpstr>PowerPoint 演示文稿</vt:lpstr>
      <vt:lpstr>PowerPoint 演示文稿</vt:lpstr>
      <vt:lpstr>PowerPoint 演示文稿</vt:lpstr>
      <vt:lpstr>Comparison</vt:lpstr>
      <vt:lpstr>目录 Contents</vt:lpstr>
      <vt:lpstr>PowerPoint 演示文稿</vt:lpstr>
      <vt:lpstr>What can we do?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shen chenkai</cp:lastModifiedBy>
  <cp:revision>67</cp:revision>
  <dcterms:created xsi:type="dcterms:W3CDTF">2016-04-20T02:59:17Z</dcterms:created>
  <dcterms:modified xsi:type="dcterms:W3CDTF">2019-12-13T08:29:02Z</dcterms:modified>
</cp:coreProperties>
</file>