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60" r:id="rId3"/>
    <p:sldId id="257" r:id="rId4"/>
    <p:sldId id="258" r:id="rId5"/>
    <p:sldId id="259"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abb983d6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abb983d6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Spectrogram – Shows which frequencies are happening at what time</a:t>
            </a:r>
          </a:p>
          <a:p>
            <a:pPr marL="0" lvl="0" indent="0" algn="l" rtl="0">
              <a:spcBef>
                <a:spcPts val="0"/>
              </a:spcBef>
              <a:spcAft>
                <a:spcPts val="0"/>
              </a:spcAft>
              <a:buNone/>
            </a:pPr>
            <a:r>
              <a:rPr lang="en-US" dirty="0"/>
              <a:t>Good for finding the melody of music</a:t>
            </a:r>
          </a:p>
          <a:p>
            <a:pPr marL="0" lvl="0" indent="0" algn="l" rtl="0">
              <a:spcBef>
                <a:spcPts val="0"/>
              </a:spcBef>
              <a:spcAft>
                <a:spcPts val="0"/>
              </a:spcAft>
              <a:buNone/>
            </a:pPr>
            <a:r>
              <a:rPr lang="en-US" dirty="0"/>
              <a:t>Picture doesn’t help get the frequencies</a:t>
            </a:r>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Fourier Transform helps quantify which notes are being played at what time where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abb983d6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abb983d6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Waon</a:t>
            </a:r>
            <a:r>
              <a:rPr lang="en-US" dirty="0"/>
              <a:t> – Wav to Notes automates the process of changing audio to notes</a:t>
            </a:r>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One artifact is that notes seem duplicated, these are natural harmonics being picked up, I need to work to figure out how to work around these</a:t>
            </a:r>
          </a:p>
          <a:p>
            <a:pPr marL="0" lvl="0" indent="0" algn="l" rtl="0">
              <a:spcBef>
                <a:spcPts val="0"/>
              </a:spcBef>
              <a:spcAft>
                <a:spcPts val="0"/>
              </a:spcAft>
              <a:buNone/>
            </a:pPr>
            <a:r>
              <a:rPr lang="en-US" dirty="0"/>
              <a:t>One way might be to look at just the lowest notes</a:t>
            </a:r>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But sometimes the lowest notes is omitted, strange</a:t>
            </a:r>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The golden zone is somewhere in this range, but it’s my task to either learn how to deal with these other notes, or find a way to find the main melody line among all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abb983d64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abb983d64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I have the midi, I can create a feature based on a time slice on the audio, think of it like the 6 spaces between the lines.</a:t>
            </a:r>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I can average them together, and we get a note that doesn’t exist, which isn’t ideal, but if this is the way it behaves for all audio files that go through this transformation, then it should be self similar, and the model should train well</a:t>
            </a:r>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I could gather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5650"/>
            <a:ext cx="8520600" cy="26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TuneFinder</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basics on how it works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EE09-20E0-4D7D-B230-C9ADD96C0A88}"/>
              </a:ext>
            </a:extLst>
          </p:cNvPr>
          <p:cNvSpPr>
            <a:spLocks noGrp="1"/>
          </p:cNvSpPr>
          <p:nvPr>
            <p:ph type="title"/>
          </p:nvPr>
        </p:nvSpPr>
        <p:spPr/>
        <p:txBody>
          <a:bodyPr/>
          <a:lstStyle/>
          <a:p>
            <a:r>
              <a:rPr lang="en-US" dirty="0"/>
              <a:t>What Is it? - Review</a:t>
            </a:r>
          </a:p>
        </p:txBody>
      </p:sp>
      <p:sp>
        <p:nvSpPr>
          <p:cNvPr id="3" name="Text Placeholder 2">
            <a:extLst>
              <a:ext uri="{FF2B5EF4-FFF2-40B4-BE49-F238E27FC236}">
                <a16:creationId xmlns:a16="http://schemas.microsoft.com/office/drawing/2014/main" id="{D767B3D0-90F1-4CD1-A3C8-5809C21683B1}"/>
              </a:ext>
            </a:extLst>
          </p:cNvPr>
          <p:cNvSpPr>
            <a:spLocks noGrp="1"/>
          </p:cNvSpPr>
          <p:nvPr>
            <p:ph type="body" idx="1"/>
          </p:nvPr>
        </p:nvSpPr>
        <p:spPr/>
        <p:txBody>
          <a:bodyPr/>
          <a:lstStyle/>
          <a:p>
            <a:r>
              <a:rPr lang="en-US" dirty="0">
                <a:solidFill>
                  <a:schemeClr val="tx1"/>
                </a:solidFill>
              </a:rPr>
              <a:t>Website for finding songs by humming the melody</a:t>
            </a:r>
          </a:p>
          <a:p>
            <a:r>
              <a:rPr lang="en-US" dirty="0">
                <a:solidFill>
                  <a:schemeClr val="tx1"/>
                </a:solidFill>
              </a:rPr>
              <a:t>Shazam does very well for matching audio, but only works if you’re listening to the song currently</a:t>
            </a:r>
          </a:p>
          <a:p>
            <a:r>
              <a:rPr lang="en-US" dirty="0">
                <a:solidFill>
                  <a:schemeClr val="tx1"/>
                </a:solidFill>
              </a:rPr>
              <a:t>Other examples like </a:t>
            </a:r>
            <a:r>
              <a:rPr lang="en-US" dirty="0" err="1">
                <a:solidFill>
                  <a:schemeClr val="tx1"/>
                </a:solidFill>
              </a:rPr>
              <a:t>SoundHound</a:t>
            </a:r>
            <a:r>
              <a:rPr lang="en-US" dirty="0">
                <a:solidFill>
                  <a:schemeClr val="tx1"/>
                </a:solidFill>
              </a:rPr>
              <a:t> don’t work very well</a:t>
            </a:r>
          </a:p>
          <a:p>
            <a:endParaRPr lang="en-US" dirty="0">
              <a:solidFill>
                <a:schemeClr val="tx1"/>
              </a:solidFill>
            </a:endParaRPr>
          </a:p>
          <a:p>
            <a:r>
              <a:rPr lang="en-US" dirty="0">
                <a:solidFill>
                  <a:schemeClr val="tx1"/>
                </a:solidFill>
              </a:rPr>
              <a:t>Research topic – Machine Learning/Web Development</a:t>
            </a:r>
          </a:p>
        </p:txBody>
      </p:sp>
    </p:spTree>
    <p:extLst>
      <p:ext uri="{BB962C8B-B14F-4D97-AF65-F5344CB8AC3E}">
        <p14:creationId xmlns:p14="http://schemas.microsoft.com/office/powerpoint/2010/main" val="179804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04950" y="404400"/>
            <a:ext cx="6134100" cy="3190875"/>
          </a:xfrm>
          <a:prstGeom prst="rect">
            <a:avLst/>
          </a:prstGeom>
          <a:noFill/>
          <a:ln>
            <a:noFill/>
          </a:ln>
        </p:spPr>
      </p:pic>
      <p:sp>
        <p:nvSpPr>
          <p:cNvPr id="61" name="Google Shape;61;p14"/>
          <p:cNvSpPr txBox="1"/>
          <p:nvPr/>
        </p:nvSpPr>
        <p:spPr>
          <a:xfrm>
            <a:off x="143700" y="3779825"/>
            <a:ext cx="4039200" cy="11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Spectrogram - which frequencies are happening at what times</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Brighter means louder</a:t>
            </a:r>
            <a:endParaRPr>
              <a:solidFill>
                <a:srgbClr val="FFFFFF"/>
              </a:solidFill>
            </a:endParaRPr>
          </a:p>
        </p:txBody>
      </p:sp>
      <p:pic>
        <p:nvPicPr>
          <p:cNvPr id="62" name="Google Shape;62;p14"/>
          <p:cNvPicPr preferRelativeResize="0"/>
          <p:nvPr/>
        </p:nvPicPr>
        <p:blipFill>
          <a:blip r:embed="rId4">
            <a:alphaModFix/>
          </a:blip>
          <a:stretch>
            <a:fillRect/>
          </a:stretch>
        </p:blipFill>
        <p:spPr>
          <a:xfrm>
            <a:off x="4267200" y="3564100"/>
            <a:ext cx="4876800" cy="154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Waon</a:t>
            </a:r>
            <a:endParaRPr/>
          </a:p>
        </p:txBody>
      </p:sp>
      <p:pic>
        <p:nvPicPr>
          <p:cNvPr id="68" name="Google Shape;68;p15"/>
          <p:cNvPicPr preferRelativeResize="0"/>
          <p:nvPr/>
        </p:nvPicPr>
        <p:blipFill>
          <a:blip r:embed="rId3">
            <a:alphaModFix/>
          </a:blip>
          <a:stretch>
            <a:fillRect/>
          </a:stretch>
        </p:blipFill>
        <p:spPr>
          <a:xfrm>
            <a:off x="1338225" y="1319313"/>
            <a:ext cx="6384451" cy="2504875"/>
          </a:xfrm>
          <a:prstGeom prst="rect">
            <a:avLst/>
          </a:prstGeom>
          <a:noFill/>
          <a:ln>
            <a:noFill/>
          </a:ln>
        </p:spPr>
      </p:pic>
      <p:grpSp>
        <p:nvGrpSpPr>
          <p:cNvPr id="69" name="Google Shape;69;p15"/>
          <p:cNvGrpSpPr/>
          <p:nvPr/>
        </p:nvGrpSpPr>
        <p:grpSpPr>
          <a:xfrm>
            <a:off x="1338226" y="1463000"/>
            <a:ext cx="472200" cy="2109275"/>
            <a:chOff x="1338226" y="1463000"/>
            <a:chExt cx="472200" cy="2109275"/>
          </a:xfrm>
        </p:grpSpPr>
        <p:cxnSp>
          <p:nvCxnSpPr>
            <p:cNvPr id="70" name="Google Shape;70;p15"/>
            <p:cNvCxnSpPr/>
            <p:nvPr/>
          </p:nvCxnSpPr>
          <p:spPr>
            <a:xfrm>
              <a:off x="1338226" y="3572275"/>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71" name="Google Shape;71;p15"/>
            <p:cNvCxnSpPr/>
            <p:nvPr/>
          </p:nvCxnSpPr>
          <p:spPr>
            <a:xfrm>
              <a:off x="1338226" y="3016642"/>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72" name="Google Shape;72;p15"/>
            <p:cNvCxnSpPr/>
            <p:nvPr/>
          </p:nvCxnSpPr>
          <p:spPr>
            <a:xfrm>
              <a:off x="1338226" y="2704431"/>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73" name="Google Shape;73;p15"/>
            <p:cNvCxnSpPr/>
            <p:nvPr/>
          </p:nvCxnSpPr>
          <p:spPr>
            <a:xfrm>
              <a:off x="1338226" y="2514975"/>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74" name="Google Shape;74;p15"/>
            <p:cNvCxnSpPr/>
            <p:nvPr/>
          </p:nvCxnSpPr>
          <p:spPr>
            <a:xfrm>
              <a:off x="1338226" y="2377398"/>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75" name="Google Shape;75;p15"/>
            <p:cNvCxnSpPr/>
            <p:nvPr/>
          </p:nvCxnSpPr>
          <p:spPr>
            <a:xfrm>
              <a:off x="1338226" y="2102244"/>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76" name="Google Shape;76;p15"/>
            <p:cNvCxnSpPr/>
            <p:nvPr/>
          </p:nvCxnSpPr>
          <p:spPr>
            <a:xfrm>
              <a:off x="1338226" y="2232410"/>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77" name="Google Shape;77;p15"/>
            <p:cNvCxnSpPr/>
            <p:nvPr/>
          </p:nvCxnSpPr>
          <p:spPr>
            <a:xfrm>
              <a:off x="1338226" y="2026044"/>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78" name="Google Shape;78;p15"/>
            <p:cNvCxnSpPr/>
            <p:nvPr/>
          </p:nvCxnSpPr>
          <p:spPr>
            <a:xfrm>
              <a:off x="1338226" y="1949844"/>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79" name="Google Shape;79;p15"/>
            <p:cNvCxnSpPr/>
            <p:nvPr/>
          </p:nvCxnSpPr>
          <p:spPr>
            <a:xfrm>
              <a:off x="1338226" y="1873645"/>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80" name="Google Shape;80;p15"/>
            <p:cNvCxnSpPr/>
            <p:nvPr/>
          </p:nvCxnSpPr>
          <p:spPr>
            <a:xfrm>
              <a:off x="1338226" y="1821765"/>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81" name="Google Shape;81;p15"/>
            <p:cNvCxnSpPr/>
            <p:nvPr/>
          </p:nvCxnSpPr>
          <p:spPr>
            <a:xfrm>
              <a:off x="1338226" y="1767799"/>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82" name="Google Shape;82;p15"/>
            <p:cNvCxnSpPr/>
            <p:nvPr/>
          </p:nvCxnSpPr>
          <p:spPr>
            <a:xfrm>
              <a:off x="1338226" y="1701097"/>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p15"/>
            <p:cNvCxnSpPr/>
            <p:nvPr/>
          </p:nvCxnSpPr>
          <p:spPr>
            <a:xfrm>
              <a:off x="1338226" y="1637634"/>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84" name="Google Shape;84;p15"/>
            <p:cNvCxnSpPr/>
            <p:nvPr/>
          </p:nvCxnSpPr>
          <p:spPr>
            <a:xfrm>
              <a:off x="1338226" y="1583668"/>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85" name="Google Shape;85;p15"/>
            <p:cNvCxnSpPr/>
            <p:nvPr/>
          </p:nvCxnSpPr>
          <p:spPr>
            <a:xfrm>
              <a:off x="1338226" y="1539200"/>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86" name="Google Shape;86;p15"/>
            <p:cNvCxnSpPr/>
            <p:nvPr/>
          </p:nvCxnSpPr>
          <p:spPr>
            <a:xfrm>
              <a:off x="1338226" y="1500057"/>
              <a:ext cx="472200" cy="0"/>
            </a:xfrm>
            <a:prstGeom prst="straightConnector1">
              <a:avLst/>
            </a:prstGeom>
            <a:noFill/>
            <a:ln w="9525" cap="flat" cmpd="sng">
              <a:solidFill>
                <a:schemeClr val="dk2"/>
              </a:solidFill>
              <a:prstDash val="solid"/>
              <a:round/>
              <a:headEnd type="none" w="med" len="med"/>
              <a:tailEnd type="triangle" w="med" len="med"/>
            </a:ln>
          </p:spPr>
        </p:cxnSp>
        <p:cxnSp>
          <p:nvCxnSpPr>
            <p:cNvPr id="87" name="Google Shape;87;p15"/>
            <p:cNvCxnSpPr/>
            <p:nvPr/>
          </p:nvCxnSpPr>
          <p:spPr>
            <a:xfrm>
              <a:off x="1338226" y="1463000"/>
              <a:ext cx="472200" cy="0"/>
            </a:xfrm>
            <a:prstGeom prst="straightConnector1">
              <a:avLst/>
            </a:prstGeom>
            <a:noFill/>
            <a:ln w="9525" cap="flat" cmpd="sng">
              <a:solidFill>
                <a:schemeClr val="dk2"/>
              </a:solidFill>
              <a:prstDash val="solid"/>
              <a:round/>
              <a:headEnd type="none" w="med" len="med"/>
              <a:tailEnd type="triangle" w="med" len="med"/>
            </a:ln>
          </p:spPr>
        </p:cxnSp>
      </p:grpSp>
      <p:grpSp>
        <p:nvGrpSpPr>
          <p:cNvPr id="88" name="Google Shape;88;p15"/>
          <p:cNvGrpSpPr/>
          <p:nvPr/>
        </p:nvGrpSpPr>
        <p:grpSpPr>
          <a:xfrm>
            <a:off x="2623625" y="2808925"/>
            <a:ext cx="985800" cy="1422975"/>
            <a:chOff x="2623625" y="2808925"/>
            <a:chExt cx="985800" cy="1422975"/>
          </a:xfrm>
        </p:grpSpPr>
        <p:cxnSp>
          <p:nvCxnSpPr>
            <p:cNvPr id="89" name="Google Shape;89;p15"/>
            <p:cNvCxnSpPr/>
            <p:nvPr/>
          </p:nvCxnSpPr>
          <p:spPr>
            <a:xfrm rot="10800000">
              <a:off x="3124475" y="3658000"/>
              <a:ext cx="0" cy="573900"/>
            </a:xfrm>
            <a:prstGeom prst="straightConnector1">
              <a:avLst/>
            </a:prstGeom>
            <a:noFill/>
            <a:ln w="9525" cap="flat" cmpd="sng">
              <a:solidFill>
                <a:schemeClr val="dk2"/>
              </a:solidFill>
              <a:prstDash val="solid"/>
              <a:round/>
              <a:headEnd type="none" w="med" len="med"/>
              <a:tailEnd type="triangle" w="med" len="med"/>
            </a:ln>
          </p:spPr>
        </p:cxnSp>
        <p:sp>
          <p:nvSpPr>
            <p:cNvPr id="90" name="Google Shape;90;p15"/>
            <p:cNvSpPr/>
            <p:nvPr/>
          </p:nvSpPr>
          <p:spPr>
            <a:xfrm>
              <a:off x="2623625" y="3513000"/>
              <a:ext cx="985800" cy="14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91;p15"/>
            <p:cNvCxnSpPr/>
            <p:nvPr/>
          </p:nvCxnSpPr>
          <p:spPr>
            <a:xfrm>
              <a:off x="3127525" y="2808925"/>
              <a:ext cx="0" cy="400200"/>
            </a:xfrm>
            <a:prstGeom prst="straightConnector1">
              <a:avLst/>
            </a:prstGeom>
            <a:noFill/>
            <a:ln w="9525" cap="flat" cmpd="sng">
              <a:solidFill>
                <a:schemeClr val="dk2"/>
              </a:solidFill>
              <a:prstDash val="solid"/>
              <a:round/>
              <a:headEnd type="none" w="med" len="med"/>
              <a:tailEnd type="triangle" w="med" len="med"/>
            </a:ln>
          </p:spPr>
        </p:cxnSp>
      </p:grpSp>
      <p:sp>
        <p:nvSpPr>
          <p:cNvPr id="2" name="Rectangle 1">
            <a:extLst>
              <a:ext uri="{FF2B5EF4-FFF2-40B4-BE49-F238E27FC236}">
                <a16:creationId xmlns:a16="http://schemas.microsoft.com/office/drawing/2014/main" id="{4EB08F69-C69A-4503-8B01-A2B367396997}"/>
              </a:ext>
            </a:extLst>
          </p:cNvPr>
          <p:cNvSpPr/>
          <p:nvPr/>
        </p:nvSpPr>
        <p:spPr>
          <a:xfrm>
            <a:off x="1543050" y="2951524"/>
            <a:ext cx="5937245" cy="487925"/>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a:t>
            </a:r>
            <a:endParaRPr/>
          </a:p>
        </p:txBody>
      </p:sp>
      <p:pic>
        <p:nvPicPr>
          <p:cNvPr id="97" name="Google Shape;97;p16"/>
          <p:cNvPicPr preferRelativeResize="0"/>
          <p:nvPr/>
        </p:nvPicPr>
        <p:blipFill>
          <a:blip r:embed="rId3">
            <a:alphaModFix/>
          </a:blip>
          <a:stretch>
            <a:fillRect/>
          </a:stretch>
        </p:blipFill>
        <p:spPr>
          <a:xfrm>
            <a:off x="152400" y="1170125"/>
            <a:ext cx="8839200" cy="3481005"/>
          </a:xfrm>
          <a:prstGeom prst="rect">
            <a:avLst/>
          </a:prstGeom>
          <a:noFill/>
          <a:ln>
            <a:noFill/>
          </a:ln>
        </p:spPr>
      </p:pic>
      <p:grpSp>
        <p:nvGrpSpPr>
          <p:cNvPr id="3" name="Group 2">
            <a:extLst>
              <a:ext uri="{FF2B5EF4-FFF2-40B4-BE49-F238E27FC236}">
                <a16:creationId xmlns:a16="http://schemas.microsoft.com/office/drawing/2014/main" id="{D8CA0DAF-7AE4-4AE4-A4DD-D806BEA1E144}"/>
              </a:ext>
            </a:extLst>
          </p:cNvPr>
          <p:cNvGrpSpPr/>
          <p:nvPr/>
        </p:nvGrpSpPr>
        <p:grpSpPr>
          <a:xfrm>
            <a:off x="1014892" y="2514601"/>
            <a:ext cx="2708300" cy="241299"/>
            <a:chOff x="1001171" y="2486026"/>
            <a:chExt cx="2708300" cy="241299"/>
          </a:xfrm>
        </p:grpSpPr>
        <p:sp>
          <p:nvSpPr>
            <p:cNvPr id="14" name="Google Shape;99;p16">
              <a:extLst>
                <a:ext uri="{FF2B5EF4-FFF2-40B4-BE49-F238E27FC236}">
                  <a16:creationId xmlns:a16="http://schemas.microsoft.com/office/drawing/2014/main" id="{630D6AB9-6CD1-4313-BC4C-4FBE59922948}"/>
                </a:ext>
              </a:extLst>
            </p:cNvPr>
            <p:cNvSpPr/>
            <p:nvPr/>
          </p:nvSpPr>
          <p:spPr>
            <a:xfrm>
              <a:off x="1001171" y="2486026"/>
              <a:ext cx="501700" cy="57149"/>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5" name="Google Shape;99;p16">
              <a:extLst>
                <a:ext uri="{FF2B5EF4-FFF2-40B4-BE49-F238E27FC236}">
                  <a16:creationId xmlns:a16="http://schemas.microsoft.com/office/drawing/2014/main" id="{BD5A2740-882B-436C-B986-F3DF94B95938}"/>
                </a:ext>
              </a:extLst>
            </p:cNvPr>
            <p:cNvSpPr/>
            <p:nvPr/>
          </p:nvSpPr>
          <p:spPr>
            <a:xfrm>
              <a:off x="1569471" y="2517777"/>
              <a:ext cx="501700" cy="57149"/>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6" name="Google Shape;99;p16">
              <a:extLst>
                <a:ext uri="{FF2B5EF4-FFF2-40B4-BE49-F238E27FC236}">
                  <a16:creationId xmlns:a16="http://schemas.microsoft.com/office/drawing/2014/main" id="{D8B41F13-593F-4109-8EB4-F1260EE1FDDA}"/>
                </a:ext>
              </a:extLst>
            </p:cNvPr>
            <p:cNvSpPr/>
            <p:nvPr/>
          </p:nvSpPr>
          <p:spPr>
            <a:xfrm>
              <a:off x="2115571" y="2663826"/>
              <a:ext cx="501700" cy="57149"/>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7" name="Google Shape;99;p16">
              <a:extLst>
                <a:ext uri="{FF2B5EF4-FFF2-40B4-BE49-F238E27FC236}">
                  <a16:creationId xmlns:a16="http://schemas.microsoft.com/office/drawing/2014/main" id="{9A0B8D39-3BBF-453A-AC5E-CE3E21B774C3}"/>
                </a:ext>
              </a:extLst>
            </p:cNvPr>
            <p:cNvSpPr/>
            <p:nvPr/>
          </p:nvSpPr>
          <p:spPr>
            <a:xfrm>
              <a:off x="2661671" y="2670176"/>
              <a:ext cx="501700" cy="57149"/>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8" name="Google Shape;99;p16">
              <a:extLst>
                <a:ext uri="{FF2B5EF4-FFF2-40B4-BE49-F238E27FC236}">
                  <a16:creationId xmlns:a16="http://schemas.microsoft.com/office/drawing/2014/main" id="{530A8D91-6E06-4DF5-B3E2-A0E9BB452F2C}"/>
                </a:ext>
              </a:extLst>
            </p:cNvPr>
            <p:cNvSpPr/>
            <p:nvPr/>
          </p:nvSpPr>
          <p:spPr>
            <a:xfrm>
              <a:off x="3207771" y="2613027"/>
              <a:ext cx="501700" cy="57149"/>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grpSp>
        <p:nvGrpSpPr>
          <p:cNvPr id="98" name="Google Shape;98;p16"/>
          <p:cNvGrpSpPr/>
          <p:nvPr/>
        </p:nvGrpSpPr>
        <p:grpSpPr>
          <a:xfrm>
            <a:off x="432871" y="1170175"/>
            <a:ext cx="3321000" cy="3480900"/>
            <a:chOff x="415025" y="1170150"/>
            <a:chExt cx="3321000" cy="3480900"/>
          </a:xfrm>
        </p:grpSpPr>
        <p:sp>
          <p:nvSpPr>
            <p:cNvPr id="99" name="Google Shape;99;p16"/>
            <p:cNvSpPr/>
            <p:nvPr/>
          </p:nvSpPr>
          <p:spPr>
            <a:xfrm>
              <a:off x="415025" y="1170150"/>
              <a:ext cx="44400" cy="34809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961125" y="1170150"/>
              <a:ext cx="44400" cy="34809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1507225" y="1170150"/>
              <a:ext cx="44400" cy="34809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053325" y="1170150"/>
              <a:ext cx="44400" cy="34809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599425" y="1170150"/>
              <a:ext cx="44400" cy="34809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3145525" y="1170150"/>
              <a:ext cx="44400" cy="34809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691625" y="1170150"/>
              <a:ext cx="44400" cy="34809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99;p16">
            <a:extLst>
              <a:ext uri="{FF2B5EF4-FFF2-40B4-BE49-F238E27FC236}">
                <a16:creationId xmlns:a16="http://schemas.microsoft.com/office/drawing/2014/main" id="{82D80534-C055-439A-85C9-F8854A7520F3}"/>
              </a:ext>
            </a:extLst>
          </p:cNvPr>
          <p:cNvSpPr/>
          <p:nvPr/>
        </p:nvSpPr>
        <p:spPr>
          <a:xfrm>
            <a:off x="477271" y="2514601"/>
            <a:ext cx="501700" cy="57149"/>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3.05556E-6 -0.00123 L 0.36042 -0.00031 " pathEditMode="relative" rAng="0" ptsTypes="AA">
                                      <p:cBhvr>
                                        <p:cTn id="20" dur="2000" fill="hold"/>
                                        <p:tgtEl>
                                          <p:spTgt spid="98"/>
                                        </p:tgtEl>
                                        <p:attrNameLst>
                                          <p:attrName>ppt_x</p:attrName>
                                          <p:attrName>ppt_y</p:attrName>
                                        </p:attrNameLst>
                                      </p:cBhvr>
                                      <p:rCtr x="18021" y="31"/>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36042 -0.00031 L -3.61111E-6 2.46914E-6 " pathEditMode="relative" rAng="0" ptsTypes="AA">
                                      <p:cBhvr>
                                        <p:cTn id="24" dur="500" fill="hold"/>
                                        <p:tgtEl>
                                          <p:spTgt spid="98"/>
                                        </p:tgtEl>
                                        <p:attrNameLst>
                                          <p:attrName>ppt_x</p:attrName>
                                          <p:attrName>ppt_y</p:attrName>
                                        </p:attrNameLst>
                                      </p:cBhvr>
                                      <p:rCtr x="-17899" y="-62"/>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3.05556E-6 -7.40741E-7 L 0.02379 -0.00031 " pathEditMode="relative" rAng="0" ptsTypes="AA">
                                      <p:cBhvr>
                                        <p:cTn id="28" dur="500" fill="hold"/>
                                        <p:tgtEl>
                                          <p:spTgt spid="98"/>
                                        </p:tgtEl>
                                        <p:attrNameLst>
                                          <p:attrName>ppt_x</p:attrName>
                                          <p:attrName>ppt_y</p:attrName>
                                        </p:attrNameLst>
                                      </p:cBhvr>
                                      <p:rCtr x="1181" y="-31"/>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02379 -0.00031 L 0.06216 0.00093 " pathEditMode="relative" rAng="0" ptsTypes="AA">
                                      <p:cBhvr>
                                        <p:cTn id="32" dur="500" fill="hold"/>
                                        <p:tgtEl>
                                          <p:spTgt spid="98"/>
                                        </p:tgtEl>
                                        <p:attrNameLst>
                                          <p:attrName>ppt_x</p:attrName>
                                          <p:attrName>ppt_y</p:attrName>
                                        </p:attrNameLst>
                                      </p:cBhvr>
                                      <p:rCtr x="1910" y="62"/>
                                    </p:animMotion>
                                  </p:childTnLst>
                                </p:cTn>
                              </p:par>
                            </p:childTnLst>
                          </p:cTn>
                        </p:par>
                      </p:childTnLst>
                    </p:cTn>
                  </p:par>
                  <p:par>
                    <p:cTn id="33" fill="hold">
                      <p:stCondLst>
                        <p:cond delay="indefinite"/>
                      </p:stCondLst>
                      <p:childTnLst>
                        <p:par>
                          <p:cTn id="34" fill="hold">
                            <p:stCondLst>
                              <p:cond delay="0"/>
                            </p:stCondLst>
                            <p:childTnLst>
                              <p:par>
                                <p:cTn id="35" presetID="6" presetClass="emph" presetSubtype="0" autoRev="1" fill="hold" nodeType="clickEffect">
                                  <p:stCondLst>
                                    <p:cond delay="0"/>
                                  </p:stCondLst>
                                  <p:childTnLst>
                                    <p:animScale>
                                      <p:cBhvr>
                                        <p:cTn id="36" dur="2000" fill="hold"/>
                                        <p:tgtEl>
                                          <p:spTgt spid="98"/>
                                        </p:tgtEl>
                                      </p:cBhvr>
                                      <p:by x="120000" y="100000"/>
                                    </p:animScale>
                                  </p:childTnLst>
                                </p:cTn>
                              </p:par>
                            </p:childTnLst>
                          </p:cTn>
                        </p:par>
                        <p:par>
                          <p:cTn id="37" fill="hold">
                            <p:stCondLst>
                              <p:cond delay="4000"/>
                            </p:stCondLst>
                            <p:childTnLst>
                              <p:par>
                                <p:cTn id="38" presetID="6" presetClass="emph" presetSubtype="0" autoRev="1" fill="hold" nodeType="afterEffect">
                                  <p:stCondLst>
                                    <p:cond delay="0"/>
                                  </p:stCondLst>
                                  <p:childTnLst>
                                    <p:animScale>
                                      <p:cBhvr>
                                        <p:cTn id="39" dur="2000" fill="hold"/>
                                        <p:tgtEl>
                                          <p:spTgt spid="98"/>
                                        </p:tgtEl>
                                      </p:cBhvr>
                                      <p:by x="8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69D3-2883-4C07-8ECA-118150B1E468}"/>
              </a:ext>
            </a:extLst>
          </p:cNvPr>
          <p:cNvSpPr>
            <a:spLocks noGrp="1"/>
          </p:cNvSpPr>
          <p:nvPr>
            <p:ph type="title"/>
          </p:nvPr>
        </p:nvSpPr>
        <p:spPr/>
        <p:txBody>
          <a:bodyPr/>
          <a:lstStyle/>
          <a:p>
            <a:r>
              <a:rPr lang="en-US" dirty="0"/>
              <a:t>What’s Next</a:t>
            </a:r>
          </a:p>
        </p:txBody>
      </p:sp>
      <p:sp>
        <p:nvSpPr>
          <p:cNvPr id="3" name="Text Placeholder 2">
            <a:extLst>
              <a:ext uri="{FF2B5EF4-FFF2-40B4-BE49-F238E27FC236}">
                <a16:creationId xmlns:a16="http://schemas.microsoft.com/office/drawing/2014/main" id="{FC53F1B0-37C5-49F4-9FF1-6CC9A3373665}"/>
              </a:ext>
            </a:extLst>
          </p:cNvPr>
          <p:cNvSpPr>
            <a:spLocks noGrp="1"/>
          </p:cNvSpPr>
          <p:nvPr>
            <p:ph type="body" idx="1"/>
          </p:nvPr>
        </p:nvSpPr>
        <p:spPr/>
        <p:txBody>
          <a:bodyPr/>
          <a:lstStyle/>
          <a:p>
            <a:r>
              <a:rPr lang="en-US" dirty="0">
                <a:solidFill>
                  <a:schemeClr val="tx1"/>
                </a:solidFill>
              </a:rPr>
              <a:t>Get it running on our website backend</a:t>
            </a:r>
          </a:p>
          <a:p>
            <a:r>
              <a:rPr lang="en-US" dirty="0">
                <a:solidFill>
                  <a:schemeClr val="tx1"/>
                </a:solidFill>
              </a:rPr>
              <a:t>Look at better methods of normalization</a:t>
            </a:r>
          </a:p>
          <a:p>
            <a:r>
              <a:rPr lang="en-US" dirty="0">
                <a:solidFill>
                  <a:schemeClr val="tx1"/>
                </a:solidFill>
              </a:rPr>
              <a:t>Examine ways to get rid of/deal with harmonics</a:t>
            </a:r>
          </a:p>
        </p:txBody>
      </p:sp>
    </p:spTree>
    <p:extLst>
      <p:ext uri="{BB962C8B-B14F-4D97-AF65-F5344CB8AC3E}">
        <p14:creationId xmlns:p14="http://schemas.microsoft.com/office/powerpoint/2010/main" val="1711131871"/>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318</Words>
  <Application>Microsoft Office PowerPoint</Application>
  <PresentationFormat>On-screen Show (16:9)</PresentationFormat>
  <Paragraphs>35</Paragraphs>
  <Slides>6</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Dark</vt:lpstr>
      <vt:lpstr>TuneFinder</vt:lpstr>
      <vt:lpstr>What Is it? - Review</vt:lpstr>
      <vt:lpstr>PowerPoint Presentation</vt:lpstr>
      <vt:lpstr>Waon</vt:lpstr>
      <vt:lpstr>Features</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TuneFinder</dc:title>
  <cp:lastModifiedBy>Scherfling, Eric</cp:lastModifiedBy>
  <cp:revision>10</cp:revision>
  <dcterms:modified xsi:type="dcterms:W3CDTF">2020-06-25T18:35:34Z</dcterms:modified>
</cp:coreProperties>
</file>