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1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C0EB-A88F-4987-B77F-3AB905B39A2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4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luis.mart.nez1450/viz/GooglecapstoneprojectCyclistic/Dashboard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348CD-A614-A406-FEF1-EF44FFB17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>
                <a:solidFill>
                  <a:schemeClr val="accent1">
                    <a:lumMod val="75000"/>
                  </a:schemeClr>
                </a:solidFill>
              </a:rPr>
              <a:t>Informe de Viajes Cyclistic Junio 2023 – Mayo 2024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28F105-94FB-4F9D-D996-368908CC4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s-CO" b="1"/>
          </a:p>
          <a:p>
            <a:pPr algn="l"/>
            <a:endParaRPr lang="es-CO" b="1"/>
          </a:p>
          <a:p>
            <a:pPr algn="l"/>
            <a:r>
              <a:rPr lang="es-CO" b="1"/>
              <a:t>Presentado por: </a:t>
            </a:r>
            <a:r>
              <a:rPr lang="es-CO"/>
              <a:t>Luis Fernando Martínez</a:t>
            </a:r>
          </a:p>
          <a:p>
            <a:pPr algn="l"/>
            <a:r>
              <a:rPr lang="es-CO" b="1"/>
              <a:t>Última actualización: </a:t>
            </a:r>
            <a:r>
              <a:rPr lang="es-CO"/>
              <a:t>Febrero 20,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2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D8CB5-05F7-94FC-B840-F644C0C5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CO">
                <a:solidFill>
                  <a:schemeClr val="accent1">
                    <a:lumMod val="75000"/>
                  </a:schemeClr>
                </a:solidFill>
              </a:rPr>
            </a:br>
            <a:br>
              <a:rPr lang="es-CO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>
                <a:solidFill>
                  <a:schemeClr val="accent1">
                    <a:lumMod val="75000"/>
                  </a:schemeClr>
                </a:solidFill>
              </a:rPr>
              <a:t>Objetivo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74C74-D145-D3B5-1ECD-B2CE6A9B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r>
              <a:rPr lang="es-CO"/>
              <a:t>Identificar en qué se diferencian los </a:t>
            </a:r>
            <a:r>
              <a:rPr lang="es-CO">
                <a:solidFill>
                  <a:schemeClr val="accent1">
                    <a:lumMod val="75000"/>
                  </a:schemeClr>
                </a:solidFill>
              </a:rPr>
              <a:t>socios anuales</a:t>
            </a:r>
            <a:r>
              <a:rPr lang="es-CO"/>
              <a:t> y los </a:t>
            </a:r>
            <a:r>
              <a:rPr lang="es-CO">
                <a:solidFill>
                  <a:schemeClr val="accent2">
                    <a:lumMod val="75000"/>
                  </a:schemeClr>
                </a:solidFill>
              </a:rPr>
              <a:t>ciclistas ocasionales</a:t>
            </a:r>
            <a:r>
              <a:rPr lang="es-CO"/>
              <a:t> con respecto al uso de las bicicletas de Cyclistic.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6D538-418B-432B-1E33-1F59F7AC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Estadísticas Anuales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Marcador de contenido 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B5945A45-DE60-4110-CABE-688581845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37"/>
            <a:ext cx="2438400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26320-9A7A-E482-395F-219B911581D7}"/>
              </a:ext>
            </a:extLst>
          </p:cNvPr>
          <p:cNvSpPr txBox="1"/>
          <p:nvPr/>
        </p:nvSpPr>
        <p:spPr>
          <a:xfrm>
            <a:off x="3950754" y="1656136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Total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E491A9-0951-5492-4A12-43B353B58838}"/>
              </a:ext>
            </a:extLst>
          </p:cNvPr>
          <p:cNvSpPr txBox="1"/>
          <p:nvPr/>
        </p:nvSpPr>
        <p:spPr>
          <a:xfrm>
            <a:off x="7037914" y="1647323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Miembros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742D6F-963A-FC93-60E1-243C42C3AEBD}"/>
              </a:ext>
            </a:extLst>
          </p:cNvPr>
          <p:cNvSpPr txBox="1"/>
          <p:nvPr/>
        </p:nvSpPr>
        <p:spPr>
          <a:xfrm>
            <a:off x="10020300" y="165613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Casuales</a:t>
            </a:r>
            <a:endParaRPr lang="en-US" dirty="0"/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E4DE7BEC-9E07-9620-3516-46A4EAA79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10" y="2025468"/>
            <a:ext cx="2788649" cy="4537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8" name="Imagen 17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4EDC2E8F-FAB7-1C20-C79A-54B40DD0D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57" y="2025467"/>
            <a:ext cx="2850986" cy="4537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Imagen 19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ED5DC111-6F79-CCC4-27CF-8DDF7B53E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41" y="2025467"/>
            <a:ext cx="2391785" cy="4537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3743993-9747-7EB6-2E8F-B241356E85BD}"/>
              </a:ext>
            </a:extLst>
          </p:cNvPr>
          <p:cNvSpPr txBox="1"/>
          <p:nvPr/>
        </p:nvSpPr>
        <p:spPr>
          <a:xfrm>
            <a:off x="3666836" y="3075709"/>
            <a:ext cx="830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Aproximadamente 1/3 del total de viajes los realizaron 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usuarios casuales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En promedio, los viajes de 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usuarios casuales</a:t>
            </a:r>
            <a:r>
              <a:rPr lang="es-CO" dirty="0"/>
              <a:t> fueron el 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</a:rPr>
              <a:t>doble de extensos</a:t>
            </a:r>
            <a:r>
              <a:rPr lang="es-CO" dirty="0"/>
              <a:t> que los viajes de los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usuarios miembros</a:t>
            </a:r>
            <a:r>
              <a:rPr lang="es-C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8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8FD83-9CEE-0899-A3E6-88BC8424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Uso Anual del Servicio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Marcador de contenido 6" descr="Texto&#10;&#10;El contenido generado por IA puede ser incorrecto.">
            <a:extLst>
              <a:ext uri="{FF2B5EF4-FFF2-40B4-BE49-F238E27FC236}">
                <a16:creationId xmlns:a16="http://schemas.microsoft.com/office/drawing/2014/main" id="{A9036F21-FA9C-D0F5-E53C-0A9DFF4A9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17" y="2201189"/>
            <a:ext cx="1467055" cy="800212"/>
          </a:xfrm>
        </p:spPr>
      </p:pic>
      <p:pic>
        <p:nvPicPr>
          <p:cNvPr id="5" name="Marcador de contenido 4" descr="Gráfico&#10;&#10;El contenido generado por IA puede ser incorrecto.">
            <a:extLst>
              <a:ext uri="{FF2B5EF4-FFF2-40B4-BE49-F238E27FC236}">
                <a16:creationId xmlns:a16="http://schemas.microsoft.com/office/drawing/2014/main" id="{79DFCD9F-ACEA-9728-26A6-1E9299CF6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001401"/>
            <a:ext cx="10917936" cy="253842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8FA796C-2C27-081C-9E09-AB47AC25A20E}"/>
              </a:ext>
            </a:extLst>
          </p:cNvPr>
          <p:cNvSpPr txBox="1"/>
          <p:nvPr/>
        </p:nvSpPr>
        <p:spPr>
          <a:xfrm>
            <a:off x="4693158" y="488632"/>
            <a:ext cx="685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El 50.9% de los viajes de los 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usuarios casuales</a:t>
            </a:r>
            <a:r>
              <a:rPr lang="es-CO" dirty="0"/>
              <a:t> se realizaron durante el 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verano</a:t>
            </a:r>
            <a:r>
              <a:rPr lang="es-CO" dirty="0"/>
              <a:t> (Norteamérica).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3A0CF9F-BE54-6520-1068-C4F427BB41B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usuarios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miembros</a:t>
            </a:r>
            <a:r>
              <a:rPr lang="en-US" sz="2200" dirty="0"/>
              <a:t> </a:t>
            </a:r>
            <a:r>
              <a:rPr lang="en-US" sz="2200" dirty="0" err="1"/>
              <a:t>utilizaron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servicio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días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martes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miércoles</a:t>
            </a:r>
            <a:r>
              <a:rPr lang="en-US" sz="2200" dirty="0"/>
              <a:t> y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jueves</a:t>
            </a:r>
            <a:r>
              <a:rPr lang="en-US" sz="22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Los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usuarios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casuales</a:t>
            </a:r>
            <a:r>
              <a:rPr lang="en-US" sz="2200" dirty="0"/>
              <a:t> </a:t>
            </a:r>
            <a:r>
              <a:rPr lang="en-US" sz="2200" dirty="0" err="1"/>
              <a:t>utilizaron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servicio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fines de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semana</a:t>
            </a:r>
            <a:r>
              <a:rPr lang="en-US" sz="2200" dirty="0"/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8D112B8-73ED-5596-CE37-4E096867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Promedio de Viajes por Día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Marcador de contenido 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13387A14-4568-69FB-9820-C8AF90382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1677181"/>
            <a:ext cx="7498080" cy="3805275"/>
          </a:xfrm>
          <a:prstGeom prst="rect">
            <a:avLst/>
          </a:prstGeom>
        </p:spPr>
      </p:pic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D6EBAACE-B978-A44A-F2C5-6B8BCE29F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961" y="876969"/>
            <a:ext cx="146705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8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5EDDA-D1E9-610D-7301-44C4CED7E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4BC18EAB-B0E9-00A5-8D0C-325D717BA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961" y="876969"/>
            <a:ext cx="1467055" cy="80021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BDB9A320-BC34-A282-7AB0-BE98B3E6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Promedio de Duración de Viaje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Marcador de contenido 6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191BE02C-CF1B-FFEC-B78A-CDCAA7330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72" y="1875117"/>
            <a:ext cx="7659643" cy="383786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F4BE40-2D86-C19D-E216-E0C255B36DC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La </a:t>
            </a:r>
            <a:r>
              <a:rPr lang="en-US" sz="2200" dirty="0" err="1"/>
              <a:t>duración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viajes</a:t>
            </a:r>
            <a:r>
              <a:rPr lang="en-US" sz="2200" dirty="0"/>
              <a:t> </a:t>
            </a:r>
            <a:r>
              <a:rPr lang="en-US" sz="2200" dirty="0" err="1"/>
              <a:t>realizados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usuarios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miembros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/>
              <a:t>fueron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más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cortas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usuarios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casuales</a:t>
            </a:r>
            <a:r>
              <a:rPr lang="en-US" sz="22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La </a:t>
            </a:r>
            <a:r>
              <a:rPr lang="en-US" sz="2200" dirty="0" err="1"/>
              <a:t>duración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viajes</a:t>
            </a:r>
            <a:r>
              <a:rPr lang="en-US" sz="2200" dirty="0"/>
              <a:t> de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usuarios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casuales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aumentó</a:t>
            </a:r>
            <a:r>
              <a:rPr lang="en-US" sz="2200" dirty="0"/>
              <a:t> </a:t>
            </a:r>
            <a:r>
              <a:rPr lang="en-US" sz="2200" dirty="0" err="1"/>
              <a:t>significativamente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fines de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semana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29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7112A-B69E-0538-B2E1-A2AF2158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Hallazgos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F816B-5E03-2095-E173-69931E43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Los 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usuarios casuales</a:t>
            </a:r>
            <a:r>
              <a:rPr lang="es-CO" dirty="0"/>
              <a:t> Hacen mayor uso del servicio durante el 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verano</a:t>
            </a:r>
            <a:r>
              <a:rPr lang="es-CO" dirty="0"/>
              <a:t> y los días cercanos.</a:t>
            </a:r>
          </a:p>
          <a:p>
            <a:r>
              <a:rPr lang="es-CO" dirty="0"/>
              <a:t>Los 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usuarios casuales</a:t>
            </a:r>
            <a:r>
              <a:rPr lang="es-CO" dirty="0"/>
              <a:t> utilizan más el servicio los 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fines de semana</a:t>
            </a:r>
            <a:r>
              <a:rPr lang="es-CO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duración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viajes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usuarios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casuales</a:t>
            </a:r>
            <a:r>
              <a:rPr lang="en-US" dirty="0"/>
              <a:t> 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más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extensa</a:t>
            </a:r>
            <a:r>
              <a:rPr lang="en-US" dirty="0"/>
              <a:t> que la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usuarios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miembros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duración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viajes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aumenta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fines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semana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especial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usuarios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casuales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0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9FD67-9E96-17D1-875A-61A151C5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Recomendaciones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1EF86-46C4-EEC8-AE2F-FE14807B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Promocionar las suscripciones anuales en 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mayo</a:t>
            </a:r>
            <a:r>
              <a:rPr lang="es-CO" dirty="0"/>
              <a:t> con alguna oferta de descuento, aprovechando el aumento en viajes de 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usuarios casuales </a:t>
            </a:r>
            <a:r>
              <a:rPr lang="es-CO" dirty="0"/>
              <a:t>en 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verano</a:t>
            </a:r>
            <a:r>
              <a:rPr lang="es-CO" dirty="0"/>
              <a:t>.</a:t>
            </a:r>
          </a:p>
          <a:p>
            <a:r>
              <a:rPr lang="es-CO" dirty="0"/>
              <a:t>Aumentar ligeramente el precio de los alquileres los días 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sábado</a:t>
            </a:r>
            <a:r>
              <a:rPr lang="es-CO" dirty="0"/>
              <a:t> y 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domingo</a:t>
            </a:r>
            <a:r>
              <a:rPr lang="es-CO" dirty="0"/>
              <a:t>, apuntar a un precio que motive a los 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usuarios casuales</a:t>
            </a:r>
            <a:r>
              <a:rPr lang="es-CO" dirty="0"/>
              <a:t> a adquirir la membresía y que no desmotive el uso completo del servicio.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1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Gráfico, Aplicación&#10;&#10;El contenido generado por IA puede ser incorrecto.">
            <a:extLst>
              <a:ext uri="{FF2B5EF4-FFF2-40B4-BE49-F238E27FC236}">
                <a16:creationId xmlns:a16="http://schemas.microsoft.com/office/drawing/2014/main" id="{6F5D89E2-EC6C-BA90-AB9C-064B4117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530225"/>
            <a:ext cx="8702675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BE8A06F-5BCC-3E96-FD20-5ACF526DB2A8}"/>
              </a:ext>
            </a:extLst>
          </p:cNvPr>
          <p:cNvSpPr txBox="1"/>
          <p:nvPr/>
        </p:nvSpPr>
        <p:spPr>
          <a:xfrm>
            <a:off x="1238250" y="5191125"/>
            <a:ext cx="980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Interactuar en línea:  </a:t>
            </a:r>
            <a:r>
              <a:rPr lang="es-ES" dirty="0">
                <a:hlinkClick r:id="rId3"/>
              </a:rPr>
              <a:t>Tablero de Viajes </a:t>
            </a:r>
            <a:r>
              <a:rPr lang="es-ES" dirty="0" err="1">
                <a:hlinkClick r:id="rId3"/>
              </a:rPr>
              <a:t>Cyclistic</a:t>
            </a:r>
            <a:r>
              <a:rPr lang="es-ES" dirty="0">
                <a:hlinkClick r:id="rId3"/>
              </a:rPr>
              <a:t> Junio 2023 - Mayo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0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319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2013 - Tema de 2022</vt:lpstr>
      <vt:lpstr>Informe de Viajes Cyclistic Junio 2023 – Mayo 2024</vt:lpstr>
      <vt:lpstr>  Objetivo</vt:lpstr>
      <vt:lpstr>Estadísticas Anuales</vt:lpstr>
      <vt:lpstr>Uso Anual del Servicio</vt:lpstr>
      <vt:lpstr>Promedio de Viajes por Día</vt:lpstr>
      <vt:lpstr>Promedio de Duración de Viaje</vt:lpstr>
      <vt:lpstr>Hallazgos</vt:lpstr>
      <vt:lpstr>Recomendaciones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Martínez</dc:creator>
  <cp:lastModifiedBy>Luis Fernando Martínez</cp:lastModifiedBy>
  <cp:revision>15</cp:revision>
  <dcterms:created xsi:type="dcterms:W3CDTF">2025-02-19T01:22:37Z</dcterms:created>
  <dcterms:modified xsi:type="dcterms:W3CDTF">2025-02-21T17:55:35Z</dcterms:modified>
</cp:coreProperties>
</file>