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3" d="100"/>
          <a:sy n="23" d="100"/>
        </p:scale>
        <p:origin x="16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7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9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D3F1-E2A6-426D-9820-F4FD029BA9E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69F5-DEB1-4E84-B59F-C2536641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8D6C91D-7456-68EC-EA41-EBEAD98D5906}"/>
              </a:ext>
            </a:extLst>
          </p:cNvPr>
          <p:cNvGrpSpPr/>
          <p:nvPr/>
        </p:nvGrpSpPr>
        <p:grpSpPr>
          <a:xfrm>
            <a:off x="33355530" y="2744590"/>
            <a:ext cx="8286750" cy="12984086"/>
            <a:chOff x="1219199" y="-2623426"/>
            <a:chExt cx="11495315" cy="15282385"/>
          </a:xfrm>
        </p:grpSpPr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61296263-B5B6-2242-5850-48840E1179AF}"/>
                </a:ext>
              </a:extLst>
            </p:cNvPr>
            <p:cNvSpPr/>
            <p:nvPr/>
          </p:nvSpPr>
          <p:spPr>
            <a:xfrm>
              <a:off x="1219199" y="-2623426"/>
              <a:ext cx="11495314" cy="17954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Android App Layout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D0486E-C083-83A7-9466-D515638A1DBA}"/>
                </a:ext>
              </a:extLst>
            </p:cNvPr>
            <p:cNvSpPr/>
            <p:nvPr/>
          </p:nvSpPr>
          <p:spPr>
            <a:xfrm>
              <a:off x="1219200" y="-827950"/>
              <a:ext cx="11495314" cy="13486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FCA6D7-E5AE-0789-6954-87853F0BC4F6}"/>
              </a:ext>
            </a:extLst>
          </p:cNvPr>
          <p:cNvSpPr/>
          <p:nvPr/>
        </p:nvSpPr>
        <p:spPr>
          <a:xfrm>
            <a:off x="14581414" y="437063"/>
            <a:ext cx="14728371" cy="1914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tx1"/>
                </a:solidFill>
              </a:rPr>
              <a:t>Kotlin Responsiveness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5F3AFB-2406-38EF-9FD3-4E901350B095}"/>
              </a:ext>
            </a:extLst>
          </p:cNvPr>
          <p:cNvSpPr/>
          <p:nvPr/>
        </p:nvSpPr>
        <p:spPr>
          <a:xfrm>
            <a:off x="15748907" y="2786742"/>
            <a:ext cx="12393384" cy="1914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Project by Jeroen Schickendantz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Advisor: Dr. William Hawkins III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716853-CD98-2A77-67E9-D9FC09DE5DC0}"/>
              </a:ext>
            </a:extLst>
          </p:cNvPr>
          <p:cNvGrpSpPr/>
          <p:nvPr/>
        </p:nvGrpSpPr>
        <p:grpSpPr>
          <a:xfrm>
            <a:off x="933450" y="16209101"/>
            <a:ext cx="11495314" cy="9953275"/>
            <a:chOff x="1219200" y="943867"/>
            <a:chExt cx="11495314" cy="11715092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D60A338-345F-4AEC-D213-D06F91D07C1F}"/>
                </a:ext>
              </a:extLst>
            </p:cNvPr>
            <p:cNvSpPr/>
            <p:nvPr/>
          </p:nvSpPr>
          <p:spPr>
            <a:xfrm>
              <a:off x="1219200" y="943867"/>
              <a:ext cx="11495314" cy="1767069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Initial Goals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636F0A-513C-9625-678D-0F17D2F4427C}"/>
                </a:ext>
              </a:extLst>
            </p:cNvPr>
            <p:cNvSpPr/>
            <p:nvPr/>
          </p:nvSpPr>
          <p:spPr>
            <a:xfrm>
              <a:off x="1219200" y="2635125"/>
              <a:ext cx="11495314" cy="100238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 an Android app that utilizes the above implementation to run the test.</a:t>
              </a:r>
            </a:p>
            <a:p>
              <a:pPr lvl="2"/>
              <a:r>
                <a:rPr lang="en-US" sz="4800" dirty="0">
                  <a:solidFill>
                    <a:schemeClr val="tx1"/>
                  </a:solidFill>
                </a:rPr>
                <a:t>This is the overall goal, to allow Android users to have the same access to the test.</a:t>
              </a:r>
            </a:p>
            <a:p>
              <a:pPr lvl="2"/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 a multiplatform library for the RPM Test to aid in community development for different implementations.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 a prototype version of the RPM Test for Java using Kotlin in the multiplatform library.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54EDF4-BE3D-9AF8-A955-EAC4DB2A74C7}"/>
              </a:ext>
            </a:extLst>
          </p:cNvPr>
          <p:cNvGrpSpPr/>
          <p:nvPr/>
        </p:nvGrpSpPr>
        <p:grpSpPr>
          <a:xfrm>
            <a:off x="933450" y="2786742"/>
            <a:ext cx="11495314" cy="12485519"/>
            <a:chOff x="1219200" y="1274020"/>
            <a:chExt cx="11495314" cy="12485519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6B437C65-0C95-2857-0645-3FA02DEF6997}"/>
                </a:ext>
              </a:extLst>
            </p:cNvPr>
            <p:cNvSpPr/>
            <p:nvPr/>
          </p:nvSpPr>
          <p:spPr>
            <a:xfrm>
              <a:off x="1219200" y="1274020"/>
              <a:ext cx="11495314" cy="143691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Background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A494A4-C894-FD5B-DD4B-686A3FB02529}"/>
                </a:ext>
              </a:extLst>
            </p:cNvPr>
            <p:cNvSpPr/>
            <p:nvPr/>
          </p:nvSpPr>
          <p:spPr>
            <a:xfrm>
              <a:off x="1219200" y="2635124"/>
              <a:ext cx="11495311" cy="111244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RPM is a measurement of a network connection’s latency that accounts for normal usage.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The aim of the RPM Test is to give users intuitive feedback on their connection's responsiveness and to bring light to the problems surrounding lack of responsiveness, namely, </a:t>
              </a:r>
              <a:r>
                <a:rPr lang="en-US" sz="4800" dirty="0" err="1">
                  <a:solidFill>
                    <a:schemeClr val="tx1"/>
                  </a:solidFill>
                </a:rPr>
                <a:t>Bufferbloat</a:t>
              </a:r>
              <a:r>
                <a:rPr lang="en-US" sz="4800" dirty="0">
                  <a:solidFill>
                    <a:schemeClr val="tx1"/>
                  </a:solidFill>
                </a:rPr>
                <a:t>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The RPM Test is defined in an in-progress Internet-Draft under IETF.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Currently, there exists an open-source tool for desktop (</a:t>
              </a:r>
              <a:r>
                <a:rPr lang="en-US" sz="4800" dirty="0" err="1">
                  <a:solidFill>
                    <a:schemeClr val="tx1"/>
                  </a:solidFill>
                </a:rPr>
                <a:t>GoResponsiveness</a:t>
              </a:r>
              <a:r>
                <a:rPr lang="en-US" sz="4800" dirty="0">
                  <a:solidFill>
                    <a:schemeClr val="tx1"/>
                  </a:solidFill>
                </a:rPr>
                <a:t>), and proprietary tools developed by Apple for macOS and iOS.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F8B817-5DFD-147A-0095-595B375F7625}"/>
              </a:ext>
            </a:extLst>
          </p:cNvPr>
          <p:cNvGrpSpPr/>
          <p:nvPr/>
        </p:nvGrpSpPr>
        <p:grpSpPr>
          <a:xfrm>
            <a:off x="933450" y="27099212"/>
            <a:ext cx="11495311" cy="5149946"/>
            <a:chOff x="1219200" y="1154366"/>
            <a:chExt cx="11495314" cy="5307086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92F46F7F-F789-D712-2BCC-9DF8D21A3A09}"/>
                </a:ext>
              </a:extLst>
            </p:cNvPr>
            <p:cNvSpPr/>
            <p:nvPr/>
          </p:nvSpPr>
          <p:spPr>
            <a:xfrm>
              <a:off x="1219200" y="1154366"/>
              <a:ext cx="11495314" cy="1556568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Achievements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499A7A-25DD-D5A3-B2DF-79D55B16AC44}"/>
                </a:ext>
              </a:extLst>
            </p:cNvPr>
            <p:cNvSpPr/>
            <p:nvPr/>
          </p:nvSpPr>
          <p:spPr>
            <a:xfrm>
              <a:off x="1219200" y="2635125"/>
              <a:ext cx="11495314" cy="382632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Created prototype version of RPM Test for Java using Kotlin.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Created a blank Android app to utilize this implementation.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B7FE77-884C-0A65-CA03-3A045B67CB3D}"/>
              </a:ext>
            </a:extLst>
          </p:cNvPr>
          <p:cNvGrpSpPr/>
          <p:nvPr/>
        </p:nvGrpSpPr>
        <p:grpSpPr>
          <a:xfrm>
            <a:off x="13761582" y="5676284"/>
            <a:ext cx="16368034" cy="12011640"/>
            <a:chOff x="1219199" y="1364600"/>
            <a:chExt cx="11495315" cy="11236511"/>
          </a:xfrm>
        </p:grpSpPr>
        <p:sp>
          <p:nvSpPr>
            <p:cNvPr id="21" name="Rectangle: Top Corners Rounded 20">
              <a:extLst>
                <a:ext uri="{FF2B5EF4-FFF2-40B4-BE49-F238E27FC236}">
                  <a16:creationId xmlns:a16="http://schemas.microsoft.com/office/drawing/2014/main" id="{1DA9AC71-F9EA-B9C1-9438-FCB81F843A81}"/>
                </a:ext>
              </a:extLst>
            </p:cNvPr>
            <p:cNvSpPr/>
            <p:nvPr/>
          </p:nvSpPr>
          <p:spPr>
            <a:xfrm>
              <a:off x="1219200" y="1364600"/>
              <a:ext cx="11495314" cy="1346334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Initial Design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0BF4BF-FE64-4B52-31AF-7DC9169FB4E8}"/>
                </a:ext>
              </a:extLst>
            </p:cNvPr>
            <p:cNvSpPr/>
            <p:nvPr/>
          </p:nvSpPr>
          <p:spPr>
            <a:xfrm>
              <a:off x="1219199" y="2710933"/>
              <a:ext cx="11495314" cy="98901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38A390-D7B3-2A55-CC52-31524BF9633B}"/>
              </a:ext>
            </a:extLst>
          </p:cNvPr>
          <p:cNvGrpSpPr/>
          <p:nvPr/>
        </p:nvGrpSpPr>
        <p:grpSpPr>
          <a:xfrm>
            <a:off x="13761582" y="26436611"/>
            <a:ext cx="16368032" cy="5812547"/>
            <a:chOff x="1219200" y="1253660"/>
            <a:chExt cx="16368032" cy="6841420"/>
          </a:xfrm>
        </p:grpSpPr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82CBB573-645C-444B-E2E0-C396B3CCB0EF}"/>
                </a:ext>
              </a:extLst>
            </p:cNvPr>
            <p:cNvSpPr/>
            <p:nvPr/>
          </p:nvSpPr>
          <p:spPr>
            <a:xfrm>
              <a:off x="1219201" y="1253660"/>
              <a:ext cx="16368031" cy="1795477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Results JVM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EC11DF-4A2B-DE72-45C3-DBD898E7F942}"/>
                </a:ext>
              </a:extLst>
            </p:cNvPr>
            <p:cNvSpPr/>
            <p:nvPr/>
          </p:nvSpPr>
          <p:spPr>
            <a:xfrm>
              <a:off x="1219200" y="3049137"/>
              <a:ext cx="16368030" cy="50459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Consistently reaches the end of the test.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59CF4-892C-FCFE-B8BB-8E5F2BC2876C}"/>
              </a:ext>
            </a:extLst>
          </p:cNvPr>
          <p:cNvGrpSpPr/>
          <p:nvPr/>
        </p:nvGrpSpPr>
        <p:grpSpPr>
          <a:xfrm>
            <a:off x="31462432" y="16459200"/>
            <a:ext cx="11495314" cy="9977411"/>
            <a:chOff x="1219200" y="915457"/>
            <a:chExt cx="11495314" cy="11743502"/>
          </a:xfrm>
        </p:grpSpPr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FE112A86-CEF2-E4C0-9A4D-4146A8D6673A}"/>
                </a:ext>
              </a:extLst>
            </p:cNvPr>
            <p:cNvSpPr/>
            <p:nvPr/>
          </p:nvSpPr>
          <p:spPr>
            <a:xfrm>
              <a:off x="1219200" y="915457"/>
              <a:ext cx="11495314" cy="1795476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Major Challenges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75EF6C-1975-C440-24E0-380C381CE5EF}"/>
                </a:ext>
              </a:extLst>
            </p:cNvPr>
            <p:cNvSpPr/>
            <p:nvPr/>
          </p:nvSpPr>
          <p:spPr>
            <a:xfrm>
              <a:off x="1219200" y="2635125"/>
              <a:ext cx="11495314" cy="100238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Confirmation that the measurements are equal to that described in the Internet Draft.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Finding a way to measure the intervals during connection establishment and data transfer specified by the test methodology.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Integrating Library into a package that can be utilized.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Working with concurrency and the limitations of the Android Platform.</a:t>
              </a: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16AD2-0C9A-4E11-CA42-64D71B220B08}"/>
              </a:ext>
            </a:extLst>
          </p:cNvPr>
          <p:cNvGrpSpPr/>
          <p:nvPr/>
        </p:nvGrpSpPr>
        <p:grpSpPr>
          <a:xfrm>
            <a:off x="31462432" y="27344813"/>
            <a:ext cx="11495314" cy="4904344"/>
            <a:chOff x="1219200" y="919311"/>
            <a:chExt cx="11495314" cy="5772456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1F59EB47-9F1E-0C0B-97FC-6409BDC31EE0}"/>
                </a:ext>
              </a:extLst>
            </p:cNvPr>
            <p:cNvSpPr/>
            <p:nvPr/>
          </p:nvSpPr>
          <p:spPr>
            <a:xfrm>
              <a:off x="1219200" y="919311"/>
              <a:ext cx="11495314" cy="1791623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Plans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8A9F5F-F10F-67F1-97F4-572D4E6CC826}"/>
                </a:ext>
              </a:extLst>
            </p:cNvPr>
            <p:cNvSpPr/>
            <p:nvPr/>
          </p:nvSpPr>
          <p:spPr>
            <a:xfrm>
              <a:off x="1219200" y="2635125"/>
              <a:ext cx="11495314" cy="40566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 the Testing framework for the multiplatform library.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Create a full GUI for the Android App.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800" dirty="0">
                  <a:solidFill>
                    <a:schemeClr val="tx1"/>
                  </a:solidFill>
                </a:rPr>
                <a:t>Publish the Android App.</a:t>
              </a:r>
            </a:p>
            <a:p>
              <a:endParaRPr lang="en-US" sz="4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3C60BE60-6310-02E1-F765-36539CC69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8949" y="7662044"/>
            <a:ext cx="16156438" cy="94713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0296D9F-2EB0-A305-4C61-E5A263CCFF77}"/>
              </a:ext>
            </a:extLst>
          </p:cNvPr>
          <p:cNvGrpSpPr/>
          <p:nvPr/>
        </p:nvGrpSpPr>
        <p:grpSpPr>
          <a:xfrm>
            <a:off x="13761581" y="18487826"/>
            <a:ext cx="16368033" cy="7156634"/>
            <a:chOff x="1219200" y="1228383"/>
            <a:chExt cx="11495314" cy="6199155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0C08D4B7-420A-0B38-39C4-4DD22D16EB6F}"/>
                </a:ext>
              </a:extLst>
            </p:cNvPr>
            <p:cNvSpPr/>
            <p:nvPr/>
          </p:nvSpPr>
          <p:spPr>
            <a:xfrm>
              <a:off x="1219200" y="1228383"/>
              <a:ext cx="11495314" cy="1482551"/>
            </a:xfrm>
            <a:prstGeom prst="round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tx1"/>
                  </a:solidFill>
                </a:rPr>
                <a:t>Results Android App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B2C988-9CE3-9F18-E73D-C06CBCF7C473}"/>
                </a:ext>
              </a:extLst>
            </p:cNvPr>
            <p:cNvSpPr/>
            <p:nvPr/>
          </p:nvSpPr>
          <p:spPr>
            <a:xfrm>
              <a:off x="1219200" y="2635125"/>
              <a:ext cx="11495314" cy="47924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Partial GUI implementation.</a:t>
              </a:r>
            </a:p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Library integration on Android emulation.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8DF809-E49C-B9B8-5319-BBAD98BDA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054" y="28311651"/>
            <a:ext cx="15447092" cy="311651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C7999E4-F863-1688-ABEA-31AA6A2E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143" y="4643427"/>
            <a:ext cx="5025522" cy="107118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1162192-2972-AA9C-16CF-6EEC92EBC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2761" y="20405406"/>
            <a:ext cx="15825674" cy="36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</TotalTime>
  <Words>295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Schickendantz</dc:creator>
  <cp:lastModifiedBy>Jeroen Schickendantz</cp:lastModifiedBy>
  <cp:revision>13</cp:revision>
  <dcterms:created xsi:type="dcterms:W3CDTF">2023-03-04T17:16:01Z</dcterms:created>
  <dcterms:modified xsi:type="dcterms:W3CDTF">2023-04-03T20:15:38Z</dcterms:modified>
</cp:coreProperties>
</file>