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  <p:sldId id="264" r:id="rId10"/>
    <p:sldId id="272" r:id="rId11"/>
    <p:sldId id="266" r:id="rId12"/>
    <p:sldId id="327" r:id="rId13"/>
    <p:sldId id="267" r:id="rId14"/>
    <p:sldId id="321" r:id="rId15"/>
    <p:sldId id="322" r:id="rId16"/>
    <p:sldId id="323" r:id="rId17"/>
    <p:sldId id="328" r:id="rId18"/>
    <p:sldId id="269" r:id="rId19"/>
    <p:sldId id="270" r:id="rId20"/>
    <p:sldId id="324" r:id="rId21"/>
    <p:sldId id="271" r:id="rId22"/>
    <p:sldId id="325" r:id="rId23"/>
    <p:sldId id="273" r:id="rId24"/>
    <p:sldId id="320" r:id="rId25"/>
    <p:sldId id="274" r:id="rId26"/>
    <p:sldId id="275" r:id="rId27"/>
    <p:sldId id="276" r:id="rId28"/>
    <p:sldId id="277" r:id="rId29"/>
    <p:sldId id="326" r:id="rId30"/>
    <p:sldId id="278" r:id="rId31"/>
    <p:sldId id="280" r:id="rId32"/>
    <p:sldId id="281" r:id="rId33"/>
    <p:sldId id="282" r:id="rId34"/>
    <p:sldId id="283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291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0" r:id="rId68"/>
    <p:sldId id="301" r:id="rId69"/>
    <p:sldId id="302" r:id="rId70"/>
    <p:sldId id="303" r:id="rId71"/>
    <p:sldId id="304" r:id="rId72"/>
    <p:sldId id="305" r:id="rId73"/>
    <p:sldId id="306" r:id="rId74"/>
    <p:sldId id="307" r:id="rId75"/>
    <p:sldId id="308" r:id="rId76"/>
    <p:sldId id="309" r:id="rId77"/>
    <p:sldId id="310" r:id="rId78"/>
    <p:sldId id="311" r:id="rId79"/>
    <p:sldId id="312" r:id="rId80"/>
    <p:sldId id="313" r:id="rId81"/>
    <p:sldId id="314" r:id="rId82"/>
    <p:sldId id="315" r:id="rId83"/>
    <p:sldId id="316" r:id="rId84"/>
    <p:sldId id="317" r:id="rId85"/>
    <p:sldId id="318" r:id="rId86"/>
    <p:sldId id="319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75" d="100"/>
          <a:sy n="75" d="100"/>
        </p:scale>
        <p:origin x="-318" y="-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5975" y="4176678"/>
            <a:ext cx="12192000" cy="19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 bwMode="auto">
          <a:xfrm rot="5400000">
            <a:off x="6073802" y="-1943219"/>
            <a:ext cx="47791" cy="12192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233154" y="9282"/>
            <a:ext cx="6095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1" y="1521284"/>
            <a:ext cx="7689428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5039000"/>
            <a:ext cx="7622117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38200" y="5603385"/>
            <a:ext cx="7622117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3595569"/>
            <a:ext cx="7622117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75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_glow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13163" y="646639"/>
            <a:ext cx="10739477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12999" y="238099"/>
            <a:ext cx="10739967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0807" b="10158"/>
          <a:stretch/>
        </p:blipFill>
        <p:spPr>
          <a:xfrm>
            <a:off x="1" y="4848967"/>
            <a:ext cx="12191999" cy="1991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2" t="-8713"/>
          <a:stretch/>
        </p:blipFill>
        <p:spPr>
          <a:xfrm>
            <a:off x="1" y="1"/>
            <a:ext cx="12192001" cy="4850030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247229" y="6400007"/>
            <a:ext cx="144780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 algn="l">
              <a:defRPr/>
            </a:pPr>
            <a:fld id="{441AAD67-66CE-AC4D-BB5F-66608BA14C71}" type="slidenum">
              <a:rPr lang="en-US" sz="75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l">
                <a:defRPr/>
              </a:pPr>
              <a:t>‹#›</a:t>
            </a:fld>
            <a:endParaRPr lang="en-US" sz="750" b="0" i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39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675533" y="6577014"/>
            <a:ext cx="414867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4CD35A-822B-4906-99BA-396289AD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80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A2B093-9EE9-466E-847C-B2FA125A34F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4CD35A-822B-4906-99BA-396289AD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-Group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5975" y="4176678"/>
            <a:ext cx="12192000" cy="19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 bwMode="auto">
          <a:xfrm rot="5400000">
            <a:off x="6073802" y="-1943219"/>
            <a:ext cx="47791" cy="12192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233154" y="9282"/>
            <a:ext cx="6095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1" y="1521284"/>
            <a:ext cx="7689428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5039000"/>
            <a:ext cx="7622117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38200" y="5603385"/>
            <a:ext cx="7622117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3595569"/>
            <a:ext cx="7622117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Image_collection\WD_Products\Branded\Group_photos\Group_CoverImage2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4"/>
          <a:stretch/>
        </p:blipFill>
        <p:spPr bwMode="auto">
          <a:xfrm>
            <a:off x="7815392" y="3362496"/>
            <a:ext cx="4383333" cy="248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3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5975" y="4176678"/>
            <a:ext cx="12192000" cy="19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9233154" y="9282"/>
            <a:ext cx="6095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1" y="1521284"/>
            <a:ext cx="7689428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5039000"/>
            <a:ext cx="7622117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38200" y="5603385"/>
            <a:ext cx="7622117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 rot="5400000">
            <a:off x="6073802" y="-1943219"/>
            <a:ext cx="47791" cy="12192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793776" y="3433641"/>
            <a:ext cx="2740677" cy="3325352"/>
            <a:chOff x="6770001" y="2686692"/>
            <a:chExt cx="2260881" cy="3657600"/>
          </a:xfrm>
        </p:grpSpPr>
        <p:pic>
          <p:nvPicPr>
            <p:cNvPr id="1026" name="Picture 2" descr="E:\Image_collection\WD_Products\Branded\My Books\MB_Live\MyBook_live-perspective_04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0001" y="2686692"/>
              <a:ext cx="1159302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E:\Image_collection\WD_Products\Branded\My Books\MB_Duo\hero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858" y="2761718"/>
              <a:ext cx="1486024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3595569"/>
            <a:ext cx="7622117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5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onen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5975" y="4176678"/>
            <a:ext cx="12192000" cy="19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9233154" y="9282"/>
            <a:ext cx="6095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1" y="1521284"/>
            <a:ext cx="7689428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5039000"/>
            <a:ext cx="7622117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38200" y="5603385"/>
            <a:ext cx="7622117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 rot="5400000">
            <a:off x="6073802" y="-1943219"/>
            <a:ext cx="47791" cy="12192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0754" y="3532303"/>
            <a:ext cx="2471436" cy="4054627"/>
            <a:chOff x="6728065" y="3004825"/>
            <a:chExt cx="1974146" cy="4318366"/>
          </a:xfrm>
        </p:grpSpPr>
        <p:pic>
          <p:nvPicPr>
            <p:cNvPr id="3" name="Picture 2" descr="E:\Image_collection\WD_Products\Branded\Internal_HDD\WD_Caviar_Green\CaviarGreen_leftangle_reflect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8065" y="3004825"/>
              <a:ext cx="1422387" cy="4318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Image_collection\WD_Products\Branded\Internal_HDD\WD_Scorpio_Black\ScorpioBlack_Right_reflect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5855" y="3268564"/>
              <a:ext cx="1476356" cy="3268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3595569"/>
            <a:ext cx="7622117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4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B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5975" y="4176678"/>
            <a:ext cx="12192000" cy="19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9233154" y="9282"/>
            <a:ext cx="6095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1" y="1521284"/>
            <a:ext cx="7689428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5039000"/>
            <a:ext cx="7622117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38200" y="5603385"/>
            <a:ext cx="7622117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 bwMode="auto">
          <a:xfrm rot="5400000">
            <a:off x="6073802" y="-1943219"/>
            <a:ext cx="47791" cy="12192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4" name="Picture 2" descr="E:\Image_collection\WD_Products\Branded\WD_Sentinel\Sentinel_fron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4112" y="3433641"/>
            <a:ext cx="2076301" cy="200622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3595569"/>
            <a:ext cx="7622117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6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nectedLif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5975" y="4176678"/>
            <a:ext cx="12192000" cy="19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9233154" y="9282"/>
            <a:ext cx="6095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1" y="1521284"/>
            <a:ext cx="7689428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5039000"/>
            <a:ext cx="7622117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38200" y="5603385"/>
            <a:ext cx="7622117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98" name="Picture 2" descr="E:\Image_collection\WD_Products\Branded\WD_Router\MyNet_Famil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892"/>
          <a:stretch/>
        </p:blipFill>
        <p:spPr bwMode="auto">
          <a:xfrm>
            <a:off x="7898403" y="4524829"/>
            <a:ext cx="4300323" cy="161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 rot="5400000">
            <a:off x="6073802" y="-1943219"/>
            <a:ext cx="47791" cy="12192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3595569"/>
            <a:ext cx="7622117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16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7229" y="6400007"/>
            <a:ext cx="144780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 algn="l">
              <a:defRPr/>
            </a:pPr>
            <a:fld id="{441AAD67-66CE-AC4D-BB5F-66608BA14C71}" type="slidenum">
              <a:rPr lang="en-US" sz="75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l">
                <a:defRPr/>
              </a:pPr>
              <a:t>‹#›</a:t>
            </a:fld>
            <a:endParaRPr lang="en-US" sz="750" b="0" i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13163" y="646639"/>
            <a:ext cx="10739477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47229" y="6400007"/>
            <a:ext cx="144780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 algn="l">
              <a:defRPr/>
            </a:pPr>
            <a:fld id="{441AAD67-66CE-AC4D-BB5F-66608BA14C71}" type="slidenum">
              <a:rPr lang="en-US" sz="75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l">
                <a:defRPr/>
              </a:pPr>
              <a:t>‹#›</a:t>
            </a:fld>
            <a:endParaRPr lang="en-US" sz="750" b="0" i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00101" y="1259151"/>
            <a:ext cx="10750551" cy="460057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-227013"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914400" indent="-227013"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12999" y="238099"/>
            <a:ext cx="10739967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58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Sec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13163" y="646639"/>
            <a:ext cx="10739477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12999" y="238099"/>
            <a:ext cx="10739967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47229" y="6400007"/>
            <a:ext cx="144780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 algn="l">
              <a:defRPr/>
            </a:pPr>
            <a:fld id="{441AAD67-66CE-AC4D-BB5F-66608BA14C71}" type="slidenum">
              <a:rPr lang="en-US" sz="75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l">
                <a:defRPr/>
              </a:pPr>
              <a:t>‹#›</a:t>
            </a:fld>
            <a:endParaRPr lang="en-US" sz="750" b="0" i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9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6548" y="646639"/>
            <a:ext cx="1073947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665" y="1279994"/>
            <a:ext cx="10736745" cy="462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4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Third Level</a:t>
            </a:r>
          </a:p>
          <a:p>
            <a:pPr lvl="5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Fourth Level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02777" y="6246020"/>
            <a:ext cx="4924996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marL="342900" indent="-34290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 marL="342900" indent="-342900" algn="l" defTabSz="914400" rtl="0" eaLnBrk="0" fontAlgn="base" latinLnBrk="0" hangingPunct="0">
              <a:spcBef>
                <a:spcPts val="2300"/>
              </a:spcBef>
              <a:spcAft>
                <a:spcPct val="0"/>
              </a:spcAft>
              <a:defRPr/>
            </a:pPr>
            <a:r>
              <a:rPr lang="en-US" sz="750" b="0" kern="1200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ヒラギノ角ゴ Pro W3" charset="-128"/>
                <a:sym typeface="Arial" charset="0"/>
              </a:rPr>
              <a:t>© 2013 WESTERN DIGITAL TECHNOLOGIES, INC. ALL RIGHTS RESERVED</a:t>
            </a:r>
            <a:endParaRPr lang="en-US" sz="750" b="0" i="0" kern="1200" cap="all" baseline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+mn-ea"/>
              <a:cs typeface="Arial" pitchFamily="34" charset="0"/>
              <a:sym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1272" y="6290068"/>
            <a:ext cx="3148865" cy="34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>
          <a:solidFill>
            <a:schemeClr val="bg2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9pPr>
    </p:titleStyle>
    <p:bodyStyle>
      <a:lvl1pPr marL="285750" indent="-28575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>
          <a:srgbClr val="15B1F7"/>
        </a:buClr>
        <a:buSzPct val="70000"/>
        <a:buFontTx/>
        <a:buBlip>
          <a:blip r:embed="rId15"/>
        </a:buBlip>
        <a:defRPr sz="2400" b="0" i="0" baseline="0">
          <a:solidFill>
            <a:schemeClr val="bg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84213" indent="-227013" algn="l" rtl="0" eaLnBrk="1" fontAlgn="base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en-US" sz="2200" b="0" i="0" dirty="0" smtClean="0">
          <a:solidFill>
            <a:schemeClr val="bg2">
              <a:lumMod val="50000"/>
            </a:schemeClr>
          </a:solidFill>
          <a:latin typeface="Arial" pitchFamily="34" charset="0"/>
          <a:cs typeface="Arial" pitchFamily="34" charset="0"/>
        </a:defRPr>
      </a:lvl2pPr>
      <a:lvl3pPr marL="684213" indent="-227013" algn="l" rtl="0" eaLnBrk="1" fontAlgn="base" hangingPunct="1">
        <a:lnSpc>
          <a:spcPct val="100000"/>
        </a:lnSpc>
        <a:spcBef>
          <a:spcPct val="25000"/>
        </a:spcBef>
        <a:spcAft>
          <a:spcPct val="0"/>
        </a:spcAft>
        <a:buClr>
          <a:srgbClr val="15B1F7"/>
        </a:buClr>
        <a:buFont typeface="Arial" pitchFamily="34" charset="0"/>
        <a:buChar char="•"/>
        <a:defRPr b="0" i="0">
          <a:solidFill>
            <a:schemeClr val="bg1"/>
          </a:solidFill>
          <a:latin typeface="+mn-lt"/>
          <a:cs typeface="HelveticaNeueLT Std Lt" pitchFamily="34" charset="0"/>
        </a:defRPr>
      </a:lvl3pPr>
      <a:lvl4pPr marL="684213" indent="-227013" algn="l" rtl="0" eaLnBrk="1" fontAlgn="base" hangingPunct="1">
        <a:lnSpc>
          <a:spcPct val="100000"/>
        </a:lnSpc>
        <a:spcBef>
          <a:spcPct val="25000"/>
        </a:spcBef>
        <a:spcAft>
          <a:spcPct val="0"/>
        </a:spcAft>
        <a:buClr>
          <a:srgbClr val="15B1F7"/>
        </a:buClr>
        <a:buFont typeface="Arial" pitchFamily="34" charset="0"/>
        <a:buChar char="•"/>
        <a:defRPr sz="1600" b="0" i="0">
          <a:solidFill>
            <a:schemeClr val="bg1"/>
          </a:solidFill>
          <a:latin typeface="+mn-lt"/>
          <a:cs typeface="HelveticaNeueLT Std Lt" pitchFamily="34" charset="0"/>
        </a:defRPr>
      </a:lvl4pPr>
      <a:lvl5pPr marL="1097280" indent="-285750" algn="l" rtl="0" eaLnBrk="1" fontAlgn="base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 b="0" i="0" baseline="0">
          <a:solidFill>
            <a:schemeClr val="bg2">
              <a:lumMod val="50000"/>
            </a:schemeClr>
          </a:solidFill>
          <a:latin typeface="+mn-lt"/>
          <a:cs typeface="HelveticaNeueLT Std Lt" pitchFamily="34" charset="0"/>
        </a:defRPr>
      </a:lvl5pPr>
      <a:lvl6pPr marL="147447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 baseline="0">
          <a:solidFill>
            <a:schemeClr val="bg2">
              <a:lumMod val="50000"/>
            </a:schemeClr>
          </a:solidFill>
          <a:latin typeface="+mn-lt"/>
          <a:cs typeface="+mn-cs"/>
        </a:defRPr>
      </a:lvl6pPr>
      <a:lvl7pPr marL="2913063" indent="-1698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7pPr>
      <a:lvl8pPr marL="3370263" indent="-1698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8pPr>
      <a:lvl9pPr marL="3827463" indent="-1698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UPH Simulation with Automation Line Layout.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Assembly Sequence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079925" y="4614797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1</a:t>
            </a:r>
            <a:r>
              <a:rPr lang="en-US" sz="3600" b="0" i="0" dirty="0" smtClean="0">
                <a:cs typeface="HelveticaNeueLT Std Lt"/>
              </a:rPr>
              <a:t>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3865" y="51816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30831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079925" y="4614797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8904" y="51816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32439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440533" y="4629597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41454" y="4627065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80431" y="51816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886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815373" y="4597758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cs typeface="HelveticaNeueLT Std Lt"/>
              </a:rPr>
              <a:t>4</a:t>
            </a:r>
            <a:r>
              <a:rPr lang="en-US" sz="3600" b="0" i="0" dirty="0" smtClean="0">
                <a:cs typeface="HelveticaNeueLT Std Lt"/>
              </a:rPr>
              <a:t>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74834" y="4589960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74834" y="50057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20694" y="49911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5026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815373" y="4597758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74834" y="4589960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08774" y="50057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9313" y="50057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8983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815373" y="4597758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cs typeface="HelveticaNeueLT Std Lt"/>
              </a:rPr>
              <a:t>6</a:t>
            </a:r>
            <a:r>
              <a:rPr lang="en-US" sz="3600" b="0" i="0" dirty="0" smtClean="0">
                <a:cs typeface="HelveticaNeueLT Std Lt"/>
              </a:rPr>
              <a:t>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74834" y="4589960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42377" y="50057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3/3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7713" y="50057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HelveticaNeueLT Std Lt"/>
              </a:rPr>
              <a:t>3</a:t>
            </a:r>
            <a:r>
              <a:rPr lang="en-US" b="0" i="0" dirty="0" smtClean="0">
                <a:cs typeface="HelveticaNeueLT Std Lt"/>
              </a:rPr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9712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815373" y="4597758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7</a:t>
            </a:r>
            <a:r>
              <a:rPr lang="en-US" sz="3600" b="0" i="0" dirty="0" smtClean="0">
                <a:cs typeface="HelveticaNeueLT Std Lt"/>
              </a:rPr>
              <a:t>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74834" y="4589960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42377" y="50057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4/4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9313" y="50057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4/7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7566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2174628" y="4610637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8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400577" y="4599837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62000" y="45720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82834" y="516939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34517" y="516939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1402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2514600" y="4586210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9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797480" y="4572000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79925" y="45720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22806" y="525113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3645" y="51947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03725" y="51947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40517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Objectives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a </a:t>
            </a:r>
            <a:r>
              <a:rPr lang="en-US" dirty="0"/>
              <a:t>line configuration faster and accurate.</a:t>
            </a:r>
          </a:p>
          <a:p>
            <a:r>
              <a:rPr lang="en-US" dirty="0" smtClean="0"/>
              <a:t>Reduce experiments </a:t>
            </a:r>
            <a:r>
              <a:rPr lang="en-US" dirty="0"/>
              <a:t>in </a:t>
            </a:r>
            <a:r>
              <a:rPr lang="en-US" dirty="0" smtClean="0"/>
              <a:t>a </a:t>
            </a:r>
            <a:r>
              <a:rPr lang="en-US" dirty="0"/>
              <a:t>physical line by validating a</a:t>
            </a:r>
            <a:r>
              <a:rPr lang="en-US" dirty="0" smtClean="0"/>
              <a:t> concept </a:t>
            </a:r>
            <a:r>
              <a:rPr lang="en-US" dirty="0"/>
              <a:t>before </a:t>
            </a:r>
            <a:r>
              <a:rPr lang="en-US" dirty="0" smtClean="0"/>
              <a:t>implementation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1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2514600" y="4586210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10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797480" y="4572000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79925" y="45720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422806" y="52511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43645" y="51947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03725" y="51947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40949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3160698" y="4581525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50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11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797480" y="4572000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79925" y="45720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045106" y="5251134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</a:t>
            </a:r>
            <a:r>
              <a:rPr lang="en-US" b="0" i="0" dirty="0" smtClean="0">
                <a:cs typeface="HelveticaNeueLT Std Lt"/>
              </a:rPr>
              <a:t>/11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43645" y="51947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HelveticaNeueLT Std Lt"/>
              </a:rPr>
              <a:t>3</a:t>
            </a:r>
            <a:r>
              <a:rPr lang="en-US" b="0" i="0" dirty="0" smtClean="0">
                <a:cs typeface="HelveticaNeueLT Std Lt"/>
              </a:rPr>
              <a:t>/8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03725" y="51947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42216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3160698" y="4581525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12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797480" y="4572000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79925" y="45720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045106" y="52511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</a:t>
            </a:r>
            <a:r>
              <a:rPr lang="en-US" b="0" i="0" dirty="0" smtClean="0">
                <a:cs typeface="HelveticaNeueLT Std Lt"/>
              </a:rPr>
              <a:t>/12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43645" y="51947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4/9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03725" y="51947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5321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3828616" y="4558373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13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155750" y="4586996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371600" y="45720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83711" y="4573369"/>
            <a:ext cx="343010" cy="407963"/>
            <a:chOff x="3679061" y="2001129"/>
            <a:chExt cx="343010" cy="407963"/>
          </a:xfrm>
        </p:grpSpPr>
        <p:sp>
          <p:nvSpPr>
            <p:cNvPr id="49" name="Rectangle 4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635399" y="5258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67448" y="52017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27528" y="520176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1/5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4902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3828616" y="4558373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14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498976" y="4574080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00051" y="4583605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79925" y="4573369"/>
            <a:ext cx="343010" cy="407963"/>
            <a:chOff x="3679061" y="2001129"/>
            <a:chExt cx="343010" cy="407963"/>
          </a:xfrm>
        </p:grpSpPr>
        <p:sp>
          <p:nvSpPr>
            <p:cNvPr id="49" name="Rectangle 4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711864" y="51683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</a:t>
            </a:r>
            <a:r>
              <a:rPr lang="en-US" b="0" i="0" dirty="0" smtClean="0">
                <a:cs typeface="HelveticaNeueLT Std Lt"/>
              </a:rPr>
              <a:t>/14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85360" y="5172164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45440" y="517216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1/6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5759" y="51187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1/1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31416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4200529" y="4571999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15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500058" y="4599837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00051" y="458621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79925" y="4573369"/>
            <a:ext cx="343010" cy="407963"/>
            <a:chOff x="3679061" y="2001129"/>
            <a:chExt cx="343010" cy="407963"/>
          </a:xfrm>
        </p:grpSpPr>
        <p:sp>
          <p:nvSpPr>
            <p:cNvPr id="49" name="Rectangle 4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028617" y="51683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85360" y="51721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</a:t>
            </a:r>
            <a:r>
              <a:rPr lang="en-US" b="0" i="0" dirty="0" smtClean="0">
                <a:cs typeface="HelveticaNeueLT Std Lt"/>
              </a:rPr>
              <a:t>/12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45440" y="517216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HelveticaNeueLT Std Lt"/>
              </a:rPr>
              <a:t>2</a:t>
            </a:r>
            <a:r>
              <a:rPr lang="en-US" dirty="0" smtClean="0">
                <a:cs typeface="HelveticaNeueLT Std Lt"/>
              </a:rPr>
              <a:t>/7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5759" y="51187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2/2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7775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4568035" y="4572000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16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35058" y="4587137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01378" y="4597758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77458" y="4585125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398676" y="51726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61819" y="51289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45440" y="517216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3/8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5759" y="51187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3/3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11945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4568035" y="4572000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17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4706" y="4572000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28614" y="45720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77458" y="4585125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398676" y="51726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</a:t>
            </a:r>
            <a:r>
              <a:rPr lang="en-US" b="0" i="0" dirty="0" smtClean="0">
                <a:cs typeface="HelveticaNeueLT Std Lt"/>
              </a:rPr>
              <a:t>/17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61819" y="51289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</a:t>
            </a:r>
            <a:r>
              <a:rPr lang="en-US" b="0" i="0" dirty="0" smtClean="0">
                <a:cs typeface="HelveticaNeueLT Std Lt"/>
              </a:rPr>
              <a:t>/14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45440" y="517216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4/9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5759" y="51187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4/4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7605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4937950" y="4572000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18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44421" y="4572000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175996" y="4578512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40533" y="4572000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754276" y="51726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1/18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73019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37540" y="51975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1/10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07663" y="51822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9787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5241062" y="4572000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19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44421" y="4572000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518896" y="4578512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00051" y="4597758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147976" y="51726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1/19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73019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2/16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80440" y="5197564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1/11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52163" y="51822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1/6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079925" y="4597758"/>
            <a:ext cx="343010" cy="407963"/>
            <a:chOff x="3679061" y="2001129"/>
            <a:chExt cx="343010" cy="407963"/>
          </a:xfrm>
        </p:grpSpPr>
        <p:sp>
          <p:nvSpPr>
            <p:cNvPr id="57" name="Rectangle 5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Isosceles Triangle 5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998904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28464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Requirements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Allow </a:t>
            </a:r>
            <a:r>
              <a:rPr lang="en-US" sz="2000" dirty="0"/>
              <a:t>user to define number of stations in </a:t>
            </a:r>
            <a:r>
              <a:rPr lang="en-US" sz="2000" dirty="0" smtClean="0"/>
              <a:t>a assembly line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Allow </a:t>
            </a:r>
            <a:r>
              <a:rPr lang="en-US" sz="2000" dirty="0"/>
              <a:t>user to define number of zones per station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Allow user to define a cycle time of each zone.</a:t>
            </a:r>
            <a:endParaRPr lang="en-US" sz="2000" dirty="0"/>
          </a:p>
          <a:p>
            <a:r>
              <a:rPr lang="en-US" sz="2000" dirty="0" smtClean="0"/>
              <a:t>Allow </a:t>
            </a:r>
            <a:r>
              <a:rPr lang="en-US" sz="2000" dirty="0"/>
              <a:t>user to define zone-to-zone transfer time of each station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Allow user to define unload-zone to load-zone transfer time between stations.</a:t>
            </a:r>
            <a:endParaRPr lang="en-US" sz="2000" dirty="0"/>
          </a:p>
          <a:p>
            <a:r>
              <a:rPr lang="en-US" sz="2000" dirty="0" smtClean="0"/>
              <a:t>Allow </a:t>
            </a:r>
            <a:r>
              <a:rPr lang="en-US" sz="2000" dirty="0"/>
              <a:t>user to visualize the line layout.</a:t>
            </a:r>
          </a:p>
          <a:p>
            <a:r>
              <a:rPr lang="en-US" sz="2000" dirty="0" smtClean="0"/>
              <a:t>Allow </a:t>
            </a:r>
            <a:r>
              <a:rPr lang="en-US" sz="2000" dirty="0"/>
              <a:t>user to define </a:t>
            </a:r>
            <a:r>
              <a:rPr lang="en-US" sz="2000" dirty="0" smtClean="0"/>
              <a:t>business </a:t>
            </a:r>
            <a:r>
              <a:rPr lang="en-US" sz="2000" dirty="0"/>
              <a:t>rules of queue and logistics of the line layout.</a:t>
            </a:r>
          </a:p>
          <a:p>
            <a:r>
              <a:rPr lang="en-US" sz="2000" dirty="0" smtClean="0"/>
              <a:t>Run </a:t>
            </a:r>
            <a:r>
              <a:rPr lang="en-US" sz="2000" dirty="0"/>
              <a:t>simulation of production output and calculate UPH or out-to-out of finished good.</a:t>
            </a:r>
          </a:p>
        </p:txBody>
      </p:sp>
    </p:spTree>
    <p:extLst>
      <p:ext uri="{BB962C8B-B14F-4D97-AF65-F5344CB8AC3E}">
        <p14:creationId xmlns:p14="http://schemas.microsoft.com/office/powerpoint/2010/main" val="9722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20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241062" y="4572000"/>
            <a:ext cx="343010" cy="407963"/>
            <a:chOff x="3679061" y="2001129"/>
            <a:chExt cx="343010" cy="407963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Isosceles Triangle 5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176663" y="4572000"/>
            <a:ext cx="343010" cy="407963"/>
            <a:chOff x="3679061" y="2001129"/>
            <a:chExt cx="343010" cy="407963"/>
          </a:xfrm>
        </p:grpSpPr>
        <p:sp>
          <p:nvSpPr>
            <p:cNvPr id="57" name="Rectangle 5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Isosceles Triangle 5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518896" y="4578512"/>
            <a:ext cx="343010" cy="407963"/>
            <a:chOff x="3679061" y="2001129"/>
            <a:chExt cx="343010" cy="407963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Isosceles Triangle 6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800051" y="4597758"/>
            <a:ext cx="343010" cy="407963"/>
            <a:chOff x="3679061" y="2001129"/>
            <a:chExt cx="343010" cy="407963"/>
          </a:xfrm>
        </p:grpSpPr>
        <p:sp>
          <p:nvSpPr>
            <p:cNvPr id="65" name="Rectangle 6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Isosceles Triangle 6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147976" y="51726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2/20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05261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80440" y="51975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2/12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52163" y="51822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2/7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079925" y="4597758"/>
            <a:ext cx="343010" cy="407963"/>
            <a:chOff x="3679061" y="2001129"/>
            <a:chExt cx="343010" cy="407963"/>
          </a:xfrm>
        </p:grpSpPr>
        <p:sp>
          <p:nvSpPr>
            <p:cNvPr id="74" name="Rectangle 73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Isosceles Triangle 75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998904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4252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21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49062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36911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61185" y="4594225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800051" y="4597758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6559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1/21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65509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022729" y="521327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1/13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52163" y="51822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3/8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079925" y="459775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98904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5869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22</a:t>
            </a:r>
            <a:r>
              <a:rPr lang="en-US" sz="3600" b="0" i="0" dirty="0" smtClean="0">
                <a:cs typeface="HelveticaNeueLT Std Lt"/>
              </a:rPr>
              <a:t>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31839" y="499646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749062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36911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61185" y="4594225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800051" y="4597758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6559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2/22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65509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2/19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022729" y="521327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2/14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52163" y="51822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4/9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079925" y="459775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98904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6884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23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210295" y="4584700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919952" y="45847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817889" y="4580238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160986" y="4600822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11720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1/23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48550" y="51924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1/20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67943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1/15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13098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1/10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1447639" y="4567534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366618" y="516906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1/5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677956" y="4553907"/>
            <a:ext cx="343010" cy="407963"/>
            <a:chOff x="3679061" y="2001129"/>
            <a:chExt cx="343010" cy="407963"/>
          </a:xfrm>
        </p:grpSpPr>
        <p:sp>
          <p:nvSpPr>
            <p:cNvPr id="88" name="Rectangle 8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Isosceles Triangle 8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24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210295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262852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81788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4833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11720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2/24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91450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1/21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67943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2/16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35476" y="5185358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1/11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8010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20013" y="51809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1/6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071005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989984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19571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25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578595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262852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21158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4833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48550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1/25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91450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2/22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07313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354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2/12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8010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20013" y="51809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2/7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071005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989984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7682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26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921495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32752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6718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1818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82840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1/26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61350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42873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1339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1/13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8010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20013" y="51809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3/8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071005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989984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62922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27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921495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32752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6718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1818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82840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2/27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61350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2/24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42873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2/19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1339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2/14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8010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20013" y="51809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4/9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071005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989984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0492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28 </a:t>
            </a:r>
            <a:r>
              <a:rPr lang="en-US" sz="3600" b="0" i="0" dirty="0" smtClean="0">
                <a:cs typeface="HelveticaNeueLT Std Lt"/>
              </a:rPr>
              <a:t>sec</a:t>
            </a:r>
            <a:endParaRPr lang="en-US" sz="3600" b="0" i="0" dirty="0" smtClean="0">
              <a:cs typeface="HelveticaNeueLT Std 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289795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202652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6718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295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19670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1/28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31250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1/25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42873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3/20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7816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1/15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21312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050213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1/10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426605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345584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673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29 sec. correct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670795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202652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6718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295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57770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1/29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31250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</a:t>
            </a:r>
            <a:r>
              <a:rPr lang="en-US" b="0" i="0" dirty="0" smtClean="0">
                <a:cs typeface="HelveticaNeueLT Std Lt"/>
              </a:rPr>
              <a:t>/26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42873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</a:t>
            </a:r>
            <a:r>
              <a:rPr lang="en-US" b="0" i="0" dirty="0" smtClean="0">
                <a:cs typeface="HelveticaNeueLT Std Lt"/>
              </a:rPr>
              <a:t>/21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7816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2/16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25376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456613" y="5180960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1/11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833005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751984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1/6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1071621" y="46101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90600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24668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Route Configuration – Route name and assembly sequence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0474" y="1279994"/>
            <a:ext cx="6764936" cy="4629812"/>
          </a:xfrm>
        </p:spPr>
        <p:txBody>
          <a:bodyPr/>
          <a:lstStyle/>
          <a:p>
            <a:r>
              <a:rPr lang="en-US" sz="2000" dirty="0" smtClean="0"/>
              <a:t>Start with Route ID or Name</a:t>
            </a:r>
          </a:p>
          <a:p>
            <a:r>
              <a:rPr lang="en-US" sz="2000" dirty="0" smtClean="0"/>
              <a:t>In the route, define the sequence of operations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761499" y="1858859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Lamination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761498" y="2843597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APFA Load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1761497" y="3828335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761496" y="5199934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Unload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752" y="133478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Route: R107</a:t>
            </a:r>
            <a:endParaRPr lang="en-US" b="0" i="0" dirty="0" smtClean="0">
              <a:cs typeface="HelveticaNeueLT Std 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415644" y="4783015"/>
            <a:ext cx="0" cy="36064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870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30</a:t>
            </a:r>
            <a:r>
              <a:rPr lang="en-US" sz="3600" b="0" i="0" dirty="0" smtClean="0">
                <a:cs typeface="HelveticaNeueLT Std Lt"/>
              </a:rPr>
              <a:t> sec. correct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670795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202652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6718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295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57770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2/30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31250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</a:t>
            </a:r>
            <a:r>
              <a:rPr lang="en-US" b="0" i="0" dirty="0" smtClean="0">
                <a:cs typeface="HelveticaNeueLT Std Lt"/>
              </a:rPr>
              <a:t>/27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42873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5</a:t>
            </a:r>
            <a:r>
              <a:rPr lang="en-US" b="0" i="0" dirty="0" smtClean="0">
                <a:cs typeface="HelveticaNeueLT Std Lt"/>
              </a:rPr>
              <a:t>/22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7816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</a:t>
            </a:r>
            <a:r>
              <a:rPr lang="en-US" b="0" i="0" dirty="0" smtClean="0">
                <a:cs typeface="HelveticaNeueLT Std Lt"/>
              </a:rPr>
              <a:t>/17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25376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456613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</a:t>
            </a:r>
            <a:r>
              <a:rPr lang="en-US" b="0" i="0" dirty="0" smtClean="0">
                <a:cs typeface="HelveticaNeueLT Std Lt"/>
              </a:rPr>
              <a:t>/12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833005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751984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</a:t>
            </a:r>
            <a:r>
              <a:rPr lang="en-US" b="0" i="0" dirty="0" smtClean="0">
                <a:cs typeface="HelveticaNeueLT Std Lt"/>
              </a:rPr>
              <a:t>/7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1071621" y="46101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90600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</a:t>
            </a:r>
            <a:r>
              <a:rPr lang="en-US" b="0" i="0" dirty="0" smtClean="0">
                <a:cs typeface="HelveticaNeueLT Std Lt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12572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31</a:t>
            </a:r>
            <a:r>
              <a:rPr lang="en-US" sz="3600" b="0" i="0" dirty="0" smtClean="0">
                <a:cs typeface="HelveticaNeueLT Std Lt"/>
              </a:rPr>
              <a:t> sec. correct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670795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202652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6718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295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57770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3/31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31250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HelveticaNeueLT Std Lt"/>
              </a:rPr>
              <a:t>4</a:t>
            </a:r>
            <a:r>
              <a:rPr lang="en-US" b="0" i="0" dirty="0" smtClean="0">
                <a:cs typeface="HelveticaNeueLT Std Lt"/>
              </a:rPr>
              <a:t>/28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42873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6/23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816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4/18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5503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469313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3/13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833005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751984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3/8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071621" y="46101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90600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3/3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4828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32</a:t>
            </a:r>
            <a:r>
              <a:rPr lang="en-US" sz="3600" b="0" i="0" dirty="0" smtClean="0">
                <a:cs typeface="HelveticaNeueLT Std Lt"/>
              </a:rPr>
              <a:t> sec. correct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670795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202652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6718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295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57770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4/32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31250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5/29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2873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7/24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816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5/19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5503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469313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4/14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833005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751984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4/9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071621" y="46101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90600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4/4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1602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33</a:t>
            </a:r>
            <a:r>
              <a:rPr lang="en-US" sz="3600" b="0" i="0" dirty="0" smtClean="0">
                <a:cs typeface="HelveticaNeueLT Std Lt"/>
              </a:rPr>
              <a:t> sec. correct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670795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202652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6718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295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57770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5/33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31250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6/30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2873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8/25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816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6/20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5503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469313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5/15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833005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751984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5/10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071621" y="46101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90600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5/5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6075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34</a:t>
            </a:r>
            <a:r>
              <a:rPr lang="en-US" sz="3600" b="0" i="0" dirty="0" smtClean="0">
                <a:cs typeface="HelveticaNeueLT Std Lt"/>
              </a:rPr>
              <a:t> sec. correct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670795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202652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6718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295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57770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6/34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31250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7/31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2873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9/26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816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7/21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5503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469313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6/16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833005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751984" y="5199290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6/11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071621" y="46101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90600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6/6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1782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35</a:t>
            </a:r>
            <a:r>
              <a:rPr lang="en-US" sz="3600" b="0" i="0" dirty="0" smtClean="0">
                <a:cs typeface="HelveticaNeueLT Std Lt"/>
              </a:rPr>
              <a:t> sec. correct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670795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202652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6718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295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57770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7/35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31250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8/32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28733" y="519929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10/27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816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8/22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5503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469313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7/17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833005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751984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7/12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071621" y="46101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90600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7/7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36761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36</a:t>
            </a:r>
            <a:r>
              <a:rPr lang="en-US" sz="3600" b="0" i="0" dirty="0" smtClean="0">
                <a:cs typeface="HelveticaNeueLT Std Lt"/>
              </a:rPr>
              <a:t> sec. correct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670795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202652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88468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1724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57770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8/36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31250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9/33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4623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1/28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245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1/23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1472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066213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HelveticaNeueLT Std Lt"/>
              </a:rPr>
              <a:t>1</a:t>
            </a:r>
            <a:r>
              <a:rPr lang="en-US" dirty="0" smtClean="0">
                <a:cs typeface="HelveticaNeueLT Std Lt"/>
              </a:rPr>
              <a:t>/18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201305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120284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1/13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439921" y="46101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358900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1/8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654813" y="4610100"/>
            <a:ext cx="343010" cy="407963"/>
            <a:chOff x="3679061" y="2001129"/>
            <a:chExt cx="343010" cy="407963"/>
          </a:xfrm>
        </p:grpSpPr>
        <p:sp>
          <p:nvSpPr>
            <p:cNvPr id="93" name="Rectangle 9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Isosceles Triangle 9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7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37</a:t>
            </a:r>
            <a:r>
              <a:rPr lang="en-US" sz="3600" b="0" i="0" dirty="0" smtClean="0">
                <a:cs typeface="HelveticaNeueLT Std Lt"/>
              </a:rPr>
              <a:t> sec. correct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670795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202652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26568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534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57770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9/37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31250" y="51797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10/34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2723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1/29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055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1/24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1599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078913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2/19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582305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501284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1/14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820921" y="46101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739900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1/9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087054" y="4610100"/>
            <a:ext cx="343010" cy="407963"/>
            <a:chOff x="3679061" y="2001129"/>
            <a:chExt cx="343010" cy="407963"/>
          </a:xfrm>
        </p:grpSpPr>
        <p:sp>
          <p:nvSpPr>
            <p:cNvPr id="93" name="Rectangle 9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Isosceles Triangle 9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006033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1/1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40905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38</a:t>
            </a:r>
            <a:r>
              <a:rPr lang="en-US" sz="3600" b="0" i="0" dirty="0" smtClean="0">
                <a:cs typeface="HelveticaNeueLT Std Lt"/>
              </a:rPr>
              <a:t> sec. correct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670795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58252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26568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534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577709" y="518535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10/38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386850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1/35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2723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2/30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055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2/25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8457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764713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1/20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582305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501284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2/15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820921" y="46101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739900" y="52116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2/10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087054" y="4610100"/>
            <a:ext cx="343010" cy="407963"/>
            <a:chOff x="3679061" y="2001129"/>
            <a:chExt cx="343010" cy="407963"/>
          </a:xfrm>
        </p:grpSpPr>
        <p:sp>
          <p:nvSpPr>
            <p:cNvPr id="93" name="Rectangle 9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Isosceles Triangle 9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006033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2/2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91155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39</a:t>
            </a:r>
            <a:r>
              <a:rPr lang="en-US" sz="3600" b="0" i="0" dirty="0" smtClean="0">
                <a:cs typeface="HelveticaNeueLT Std Lt"/>
              </a:rPr>
              <a:t> sec. correct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8267695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951952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9748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534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817460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1/39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80550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1/36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5903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1/31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055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3/26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8457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764713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2/21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571714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49069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3/16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820921" y="46101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739900" y="5211632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3/11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087054" y="4610100"/>
            <a:ext cx="343010" cy="407963"/>
            <a:chOff x="3679061" y="2001129"/>
            <a:chExt cx="343010" cy="407963"/>
          </a:xfrm>
        </p:grpSpPr>
        <p:sp>
          <p:nvSpPr>
            <p:cNvPr id="93" name="Rectangle 9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Isosceles Triangle 9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006033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3/3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6809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Route Configuration – Stations and zones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22830" y="1279994"/>
            <a:ext cx="4612579" cy="4629812"/>
          </a:xfrm>
        </p:spPr>
        <p:txBody>
          <a:bodyPr/>
          <a:lstStyle/>
          <a:p>
            <a:r>
              <a:rPr lang="en-US" sz="2000" dirty="0" smtClean="0"/>
              <a:t>In each operation, define the station name and their zones.</a:t>
            </a:r>
          </a:p>
          <a:p>
            <a:r>
              <a:rPr lang="en-US" sz="2000" dirty="0" smtClean="0"/>
              <a:t>Blue zones are the work zone.</a:t>
            </a:r>
          </a:p>
          <a:p>
            <a:r>
              <a:rPr lang="en-US" sz="2000" dirty="0" smtClean="0"/>
              <a:t>The others are scanning or non-work zones.</a:t>
            </a:r>
          </a:p>
          <a:p>
            <a:r>
              <a:rPr lang="en-US" sz="2000" dirty="0" smtClean="0"/>
              <a:t>Non-work zone has another name, which is a buffer zone.</a:t>
            </a:r>
          </a:p>
          <a:p>
            <a:r>
              <a:rPr lang="en-US" sz="2000" dirty="0" smtClean="0"/>
              <a:t>Each work zone and non-work zone may have the different operation time.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761499" y="1858859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Lamination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761498" y="2843597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APFA Load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1761497" y="3828335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761496" y="5199934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Unload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752" y="133478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Route: R107</a:t>
            </a:r>
            <a:endParaRPr lang="en-US" b="0" i="0" dirty="0" smtClean="0">
              <a:cs typeface="HelveticaNeueLT Std 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415644" y="4783015"/>
            <a:ext cx="0" cy="36064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ounded Rectangle 11"/>
          <p:cNvSpPr/>
          <p:nvPr/>
        </p:nvSpPr>
        <p:spPr bwMode="auto">
          <a:xfrm>
            <a:off x="3840065" y="1704115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ACF Lamination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972154" y="2066604"/>
            <a:ext cx="1293717" cy="19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972153" y="2249851"/>
            <a:ext cx="1293717" cy="19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972152" y="2443034"/>
            <a:ext cx="1293717" cy="200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</a:p>
        </p:txBody>
      </p:sp>
      <p:cxnSp>
        <p:nvCxnSpPr>
          <p:cNvPr id="6" name="Straight Arrow Connector 5"/>
          <p:cNvCxnSpPr>
            <a:stCxn id="3" idx="3"/>
            <a:endCxn id="12" idx="1"/>
          </p:cNvCxnSpPr>
          <p:nvPr/>
        </p:nvCxnSpPr>
        <p:spPr bwMode="auto">
          <a:xfrm flipV="1">
            <a:off x="3069794" y="2224551"/>
            <a:ext cx="770271" cy="49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3840065" y="2850402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APFA Load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972154" y="3212891"/>
            <a:ext cx="1293717" cy="193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72153" y="3396138"/>
            <a:ext cx="1293717" cy="19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972152" y="3589321"/>
            <a:ext cx="1293717" cy="200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3825582" y="4044096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 Stacker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957671" y="4406585"/>
            <a:ext cx="1293717" cy="193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957670" y="4589832"/>
            <a:ext cx="1293717" cy="19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957669" y="4783015"/>
            <a:ext cx="1293717" cy="200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</a:p>
        </p:txBody>
      </p:sp>
      <p:cxnSp>
        <p:nvCxnSpPr>
          <p:cNvPr id="8" name="Straight Arrow Connector 7"/>
          <p:cNvCxnSpPr>
            <a:stCxn id="32" idx="3"/>
            <a:endCxn id="19" idx="1"/>
          </p:cNvCxnSpPr>
          <p:nvPr/>
        </p:nvCxnSpPr>
        <p:spPr bwMode="auto">
          <a:xfrm>
            <a:off x="3069793" y="3258594"/>
            <a:ext cx="770272" cy="1122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41" idx="3"/>
            <a:endCxn id="23" idx="1"/>
          </p:cNvCxnSpPr>
          <p:nvPr/>
        </p:nvCxnSpPr>
        <p:spPr bwMode="auto">
          <a:xfrm>
            <a:off x="3069792" y="4243332"/>
            <a:ext cx="755790" cy="321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317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cs typeface="HelveticaNeueLT Std Lt"/>
              </a:rPr>
              <a:t>4</a:t>
            </a:r>
            <a:r>
              <a:rPr lang="en-US" sz="3600" dirty="0" smtClean="0">
                <a:cs typeface="HelveticaNeueLT Std Lt"/>
              </a:rPr>
              <a:t>0</a:t>
            </a:r>
            <a:r>
              <a:rPr lang="en-US" sz="3600" b="0" i="0" dirty="0" smtClean="0">
                <a:cs typeface="HelveticaNeueLT Std Lt"/>
              </a:rPr>
              <a:t> sec. correct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8267695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951952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9748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534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817460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2/40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80550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2/37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5903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2/32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055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4/27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8457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764713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3/22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495514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41449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4/17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820921" y="46101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739900" y="52116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4/12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087054" y="4610100"/>
            <a:ext cx="343010" cy="407963"/>
            <a:chOff x="3679061" y="2001129"/>
            <a:chExt cx="343010" cy="407963"/>
          </a:xfrm>
        </p:grpSpPr>
        <p:sp>
          <p:nvSpPr>
            <p:cNvPr id="93" name="Rectangle 9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Isosceles Triangle 9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006033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4/4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39263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41</a:t>
            </a:r>
            <a:r>
              <a:rPr lang="en-US" sz="3600" b="0" i="0" dirty="0" smtClean="0">
                <a:cs typeface="HelveticaNeueLT Std Lt"/>
              </a:rPr>
              <a:t> sec. correct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8908379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94852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21054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534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8815293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1/41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23450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1/38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7209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1/33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055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5/28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8457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764713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4/23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495514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41449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5/18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820921" y="46101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739900" y="52116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5/13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087054" y="4610100"/>
            <a:ext cx="343010" cy="407963"/>
            <a:chOff x="3679061" y="2001129"/>
            <a:chExt cx="343010" cy="407963"/>
          </a:xfrm>
        </p:grpSpPr>
        <p:sp>
          <p:nvSpPr>
            <p:cNvPr id="93" name="Rectangle 9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Isosceles Triangle 9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006033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5/5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33704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42</a:t>
            </a:r>
            <a:r>
              <a:rPr lang="en-US" sz="3600" b="0" i="0" dirty="0" smtClean="0">
                <a:cs typeface="HelveticaNeueLT Std Lt"/>
              </a:rPr>
              <a:t> sec. correct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8908379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691295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21054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534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8815293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2/42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19893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1/39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7209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2/34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055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6/29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8457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764713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5/24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495514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41449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6/19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820921" y="46101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739900" y="52116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6/14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087054" y="4610100"/>
            <a:ext cx="343010" cy="407963"/>
            <a:chOff x="3679061" y="2001129"/>
            <a:chExt cx="343010" cy="407963"/>
          </a:xfrm>
        </p:grpSpPr>
        <p:sp>
          <p:nvSpPr>
            <p:cNvPr id="93" name="Rectangle 9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Isosceles Triangle 9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006033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6/6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1544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43</a:t>
            </a:r>
            <a:r>
              <a:rPr lang="en-US" sz="3600" b="0" i="0" dirty="0" smtClean="0">
                <a:cs typeface="HelveticaNeueLT Std Lt"/>
              </a:rPr>
              <a:t> sec. correct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8908379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691295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9154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534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8815293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3/43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19893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2/40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45309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1/35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055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7/30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8457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764713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6/25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495514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41449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7/20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820921" y="46101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739900" y="52116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7/15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087054" y="4610100"/>
            <a:ext cx="343010" cy="407963"/>
            <a:chOff x="3679061" y="2001129"/>
            <a:chExt cx="343010" cy="407963"/>
          </a:xfrm>
        </p:grpSpPr>
        <p:sp>
          <p:nvSpPr>
            <p:cNvPr id="93" name="Rectangle 9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Isosceles Triangle 9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006033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7/7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19056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44</a:t>
            </a:r>
            <a:r>
              <a:rPr lang="en-US" sz="3600" b="0" i="0" dirty="0" smtClean="0">
                <a:cs typeface="HelveticaNeueLT Std Lt"/>
              </a:rPr>
              <a:t> sec. correct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8908379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715202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97254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534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8815293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4/44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43800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3/41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3409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1/36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055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8/31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8457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764713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7/26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495514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41449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8/21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820921" y="46101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739900" y="52116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8/16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087054" y="4610100"/>
            <a:ext cx="343010" cy="407963"/>
            <a:chOff x="3679061" y="2001129"/>
            <a:chExt cx="343010" cy="407963"/>
          </a:xfrm>
        </p:grpSpPr>
        <p:sp>
          <p:nvSpPr>
            <p:cNvPr id="93" name="Rectangle 9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Isosceles Triangle 9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006033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8/8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35621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45</a:t>
            </a:r>
            <a:r>
              <a:rPr lang="en-US" sz="3600" b="0" i="0" dirty="0" smtClean="0">
                <a:cs typeface="HelveticaNeueLT Std Lt"/>
              </a:rPr>
              <a:t> sec. correct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289379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300895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97254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534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196293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1/45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129493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1/42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3409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2/37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05576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9/32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8457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764713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8/27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495514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41449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9/22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820921" y="46101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739900" y="52116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9/17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087054" y="4610100"/>
            <a:ext cx="343010" cy="407963"/>
            <a:chOff x="3679061" y="2001129"/>
            <a:chExt cx="343010" cy="407963"/>
          </a:xfrm>
        </p:grpSpPr>
        <p:sp>
          <p:nvSpPr>
            <p:cNvPr id="93" name="Rectangle 9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Isosceles Triangle 9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006033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9/9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3968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46</a:t>
            </a:r>
            <a:r>
              <a:rPr lang="en-US" sz="3600" b="0" i="0" dirty="0" smtClean="0">
                <a:cs typeface="HelveticaNeueLT Std Lt"/>
              </a:rPr>
              <a:t> sec. correct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670379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300895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35354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53464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577293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HelveticaNeueLT Std Lt"/>
              </a:rPr>
              <a:t>1</a:t>
            </a:r>
            <a:r>
              <a:rPr lang="en-US" dirty="0" smtClean="0">
                <a:cs typeface="HelveticaNeueLT Std Lt"/>
              </a:rPr>
              <a:t>/46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129493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2/43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21509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1/38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05576" y="518535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10/33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84573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764713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9/28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495514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414493" y="519929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10/23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820921" y="46101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739900" y="521163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10/18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087054" y="4610100"/>
            <a:ext cx="343010" cy="407963"/>
            <a:chOff x="3679061" y="2001129"/>
            <a:chExt cx="343010" cy="407963"/>
          </a:xfrm>
        </p:grpSpPr>
        <p:sp>
          <p:nvSpPr>
            <p:cNvPr id="93" name="Rectangle 9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Isosceles Triangle 9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006033" y="521163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10/10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8961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47</a:t>
            </a:r>
            <a:r>
              <a:rPr lang="en-US" sz="3600" b="0" i="0" dirty="0" smtClean="0">
                <a:cs typeface="HelveticaNeueLT Std Lt"/>
              </a:rPr>
              <a:t> sec. correct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670379" y="4584700"/>
            <a:ext cx="343010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910495" y="4572000"/>
            <a:ext cx="343010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58349" y="4580238"/>
            <a:ext cx="343010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924941" y="4600822"/>
            <a:ext cx="343010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577293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2/47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739093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1/44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19893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1/39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77053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1/34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4171914" y="4579428"/>
            <a:ext cx="343010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090893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1/29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3129021" y="4597758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048000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1/24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214874" y="46101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133853" y="52116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1/19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452874" y="4610100"/>
            <a:ext cx="343010" cy="407963"/>
            <a:chOff x="3679061" y="2001129"/>
            <a:chExt cx="343010" cy="407963"/>
          </a:xfrm>
        </p:grpSpPr>
        <p:sp>
          <p:nvSpPr>
            <p:cNvPr id="93" name="Rectangle 9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Isosceles Triangle 9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371853" y="5211632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1/11</a:t>
            </a:r>
            <a:endParaRPr lang="en-US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58823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32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52590" y="4583431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05988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7355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836464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77739" y="458343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233237" y="4592955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11556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643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19800" y="5034579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81370" y="504343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9765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20786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33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52590" y="4586210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05988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7355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836464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77739" y="458343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233237" y="4592955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11556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643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19800" y="5034579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81370" y="504343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9765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33932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Route Configuration – Queue </a:t>
            </a:r>
            <a:r>
              <a:rPr lang="en-US" sz="2400" dirty="0" err="1" smtClean="0"/>
              <a:t>stackup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0" y="1279994"/>
            <a:ext cx="3815409" cy="4629812"/>
          </a:xfrm>
        </p:spPr>
        <p:txBody>
          <a:bodyPr/>
          <a:lstStyle/>
          <a:p>
            <a:r>
              <a:rPr lang="en-US" sz="1800" dirty="0" smtClean="0"/>
              <a:t>Each station is defined with the number of drive can be received.</a:t>
            </a:r>
          </a:p>
          <a:p>
            <a:r>
              <a:rPr lang="en-US" sz="1800" dirty="0" smtClean="0"/>
              <a:t>For this example, Swage operation has 2 stations (Flip &amp; Swage, and Dual Swage). Dual Swage can work on 2 drives simultaneously, while Flip &amp; Swage can work only one drive.</a:t>
            </a:r>
          </a:p>
          <a:p>
            <a:r>
              <a:rPr lang="en-US" sz="1800" dirty="0" smtClean="0"/>
              <a:t>Once a drive arrived to Swage operation, that drive will be served to Dual Swage. The next drive will be also served into Dual Swage. The 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drive then will be served to Flip &amp; Swage.</a:t>
            </a:r>
            <a:endParaRPr lang="en-US" sz="180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1761497" y="1774452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761496" y="5199934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Unload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752" y="133478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Route: R107</a:t>
            </a:r>
            <a:endParaRPr lang="en-US" b="0" i="0" dirty="0" smtClean="0">
              <a:cs typeface="HelveticaNeueLT Std 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415644" y="4712675"/>
            <a:ext cx="0" cy="36064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ounded Rectangle 22"/>
          <p:cNvSpPr/>
          <p:nvPr/>
        </p:nvSpPr>
        <p:spPr bwMode="auto">
          <a:xfrm>
            <a:off x="3825582" y="1300898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 Stacker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957671" y="1663387"/>
            <a:ext cx="1293717" cy="193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957670" y="1846634"/>
            <a:ext cx="1293717" cy="19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957669" y="2039817"/>
            <a:ext cx="1293717" cy="200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</a:p>
        </p:txBody>
      </p:sp>
      <p:cxnSp>
        <p:nvCxnSpPr>
          <p:cNvPr id="27" name="Straight Arrow Connector 26"/>
          <p:cNvCxnSpPr>
            <a:stCxn id="41" idx="3"/>
            <a:endCxn id="23" idx="1"/>
          </p:cNvCxnSpPr>
          <p:nvPr/>
        </p:nvCxnSpPr>
        <p:spPr bwMode="auto">
          <a:xfrm flipV="1">
            <a:off x="3069792" y="1821334"/>
            <a:ext cx="755790" cy="3681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1758601" y="2709885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3825582" y="2535814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Flip &amp; Swage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957671" y="2898303"/>
            <a:ext cx="1293717" cy="193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957670" y="3081550"/>
            <a:ext cx="1293717" cy="19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57669" y="3274733"/>
            <a:ext cx="1293717" cy="200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3825582" y="3710885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Dual Swage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957671" y="4073374"/>
            <a:ext cx="1293717" cy="19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957670" y="4256621"/>
            <a:ext cx="1293717" cy="193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957669" y="4449804"/>
            <a:ext cx="1293717" cy="200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</a:p>
        </p:txBody>
      </p:sp>
      <p:cxnSp>
        <p:nvCxnSpPr>
          <p:cNvPr id="7" name="Straight Arrow Connector 6"/>
          <p:cNvCxnSpPr>
            <a:stCxn id="28" idx="3"/>
          </p:cNvCxnSpPr>
          <p:nvPr/>
        </p:nvCxnSpPr>
        <p:spPr bwMode="auto">
          <a:xfrm flipV="1">
            <a:off x="3066896" y="2898304"/>
            <a:ext cx="758686" cy="226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28" idx="3"/>
            <a:endCxn id="34" idx="1"/>
          </p:cNvCxnSpPr>
          <p:nvPr/>
        </p:nvCxnSpPr>
        <p:spPr bwMode="auto">
          <a:xfrm>
            <a:off x="3066896" y="3124882"/>
            <a:ext cx="758686" cy="1106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Isosceles Triangle 17"/>
          <p:cNvSpPr/>
          <p:nvPr/>
        </p:nvSpPr>
        <p:spPr bwMode="auto">
          <a:xfrm>
            <a:off x="5383477" y="1394583"/>
            <a:ext cx="423858" cy="365395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40" name="Isosceles Triangle 39"/>
          <p:cNvSpPr/>
          <p:nvPr/>
        </p:nvSpPr>
        <p:spPr bwMode="auto">
          <a:xfrm>
            <a:off x="5383477" y="3770730"/>
            <a:ext cx="423858" cy="365395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42" name="Isosceles Triangle 41"/>
          <p:cNvSpPr/>
          <p:nvPr/>
        </p:nvSpPr>
        <p:spPr bwMode="auto">
          <a:xfrm>
            <a:off x="5383477" y="2629499"/>
            <a:ext cx="423858" cy="365395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758600" y="3661171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ALT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5929118" y="3713324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Flip &amp; Swage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61207" y="4075813"/>
            <a:ext cx="1293717" cy="193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061206" y="4259060"/>
            <a:ext cx="1293717" cy="19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061205" y="4452243"/>
            <a:ext cx="1293717" cy="200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5929118" y="2535814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Dual Swage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061207" y="2898303"/>
            <a:ext cx="1293717" cy="19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6061206" y="3081550"/>
            <a:ext cx="1293717" cy="193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061205" y="3274733"/>
            <a:ext cx="1293717" cy="200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</a:p>
        </p:txBody>
      </p:sp>
      <p:sp>
        <p:nvSpPr>
          <p:cNvPr id="50" name="Isosceles Triangle 49"/>
          <p:cNvSpPr/>
          <p:nvPr/>
        </p:nvSpPr>
        <p:spPr bwMode="auto">
          <a:xfrm>
            <a:off x="7487013" y="2595659"/>
            <a:ext cx="423858" cy="365395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1" name="Isosceles Triangle 50"/>
          <p:cNvSpPr/>
          <p:nvPr/>
        </p:nvSpPr>
        <p:spPr bwMode="auto">
          <a:xfrm>
            <a:off x="7487013" y="3807009"/>
            <a:ext cx="423858" cy="365395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348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34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52590" y="4586210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05988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7355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836464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77739" y="458343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233237" y="4592955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11556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643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19800" y="5034579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81370" y="504343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9765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314699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36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00046" y="4586210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05988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7355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836464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77739" y="458343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233237" y="4592955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11556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643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19800" y="5034579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81370" y="504343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9765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27096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19241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34(wrong)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00046" y="4586210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05988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7355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836464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77739" y="458343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233237" y="4592955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11556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643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19800" y="5034579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81370" y="504343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9765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27096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14648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35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00046" y="4586210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05988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7355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836464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77739" y="458343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575233" y="459295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11556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643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367505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81370" y="504343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9765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27096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19386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36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200400" y="4586210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17159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409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1527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67590" y="458343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934200" y="4572000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53000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96240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759529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21609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6302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338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9812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9137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37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200400" y="4586210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67590" y="458343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934200" y="4572000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257800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27376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24505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721609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6302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338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348025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39071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38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47990" y="4583429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36047" y="4583429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76515" y="4583429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257800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29200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104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5350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430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34795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39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47990" y="4583429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36047" y="4583429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57990" y="4583429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740462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453105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914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5350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430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28757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40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47990" y="4583429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36047" y="4583429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57990" y="4583429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48400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19800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914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5350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430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34886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41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47990" y="4583429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36047" y="4583429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57990" y="4583429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48400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19800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914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5350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430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12038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36246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Operation Time &amp; Transfer Time</a:t>
            </a:r>
            <a:endParaRPr lang="en-US" sz="2400" dirty="0"/>
          </a:p>
        </p:txBody>
      </p:sp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7906035" y="1279994"/>
            <a:ext cx="3529375" cy="4629812"/>
          </a:xfrm>
        </p:spPr>
        <p:txBody>
          <a:bodyPr/>
          <a:lstStyle/>
          <a:p>
            <a:r>
              <a:rPr lang="en-US" sz="2000" dirty="0" smtClean="0"/>
              <a:t>Each station and zone will be defined with the operation time and transfer time.</a:t>
            </a:r>
          </a:p>
          <a:p>
            <a:r>
              <a:rPr lang="en-US" sz="2000" dirty="0" smtClean="0"/>
              <a:t>Normally transfer time can be defined with one value and apply to all zones. Anyway some zones may have the exceptional value.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896374" y="2679266"/>
            <a:ext cx="2271826" cy="1708565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ACF Lamination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94281" y="3113117"/>
            <a:ext cx="627696" cy="570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27189" y="3113117"/>
            <a:ext cx="627696" cy="570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46024" y="3113117"/>
            <a:ext cx="618185" cy="570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Z3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909873" y="3910818"/>
            <a:ext cx="2258327" cy="48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894815" y="4234375"/>
            <a:ext cx="2273385" cy="117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Elbow Connector 11"/>
          <p:cNvCxnSpPr>
            <a:stCxn id="26" idx="3"/>
            <a:endCxn id="14" idx="1"/>
          </p:cNvCxnSpPr>
          <p:nvPr/>
        </p:nvCxnSpPr>
        <p:spPr bwMode="auto">
          <a:xfrm flipV="1">
            <a:off x="2813538" y="1650464"/>
            <a:ext cx="776749" cy="117489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590287" y="1496575"/>
            <a:ext cx="190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 smtClean="0">
                <a:cs typeface="HelveticaNeueLT Std Lt"/>
              </a:rPr>
              <a:t>Define station’s </a:t>
            </a:r>
            <a:r>
              <a:rPr lang="en-US" sz="1400" dirty="0">
                <a:cs typeface="HelveticaNeueLT Std Lt"/>
              </a:rPr>
              <a:t>n</a:t>
            </a:r>
            <a:r>
              <a:rPr lang="en-US" sz="1400" b="0" i="0" dirty="0" smtClean="0">
                <a:cs typeface="HelveticaNeueLT Std Lt"/>
              </a:rPr>
              <a:t>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22107" y="1907697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 smtClean="0">
                <a:cs typeface="HelveticaNeueLT Std Lt"/>
              </a:rPr>
              <a:t>Define the number of zones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70362" y="5197709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 smtClean="0">
                <a:cs typeface="HelveticaNeueLT Std Lt"/>
              </a:rPr>
              <a:t>Define cycle time of each zone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280160" y="2679267"/>
            <a:ext cx="1533378" cy="292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280160" y="2679266"/>
            <a:ext cx="1533378" cy="29218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Elbow Connector 28"/>
          <p:cNvCxnSpPr>
            <a:stCxn id="19" idx="1"/>
            <a:endCxn id="8" idx="3"/>
          </p:cNvCxnSpPr>
          <p:nvPr/>
        </p:nvCxnSpPr>
        <p:spPr bwMode="auto">
          <a:xfrm rot="10800000" flipV="1">
            <a:off x="3064209" y="2061586"/>
            <a:ext cx="757898" cy="133684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1" name="Elbow Connector 30"/>
          <p:cNvCxnSpPr>
            <a:stCxn id="20" idx="1"/>
            <a:endCxn id="7" idx="2"/>
          </p:cNvCxnSpPr>
          <p:nvPr/>
        </p:nvCxnSpPr>
        <p:spPr bwMode="auto">
          <a:xfrm rot="10800000">
            <a:off x="2041038" y="3683752"/>
            <a:ext cx="929325" cy="16678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3508965" y="2661825"/>
            <a:ext cx="2271826" cy="1708565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APFA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Load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606872" y="3095676"/>
            <a:ext cx="627696" cy="570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Z1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339780" y="3095676"/>
            <a:ext cx="627696" cy="570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Z2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058615" y="3095676"/>
            <a:ext cx="618185" cy="570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Z3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3522464" y="3893377"/>
            <a:ext cx="2258327" cy="48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3507406" y="4216934"/>
            <a:ext cx="2273385" cy="117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3892751" y="2661826"/>
            <a:ext cx="1533378" cy="292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892751" y="2661825"/>
            <a:ext cx="1533378" cy="29218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1386424" y="3657601"/>
            <a:ext cx="525919" cy="460002"/>
          </a:xfrm>
          <a:custGeom>
            <a:avLst/>
            <a:gdLst>
              <a:gd name="connsiteX0" fmla="*/ 0 w 703384"/>
              <a:gd name="connsiteY0" fmla="*/ 0 h 1294231"/>
              <a:gd name="connsiteX1" fmla="*/ 351692 w 703384"/>
              <a:gd name="connsiteY1" fmla="*/ 1294228 h 1294231"/>
              <a:gd name="connsiteX2" fmla="*/ 703384 w 703384"/>
              <a:gd name="connsiteY2" fmla="*/ 14068 h 1294231"/>
              <a:gd name="connsiteX3" fmla="*/ 703384 w 703384"/>
              <a:gd name="connsiteY3" fmla="*/ 14068 h 129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384" h="1294231">
                <a:moveTo>
                  <a:pt x="0" y="0"/>
                </a:moveTo>
                <a:cubicBezTo>
                  <a:pt x="117230" y="645941"/>
                  <a:pt x="234461" y="1291883"/>
                  <a:pt x="351692" y="1294228"/>
                </a:cubicBezTo>
                <a:cubicBezTo>
                  <a:pt x="468923" y="1296573"/>
                  <a:pt x="703384" y="14068"/>
                  <a:pt x="703384" y="14068"/>
                </a:cubicBezTo>
                <a:lnTo>
                  <a:pt x="703384" y="14068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92981" y="5646452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 smtClean="0">
                <a:cs typeface="HelveticaNeueLT Std Lt"/>
              </a:rPr>
              <a:t>Define transfer time between zones</a:t>
            </a:r>
          </a:p>
        </p:txBody>
      </p:sp>
      <p:cxnSp>
        <p:nvCxnSpPr>
          <p:cNvPr id="45" name="Elbow Connector 44"/>
          <p:cNvCxnSpPr>
            <a:stCxn id="43" idx="1"/>
            <a:endCxn id="42" idx="1"/>
          </p:cNvCxnSpPr>
          <p:nvPr/>
        </p:nvCxnSpPr>
        <p:spPr bwMode="auto">
          <a:xfrm rot="10800000">
            <a:off x="1649385" y="4117603"/>
            <a:ext cx="743597" cy="1682739"/>
          </a:xfrm>
          <a:prstGeom prst="bentConnector3">
            <a:avLst>
              <a:gd name="adj1" fmla="val 99188"/>
            </a:avLst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53" name="Curved Connector 52"/>
          <p:cNvCxnSpPr>
            <a:stCxn id="8" idx="2"/>
            <a:endCxn id="34" idx="2"/>
          </p:cNvCxnSpPr>
          <p:nvPr/>
        </p:nvCxnSpPr>
        <p:spPr bwMode="auto">
          <a:xfrm rot="5400000" flipH="1" flipV="1">
            <a:off x="3329197" y="3092229"/>
            <a:ext cx="17441" cy="1165603"/>
          </a:xfrm>
          <a:prstGeom prst="curvedConnector3">
            <a:avLst>
              <a:gd name="adj1" fmla="val -1310705"/>
            </a:avLst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Elbow Connector 54"/>
          <p:cNvCxnSpPr/>
          <p:nvPr/>
        </p:nvCxnSpPr>
        <p:spPr bwMode="auto">
          <a:xfrm>
            <a:off x="3291840" y="3910818"/>
            <a:ext cx="914400" cy="914400"/>
          </a:xfrm>
          <a:prstGeom prst="bentConnector3">
            <a:avLst>
              <a:gd name="adj1" fmla="val 769"/>
            </a:avLst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206240" y="4676506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 smtClean="0">
                <a:cs typeface="HelveticaNeueLT Std Lt"/>
              </a:rPr>
              <a:t>Define transfer time between stations</a:t>
            </a:r>
            <a:r>
              <a:rPr lang="en-US" sz="1400" dirty="0" smtClean="0">
                <a:cs typeface="HelveticaNeueLT Std Lt"/>
              </a:rPr>
              <a:t>’ zones</a:t>
            </a:r>
            <a:endParaRPr lang="en-US" sz="14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411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42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47990" y="4583429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290340" y="4569802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280746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66953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24600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43905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991600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430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860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21756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43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47990" y="4583429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657263" y="457200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280746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933505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05600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43905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41550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430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860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39724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44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47990" y="4583429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657263" y="457200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9533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933505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05600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6106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41550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430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860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4491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45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47990" y="4583429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657263" y="457200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9533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31520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53305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6106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41550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430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860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16499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46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47990" y="4583429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657263" y="457200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9533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6579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358105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6106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41550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430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860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9837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47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203069" y="4572000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75040" y="4583807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209581" y="4585484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917729" y="4569802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657263" y="457200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9533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6579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408026" y="4570060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7102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358105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6106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41550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24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957625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981200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27915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48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596607" y="4569802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90141" y="458621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52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294610" y="4573968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020190" y="457200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2581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2675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790590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104790" y="45720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167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967705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154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720305" y="504343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</a:p>
          <a:p>
            <a:r>
              <a:rPr lang="en-US" sz="800" b="0" i="0" dirty="0" smtClean="0">
                <a:cs typeface="HelveticaNeueLT Std Lt"/>
              </a:rPr>
              <a:t>ALT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718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286000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10142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49 sec.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0401190" y="457200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6391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2675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96607" y="4569802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847990" y="4586210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52590" y="4599837"/>
            <a:ext cx="343010" cy="407963"/>
            <a:chOff x="3679061" y="2001129"/>
            <a:chExt cx="343010" cy="407963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294610" y="4573968"/>
            <a:ext cx="343010" cy="407963"/>
            <a:chOff x="3679061" y="2001129"/>
            <a:chExt cx="343010" cy="407963"/>
          </a:xfrm>
        </p:grpSpPr>
        <p:sp>
          <p:nvSpPr>
            <p:cNvPr id="95" name="Rectangle 9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90590" y="4574162"/>
            <a:ext cx="343010" cy="407963"/>
            <a:chOff x="3679061" y="2001129"/>
            <a:chExt cx="343010" cy="407963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Isosceles Triangle 10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04790" y="4572000"/>
            <a:ext cx="343010" cy="407963"/>
            <a:chOff x="3679061" y="2001129"/>
            <a:chExt cx="343010" cy="407963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Isosceles Triangle 10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167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967705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3726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77505" y="504343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</a:p>
          <a:p>
            <a:r>
              <a:rPr lang="en-US" sz="800" b="0" i="0" dirty="0" smtClean="0">
                <a:cs typeface="HelveticaNeueLT Std Lt"/>
              </a:rPr>
              <a:t>ALT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643425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3480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12191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50 sec.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0401190" y="457200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6391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9533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14790" y="4569802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847990" y="4586210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162190" y="4599837"/>
            <a:ext cx="343010" cy="407963"/>
            <a:chOff x="3679061" y="2001129"/>
            <a:chExt cx="343010" cy="407963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752990" y="4573968"/>
            <a:ext cx="343010" cy="407963"/>
            <a:chOff x="3679061" y="2001129"/>
            <a:chExt cx="343010" cy="407963"/>
          </a:xfrm>
        </p:grpSpPr>
        <p:sp>
          <p:nvSpPr>
            <p:cNvPr id="95" name="Rectangle 9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90590" y="4574162"/>
            <a:ext cx="343010" cy="407963"/>
            <a:chOff x="3679061" y="2001129"/>
            <a:chExt cx="343010" cy="407963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Isosceles Triangle 10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04790" y="4572000"/>
            <a:ext cx="343010" cy="407963"/>
            <a:chOff x="3679061" y="2001129"/>
            <a:chExt cx="343010" cy="407963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Isosceles Triangle 10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8640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653505" y="50292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3726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77505" y="504343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</a:p>
          <a:p>
            <a:r>
              <a:rPr lang="en-US" sz="800" b="0" i="0" dirty="0" smtClean="0">
                <a:cs typeface="HelveticaNeueLT Std Lt"/>
              </a:rPr>
              <a:t>ALT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72440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6576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9576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37390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51 sec.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1086990" y="457200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6391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9533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295790" y="4569802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191000" y="4586210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162190" y="4599837"/>
            <a:ext cx="343010" cy="407963"/>
            <a:chOff x="3679061" y="2001129"/>
            <a:chExt cx="343010" cy="407963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752990" y="4573968"/>
            <a:ext cx="343010" cy="407963"/>
            <a:chOff x="3679061" y="2001129"/>
            <a:chExt cx="343010" cy="407963"/>
          </a:xfrm>
        </p:grpSpPr>
        <p:sp>
          <p:nvSpPr>
            <p:cNvPr id="95" name="Rectangle 9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90590" y="4574162"/>
            <a:ext cx="343010" cy="407963"/>
            <a:chOff x="3679061" y="2001129"/>
            <a:chExt cx="343010" cy="407963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Isosceles Triangle 10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04790" y="4572000"/>
            <a:ext cx="343010" cy="407963"/>
            <a:chOff x="3679061" y="2001129"/>
            <a:chExt cx="343010" cy="407963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Isosceles Triangle 10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63880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653505" y="50292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3726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787105" y="504343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</a:p>
          <a:p>
            <a:r>
              <a:rPr lang="en-US" sz="800" b="0" i="0" dirty="0" smtClean="0">
                <a:cs typeface="HelveticaNeueLT Std Lt"/>
              </a:rPr>
              <a:t>ALT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95300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948225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9576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26235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Run simulation</a:t>
            </a:r>
            <a:endParaRPr lang="en-US" sz="2400" dirty="0"/>
          </a:p>
        </p:txBody>
      </p:sp>
      <p:sp>
        <p:nvSpPr>
          <p:cNvPr id="108" name="Content Placeholder 107"/>
          <p:cNvSpPr>
            <a:spLocks noGrp="1"/>
          </p:cNvSpPr>
          <p:nvPr>
            <p:ph idx="1"/>
          </p:nvPr>
        </p:nvSpPr>
        <p:spPr>
          <a:xfrm>
            <a:off x="698665" y="1279994"/>
            <a:ext cx="10736745" cy="1280326"/>
          </a:xfrm>
        </p:spPr>
        <p:txBody>
          <a:bodyPr/>
          <a:lstStyle/>
          <a:p>
            <a:r>
              <a:rPr lang="en-US" sz="2000" dirty="0" smtClean="0"/>
              <a:t>Start running the simulator will calculate UPH or cycle time of this assembly route.</a:t>
            </a:r>
          </a:p>
          <a:p>
            <a:r>
              <a:rPr lang="en-US" sz="2000" dirty="0" smtClean="0"/>
              <a:t>Simulator can display in both static report and visual operation.</a:t>
            </a: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03156" y="3110246"/>
            <a:ext cx="1573370" cy="1171978"/>
            <a:chOff x="3384996" y="2099256"/>
            <a:chExt cx="1573370" cy="1171978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B8DAF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ACF Lamination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2202283" y="3110246"/>
            <a:ext cx="1573370" cy="1171978"/>
            <a:chOff x="3384996" y="2099256"/>
            <a:chExt cx="1573370" cy="117197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" name="Rounded Rectangle 16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APFA Load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791750" y="3110246"/>
            <a:ext cx="1573370" cy="1171978"/>
            <a:chOff x="3384996" y="2099256"/>
            <a:chExt cx="1573370" cy="1171978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Auto Stacker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5390878" y="311024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31" name="Rounded Rectangle 30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Flip &amp; Swage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992154" y="311024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38" name="Rounded Rectangle 37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Dual Swage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8579483" y="311024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45" name="Rounded Rectangle 44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ALT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10156081" y="3090405"/>
            <a:ext cx="1573370" cy="1171978"/>
            <a:chOff x="3384996" y="2099256"/>
            <a:chExt cx="1573370" cy="117197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ACF Final Bond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56" name="Straight Connector 55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0141054" y="4479177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59" name="Rounded Rectangle 58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Jet Dispenser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8564461" y="4479177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66" name="Rounded Rectangle 65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UV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Group 71"/>
          <p:cNvGrpSpPr/>
          <p:nvPr/>
        </p:nvGrpSpPr>
        <p:grpSpPr>
          <a:xfrm>
            <a:off x="6981432" y="4492056"/>
            <a:ext cx="1573370" cy="1171978"/>
            <a:chOff x="3384996" y="2099256"/>
            <a:chExt cx="1573370" cy="1171978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BTI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Group 78"/>
          <p:cNvGrpSpPr/>
          <p:nvPr/>
        </p:nvGrpSpPr>
        <p:grpSpPr>
          <a:xfrm>
            <a:off x="5387140" y="449205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80" name="Rounded Rectangle 79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Dual CT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Group 85"/>
          <p:cNvGrpSpPr/>
          <p:nvPr/>
        </p:nvGrpSpPr>
        <p:grpSpPr>
          <a:xfrm>
            <a:off x="3785861" y="4497300"/>
            <a:ext cx="1573370" cy="1171978"/>
            <a:chOff x="3384996" y="2099256"/>
            <a:chExt cx="1573370" cy="1171978"/>
          </a:xfrm>
        </p:grpSpPr>
        <p:sp>
          <p:nvSpPr>
            <p:cNvPr id="87" name="Rounded Rectangle 86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Shipping Comb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91" name="Straight Connector 90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3" name="Group 92"/>
          <p:cNvGrpSpPr/>
          <p:nvPr/>
        </p:nvGrpSpPr>
        <p:grpSpPr>
          <a:xfrm>
            <a:off x="2204978" y="4499018"/>
            <a:ext cx="1573370" cy="1171978"/>
            <a:chOff x="3384996" y="2099256"/>
            <a:chExt cx="1573370" cy="1171978"/>
          </a:xfrm>
        </p:grpSpPr>
        <p:sp>
          <p:nvSpPr>
            <p:cNvPr id="94" name="Rounded Rectangle 93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Unload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696548" y="3940345"/>
            <a:ext cx="343010" cy="407963"/>
            <a:chOff x="3679061" y="2001129"/>
            <a:chExt cx="343010" cy="407963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Isosceles Triangle 10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05098" y="3951534"/>
            <a:ext cx="343010" cy="407963"/>
            <a:chOff x="3679061" y="2001129"/>
            <a:chExt cx="343010" cy="407963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Isosceles Triangle 10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9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52 sec.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96391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9533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257800" y="4569802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533790" y="4586210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847990" y="4599837"/>
            <a:ext cx="343010" cy="407963"/>
            <a:chOff x="3679061" y="2001129"/>
            <a:chExt cx="343010" cy="407963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210190" y="4573968"/>
            <a:ext cx="343010" cy="407963"/>
            <a:chOff x="3679061" y="2001129"/>
            <a:chExt cx="343010" cy="407963"/>
          </a:xfrm>
        </p:grpSpPr>
        <p:sp>
          <p:nvSpPr>
            <p:cNvPr id="95" name="Rectangle 9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171590" y="4574162"/>
            <a:ext cx="343010" cy="407963"/>
            <a:chOff x="3679061" y="2001129"/>
            <a:chExt cx="343010" cy="407963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Isosceles Triangle 10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409590" y="4572000"/>
            <a:ext cx="343010" cy="407963"/>
            <a:chOff x="3679061" y="2001129"/>
            <a:chExt cx="343010" cy="407963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Isosceles Triangle 10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0056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653505" y="50292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3726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912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29225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434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967025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13437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53 sec.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96391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9533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257800" y="4569802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533790" y="4586210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847990" y="4599837"/>
            <a:ext cx="343010" cy="407963"/>
            <a:chOff x="3679061" y="2001129"/>
            <a:chExt cx="343010" cy="407963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210190" y="4573968"/>
            <a:ext cx="343010" cy="407963"/>
            <a:chOff x="3679061" y="2001129"/>
            <a:chExt cx="343010" cy="407963"/>
          </a:xfrm>
        </p:grpSpPr>
        <p:sp>
          <p:nvSpPr>
            <p:cNvPr id="95" name="Rectangle 9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552590" y="4574162"/>
            <a:ext cx="343010" cy="407963"/>
            <a:chOff x="3679061" y="2001129"/>
            <a:chExt cx="343010" cy="407963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Isosceles Triangle 10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790590" y="4572000"/>
            <a:ext cx="343010" cy="407963"/>
            <a:chOff x="3679061" y="2001129"/>
            <a:chExt cx="343010" cy="407963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Isosceles Triangle 10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6260" y="4598808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0056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653505" y="50292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3726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912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29225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6434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342692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28833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54 sec.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00201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2581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676790" y="4569802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572000" y="4586210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847990" y="4599837"/>
            <a:ext cx="343010" cy="407963"/>
            <a:chOff x="3679061" y="2001129"/>
            <a:chExt cx="343010" cy="407963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591190" y="4573968"/>
            <a:ext cx="343010" cy="407963"/>
            <a:chOff x="3679061" y="2001129"/>
            <a:chExt cx="343010" cy="407963"/>
          </a:xfrm>
        </p:grpSpPr>
        <p:sp>
          <p:nvSpPr>
            <p:cNvPr id="95" name="Rectangle 9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552590" y="4574162"/>
            <a:ext cx="343010" cy="407963"/>
            <a:chOff x="3679061" y="2001129"/>
            <a:chExt cx="343010" cy="407963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Isosceles Triangle 10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790590" y="4572000"/>
            <a:ext cx="343010" cy="407963"/>
            <a:chOff x="3679061" y="2001129"/>
            <a:chExt cx="343010" cy="407963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Isosceles Triangle 10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6260" y="4598808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3866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925010" y="50292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796505" y="5034579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</a:p>
          <a:p>
            <a:r>
              <a:rPr lang="en-US" sz="800" b="0" i="0" dirty="0" smtClean="0">
                <a:cs typeface="HelveticaNeueLT Std Lt"/>
              </a:rPr>
              <a:t>ALT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48640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434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81400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3622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9078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55 sec.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04011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6391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676790" y="4569802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572000" y="4586210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847990" y="4599837"/>
            <a:ext cx="343010" cy="407963"/>
            <a:chOff x="3679061" y="2001129"/>
            <a:chExt cx="343010" cy="407963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72190" y="4573968"/>
            <a:ext cx="343010" cy="407963"/>
            <a:chOff x="3679061" y="2001129"/>
            <a:chExt cx="343010" cy="407963"/>
          </a:xfrm>
        </p:grpSpPr>
        <p:sp>
          <p:nvSpPr>
            <p:cNvPr id="95" name="Rectangle 9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552590" y="4574162"/>
            <a:ext cx="343010" cy="407963"/>
            <a:chOff x="3679061" y="2001129"/>
            <a:chExt cx="343010" cy="407963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Isosceles Triangle 10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790590" y="4572000"/>
            <a:ext cx="343010" cy="407963"/>
            <a:chOff x="3679061" y="2001129"/>
            <a:chExt cx="343010" cy="407963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Isosceles Triangle 10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6260" y="4598808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8438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82210" y="50292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253705" y="5034579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</a:p>
          <a:p>
            <a:r>
              <a:rPr lang="en-US" sz="800" b="0" i="0" dirty="0" smtClean="0">
                <a:cs typeface="HelveticaNeueLT Std Lt"/>
              </a:rPr>
              <a:t>ALT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41020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434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81400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3622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169217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56 sec.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04011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6391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210190" y="4569802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572000" y="4586210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847990" y="4599837"/>
            <a:ext cx="343010" cy="407963"/>
            <a:chOff x="3679061" y="2001129"/>
            <a:chExt cx="343010" cy="407963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72190" y="4573968"/>
            <a:ext cx="343010" cy="407963"/>
            <a:chOff x="3679061" y="2001129"/>
            <a:chExt cx="343010" cy="407963"/>
          </a:xfrm>
        </p:grpSpPr>
        <p:sp>
          <p:nvSpPr>
            <p:cNvPr id="95" name="Rectangle 9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552590" y="4574162"/>
            <a:ext cx="343010" cy="407963"/>
            <a:chOff x="3679061" y="2001129"/>
            <a:chExt cx="343010" cy="407963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Isosceles Triangle 10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790590" y="4572000"/>
            <a:ext cx="343010" cy="407963"/>
            <a:chOff x="3679061" y="2001129"/>
            <a:chExt cx="343010" cy="407963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Isosceles Triangle 10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6260" y="4598808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8438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82210" y="50292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253705" y="5034579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</a:p>
          <a:p>
            <a:r>
              <a:rPr lang="en-US" sz="800" b="0" i="0" dirty="0" smtClean="0">
                <a:cs typeface="HelveticaNeueLT Std Lt"/>
              </a:rPr>
              <a:t>ALT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36512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434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81400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3622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37422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57 sec.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10107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6391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210190" y="4569802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572000" y="4586210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847990" y="4599837"/>
            <a:ext cx="343010" cy="407963"/>
            <a:chOff x="3679061" y="2001129"/>
            <a:chExt cx="343010" cy="407963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276990" y="4573968"/>
            <a:ext cx="343010" cy="407963"/>
            <a:chOff x="3679061" y="2001129"/>
            <a:chExt cx="343010" cy="407963"/>
          </a:xfrm>
        </p:grpSpPr>
        <p:sp>
          <p:nvSpPr>
            <p:cNvPr id="95" name="Rectangle 9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552590" y="4574162"/>
            <a:ext cx="343010" cy="407963"/>
            <a:chOff x="3679061" y="2001129"/>
            <a:chExt cx="343010" cy="407963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Isosceles Triangle 10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790590" y="4572000"/>
            <a:ext cx="343010" cy="407963"/>
            <a:chOff x="3679061" y="2001129"/>
            <a:chExt cx="343010" cy="407963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Isosceles Triangle 10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6260" y="4598808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071432" y="504996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82210" y="50292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832969" y="5046884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</a:p>
          <a:p>
            <a:r>
              <a:rPr lang="en-US" sz="800" b="0" i="0" dirty="0" smtClean="0">
                <a:cs typeface="HelveticaNeueLT Std Lt"/>
              </a:rPr>
              <a:t>ALT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002020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434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81400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3622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5860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</p:txBody>
      </p:sp>
    </p:spTree>
    <p:extLst>
      <p:ext uri="{BB962C8B-B14F-4D97-AF65-F5344CB8AC3E}">
        <p14:creationId xmlns:p14="http://schemas.microsoft.com/office/powerpoint/2010/main" val="22495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Drive-To-Drive is about 6 sec.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4648" y="4419600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57 sec.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038600"/>
            <a:ext cx="7506655" cy="1664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568482"/>
            <a:ext cx="7557866" cy="1664352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838200" y="1962988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51 sec.</a:t>
            </a:r>
          </a:p>
        </p:txBody>
      </p:sp>
    </p:spTree>
    <p:extLst>
      <p:ext uri="{BB962C8B-B14F-4D97-AF65-F5344CB8AC3E}">
        <p14:creationId xmlns:p14="http://schemas.microsoft.com/office/powerpoint/2010/main" val="972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Run simulation</a:t>
            </a:r>
            <a:endParaRPr lang="en-US" sz="2400" dirty="0"/>
          </a:p>
        </p:txBody>
      </p:sp>
      <p:sp>
        <p:nvSpPr>
          <p:cNvPr id="108" name="Content Placeholder 107"/>
          <p:cNvSpPr>
            <a:spLocks noGrp="1"/>
          </p:cNvSpPr>
          <p:nvPr>
            <p:ph idx="1"/>
          </p:nvPr>
        </p:nvSpPr>
        <p:spPr>
          <a:xfrm>
            <a:off x="698665" y="1279994"/>
            <a:ext cx="10736745" cy="1280326"/>
          </a:xfrm>
        </p:spPr>
        <p:txBody>
          <a:bodyPr/>
          <a:lstStyle/>
          <a:p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03156" y="3110246"/>
            <a:ext cx="1573370" cy="1171978"/>
            <a:chOff x="3384996" y="2099256"/>
            <a:chExt cx="1573370" cy="1171978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B8DAF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ACF Lamination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2202283" y="3110246"/>
            <a:ext cx="1573370" cy="1171978"/>
            <a:chOff x="3384996" y="2099256"/>
            <a:chExt cx="1573370" cy="117197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" name="Rounded Rectangle 16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APFA Load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791750" y="3110246"/>
            <a:ext cx="1573370" cy="1171978"/>
            <a:chOff x="3384996" y="2099256"/>
            <a:chExt cx="1573370" cy="1171978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Auto Stacker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5390878" y="311024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31" name="Rounded Rectangle 30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Flip &amp; Swage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992154" y="311024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38" name="Rounded Rectangle 37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Dual Swage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8579483" y="311024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45" name="Rounded Rectangle 44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ALT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10156081" y="3090405"/>
            <a:ext cx="1573370" cy="1171978"/>
            <a:chOff x="3384996" y="2099256"/>
            <a:chExt cx="1573370" cy="117197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ACF Final Bond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56" name="Straight Connector 55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0141054" y="4479177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59" name="Rounded Rectangle 58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Jet Dispenser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8564461" y="4479177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66" name="Rounded Rectangle 65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UV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Group 71"/>
          <p:cNvGrpSpPr/>
          <p:nvPr/>
        </p:nvGrpSpPr>
        <p:grpSpPr>
          <a:xfrm>
            <a:off x="6981432" y="4492056"/>
            <a:ext cx="1573370" cy="1171978"/>
            <a:chOff x="3384996" y="2099256"/>
            <a:chExt cx="1573370" cy="1171978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BTI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Group 78"/>
          <p:cNvGrpSpPr/>
          <p:nvPr/>
        </p:nvGrpSpPr>
        <p:grpSpPr>
          <a:xfrm>
            <a:off x="5387140" y="449205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80" name="Rounded Rectangle 79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Dual CT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Group 85"/>
          <p:cNvGrpSpPr/>
          <p:nvPr/>
        </p:nvGrpSpPr>
        <p:grpSpPr>
          <a:xfrm>
            <a:off x="3785861" y="4497300"/>
            <a:ext cx="1573370" cy="1171978"/>
            <a:chOff x="3384996" y="2099256"/>
            <a:chExt cx="1573370" cy="1171978"/>
          </a:xfrm>
        </p:grpSpPr>
        <p:sp>
          <p:nvSpPr>
            <p:cNvPr id="87" name="Rounded Rectangle 86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Shipping Comb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91" name="Straight Connector 90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3" name="Group 92"/>
          <p:cNvGrpSpPr/>
          <p:nvPr/>
        </p:nvGrpSpPr>
        <p:grpSpPr>
          <a:xfrm>
            <a:off x="2204978" y="4499018"/>
            <a:ext cx="1573370" cy="1171978"/>
            <a:chOff x="3384996" y="2099256"/>
            <a:chExt cx="1573370" cy="1171978"/>
          </a:xfrm>
        </p:grpSpPr>
        <p:sp>
          <p:nvSpPr>
            <p:cNvPr id="94" name="Rounded Rectangle 93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Unload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1232084" y="3896280"/>
            <a:ext cx="343010" cy="407963"/>
            <a:chOff x="3679061" y="2001129"/>
            <a:chExt cx="343010" cy="407963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Isosceles Triangle 10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859425" y="3904311"/>
            <a:ext cx="343010" cy="407963"/>
            <a:chOff x="3679061" y="2001129"/>
            <a:chExt cx="343010" cy="407963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Isosceles Triangle 10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558296" y="3939156"/>
            <a:ext cx="343010" cy="407963"/>
            <a:chOff x="3679061" y="2001129"/>
            <a:chExt cx="343010" cy="407963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2" name="Isosceles Triangle 11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060337" y="3930570"/>
            <a:ext cx="343010" cy="407963"/>
            <a:chOff x="3679061" y="2001129"/>
            <a:chExt cx="343010" cy="407963"/>
          </a:xfrm>
        </p:grpSpPr>
        <p:sp>
          <p:nvSpPr>
            <p:cNvPr id="114" name="Rectangle 113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Isosceles Triangle 115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022143" y="3937783"/>
            <a:ext cx="343010" cy="407963"/>
            <a:chOff x="3679061" y="2001129"/>
            <a:chExt cx="343010" cy="407963"/>
          </a:xfrm>
        </p:grpSpPr>
        <p:sp>
          <p:nvSpPr>
            <p:cNvPr id="118" name="Rectangle 11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Isosceles Triangle 11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432676" y="3915358"/>
            <a:ext cx="343010" cy="407963"/>
            <a:chOff x="3679061" y="2001129"/>
            <a:chExt cx="343010" cy="407963"/>
          </a:xfrm>
        </p:grpSpPr>
        <p:sp>
          <p:nvSpPr>
            <p:cNvPr id="122" name="Rectangle 12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Isosceles Triangle 12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D_WhiteBkg_Template">
  <a:themeElements>
    <a:clrScheme name="WD Palette">
      <a:dk1>
        <a:srgbClr val="000000"/>
      </a:dk1>
      <a:lt1>
        <a:srgbClr val="FFFFFF"/>
      </a:lt1>
      <a:dk2>
        <a:srgbClr val="232323"/>
      </a:dk2>
      <a:lt2>
        <a:srgbClr val="999999"/>
      </a:lt2>
      <a:accent1>
        <a:srgbClr val="199DF0"/>
      </a:accent1>
      <a:accent2>
        <a:srgbClr val="0092EF"/>
      </a:accent2>
      <a:accent3>
        <a:srgbClr val="37CE00"/>
      </a:accent3>
      <a:accent4>
        <a:srgbClr val="41B55D"/>
      </a:accent4>
      <a:accent5>
        <a:srgbClr val="BAD826"/>
      </a:accent5>
      <a:accent6>
        <a:srgbClr val="EEAF32"/>
      </a:accent6>
      <a:hlink>
        <a:srgbClr val="00B0F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DAF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82124" tIns="41061" rIns="82124" bIns="41061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0" i="0" dirty="0" smtClean="0">
            <a:cs typeface="HelveticaNeueLT Std Lt"/>
          </a:defRPr>
        </a:defPPr>
      </a:lstStyle>
    </a:txDef>
  </a:objectDefaults>
  <a:extraClrSchemeLst>
    <a:extraClrScheme>
      <a:clrScheme name="Corp Blue Bullet and Titl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E82AB"/>
        </a:accent1>
        <a:accent2>
          <a:srgbClr val="C4DBDA"/>
        </a:accent2>
        <a:accent3>
          <a:srgbClr val="FFFFFF"/>
        </a:accent3>
        <a:accent4>
          <a:srgbClr val="000000"/>
        </a:accent4>
        <a:accent5>
          <a:srgbClr val="B6C1D2"/>
        </a:accent5>
        <a:accent6>
          <a:srgbClr val="B1C6C5"/>
        </a:accent6>
        <a:hlink>
          <a:srgbClr val="265787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WD_PowerPoint_White_Template_Light-Version</Template>
  <TotalTime>3392</TotalTime>
  <Words>5418</Words>
  <Application>Microsoft Office PowerPoint</Application>
  <PresentationFormat>Custom</PresentationFormat>
  <Paragraphs>4906</Paragraphs>
  <Slides>86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WD_WhiteBkg_Template</vt:lpstr>
      <vt:lpstr>UPH Simulation with Automation Line Layout.</vt:lpstr>
      <vt:lpstr>Objectives</vt:lpstr>
      <vt:lpstr>Requirements</vt:lpstr>
      <vt:lpstr>Example: Route Configuration – Route name and assembly sequence</vt:lpstr>
      <vt:lpstr>Example: Route Configuration – Stations and zones</vt:lpstr>
      <vt:lpstr>Example: Route Configuration – Queue stackup</vt:lpstr>
      <vt:lpstr>Example: Operation Time &amp; Transfer Time</vt:lpstr>
      <vt:lpstr>Example: Run simulation</vt:lpstr>
      <vt:lpstr>Example: Run simulation</vt:lpstr>
      <vt:lpstr>Example of Assembly Sequence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Example: Drive-To-Drive is about 6 sec.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UPH Simulation with Automation Line Layout.</dc:title>
  <dc:creator>Rattagarn Vardcheeranon (TSD)</dc:creator>
  <cp:lastModifiedBy>Richard Schiepek - AME Student Trainee</cp:lastModifiedBy>
  <cp:revision>158</cp:revision>
  <dcterms:created xsi:type="dcterms:W3CDTF">2015-07-06T06:05:59Z</dcterms:created>
  <dcterms:modified xsi:type="dcterms:W3CDTF">2015-10-20T08:38:03Z</dcterms:modified>
</cp:coreProperties>
</file>