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807" b="10158"/>
          <a:stretch/>
        </p:blipFill>
        <p:spPr>
          <a:xfrm>
            <a:off x="1" y="4848967"/>
            <a:ext cx="12191999" cy="199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2" t="-8713"/>
          <a:stretch/>
        </p:blipFill>
        <p:spPr>
          <a:xfrm>
            <a:off x="1" y="1"/>
            <a:ext cx="12192001" cy="4850030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675533" y="6577014"/>
            <a:ext cx="414867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4CD35A-822B-4906-99BA-396289AD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2B093-9EE9-466E-847C-B2FA125A34F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4CD35A-822B-4906-99BA-396289AD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-Group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Image_collection\WD_Products\Branded\Group_photos\Group_CoverImage2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4"/>
          <a:stretch/>
        </p:blipFill>
        <p:spPr bwMode="auto">
          <a:xfrm>
            <a:off x="7815392" y="3362496"/>
            <a:ext cx="4383333" cy="24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793776" y="3433641"/>
            <a:ext cx="2740677" cy="3325352"/>
            <a:chOff x="6770001" y="2686692"/>
            <a:chExt cx="2260881" cy="3657600"/>
          </a:xfrm>
        </p:grpSpPr>
        <p:pic>
          <p:nvPicPr>
            <p:cNvPr id="1026" name="Picture 2" descr="E:\Image_collection\WD_Products\Branded\My Books\MB_Live\MyBook_live-perspective_04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001" y="2686692"/>
              <a:ext cx="1159302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Image_collection\WD_Products\Branded\My Books\MB_Duo\hero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858" y="2761718"/>
              <a:ext cx="148602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0754" y="3532303"/>
            <a:ext cx="2471436" cy="4054627"/>
            <a:chOff x="6728065" y="3004825"/>
            <a:chExt cx="1974146" cy="4318366"/>
          </a:xfrm>
        </p:grpSpPr>
        <p:pic>
          <p:nvPicPr>
            <p:cNvPr id="3" name="Picture 2" descr="E:\Image_collection\WD_Products\Branded\Internal_HDD\WD_Caviar_Green\CaviarGreen_leftangle_reflect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065" y="3004825"/>
              <a:ext cx="1422387" cy="4318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Image_collection\WD_Products\Branded\Internal_HDD\WD_Scorpio_Black\ScorpioBlack_Right_reflect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855" y="3268564"/>
              <a:ext cx="1476356" cy="326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E:\Image_collection\WD_Products\Branded\WD_Sentinel\Sentinel_fron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112" y="3433641"/>
            <a:ext cx="2076301" cy="200622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nectedLif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98" name="Picture 2" descr="E:\Image_collection\WD_Products\Branded\WD_Router\MyNet_Famil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892"/>
          <a:stretch/>
        </p:blipFill>
        <p:spPr bwMode="auto">
          <a:xfrm>
            <a:off x="7898403" y="4524829"/>
            <a:ext cx="4300323" cy="161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00101" y="1259151"/>
            <a:ext cx="10750551" cy="460057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5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548" y="646639"/>
            <a:ext cx="107394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665" y="1279994"/>
            <a:ext cx="10736745" cy="462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Fourth Level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02777" y="6246020"/>
            <a:ext cx="492499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marL="342900" indent="-3429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marL="342900" indent="-342900" algn="l" defTabSz="914400" rtl="0" eaLnBrk="0" fontAlgn="base" latinLnBrk="0" hangingPunct="0">
              <a:spcBef>
                <a:spcPts val="2300"/>
              </a:spcBef>
              <a:spcAft>
                <a:spcPct val="0"/>
              </a:spcAft>
              <a:defRPr/>
            </a:pPr>
            <a:r>
              <a:rPr lang="en-US" sz="750" b="0" kern="120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ヒラギノ角ゴ Pro W3" charset="-128"/>
                <a:sym typeface="Arial" charset="0"/>
              </a:rPr>
              <a:t>© 2013 WESTERN DIGITAL TECHNOLOGIES, INC. ALL RIGHTS RESERVED</a:t>
            </a:r>
            <a:endParaRPr lang="en-US" sz="750" b="0" i="0" kern="1200" cap="all" baseline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+mn-ea"/>
              <a:cs typeface="Arial" pitchFamily="34" charset="0"/>
              <a:sym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1272" y="6290068"/>
            <a:ext cx="3148865" cy="3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bg2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rgbClr val="15B1F7"/>
        </a:buClr>
        <a:buSzPct val="70000"/>
        <a:buFontTx/>
        <a:buBlip>
          <a:blip r:embed="rId15"/>
        </a:buBlip>
        <a:defRPr sz="2400" b="0" i="0" baseline="0">
          <a:solidFill>
            <a:schemeClr val="bg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b="0" i="0" dirty="0" smtClean="0">
          <a:solidFill>
            <a:schemeClr val="bg2">
              <a:lumMod val="50000"/>
            </a:schemeClr>
          </a:solidFill>
          <a:latin typeface="Arial" pitchFamily="34" charset="0"/>
          <a:cs typeface="Arial" pitchFamily="34" charset="0"/>
        </a:defRPr>
      </a:lvl2pPr>
      <a:lvl3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b="0" i="0">
          <a:solidFill>
            <a:schemeClr val="bg1"/>
          </a:solidFill>
          <a:latin typeface="+mn-lt"/>
          <a:cs typeface="HelveticaNeueLT Std Lt" pitchFamily="34" charset="0"/>
        </a:defRPr>
      </a:lvl3pPr>
      <a:lvl4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sz="1600" b="0" i="0">
          <a:solidFill>
            <a:schemeClr val="bg1"/>
          </a:solidFill>
          <a:latin typeface="+mn-lt"/>
          <a:cs typeface="HelveticaNeueLT Std Lt" pitchFamily="34" charset="0"/>
        </a:defRPr>
      </a:lvl4pPr>
      <a:lvl5pPr marL="1097280" indent="-285750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b="0" i="0" baseline="0">
          <a:solidFill>
            <a:schemeClr val="bg2">
              <a:lumMod val="50000"/>
            </a:schemeClr>
          </a:solidFill>
          <a:latin typeface="+mn-lt"/>
          <a:cs typeface="HelveticaNeueLT Std Lt" pitchFamily="34" charset="0"/>
        </a:defRPr>
      </a:lvl5pPr>
      <a:lvl6pPr marL="147447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UPH Simulation with Automation Line Layout.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a </a:t>
            </a:r>
            <a:r>
              <a:rPr lang="en-US" dirty="0"/>
              <a:t>line configuration faster and accurate.</a:t>
            </a:r>
          </a:p>
          <a:p>
            <a:r>
              <a:rPr lang="en-US" dirty="0" smtClean="0"/>
              <a:t>Reduce experiments </a:t>
            </a:r>
            <a:r>
              <a:rPr lang="en-US" dirty="0"/>
              <a:t>in </a:t>
            </a:r>
            <a:r>
              <a:rPr lang="en-US" dirty="0" smtClean="0"/>
              <a:t>a </a:t>
            </a:r>
            <a:r>
              <a:rPr lang="en-US" dirty="0"/>
              <a:t>physical line by validating a</a:t>
            </a:r>
            <a:r>
              <a:rPr lang="en-US" dirty="0" smtClean="0"/>
              <a:t> concept </a:t>
            </a:r>
            <a:r>
              <a:rPr lang="en-US" dirty="0"/>
              <a:t>before </a:t>
            </a:r>
            <a:r>
              <a:rPr lang="en-US" dirty="0" smtClean="0"/>
              <a:t>implementation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17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Requirements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Allow </a:t>
            </a:r>
            <a:r>
              <a:rPr lang="en-US" sz="2000" dirty="0"/>
              <a:t>user to define number of stations in </a:t>
            </a:r>
            <a:r>
              <a:rPr lang="en-US" sz="2000" dirty="0" smtClean="0"/>
              <a:t>a assembly line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number of zones per station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 user to define a cycle time of each zone.</a:t>
            </a:r>
            <a:endParaRPr lang="en-US" sz="2000" dirty="0"/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zone-to-zone transfer time of each station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 user to define unload-zone to load-zone transfer time between stations.</a:t>
            </a:r>
            <a:endParaRPr lang="en-US" sz="2000" dirty="0"/>
          </a:p>
          <a:p>
            <a:r>
              <a:rPr lang="en-US" sz="2000" dirty="0" smtClean="0"/>
              <a:t>Allow </a:t>
            </a:r>
            <a:r>
              <a:rPr lang="en-US" sz="2000" dirty="0"/>
              <a:t>user to visualize the line layout.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</a:t>
            </a:r>
            <a:r>
              <a:rPr lang="en-US" sz="2000" dirty="0" smtClean="0"/>
              <a:t>business </a:t>
            </a:r>
            <a:r>
              <a:rPr lang="en-US" sz="2000" dirty="0"/>
              <a:t>rules of queue and logistics of the line layout.</a:t>
            </a:r>
          </a:p>
          <a:p>
            <a:r>
              <a:rPr lang="en-US" sz="2000" dirty="0" smtClean="0"/>
              <a:t>Run </a:t>
            </a:r>
            <a:r>
              <a:rPr lang="en-US" sz="2000" dirty="0"/>
              <a:t>simulation of production output and calculate UPH or out-to-out of finished good.</a:t>
            </a:r>
          </a:p>
        </p:txBody>
      </p:sp>
    </p:spTree>
    <p:extLst>
      <p:ext uri="{BB962C8B-B14F-4D97-AF65-F5344CB8AC3E}">
        <p14:creationId xmlns:p14="http://schemas.microsoft.com/office/powerpoint/2010/main" val="97226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Route name and assembly sequence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0474" y="1279994"/>
            <a:ext cx="6764936" cy="4629812"/>
          </a:xfrm>
        </p:spPr>
        <p:txBody>
          <a:bodyPr/>
          <a:lstStyle/>
          <a:p>
            <a:r>
              <a:rPr lang="en-US" sz="2000" dirty="0" smtClean="0"/>
              <a:t>Start with Route ID or Name</a:t>
            </a:r>
          </a:p>
          <a:p>
            <a:r>
              <a:rPr lang="en-US" sz="2000" dirty="0" smtClean="0"/>
              <a:t>In the route, define the sequence of operations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61499" y="1858859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Lamination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61498" y="2843597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382833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8301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700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Stations and zones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2830" y="1279994"/>
            <a:ext cx="4612579" cy="4629812"/>
          </a:xfrm>
        </p:spPr>
        <p:txBody>
          <a:bodyPr/>
          <a:lstStyle/>
          <a:p>
            <a:r>
              <a:rPr lang="en-US" sz="2000" dirty="0" smtClean="0"/>
              <a:t>In each operation, define the station name and their zones.</a:t>
            </a:r>
          </a:p>
          <a:p>
            <a:r>
              <a:rPr lang="en-US" sz="2000" dirty="0" smtClean="0"/>
              <a:t>Blue zones are the work zone.</a:t>
            </a:r>
          </a:p>
          <a:p>
            <a:r>
              <a:rPr lang="en-US" sz="2000" dirty="0" smtClean="0"/>
              <a:t>The others are scanning or non-work zones.</a:t>
            </a:r>
          </a:p>
          <a:p>
            <a:r>
              <a:rPr lang="en-US" sz="2000" dirty="0" smtClean="0"/>
              <a:t>Non-work zone has another name, which is a buffer zone.</a:t>
            </a:r>
          </a:p>
          <a:p>
            <a:r>
              <a:rPr lang="en-US" sz="2000" dirty="0" smtClean="0"/>
              <a:t>Each work zone and non-work zone may have the different operation time.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1499" y="1858859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Lamination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61498" y="2843597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382833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8301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ounded Rectangle 11"/>
          <p:cNvSpPr/>
          <p:nvPr/>
        </p:nvSpPr>
        <p:spPr bwMode="auto">
          <a:xfrm>
            <a:off x="3840065" y="1704115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ACF Lamination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72154" y="2066604"/>
            <a:ext cx="1293717" cy="19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72153" y="2249851"/>
            <a:ext cx="1293717" cy="19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72152" y="2443034"/>
            <a:ext cx="1293717" cy="200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 bwMode="auto">
          <a:xfrm flipV="1">
            <a:off x="3069794" y="2224551"/>
            <a:ext cx="770271" cy="4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3840065" y="2850402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72154" y="3212891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72153" y="3396138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72152" y="3589321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3825582" y="4044096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 Stacker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57671" y="4406585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957670" y="4589832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57669" y="4783015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32" idx="3"/>
            <a:endCxn id="19" idx="1"/>
          </p:cNvCxnSpPr>
          <p:nvPr/>
        </p:nvCxnSpPr>
        <p:spPr bwMode="auto">
          <a:xfrm>
            <a:off x="3069793" y="3258594"/>
            <a:ext cx="770272" cy="1122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41" idx="3"/>
            <a:endCxn id="23" idx="1"/>
          </p:cNvCxnSpPr>
          <p:nvPr/>
        </p:nvCxnSpPr>
        <p:spPr bwMode="auto">
          <a:xfrm>
            <a:off x="3069792" y="4243332"/>
            <a:ext cx="755790" cy="32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317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Queue </a:t>
            </a:r>
            <a:r>
              <a:rPr lang="en-US" sz="2400" dirty="0" err="1" smtClean="0"/>
              <a:t>stackup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2830" y="1279994"/>
            <a:ext cx="4612579" cy="4629812"/>
          </a:xfrm>
        </p:spPr>
        <p:txBody>
          <a:bodyPr/>
          <a:lstStyle/>
          <a:p>
            <a:r>
              <a:rPr lang="en-US" sz="2000" dirty="0" smtClean="0"/>
              <a:t>Each station is defined with the number of drive can be received.</a:t>
            </a:r>
          </a:p>
          <a:p>
            <a:r>
              <a:rPr lang="en-US" sz="2000" dirty="0" smtClean="0"/>
              <a:t>For this example, Swage operation has 2 stations (Flip &amp; Swage, and Dual Swage). Dual Swage can work on 2 drives simultaneously, while Flip &amp; Swage can work only one drive.</a:t>
            </a:r>
          </a:p>
          <a:p>
            <a:r>
              <a:rPr lang="en-US" sz="2000" dirty="0" smtClean="0"/>
              <a:t>Once a drive arrived to Swage operation, that drive will be served to Dual Swage. The next drive will be also served into Dual Swage.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drive then will be served to Flip &amp; Swage.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1774452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1267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3825582" y="1300898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 Stacker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57671" y="1663387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957670" y="1846634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57669" y="2039817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>
            <a:stCxn id="41" idx="3"/>
            <a:endCxn id="23" idx="1"/>
          </p:cNvCxnSpPr>
          <p:nvPr/>
        </p:nvCxnSpPr>
        <p:spPr bwMode="auto">
          <a:xfrm flipV="1">
            <a:off x="3069792" y="1821334"/>
            <a:ext cx="755790" cy="368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758601" y="270988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Swage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825582" y="2535814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Flip &amp; Swage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57671" y="2898303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957670" y="3081550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57669" y="3274733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825582" y="3710885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Dual Swage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957671" y="4073374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957670" y="4256621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957669" y="4449804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28" idx="3"/>
          </p:cNvCxnSpPr>
          <p:nvPr/>
        </p:nvCxnSpPr>
        <p:spPr bwMode="auto">
          <a:xfrm flipV="1">
            <a:off x="3066896" y="2898304"/>
            <a:ext cx="758686" cy="2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28" idx="3"/>
            <a:endCxn id="34" idx="1"/>
          </p:cNvCxnSpPr>
          <p:nvPr/>
        </p:nvCxnSpPr>
        <p:spPr bwMode="auto">
          <a:xfrm>
            <a:off x="3066896" y="3124882"/>
            <a:ext cx="758686" cy="1106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Isosceles Triangle 17"/>
          <p:cNvSpPr/>
          <p:nvPr/>
        </p:nvSpPr>
        <p:spPr bwMode="auto">
          <a:xfrm>
            <a:off x="5383477" y="1394583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5383477" y="3770730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5383477" y="2629499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758600" y="3661171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2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Operation Time &amp; Transfer Time</a:t>
            </a:r>
            <a:endParaRPr lang="en-US" sz="2400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7906035" y="1279994"/>
            <a:ext cx="3529375" cy="4629812"/>
          </a:xfrm>
        </p:spPr>
        <p:txBody>
          <a:bodyPr/>
          <a:lstStyle/>
          <a:p>
            <a:r>
              <a:rPr lang="en-US" sz="2000" dirty="0" smtClean="0"/>
              <a:t>Each station and zone will be defined with the operation time and transfer time.</a:t>
            </a:r>
          </a:p>
          <a:p>
            <a:r>
              <a:rPr lang="en-US" sz="2000" dirty="0" smtClean="0"/>
              <a:t>Normally transfer time can be defined with one value and apply to all zones. Anyway some zones may have the exceptional value.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96374" y="2679266"/>
            <a:ext cx="2271826" cy="1708565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ACF Lamination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4281" y="3113117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27189" y="3113117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46024" y="3113117"/>
            <a:ext cx="618185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909873" y="3910818"/>
            <a:ext cx="2258327" cy="4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894815" y="4234375"/>
            <a:ext cx="2273385" cy="11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Elbow Connector 11"/>
          <p:cNvCxnSpPr>
            <a:stCxn id="26" idx="3"/>
            <a:endCxn id="14" idx="1"/>
          </p:cNvCxnSpPr>
          <p:nvPr/>
        </p:nvCxnSpPr>
        <p:spPr bwMode="auto">
          <a:xfrm flipV="1">
            <a:off x="2813538" y="1650464"/>
            <a:ext cx="776749" cy="11748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90287" y="1496575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station’s </a:t>
            </a:r>
            <a:r>
              <a:rPr lang="en-US" sz="1400" dirty="0">
                <a:cs typeface="HelveticaNeueLT Std Lt"/>
              </a:rPr>
              <a:t>n</a:t>
            </a:r>
            <a:r>
              <a:rPr lang="en-US" sz="1400" b="0" i="0" dirty="0" smtClean="0">
                <a:cs typeface="HelveticaNeueLT Std Lt"/>
              </a:rPr>
              <a:t>ame</a:t>
            </a:r>
            <a:endParaRPr lang="en-US" sz="1400" b="0" i="0" dirty="0" smtClean="0">
              <a:cs typeface="HelveticaNeueLT Std 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2107" y="1907697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the number of zones</a:t>
            </a:r>
            <a:endParaRPr lang="en-US" sz="1400" b="0" i="0" dirty="0" smtClean="0">
              <a:cs typeface="HelveticaNeueLT Std 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0362" y="5197709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cycle time of each zone</a:t>
            </a:r>
            <a:endParaRPr lang="en-US" sz="1400" b="0" i="0" dirty="0" smtClean="0">
              <a:cs typeface="HelveticaNeueLT Std 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80160" y="2679267"/>
            <a:ext cx="1533378" cy="292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80160" y="2679266"/>
            <a:ext cx="1533378" cy="29218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Elbow Connector 28"/>
          <p:cNvCxnSpPr>
            <a:stCxn id="19" idx="1"/>
            <a:endCxn id="8" idx="3"/>
          </p:cNvCxnSpPr>
          <p:nvPr/>
        </p:nvCxnSpPr>
        <p:spPr bwMode="auto">
          <a:xfrm rot="10800000" flipV="1">
            <a:off x="3064209" y="2061586"/>
            <a:ext cx="757898" cy="133684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1" name="Elbow Connector 30"/>
          <p:cNvCxnSpPr>
            <a:stCxn id="20" idx="1"/>
            <a:endCxn id="7" idx="2"/>
          </p:cNvCxnSpPr>
          <p:nvPr/>
        </p:nvCxnSpPr>
        <p:spPr bwMode="auto">
          <a:xfrm rot="10800000">
            <a:off x="2041038" y="3683752"/>
            <a:ext cx="929325" cy="16678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3508965" y="2661825"/>
            <a:ext cx="2271826" cy="1708565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Load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606872" y="3095676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339780" y="3095676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058615" y="3095676"/>
            <a:ext cx="618185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3522464" y="3893377"/>
            <a:ext cx="2258327" cy="4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3507406" y="4216934"/>
            <a:ext cx="2273385" cy="11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892751" y="2661826"/>
            <a:ext cx="1533378" cy="292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2751" y="2661825"/>
            <a:ext cx="1533378" cy="29218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1386424" y="3657601"/>
            <a:ext cx="525919" cy="460002"/>
          </a:xfrm>
          <a:custGeom>
            <a:avLst/>
            <a:gdLst>
              <a:gd name="connsiteX0" fmla="*/ 0 w 703384"/>
              <a:gd name="connsiteY0" fmla="*/ 0 h 1294231"/>
              <a:gd name="connsiteX1" fmla="*/ 351692 w 703384"/>
              <a:gd name="connsiteY1" fmla="*/ 1294228 h 1294231"/>
              <a:gd name="connsiteX2" fmla="*/ 703384 w 703384"/>
              <a:gd name="connsiteY2" fmla="*/ 14068 h 1294231"/>
              <a:gd name="connsiteX3" fmla="*/ 703384 w 703384"/>
              <a:gd name="connsiteY3" fmla="*/ 14068 h 129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84" h="1294231">
                <a:moveTo>
                  <a:pt x="0" y="0"/>
                </a:moveTo>
                <a:cubicBezTo>
                  <a:pt x="117230" y="645941"/>
                  <a:pt x="234461" y="1291883"/>
                  <a:pt x="351692" y="1294228"/>
                </a:cubicBezTo>
                <a:cubicBezTo>
                  <a:pt x="468923" y="1296573"/>
                  <a:pt x="703384" y="14068"/>
                  <a:pt x="703384" y="14068"/>
                </a:cubicBezTo>
                <a:lnTo>
                  <a:pt x="703384" y="1406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2981" y="5646452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transfer time between zones</a:t>
            </a:r>
            <a:endParaRPr lang="en-US" sz="1400" b="0" i="0" dirty="0" smtClean="0">
              <a:cs typeface="HelveticaNeueLT Std Lt"/>
            </a:endParaRPr>
          </a:p>
        </p:txBody>
      </p:sp>
      <p:cxnSp>
        <p:nvCxnSpPr>
          <p:cNvPr id="45" name="Elbow Connector 44"/>
          <p:cNvCxnSpPr>
            <a:stCxn id="43" idx="1"/>
            <a:endCxn id="42" idx="1"/>
          </p:cNvCxnSpPr>
          <p:nvPr/>
        </p:nvCxnSpPr>
        <p:spPr bwMode="auto">
          <a:xfrm rot="10800000">
            <a:off x="1649385" y="4117603"/>
            <a:ext cx="743597" cy="1682739"/>
          </a:xfrm>
          <a:prstGeom prst="bentConnector3">
            <a:avLst>
              <a:gd name="adj1" fmla="val 99188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53" name="Curved Connector 52"/>
          <p:cNvCxnSpPr>
            <a:stCxn id="8" idx="2"/>
            <a:endCxn id="34" idx="2"/>
          </p:cNvCxnSpPr>
          <p:nvPr/>
        </p:nvCxnSpPr>
        <p:spPr bwMode="auto">
          <a:xfrm rot="5400000" flipH="1" flipV="1">
            <a:off x="3329197" y="3092229"/>
            <a:ext cx="17441" cy="1165603"/>
          </a:xfrm>
          <a:prstGeom prst="curvedConnector3">
            <a:avLst>
              <a:gd name="adj1" fmla="val -1310705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/>
          <p:cNvCxnSpPr/>
          <p:nvPr/>
        </p:nvCxnSpPr>
        <p:spPr bwMode="auto">
          <a:xfrm>
            <a:off x="3291840" y="3910818"/>
            <a:ext cx="914400" cy="914400"/>
          </a:xfrm>
          <a:prstGeom prst="bentConnector3">
            <a:avLst>
              <a:gd name="adj1" fmla="val 769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206240" y="4676506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transfer time between stations</a:t>
            </a:r>
            <a:r>
              <a:rPr lang="en-US" sz="1400" dirty="0" smtClean="0">
                <a:cs typeface="HelveticaNeueLT Std Lt"/>
              </a:rPr>
              <a:t>’ zones</a:t>
            </a:r>
            <a:endParaRPr lang="en-US" sz="14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4111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Run simulation</a:t>
            </a:r>
            <a:endParaRPr lang="en-US" sz="240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698665" y="1279994"/>
            <a:ext cx="10736745" cy="1280326"/>
          </a:xfrm>
        </p:spPr>
        <p:txBody>
          <a:bodyPr/>
          <a:lstStyle/>
          <a:p>
            <a:r>
              <a:rPr lang="en-US" sz="2000" dirty="0" smtClean="0"/>
              <a:t>Start running the simulator will calculate UPH or cycle time of this assembly route.</a:t>
            </a:r>
          </a:p>
          <a:p>
            <a:r>
              <a:rPr lang="en-US" sz="2000" dirty="0" smtClean="0"/>
              <a:t>Simulator can display in both static report and visual operation.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3156" y="3110246"/>
            <a:ext cx="1573370" cy="1171978"/>
            <a:chOff x="3384996" y="2099256"/>
            <a:chExt cx="1573370" cy="117197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B8DA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ACF Lamination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02283" y="3110246"/>
            <a:ext cx="1573370" cy="1171978"/>
            <a:chOff x="3384996" y="2099256"/>
            <a:chExt cx="1573370" cy="117197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ounded Rectangle 1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APFA 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791750" y="3110246"/>
            <a:ext cx="1573370" cy="1171978"/>
            <a:chOff x="3384996" y="2099256"/>
            <a:chExt cx="1573370" cy="117197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Auto Stacker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5390878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1" name="Rounded Rectangle 30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Flip &amp;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992154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8579483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45" name="Rounded Rectangle 44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ALT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10156081" y="3090405"/>
            <a:ext cx="1573370" cy="1171978"/>
            <a:chOff x="3384996" y="2099256"/>
            <a:chExt cx="1573370" cy="117197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ACF Final Bond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0141054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59" name="Rounded Rectangle 58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Jet Dispenser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8564461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66" name="Rounded Rectangle 65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UV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6981432" y="4492056"/>
            <a:ext cx="1573370" cy="1171978"/>
            <a:chOff x="3384996" y="2099256"/>
            <a:chExt cx="1573370" cy="1171978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BTI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5387140" y="449205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80" name="Rounded Rectangle 79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CT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3785861" y="4497300"/>
            <a:ext cx="1573370" cy="1171978"/>
            <a:chOff x="3384996" y="2099256"/>
            <a:chExt cx="1573370" cy="1171978"/>
          </a:xfrm>
        </p:grpSpPr>
        <p:sp>
          <p:nvSpPr>
            <p:cNvPr id="87" name="Rounded Rectangle 8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Shipping Comb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2204978" y="4499018"/>
            <a:ext cx="1573370" cy="1171978"/>
            <a:chOff x="3384996" y="2099256"/>
            <a:chExt cx="1573370" cy="11719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Unload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696548" y="3940345"/>
            <a:ext cx="343010" cy="407963"/>
            <a:chOff x="3679061" y="2001129"/>
            <a:chExt cx="343010" cy="40796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Isosceles Triangle 10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05098" y="3951534"/>
            <a:ext cx="343010" cy="407963"/>
            <a:chOff x="3679061" y="2001129"/>
            <a:chExt cx="343010" cy="407963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99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Run simulation</a:t>
            </a:r>
            <a:endParaRPr lang="en-US" sz="240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698665" y="1279994"/>
            <a:ext cx="10736745" cy="1280326"/>
          </a:xfrm>
        </p:spPr>
        <p:txBody>
          <a:bodyPr/>
          <a:lstStyle/>
          <a:p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3156" y="3110246"/>
            <a:ext cx="1573370" cy="1171978"/>
            <a:chOff x="3384996" y="2099256"/>
            <a:chExt cx="1573370" cy="117197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B8DA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ACF Lamination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02283" y="3110246"/>
            <a:ext cx="1573370" cy="1171978"/>
            <a:chOff x="3384996" y="2099256"/>
            <a:chExt cx="1573370" cy="117197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ounded Rectangle 1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APFA 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791750" y="3110246"/>
            <a:ext cx="1573370" cy="1171978"/>
            <a:chOff x="3384996" y="2099256"/>
            <a:chExt cx="1573370" cy="117197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Auto Stacker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5390878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1" name="Rounded Rectangle 30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Flip &amp;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992154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8579483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45" name="Rounded Rectangle 44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ALT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10156081" y="3090405"/>
            <a:ext cx="1573370" cy="1171978"/>
            <a:chOff x="3384996" y="2099256"/>
            <a:chExt cx="1573370" cy="117197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ACF Final Bond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0141054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59" name="Rounded Rectangle 58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Jet Dispenser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8564461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66" name="Rounded Rectangle 65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UV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6981432" y="4492056"/>
            <a:ext cx="1573370" cy="1171978"/>
            <a:chOff x="3384996" y="2099256"/>
            <a:chExt cx="1573370" cy="1171978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BTI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5387140" y="449205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80" name="Rounded Rectangle 79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CT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3785861" y="4497300"/>
            <a:ext cx="1573370" cy="1171978"/>
            <a:chOff x="3384996" y="2099256"/>
            <a:chExt cx="1573370" cy="1171978"/>
          </a:xfrm>
        </p:grpSpPr>
        <p:sp>
          <p:nvSpPr>
            <p:cNvPr id="87" name="Rounded Rectangle 8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Shipping Comb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2204978" y="4499018"/>
            <a:ext cx="1573370" cy="1171978"/>
            <a:chOff x="3384996" y="2099256"/>
            <a:chExt cx="1573370" cy="11719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Unload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1232084" y="3896280"/>
            <a:ext cx="343010" cy="407963"/>
            <a:chOff x="3679061" y="2001129"/>
            <a:chExt cx="343010" cy="40796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Isosceles Triangle 10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59425" y="3904311"/>
            <a:ext cx="343010" cy="407963"/>
            <a:chOff x="3679061" y="2001129"/>
            <a:chExt cx="343010" cy="407963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558296" y="3939156"/>
            <a:ext cx="343010" cy="407963"/>
            <a:chOff x="3679061" y="2001129"/>
            <a:chExt cx="343010" cy="407963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60337" y="3930570"/>
            <a:ext cx="343010" cy="407963"/>
            <a:chOff x="3679061" y="2001129"/>
            <a:chExt cx="343010" cy="407963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22143" y="3937783"/>
            <a:ext cx="343010" cy="407963"/>
            <a:chOff x="3679061" y="2001129"/>
            <a:chExt cx="343010" cy="407963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Isosceles Triangle 11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32676" y="3915358"/>
            <a:ext cx="343010" cy="407963"/>
            <a:chOff x="3679061" y="2001129"/>
            <a:chExt cx="343010" cy="407963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Isosceles Triangle 12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2192"/>
      </p:ext>
    </p:extLst>
  </p:cSld>
  <p:clrMapOvr>
    <a:masterClrMapping/>
  </p:clrMapOvr>
</p:sld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WD_PowerPoint_White_Template_Light-Version</Template>
  <TotalTime>1131</TotalTime>
  <Words>622</Words>
  <Application>Microsoft Office PowerPoint</Application>
  <PresentationFormat>Widescreen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Helvetica 45 Light</vt:lpstr>
      <vt:lpstr>HelveticaNeueLT Std Lt</vt:lpstr>
      <vt:lpstr>HelveticaNeueLT Std Med</vt:lpstr>
      <vt:lpstr>HelveticaNeueLT Std Thin</vt:lpstr>
      <vt:lpstr>HelveticaNeueLT Std UltLt</vt:lpstr>
      <vt:lpstr>Wingdings</vt:lpstr>
      <vt:lpstr>ヒラギノ角ゴ Pro W3</vt:lpstr>
      <vt:lpstr>WD_WhiteBkg_Template</vt:lpstr>
      <vt:lpstr>UPH Simulation with Automation Line Layout.</vt:lpstr>
      <vt:lpstr>Objectives</vt:lpstr>
      <vt:lpstr>Requirements</vt:lpstr>
      <vt:lpstr>Example: Route Configuration – Route name and assembly sequence</vt:lpstr>
      <vt:lpstr>Example: Route Configuration – Stations and zones</vt:lpstr>
      <vt:lpstr>Example: Route Configuration – Queue stackup</vt:lpstr>
      <vt:lpstr>Example: Operation Time &amp; Transfer Time</vt:lpstr>
      <vt:lpstr>Example: Run simulation</vt:lpstr>
      <vt:lpstr>Example: Run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UPH Simulation with Automation Line Layout.</dc:title>
  <dc:creator>Rattagarn Vardcheeranon (TSD)</dc:creator>
  <cp:lastModifiedBy>Rattagarn Vardcheeranon (TSD)</cp:lastModifiedBy>
  <cp:revision>11</cp:revision>
  <dcterms:created xsi:type="dcterms:W3CDTF">2015-07-06T06:05:59Z</dcterms:created>
  <dcterms:modified xsi:type="dcterms:W3CDTF">2015-07-07T00:57:52Z</dcterms:modified>
</cp:coreProperties>
</file>