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  <p:sldId id="264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_glow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13163" y="646639"/>
            <a:ext cx="10739477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12999" y="238099"/>
            <a:ext cx="10739967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0807" b="10158"/>
          <a:stretch/>
        </p:blipFill>
        <p:spPr>
          <a:xfrm>
            <a:off x="1" y="4848967"/>
            <a:ext cx="12191999" cy="1991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2" t="-8713"/>
          <a:stretch/>
        </p:blipFill>
        <p:spPr>
          <a:xfrm>
            <a:off x="1" y="1"/>
            <a:ext cx="12192001" cy="4850030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247229" y="6400007"/>
            <a:ext cx="144780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9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675533" y="6577014"/>
            <a:ext cx="414867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4CD35A-822B-4906-99BA-396289AD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8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A2B093-9EE9-466E-847C-B2FA125A34F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4CD35A-822B-4906-99BA-396289AD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-Group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Image_collection\WD_Products\Branded\Group_photos\Group_CoverImage2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4"/>
          <a:stretch/>
        </p:blipFill>
        <p:spPr bwMode="auto">
          <a:xfrm>
            <a:off x="7815392" y="3362496"/>
            <a:ext cx="4383333" cy="248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793776" y="3433641"/>
            <a:ext cx="2740677" cy="3325352"/>
            <a:chOff x="6770001" y="2686692"/>
            <a:chExt cx="2260881" cy="3657600"/>
          </a:xfrm>
        </p:grpSpPr>
        <p:pic>
          <p:nvPicPr>
            <p:cNvPr id="1026" name="Picture 2" descr="E:\Image_collection\WD_Products\Branded\My Books\MB_Live\MyBook_live-perspective_04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0001" y="2686692"/>
              <a:ext cx="1159302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Image_collection\WD_Products\Branded\My Books\MB_Duo\hero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858" y="2761718"/>
              <a:ext cx="1486024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onen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0754" y="3532303"/>
            <a:ext cx="2471436" cy="4054627"/>
            <a:chOff x="6728065" y="3004825"/>
            <a:chExt cx="1974146" cy="4318366"/>
          </a:xfrm>
        </p:grpSpPr>
        <p:pic>
          <p:nvPicPr>
            <p:cNvPr id="3" name="Picture 2" descr="E:\Image_collection\WD_Products\Branded\Internal_HDD\WD_Caviar_Green\CaviarGreen_leftangle_reflect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065" y="3004825"/>
              <a:ext cx="1422387" cy="4318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Image_collection\WD_Products\Branded\Internal_HDD\WD_Scorpio_Black\ScorpioBlack_Right_reflect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855" y="3268564"/>
              <a:ext cx="1476356" cy="326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4" name="Picture 2" descr="E:\Image_collection\WD_Products\Branded\WD_Sentinel\Sentinel_fron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4112" y="3433641"/>
            <a:ext cx="2076301" cy="200622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nectedLif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5975" y="4176678"/>
            <a:ext cx="12192000" cy="19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9233154" y="9282"/>
            <a:ext cx="6095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1" y="1521284"/>
            <a:ext cx="7689428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200" y="5039000"/>
            <a:ext cx="7622117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38200" y="5603385"/>
            <a:ext cx="7622117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98" name="Picture 2" descr="E:\Image_collection\WD_Products\Branded\WD_Router\MyNet_Famil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892"/>
          <a:stretch/>
        </p:blipFill>
        <p:spPr bwMode="auto">
          <a:xfrm>
            <a:off x="7898403" y="4524829"/>
            <a:ext cx="4300323" cy="161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 rot="5400000">
            <a:off x="6073802" y="-1943219"/>
            <a:ext cx="47791" cy="12192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3595569"/>
            <a:ext cx="7622117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6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7229" y="6400007"/>
            <a:ext cx="144780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13163" y="646639"/>
            <a:ext cx="10739477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47229" y="6400007"/>
            <a:ext cx="144780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00101" y="1259151"/>
            <a:ext cx="10750551" cy="460057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-227013"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914400" indent="-227013"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12999" y="238099"/>
            <a:ext cx="10739967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5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13163" y="646639"/>
            <a:ext cx="10739477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12999" y="238099"/>
            <a:ext cx="10739967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47229" y="6400007"/>
            <a:ext cx="144780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548" y="646639"/>
            <a:ext cx="1073947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665" y="1279994"/>
            <a:ext cx="10736745" cy="462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5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Fourth Level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02777" y="6246020"/>
            <a:ext cx="4924996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marL="342900" indent="-3429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marL="342900" indent="-342900" algn="l" defTabSz="914400" rtl="0" eaLnBrk="0" fontAlgn="base" latinLnBrk="0" hangingPunct="0">
              <a:spcBef>
                <a:spcPts val="2300"/>
              </a:spcBef>
              <a:spcAft>
                <a:spcPct val="0"/>
              </a:spcAft>
              <a:defRPr/>
            </a:pPr>
            <a:r>
              <a:rPr lang="en-US" sz="750" b="0" kern="1200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ヒラギノ角ゴ Pro W3" charset="-128"/>
                <a:sym typeface="Arial" charset="0"/>
              </a:rPr>
              <a:t>© 2013 WESTERN DIGITAL TECHNOLOGIES, INC. ALL RIGHTS RESERVED</a:t>
            </a:r>
            <a:endParaRPr lang="en-US" sz="750" b="0" i="0" kern="1200" cap="all" baseline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+mn-ea"/>
              <a:cs typeface="Arial" pitchFamily="34" charset="0"/>
              <a:sym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1272" y="6290068"/>
            <a:ext cx="3148865" cy="34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04541" y="6246021"/>
            <a:ext cx="344456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>
          <a:solidFill>
            <a:schemeClr val="bg2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9pPr>
    </p:titleStyle>
    <p:bodyStyle>
      <a:lvl1pPr marL="285750" indent="-28575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>
          <a:srgbClr val="15B1F7"/>
        </a:buClr>
        <a:buSzPct val="70000"/>
        <a:buFontTx/>
        <a:buBlip>
          <a:blip r:embed="rId15"/>
        </a:buBlip>
        <a:defRPr sz="2400" b="0" i="0" baseline="0">
          <a:solidFill>
            <a:schemeClr val="bg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200" b="0" i="0" dirty="0" smtClean="0">
          <a:solidFill>
            <a:schemeClr val="bg2">
              <a:lumMod val="50000"/>
            </a:schemeClr>
          </a:solidFill>
          <a:latin typeface="Arial" pitchFamily="34" charset="0"/>
          <a:cs typeface="Arial" pitchFamily="34" charset="0"/>
        </a:defRPr>
      </a:lvl2pPr>
      <a:lvl3pPr marL="684213" indent="-227013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rgbClr val="15B1F7"/>
        </a:buClr>
        <a:buFont typeface="Arial" pitchFamily="34" charset="0"/>
        <a:buChar char="•"/>
        <a:defRPr b="0" i="0">
          <a:solidFill>
            <a:schemeClr val="bg1"/>
          </a:solidFill>
          <a:latin typeface="+mn-lt"/>
          <a:cs typeface="HelveticaNeueLT Std Lt" pitchFamily="34" charset="0"/>
        </a:defRPr>
      </a:lvl3pPr>
      <a:lvl4pPr marL="684213" indent="-227013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rgbClr val="15B1F7"/>
        </a:buClr>
        <a:buFont typeface="Arial" pitchFamily="34" charset="0"/>
        <a:buChar char="•"/>
        <a:defRPr sz="1600" b="0" i="0">
          <a:solidFill>
            <a:schemeClr val="bg1"/>
          </a:solidFill>
          <a:latin typeface="+mn-lt"/>
          <a:cs typeface="HelveticaNeueLT Std Lt" pitchFamily="34" charset="0"/>
        </a:defRPr>
      </a:lvl4pPr>
      <a:lvl5pPr marL="1097280" indent="-285750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b="0" i="0" baseline="0">
          <a:solidFill>
            <a:schemeClr val="bg2">
              <a:lumMod val="50000"/>
            </a:schemeClr>
          </a:solidFill>
          <a:latin typeface="+mn-lt"/>
          <a:cs typeface="HelveticaNeueLT Std Lt" pitchFamily="34" charset="0"/>
        </a:defRPr>
      </a:lvl5pPr>
      <a:lvl6pPr marL="147447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 baseline="0">
          <a:solidFill>
            <a:schemeClr val="bg2">
              <a:lumMod val="50000"/>
            </a:schemeClr>
          </a:solidFill>
          <a:latin typeface="+mn-lt"/>
          <a:cs typeface="+mn-cs"/>
        </a:defRPr>
      </a:lvl6pPr>
      <a:lvl7pPr marL="2913063" indent="-1698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7pPr>
      <a:lvl8pPr marL="3370263" indent="-1698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8pPr>
      <a:lvl9pPr marL="3827463" indent="-1698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UPH Simulation with Automation Line Layout.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Assembly Sequence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079925" y="4614797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0 sec.</a:t>
            </a:r>
          </a:p>
        </p:txBody>
      </p:sp>
    </p:spTree>
    <p:extLst>
      <p:ext uri="{BB962C8B-B14F-4D97-AF65-F5344CB8AC3E}">
        <p14:creationId xmlns:p14="http://schemas.microsoft.com/office/powerpoint/2010/main" val="30831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440533" y="4629597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41454" y="4627065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815373" y="4597758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74834" y="458996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174628" y="4610637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7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400577" y="4599837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000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65281" y="5061675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1402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514600" y="458621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8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797480" y="457200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79925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05776" y="50512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40517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3160698" y="4581525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10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797480" y="457200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79925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969202" y="5048751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42216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3828616" y="4558373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12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155750" y="4586996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71600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612033" y="5006415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65281" y="502920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4902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4200529" y="4571999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13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500058" y="4599837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71600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73281" y="500780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83475" y="5039138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7775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4568035" y="457200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14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500058" y="4599837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01378" y="4597758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77458" y="4585125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72220" y="502074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0978" y="503913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1945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Objectives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a </a:t>
            </a:r>
            <a:r>
              <a:rPr lang="en-US" dirty="0"/>
              <a:t>line configuration faster and accurate.</a:t>
            </a:r>
          </a:p>
          <a:p>
            <a:r>
              <a:rPr lang="en-US" dirty="0" smtClean="0"/>
              <a:t>Reduce experiments </a:t>
            </a:r>
            <a:r>
              <a:rPr lang="en-US" dirty="0"/>
              <a:t>in </a:t>
            </a:r>
            <a:r>
              <a:rPr lang="en-US" dirty="0" smtClean="0"/>
              <a:t>a </a:t>
            </a:r>
            <a:r>
              <a:rPr lang="en-US" dirty="0"/>
              <a:t>physical line by validating a</a:t>
            </a:r>
            <a:r>
              <a:rPr lang="en-US" dirty="0" smtClean="0"/>
              <a:t> concept </a:t>
            </a:r>
            <a:r>
              <a:rPr lang="en-US" dirty="0"/>
              <a:t>before </a:t>
            </a:r>
            <a:r>
              <a:rPr lang="en-US" dirty="0" smtClean="0"/>
              <a:t>implementation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1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4568035" y="457200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15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184706" y="457200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28614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77458" y="4585125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957458" y="499556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67477" y="4995561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7605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4937950" y="457200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16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44421" y="457200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28614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77458" y="4585125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617173" y="4982435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10702" y="499646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9787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5306657" y="457200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17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189357" y="4572000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28614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77458" y="4585125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987272" y="499646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9409" y="499646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4252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5306657" y="457200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18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568035" y="4581525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74628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07959" y="4572000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971556" y="5009068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7880" y="499646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90074" y="497700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7984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5688137" y="457200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19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568035" y="4581525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17647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15195" y="4587533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05618" y="4599837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09544" y="4974741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75360" y="495465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90399" y="499646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5869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6218603" y="457200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20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936327" y="4571999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17647" y="45720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15195" y="4587533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05618" y="4599837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287572" y="495667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54968" y="4981074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31839" y="499646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6884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6218603" y="457200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21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276556" y="4597058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79182" y="4571999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15195" y="4587533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05618" y="4599837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69202" y="4983182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69098" y="4983182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02020" y="4983182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680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6579211" y="4583431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22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276556" y="4597058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79182" y="4571999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15195" y="4587533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05618" y="4599837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390108" y="501102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69098" y="501102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69202" y="496615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9571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6959609" y="4583431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23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760134" y="4599837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64313" y="4596766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5387" y="4596765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23692" y="4583431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008804" y="5012565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538" y="5012565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43551" y="500853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3026" y="5017388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4039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6959609" y="4583431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24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760134" y="4599837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64313" y="4596766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41383" y="4583431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2093" y="4583431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4791" y="4596765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348025" y="5012565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57600" y="5012565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68150" y="500853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67625" y="5017388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5366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Requirements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Allow </a:t>
            </a:r>
            <a:r>
              <a:rPr lang="en-US" sz="2000" dirty="0"/>
              <a:t>user to define number of stations in </a:t>
            </a:r>
            <a:r>
              <a:rPr lang="en-US" sz="2000" dirty="0" smtClean="0"/>
              <a:t>a assembly line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user to define number of zones per station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Allow user to define a cycle time of each zone.</a:t>
            </a:r>
            <a:endParaRPr lang="en-US" sz="2000" dirty="0"/>
          </a:p>
          <a:p>
            <a:r>
              <a:rPr lang="en-US" sz="2000" dirty="0" smtClean="0"/>
              <a:t>Allow </a:t>
            </a:r>
            <a:r>
              <a:rPr lang="en-US" sz="2000" dirty="0"/>
              <a:t>user to define zone-to-zone transfer time of each station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Allow user to define unload-zone to load-zone transfer time between stations.</a:t>
            </a:r>
            <a:endParaRPr lang="en-US" sz="2000" dirty="0"/>
          </a:p>
          <a:p>
            <a:r>
              <a:rPr lang="en-US" sz="2000" dirty="0" smtClean="0"/>
              <a:t>Allow </a:t>
            </a:r>
            <a:r>
              <a:rPr lang="en-US" sz="2000" dirty="0"/>
              <a:t>user to visualize the line layout.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user to define </a:t>
            </a:r>
            <a:r>
              <a:rPr lang="en-US" sz="2000" dirty="0" smtClean="0"/>
              <a:t>business </a:t>
            </a:r>
            <a:r>
              <a:rPr lang="en-US" sz="2000" dirty="0"/>
              <a:t>rules of queue and logistics of the line layout.</a:t>
            </a:r>
          </a:p>
          <a:p>
            <a:r>
              <a:rPr lang="en-US" sz="2000" dirty="0" smtClean="0"/>
              <a:t>Run </a:t>
            </a:r>
            <a:r>
              <a:rPr lang="en-US" sz="2000" dirty="0"/>
              <a:t>simulation of production output and calculate UPH or out-to-out of finished good.</a:t>
            </a:r>
          </a:p>
        </p:txBody>
      </p:sp>
    </p:spTree>
    <p:extLst>
      <p:ext uri="{BB962C8B-B14F-4D97-AF65-F5344CB8AC3E}">
        <p14:creationId xmlns:p14="http://schemas.microsoft.com/office/powerpoint/2010/main" val="9722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7330772" y="4609361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25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218603" y="4599836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16848" y="4599836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41383" y="4583431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2093" y="4583431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4791" y="4596765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362200" y="5012565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38600" y="5012565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25350" y="500853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8625" y="5017388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9135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7682093" y="4583431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26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218603" y="4599836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84857" y="45851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76192" y="4583431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2093" y="4583431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4791" y="4596765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9576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9530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7682093" y="4583431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27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255635" y="4583431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84857" y="4585100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76192" y="4583431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2093" y="4583431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4791" y="4596765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9576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5804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28 sec.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233237" y="4592955"/>
            <a:ext cx="343010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163046" y="4583431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416444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09562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8925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29 sec.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52590" y="4583431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233237" y="4592955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2602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30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52590" y="4583431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233237" y="4592955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0786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31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52590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233237" y="4592955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3932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32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52590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233237" y="4592955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1469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33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00046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233237" y="4592955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27096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9241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34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00046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233237" y="4592955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19800" y="503457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27096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4648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Route Configuration – Route name and assembly sequence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0474" y="1279994"/>
            <a:ext cx="6764936" cy="4629812"/>
          </a:xfrm>
        </p:spPr>
        <p:txBody>
          <a:bodyPr/>
          <a:lstStyle/>
          <a:p>
            <a:r>
              <a:rPr lang="en-US" sz="2000" dirty="0" smtClean="0"/>
              <a:t>Start with Route ID or Name</a:t>
            </a:r>
          </a:p>
          <a:p>
            <a:r>
              <a:rPr lang="en-US" sz="2000" dirty="0" smtClean="0"/>
              <a:t>In the route, define the sequence of operations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761499" y="1858859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Lamination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761498" y="2843597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APFA Load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761497" y="3828335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761496" y="5199934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Unload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752" y="133478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Route: R107</a:t>
            </a:r>
            <a:endParaRPr lang="en-US" b="0" i="0" dirty="0" smtClean="0">
              <a:cs typeface="HelveticaNeueLT Std 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415644" y="4783015"/>
            <a:ext cx="0" cy="36064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70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35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00046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05988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7355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36464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7739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575233" y="459295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11556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43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67505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81370" y="504343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9765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27096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9386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36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200400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17159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409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527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67590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934200" y="4572000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53000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9624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59529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21609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6302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338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812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9137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37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200400" y="458621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67590" y="458343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934200" y="4572000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257800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27376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2245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21609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6302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338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480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9071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38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36047" y="4583429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76515" y="4583429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257800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29200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04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53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4795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39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36047" y="4583429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57990" y="4583429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40462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531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914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53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8757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40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36047" y="4583429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57990" y="4583429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48400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19800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914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53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4886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41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36047" y="4583429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57990" y="4583429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48400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19800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914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53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12038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6246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42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290340" y="4569802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280746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66953" y="4583429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24600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43905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91600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86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1756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43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657263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280746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933505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05600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43905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15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86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9724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44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657263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9533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933505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05600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10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15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86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4491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Route Configuration – Stations and zones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22830" y="1279994"/>
            <a:ext cx="4612579" cy="4629812"/>
          </a:xfrm>
        </p:spPr>
        <p:txBody>
          <a:bodyPr/>
          <a:lstStyle/>
          <a:p>
            <a:r>
              <a:rPr lang="en-US" sz="2000" dirty="0" smtClean="0"/>
              <a:t>In each operation, define the station name and their zones.</a:t>
            </a:r>
          </a:p>
          <a:p>
            <a:r>
              <a:rPr lang="en-US" sz="2000" dirty="0" smtClean="0"/>
              <a:t>Blue zones are the work zone.</a:t>
            </a:r>
          </a:p>
          <a:p>
            <a:r>
              <a:rPr lang="en-US" sz="2000" dirty="0" smtClean="0"/>
              <a:t>The others are scanning or non-work zones.</a:t>
            </a:r>
          </a:p>
          <a:p>
            <a:r>
              <a:rPr lang="en-US" sz="2000" dirty="0" smtClean="0"/>
              <a:t>Non-work zone has another name, which is a buffer zone.</a:t>
            </a:r>
          </a:p>
          <a:p>
            <a:r>
              <a:rPr lang="en-US" sz="2000" dirty="0" smtClean="0"/>
              <a:t>Each work zone and non-work zone may have the different operation time.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761499" y="1858859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Lamination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761498" y="2843597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APFA Load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761497" y="3828335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761496" y="5199934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Unload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752" y="133478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Route: R107</a:t>
            </a:r>
            <a:endParaRPr lang="en-US" b="0" i="0" dirty="0" smtClean="0">
              <a:cs typeface="HelveticaNeueLT Std 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415644" y="4783015"/>
            <a:ext cx="0" cy="36064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ounded Rectangle 11"/>
          <p:cNvSpPr/>
          <p:nvPr/>
        </p:nvSpPr>
        <p:spPr bwMode="auto">
          <a:xfrm>
            <a:off x="3840065" y="1704115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ACF Lamination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72154" y="2066604"/>
            <a:ext cx="1293717" cy="19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972153" y="2249851"/>
            <a:ext cx="1293717" cy="19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72152" y="2443034"/>
            <a:ext cx="1293717" cy="200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cxnSp>
        <p:nvCxnSpPr>
          <p:cNvPr id="6" name="Straight Arrow Connector 5"/>
          <p:cNvCxnSpPr>
            <a:stCxn id="3" idx="3"/>
            <a:endCxn id="12" idx="1"/>
          </p:cNvCxnSpPr>
          <p:nvPr/>
        </p:nvCxnSpPr>
        <p:spPr bwMode="auto">
          <a:xfrm flipV="1">
            <a:off x="3069794" y="2224551"/>
            <a:ext cx="770271" cy="49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3840065" y="2850402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APFA Load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972154" y="3212891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72153" y="3396138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972152" y="3589321"/>
            <a:ext cx="1293717" cy="200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3825582" y="4044096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 Stacker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957671" y="4406585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957670" y="4589832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57669" y="4783015"/>
            <a:ext cx="1293717" cy="200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cxnSp>
        <p:nvCxnSpPr>
          <p:cNvPr id="8" name="Straight Arrow Connector 7"/>
          <p:cNvCxnSpPr>
            <a:stCxn id="32" idx="3"/>
            <a:endCxn id="19" idx="1"/>
          </p:cNvCxnSpPr>
          <p:nvPr/>
        </p:nvCxnSpPr>
        <p:spPr bwMode="auto">
          <a:xfrm>
            <a:off x="3069793" y="3258594"/>
            <a:ext cx="770272" cy="1122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41" idx="3"/>
            <a:endCxn id="23" idx="1"/>
          </p:cNvCxnSpPr>
          <p:nvPr/>
        </p:nvCxnSpPr>
        <p:spPr bwMode="auto">
          <a:xfrm>
            <a:off x="3069792" y="4243332"/>
            <a:ext cx="755790" cy="321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317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45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657263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9533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31520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533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10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15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86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6499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46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847990" y="4583429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4600" y="459927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0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9990" y="4572000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657263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9533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6579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77953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581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10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15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2430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86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9837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47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203069" y="4572000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75040" y="4583807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09581" y="4585484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17729" y="4569802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657263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9533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6579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408026" y="4570060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7102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581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10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15505" y="504343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24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576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8120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7915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48 sec.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596607" y="4569802"/>
            <a:ext cx="343010" cy="407963"/>
            <a:chOff x="3679061" y="2001129"/>
            <a:chExt cx="343010" cy="4079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90141" y="4586210"/>
            <a:ext cx="343010" cy="407963"/>
            <a:chOff x="3679061" y="2001129"/>
            <a:chExt cx="343010" cy="407963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52590" y="4599837"/>
            <a:ext cx="343010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294610" y="4573968"/>
            <a:ext cx="343010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020190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258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2675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790590" y="4574162"/>
            <a:ext cx="343010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104790" y="4572000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167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9677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154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20305" y="504343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718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8600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0142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49 sec.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0401190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39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2675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96607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4799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525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29461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90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047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167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67705" y="503860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372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77505" y="504343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4054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434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48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219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50 sec.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0401190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39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9533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1479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4799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1621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529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90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047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864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653505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372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77505" y="504343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7244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576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9576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7390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51 sec.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1086990" y="4572000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39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9533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29579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19100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1621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529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90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047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6388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653505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372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787105" y="504343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9530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482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9576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6235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52 sec.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9639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9533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25780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3379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79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101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171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095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0056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53505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372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912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292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434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670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3437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53 sec.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9639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9533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25780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3379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79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101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52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905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260" y="4598808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0056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653505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372600" y="503457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912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29225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434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42692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8833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54 sec.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0020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2581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67679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7200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79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5911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52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905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260" y="4598808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3866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925010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796505" y="5034579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64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434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8140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622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9078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Route Configuration – Queue </a:t>
            </a:r>
            <a:r>
              <a:rPr lang="en-US" sz="2400" dirty="0" err="1" smtClean="0"/>
              <a:t>stackup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0" y="1279994"/>
            <a:ext cx="3815409" cy="4629812"/>
          </a:xfrm>
        </p:spPr>
        <p:txBody>
          <a:bodyPr/>
          <a:lstStyle/>
          <a:p>
            <a:r>
              <a:rPr lang="en-US" sz="1800" dirty="0" smtClean="0"/>
              <a:t>Each station is defined with the number of drive can be received.</a:t>
            </a:r>
          </a:p>
          <a:p>
            <a:r>
              <a:rPr lang="en-US" sz="1800" dirty="0" smtClean="0"/>
              <a:t>For this example, Swage operation has 2 stations (Flip &amp; Swage, and Dual Swage). Dual Swage can work on 2 drives simultaneously, while Flip &amp; Swage can work only one drive.</a:t>
            </a:r>
          </a:p>
          <a:p>
            <a:r>
              <a:rPr lang="en-US" sz="1800" dirty="0" smtClean="0"/>
              <a:t>Once a drive arrived to Swage operation, that drive will be served to Dual Swage. The next drive will be also served into Dual Swage. The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drive then will be served to Flip &amp; Swage.</a:t>
            </a:r>
            <a:endParaRPr lang="en-US" sz="18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1761497" y="1774452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761496" y="5199934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Unload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752" y="133478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Route: R107</a:t>
            </a:r>
            <a:endParaRPr lang="en-US" b="0" i="0" dirty="0" smtClean="0">
              <a:cs typeface="HelveticaNeueLT Std 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415644" y="4712675"/>
            <a:ext cx="0" cy="36064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3825582" y="1300898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 Stacker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957671" y="1663387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957670" y="1846634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57669" y="2039817"/>
            <a:ext cx="1293717" cy="200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cxnSp>
        <p:nvCxnSpPr>
          <p:cNvPr id="27" name="Straight Arrow Connector 26"/>
          <p:cNvCxnSpPr>
            <a:stCxn id="41" idx="3"/>
            <a:endCxn id="23" idx="1"/>
          </p:cNvCxnSpPr>
          <p:nvPr/>
        </p:nvCxnSpPr>
        <p:spPr bwMode="auto">
          <a:xfrm flipV="1">
            <a:off x="3069792" y="1821334"/>
            <a:ext cx="755790" cy="3681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1758601" y="2709885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3825582" y="2535814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Flip &amp; Swage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57671" y="2898303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957670" y="3081550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57669" y="3274733"/>
            <a:ext cx="1293717" cy="200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3825582" y="3710885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Dual Swage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957671" y="4073374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957670" y="4256621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957669" y="4449804"/>
            <a:ext cx="1293717" cy="200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cxnSp>
        <p:nvCxnSpPr>
          <p:cNvPr id="7" name="Straight Arrow Connector 6"/>
          <p:cNvCxnSpPr>
            <a:stCxn id="28" idx="3"/>
          </p:cNvCxnSpPr>
          <p:nvPr/>
        </p:nvCxnSpPr>
        <p:spPr bwMode="auto">
          <a:xfrm flipV="1">
            <a:off x="3066896" y="2898304"/>
            <a:ext cx="758686" cy="22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28" idx="3"/>
            <a:endCxn id="34" idx="1"/>
          </p:cNvCxnSpPr>
          <p:nvPr/>
        </p:nvCxnSpPr>
        <p:spPr bwMode="auto">
          <a:xfrm>
            <a:off x="3066896" y="3124882"/>
            <a:ext cx="758686" cy="1106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Isosceles Triangle 17"/>
          <p:cNvSpPr/>
          <p:nvPr/>
        </p:nvSpPr>
        <p:spPr bwMode="auto">
          <a:xfrm>
            <a:off x="5383477" y="1394583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0" name="Isosceles Triangle 39"/>
          <p:cNvSpPr/>
          <p:nvPr/>
        </p:nvSpPr>
        <p:spPr bwMode="auto">
          <a:xfrm>
            <a:off x="5383477" y="3770730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2" name="Isosceles Triangle 41"/>
          <p:cNvSpPr/>
          <p:nvPr/>
        </p:nvSpPr>
        <p:spPr bwMode="auto">
          <a:xfrm>
            <a:off x="5383477" y="2629499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758600" y="3661171"/>
            <a:ext cx="1308295" cy="829994"/>
          </a:xfrm>
          <a:prstGeom prst="rect">
            <a:avLst/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ALT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5929118" y="3713324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Flip &amp; Swage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61207" y="4075813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061206" y="4259060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061205" y="4452243"/>
            <a:ext cx="1293717" cy="2001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5929118" y="2535814"/>
            <a:ext cx="1558343" cy="1040871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Dual Swage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061207" y="2898303"/>
            <a:ext cx="1293717" cy="19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061206" y="3081550"/>
            <a:ext cx="1293717" cy="193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061205" y="3274733"/>
            <a:ext cx="1293717" cy="200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3</a:t>
            </a:r>
          </a:p>
        </p:txBody>
      </p:sp>
      <p:sp>
        <p:nvSpPr>
          <p:cNvPr id="50" name="Isosceles Triangle 49"/>
          <p:cNvSpPr/>
          <p:nvPr/>
        </p:nvSpPr>
        <p:spPr bwMode="auto">
          <a:xfrm>
            <a:off x="7487013" y="2595659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1" name="Isosceles Triangle 50"/>
          <p:cNvSpPr/>
          <p:nvPr/>
        </p:nvSpPr>
        <p:spPr bwMode="auto">
          <a:xfrm>
            <a:off x="7487013" y="3807009"/>
            <a:ext cx="423858" cy="365395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348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55 sec.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0401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6391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67679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7200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79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721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52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905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260" y="4598808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8438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82210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53705" y="5034579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10200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434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8140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622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16921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56 sec.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04011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6391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21019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7200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79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721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52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905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260" y="4598808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843825" y="503860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82210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53705" y="5034579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36512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434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8140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622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7422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8508972" y="2717441"/>
            <a:ext cx="2606585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15081" y="2691684"/>
            <a:ext cx="4965102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96548" y="2691684"/>
            <a:ext cx="2550017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26426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5216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6433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97650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31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2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89748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18538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9755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60972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375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48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65104" y="3181082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3894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15111" y="376063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36328" y="3760630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109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3204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682548" y="3168203"/>
            <a:ext cx="229244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11338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532555" y="3747752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253772" y="3747751"/>
            <a:ext cx="592428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553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0648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568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268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134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5759" y="154710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57 sec.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1010790" y="4570094"/>
            <a:ext cx="343010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639190" y="4569802"/>
            <a:ext cx="343010" cy="407963"/>
            <a:chOff x="3679061" y="2001129"/>
            <a:chExt cx="343010" cy="40796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210190" y="4569802"/>
            <a:ext cx="343010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72000" y="4586210"/>
            <a:ext cx="343010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47990" y="4599837"/>
            <a:ext cx="343010" cy="407963"/>
            <a:chOff x="3679061" y="2001129"/>
            <a:chExt cx="343010" cy="407963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276990" y="4573968"/>
            <a:ext cx="343010" cy="407963"/>
            <a:chOff x="3679061" y="2001129"/>
            <a:chExt cx="343010" cy="407963"/>
          </a:xfrm>
        </p:grpSpPr>
        <p:sp>
          <p:nvSpPr>
            <p:cNvPr id="95" name="Rectangle 9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52590" y="4574162"/>
            <a:ext cx="343010" cy="407963"/>
            <a:chOff x="3679061" y="2001129"/>
            <a:chExt cx="343010" cy="407963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Isosceles Triangle 10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90590" y="4572000"/>
            <a:ext cx="343010" cy="407963"/>
            <a:chOff x="3679061" y="2001129"/>
            <a:chExt cx="343010" cy="407963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260" y="4598808"/>
            <a:ext cx="343010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071432" y="504996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82210" y="50292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Z3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832969" y="5046884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</a:p>
          <a:p>
            <a:r>
              <a:rPr lang="en-US" sz="800" dirty="0" smtClean="0">
                <a:cs typeface="HelveticaNeueLT Std Lt"/>
              </a:rPr>
              <a:t>Dual Swage# Z1</a:t>
            </a:r>
          </a:p>
          <a:p>
            <a:r>
              <a:rPr lang="en-US" sz="800" b="0" i="0" dirty="0" smtClean="0">
                <a:cs typeface="HelveticaNeueLT Std Lt"/>
              </a:rPr>
              <a:t>ALT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0202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434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81400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62200" y="503804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86025" y="50249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cs typeface="HelveticaNeueLT Std Lt"/>
              </a:rPr>
              <a:t>Auto Stacker</a:t>
            </a:r>
            <a:endParaRPr lang="en-US" sz="8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2495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Drive-To-Drive is about 6 sec.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4648" y="441960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57 sec.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038600"/>
            <a:ext cx="7506655" cy="1664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568482"/>
            <a:ext cx="7557866" cy="166435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838200" y="1962988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51 sec.</a:t>
            </a:r>
          </a:p>
        </p:txBody>
      </p:sp>
    </p:spTree>
    <p:extLst>
      <p:ext uri="{BB962C8B-B14F-4D97-AF65-F5344CB8AC3E}">
        <p14:creationId xmlns:p14="http://schemas.microsoft.com/office/powerpoint/2010/main" val="972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Operation Time &amp; Transfer Time</a:t>
            </a:r>
            <a:endParaRPr lang="en-US" sz="2400" dirty="0"/>
          </a:p>
        </p:txBody>
      </p:sp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7906035" y="1279994"/>
            <a:ext cx="3529375" cy="4629812"/>
          </a:xfrm>
        </p:spPr>
        <p:txBody>
          <a:bodyPr/>
          <a:lstStyle/>
          <a:p>
            <a:r>
              <a:rPr lang="en-US" sz="2000" dirty="0" smtClean="0"/>
              <a:t>Each station and zone will be defined with the operation time and transfer time.</a:t>
            </a:r>
          </a:p>
          <a:p>
            <a:r>
              <a:rPr lang="en-US" sz="2000" dirty="0" smtClean="0"/>
              <a:t>Normally transfer time can be defined with one value and apply to all zones. Anyway some zones may have the exceptional value.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896374" y="2679266"/>
            <a:ext cx="2271826" cy="1708565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ACF Lamination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94281" y="3113117"/>
            <a:ext cx="627696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27189" y="3113117"/>
            <a:ext cx="627696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46024" y="3113117"/>
            <a:ext cx="618185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Z3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909873" y="3910818"/>
            <a:ext cx="2258327" cy="48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894815" y="4234375"/>
            <a:ext cx="2273385" cy="11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Elbow Connector 11"/>
          <p:cNvCxnSpPr>
            <a:stCxn id="26" idx="3"/>
            <a:endCxn id="14" idx="1"/>
          </p:cNvCxnSpPr>
          <p:nvPr/>
        </p:nvCxnSpPr>
        <p:spPr bwMode="auto">
          <a:xfrm flipV="1">
            <a:off x="2813538" y="1650464"/>
            <a:ext cx="776749" cy="11748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590287" y="1496575"/>
            <a:ext cx="190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station’s </a:t>
            </a:r>
            <a:r>
              <a:rPr lang="en-US" sz="1400" dirty="0">
                <a:cs typeface="HelveticaNeueLT Std Lt"/>
              </a:rPr>
              <a:t>n</a:t>
            </a:r>
            <a:r>
              <a:rPr lang="en-US" sz="1400" b="0" i="0" dirty="0" smtClean="0">
                <a:cs typeface="HelveticaNeueLT Std Lt"/>
              </a:rPr>
              <a:t>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22107" y="1907697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the number of zones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0362" y="5197709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cycle time of each zone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280160" y="2679267"/>
            <a:ext cx="1533378" cy="292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80160" y="2679266"/>
            <a:ext cx="1533378" cy="29218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Elbow Connector 28"/>
          <p:cNvCxnSpPr>
            <a:stCxn id="19" idx="1"/>
            <a:endCxn id="8" idx="3"/>
          </p:cNvCxnSpPr>
          <p:nvPr/>
        </p:nvCxnSpPr>
        <p:spPr bwMode="auto">
          <a:xfrm rot="10800000" flipV="1">
            <a:off x="3064209" y="2061586"/>
            <a:ext cx="757898" cy="133684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1" name="Elbow Connector 30"/>
          <p:cNvCxnSpPr>
            <a:stCxn id="20" idx="1"/>
            <a:endCxn id="7" idx="2"/>
          </p:cNvCxnSpPr>
          <p:nvPr/>
        </p:nvCxnSpPr>
        <p:spPr bwMode="auto">
          <a:xfrm rot="10800000">
            <a:off x="2041038" y="3683752"/>
            <a:ext cx="929325" cy="16678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3508965" y="2661825"/>
            <a:ext cx="2271826" cy="1708565"/>
          </a:xfrm>
          <a:prstGeom prst="roundRect">
            <a:avLst>
              <a:gd name="adj" fmla="val 10074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APFA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Load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606872" y="3095676"/>
            <a:ext cx="627696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339780" y="3095676"/>
            <a:ext cx="627696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Z2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058615" y="3095676"/>
            <a:ext cx="618185" cy="570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Z3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3522464" y="3893377"/>
            <a:ext cx="2258327" cy="48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3507406" y="4216934"/>
            <a:ext cx="2273385" cy="11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892751" y="2661826"/>
            <a:ext cx="1533378" cy="292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892751" y="2661825"/>
            <a:ext cx="1533378" cy="29218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1386424" y="3657601"/>
            <a:ext cx="525919" cy="460002"/>
          </a:xfrm>
          <a:custGeom>
            <a:avLst/>
            <a:gdLst>
              <a:gd name="connsiteX0" fmla="*/ 0 w 703384"/>
              <a:gd name="connsiteY0" fmla="*/ 0 h 1294231"/>
              <a:gd name="connsiteX1" fmla="*/ 351692 w 703384"/>
              <a:gd name="connsiteY1" fmla="*/ 1294228 h 1294231"/>
              <a:gd name="connsiteX2" fmla="*/ 703384 w 703384"/>
              <a:gd name="connsiteY2" fmla="*/ 14068 h 1294231"/>
              <a:gd name="connsiteX3" fmla="*/ 703384 w 703384"/>
              <a:gd name="connsiteY3" fmla="*/ 14068 h 129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84" h="1294231">
                <a:moveTo>
                  <a:pt x="0" y="0"/>
                </a:moveTo>
                <a:cubicBezTo>
                  <a:pt x="117230" y="645941"/>
                  <a:pt x="234461" y="1291883"/>
                  <a:pt x="351692" y="1294228"/>
                </a:cubicBezTo>
                <a:cubicBezTo>
                  <a:pt x="468923" y="1296573"/>
                  <a:pt x="703384" y="14068"/>
                  <a:pt x="703384" y="14068"/>
                </a:cubicBezTo>
                <a:lnTo>
                  <a:pt x="703384" y="1406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92981" y="5646452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transfer time between zones</a:t>
            </a:r>
          </a:p>
        </p:txBody>
      </p:sp>
      <p:cxnSp>
        <p:nvCxnSpPr>
          <p:cNvPr id="45" name="Elbow Connector 44"/>
          <p:cNvCxnSpPr>
            <a:stCxn id="43" idx="1"/>
            <a:endCxn id="42" idx="1"/>
          </p:cNvCxnSpPr>
          <p:nvPr/>
        </p:nvCxnSpPr>
        <p:spPr bwMode="auto">
          <a:xfrm rot="10800000">
            <a:off x="1649385" y="4117603"/>
            <a:ext cx="743597" cy="1682739"/>
          </a:xfrm>
          <a:prstGeom prst="bentConnector3">
            <a:avLst>
              <a:gd name="adj1" fmla="val 99188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53" name="Curved Connector 52"/>
          <p:cNvCxnSpPr>
            <a:stCxn id="8" idx="2"/>
            <a:endCxn id="34" idx="2"/>
          </p:cNvCxnSpPr>
          <p:nvPr/>
        </p:nvCxnSpPr>
        <p:spPr bwMode="auto">
          <a:xfrm rot="5400000" flipH="1" flipV="1">
            <a:off x="3329197" y="3092229"/>
            <a:ext cx="17441" cy="1165603"/>
          </a:xfrm>
          <a:prstGeom prst="curvedConnector3">
            <a:avLst>
              <a:gd name="adj1" fmla="val -1310705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Elbow Connector 54"/>
          <p:cNvCxnSpPr/>
          <p:nvPr/>
        </p:nvCxnSpPr>
        <p:spPr bwMode="auto">
          <a:xfrm>
            <a:off x="3291840" y="3910818"/>
            <a:ext cx="914400" cy="914400"/>
          </a:xfrm>
          <a:prstGeom prst="bentConnector3">
            <a:avLst>
              <a:gd name="adj1" fmla="val 769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206240" y="4676506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cs typeface="HelveticaNeueLT Std Lt"/>
              </a:rPr>
              <a:t>Define transfer time between stations</a:t>
            </a:r>
            <a:r>
              <a:rPr lang="en-US" sz="1400" dirty="0" smtClean="0">
                <a:cs typeface="HelveticaNeueLT Std Lt"/>
              </a:rPr>
              <a:t>’ zones</a:t>
            </a:r>
            <a:endParaRPr lang="en-US" sz="1400" b="0" i="0" dirty="0" smtClean="0"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411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Run simulation</a:t>
            </a:r>
            <a:endParaRPr lang="en-US" sz="2400" dirty="0"/>
          </a:p>
        </p:txBody>
      </p:sp>
      <p:sp>
        <p:nvSpPr>
          <p:cNvPr id="108" name="Content Placeholder 107"/>
          <p:cNvSpPr>
            <a:spLocks noGrp="1"/>
          </p:cNvSpPr>
          <p:nvPr>
            <p:ph idx="1"/>
          </p:nvPr>
        </p:nvSpPr>
        <p:spPr>
          <a:xfrm>
            <a:off x="698665" y="1279994"/>
            <a:ext cx="10736745" cy="1280326"/>
          </a:xfrm>
        </p:spPr>
        <p:txBody>
          <a:bodyPr/>
          <a:lstStyle/>
          <a:p>
            <a:r>
              <a:rPr lang="en-US" sz="2000" dirty="0" smtClean="0"/>
              <a:t>Start running the simulator will calculate UPH or cycle time of this assembly route.</a:t>
            </a:r>
          </a:p>
          <a:p>
            <a:r>
              <a:rPr lang="en-US" sz="2000" dirty="0" smtClean="0"/>
              <a:t>Simulator can display in both static report and visual operation.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3156" y="3110246"/>
            <a:ext cx="1573370" cy="1171978"/>
            <a:chOff x="3384996" y="2099256"/>
            <a:chExt cx="1573370" cy="117197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B8DAF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ACF Lamination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202283" y="3110246"/>
            <a:ext cx="1573370" cy="1171978"/>
            <a:chOff x="3384996" y="2099256"/>
            <a:chExt cx="1573370" cy="117197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ounded Rectangle 16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APFA Load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791750" y="3110246"/>
            <a:ext cx="1573370" cy="1171978"/>
            <a:chOff x="3384996" y="2099256"/>
            <a:chExt cx="1573370" cy="1171978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Auto Stacker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5390878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31" name="Rounded Rectangle 30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Flip &amp; Swage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992154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Dual Swage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8579483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45" name="Rounded Rectangle 44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ALT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10156081" y="3090405"/>
            <a:ext cx="1573370" cy="1171978"/>
            <a:chOff x="3384996" y="2099256"/>
            <a:chExt cx="1573370" cy="117197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ACF Final Bond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0141054" y="4479177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59" name="Rounded Rectangle 58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Jet Dispenser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8564461" y="4479177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66" name="Rounded Rectangle 65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UV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/>
          <p:cNvGrpSpPr/>
          <p:nvPr/>
        </p:nvGrpSpPr>
        <p:grpSpPr>
          <a:xfrm>
            <a:off x="6981432" y="4492056"/>
            <a:ext cx="1573370" cy="1171978"/>
            <a:chOff x="3384996" y="2099256"/>
            <a:chExt cx="1573370" cy="1171978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BTI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5387140" y="449205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80" name="Rounded Rectangle 79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Dual CT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3785861" y="4497300"/>
            <a:ext cx="1573370" cy="1171978"/>
            <a:chOff x="3384996" y="2099256"/>
            <a:chExt cx="1573370" cy="1171978"/>
          </a:xfrm>
        </p:grpSpPr>
        <p:sp>
          <p:nvSpPr>
            <p:cNvPr id="87" name="Rounded Rectangle 86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Shipping Comb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Group 92"/>
          <p:cNvGrpSpPr/>
          <p:nvPr/>
        </p:nvGrpSpPr>
        <p:grpSpPr>
          <a:xfrm>
            <a:off x="2204978" y="4499018"/>
            <a:ext cx="1573370" cy="1171978"/>
            <a:chOff x="3384996" y="2099256"/>
            <a:chExt cx="1573370" cy="1171978"/>
          </a:xfrm>
        </p:grpSpPr>
        <p:sp>
          <p:nvSpPr>
            <p:cNvPr id="94" name="Rounded Rectangle 93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Unload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696548" y="3940345"/>
            <a:ext cx="343010" cy="407963"/>
            <a:chOff x="3679061" y="2001129"/>
            <a:chExt cx="343010" cy="407963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Isosceles Triangle 10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05098" y="3951534"/>
            <a:ext cx="343010" cy="407963"/>
            <a:chOff x="3679061" y="2001129"/>
            <a:chExt cx="343010" cy="407963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Isosceles Triangle 10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9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Run simulation</a:t>
            </a:r>
            <a:endParaRPr lang="en-US" sz="2400" dirty="0"/>
          </a:p>
        </p:txBody>
      </p:sp>
      <p:sp>
        <p:nvSpPr>
          <p:cNvPr id="108" name="Content Placeholder 107"/>
          <p:cNvSpPr>
            <a:spLocks noGrp="1"/>
          </p:cNvSpPr>
          <p:nvPr>
            <p:ph idx="1"/>
          </p:nvPr>
        </p:nvSpPr>
        <p:spPr>
          <a:xfrm>
            <a:off x="698665" y="1279994"/>
            <a:ext cx="10736745" cy="1280326"/>
          </a:xfrm>
        </p:spPr>
        <p:txBody>
          <a:bodyPr/>
          <a:lstStyle/>
          <a:p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3156" y="3110246"/>
            <a:ext cx="1573370" cy="1171978"/>
            <a:chOff x="3384996" y="2099256"/>
            <a:chExt cx="1573370" cy="117197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B8DAF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ACF Lamination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202283" y="3110246"/>
            <a:ext cx="1573370" cy="1171978"/>
            <a:chOff x="3384996" y="2099256"/>
            <a:chExt cx="1573370" cy="117197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ounded Rectangle 16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APFA Load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791750" y="3110246"/>
            <a:ext cx="1573370" cy="1171978"/>
            <a:chOff x="3384996" y="2099256"/>
            <a:chExt cx="1573370" cy="1171978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Auto Stacker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5390878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31" name="Rounded Rectangle 30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Flip &amp; Swage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992154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Dual Swage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8579483" y="311024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45" name="Rounded Rectangle 44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ALT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10156081" y="3090405"/>
            <a:ext cx="1573370" cy="1171978"/>
            <a:chOff x="3384996" y="2099256"/>
            <a:chExt cx="1573370" cy="117197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ACF Final Bond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0141054" y="4479177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59" name="Rounded Rectangle 58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Jet Dispenser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8564461" y="4479177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66" name="Rounded Rectangle 65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UV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/>
          <p:cNvGrpSpPr/>
          <p:nvPr/>
        </p:nvGrpSpPr>
        <p:grpSpPr>
          <a:xfrm>
            <a:off x="6981432" y="4492056"/>
            <a:ext cx="1573370" cy="1171978"/>
            <a:chOff x="3384996" y="2099256"/>
            <a:chExt cx="1573370" cy="1171978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BTI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5387140" y="4492056"/>
            <a:ext cx="1573370" cy="1171978"/>
            <a:chOff x="3384996" y="2099256"/>
            <a:chExt cx="1573370" cy="1171978"/>
          </a:xfrm>
          <a:solidFill>
            <a:schemeClr val="bg1"/>
          </a:solidFill>
        </p:grpSpPr>
        <p:sp>
          <p:nvSpPr>
            <p:cNvPr id="80" name="Rounded Rectangle 79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Dual CT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3785861" y="4497300"/>
            <a:ext cx="1573370" cy="1171978"/>
            <a:chOff x="3384996" y="2099256"/>
            <a:chExt cx="1573370" cy="1171978"/>
          </a:xfrm>
        </p:grpSpPr>
        <p:sp>
          <p:nvSpPr>
            <p:cNvPr id="87" name="Rounded Rectangle 86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Shipping Comb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Group 92"/>
          <p:cNvGrpSpPr/>
          <p:nvPr/>
        </p:nvGrpSpPr>
        <p:grpSpPr>
          <a:xfrm>
            <a:off x="2204978" y="4499018"/>
            <a:ext cx="1573370" cy="1171978"/>
            <a:chOff x="3384996" y="2099256"/>
            <a:chExt cx="1573370" cy="1171978"/>
          </a:xfrm>
        </p:grpSpPr>
        <p:sp>
          <p:nvSpPr>
            <p:cNvPr id="94" name="Rounded Rectangle 93"/>
            <p:cNvSpPr/>
            <p:nvPr/>
          </p:nvSpPr>
          <p:spPr bwMode="auto">
            <a:xfrm>
              <a:off x="3400023" y="2099256"/>
              <a:ext cx="1558343" cy="1171978"/>
            </a:xfrm>
            <a:prstGeom prst="roundRect">
              <a:avLst>
                <a:gd name="adj" fmla="val 1007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latin typeface="Arial" charset="0"/>
                </a:rPr>
                <a:t>Unload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503054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Z1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973133" y="2472744"/>
              <a:ext cx="42500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Z2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443212" y="2472744"/>
              <a:ext cx="418562" cy="3863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Z3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3400023" y="2936383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3384996" y="3153178"/>
              <a:ext cx="1558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1232084" y="3896280"/>
            <a:ext cx="343010" cy="407963"/>
            <a:chOff x="3679061" y="2001129"/>
            <a:chExt cx="343010" cy="407963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Isosceles Triangle 10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859425" y="3904311"/>
            <a:ext cx="343010" cy="407963"/>
            <a:chOff x="3679061" y="2001129"/>
            <a:chExt cx="343010" cy="407963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Isosceles Triangle 10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558296" y="3939156"/>
            <a:ext cx="343010" cy="407963"/>
            <a:chOff x="3679061" y="2001129"/>
            <a:chExt cx="343010" cy="407963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060337" y="3930570"/>
            <a:ext cx="343010" cy="407963"/>
            <a:chOff x="3679061" y="2001129"/>
            <a:chExt cx="343010" cy="407963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Isosceles Triangle 115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022143" y="3937783"/>
            <a:ext cx="343010" cy="407963"/>
            <a:chOff x="3679061" y="2001129"/>
            <a:chExt cx="343010" cy="407963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Isosceles Triangle 11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432676" y="3915358"/>
            <a:ext cx="343010" cy="407963"/>
            <a:chOff x="3679061" y="2001129"/>
            <a:chExt cx="343010" cy="407963"/>
          </a:xfrm>
        </p:grpSpPr>
        <p:sp>
          <p:nvSpPr>
            <p:cNvPr id="122" name="Rectangle 12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Isosceles Triangle 12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D_WhiteBkg_Template">
  <a:themeElements>
    <a:clrScheme name="WD Palette">
      <a:dk1>
        <a:srgbClr val="000000"/>
      </a:dk1>
      <a:lt1>
        <a:srgbClr val="FFFFFF"/>
      </a:lt1>
      <a:dk2>
        <a:srgbClr val="232323"/>
      </a:dk2>
      <a:lt2>
        <a:srgbClr val="999999"/>
      </a:lt2>
      <a:accent1>
        <a:srgbClr val="199DF0"/>
      </a:accent1>
      <a:accent2>
        <a:srgbClr val="0092EF"/>
      </a:accent2>
      <a:accent3>
        <a:srgbClr val="37CE00"/>
      </a:accent3>
      <a:accent4>
        <a:srgbClr val="41B55D"/>
      </a:accent4>
      <a:accent5>
        <a:srgbClr val="BAD826"/>
      </a:accent5>
      <a:accent6>
        <a:srgbClr val="EEAF32"/>
      </a:accent6>
      <a:hlink>
        <a:srgbClr val="00B0F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DA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 smtClean="0">
            <a:cs typeface="HelveticaNeueLT Std Lt"/>
          </a:defRPr>
        </a:defPPr>
      </a:lstStyle>
    </a:txDef>
  </a:objectDefaults>
  <a:extraClrSchemeLst>
    <a:extraClrScheme>
      <a:clrScheme name="Corp Blue Bullet and Titl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E82AB"/>
        </a:accent1>
        <a:accent2>
          <a:srgbClr val="C4DBDA"/>
        </a:accent2>
        <a:accent3>
          <a:srgbClr val="FFFFFF"/>
        </a:accent3>
        <a:accent4>
          <a:srgbClr val="000000"/>
        </a:accent4>
        <a:accent5>
          <a:srgbClr val="B6C1D2"/>
        </a:accent5>
        <a:accent6>
          <a:srgbClr val="B1C6C5"/>
        </a:accent6>
        <a:hlink>
          <a:srgbClr val="26578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WD_PowerPoint_White_Template_Light-Version</Template>
  <TotalTime>1334</TotalTime>
  <Words>4101</Words>
  <Application>Microsoft Office PowerPoint</Application>
  <PresentationFormat>Widescreen</PresentationFormat>
  <Paragraphs>3430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Helvetica 45 Light</vt:lpstr>
      <vt:lpstr>HelveticaNeueLT Std Lt</vt:lpstr>
      <vt:lpstr>HelveticaNeueLT Std Med</vt:lpstr>
      <vt:lpstr>HelveticaNeueLT Std Thin</vt:lpstr>
      <vt:lpstr>HelveticaNeueLT Std UltLt</vt:lpstr>
      <vt:lpstr>Wingdings</vt:lpstr>
      <vt:lpstr>ヒラギノ角ゴ Pro W3</vt:lpstr>
      <vt:lpstr>WD_WhiteBkg_Template</vt:lpstr>
      <vt:lpstr>UPH Simulation with Automation Line Layout.</vt:lpstr>
      <vt:lpstr>Objectives</vt:lpstr>
      <vt:lpstr>Requirements</vt:lpstr>
      <vt:lpstr>Example: Route Configuration – Route name and assembly sequence</vt:lpstr>
      <vt:lpstr>Example: Route Configuration – Stations and zones</vt:lpstr>
      <vt:lpstr>Example: Route Configuration – Queue stackup</vt:lpstr>
      <vt:lpstr>Example: Operation Time &amp; Transfer Time</vt:lpstr>
      <vt:lpstr>Example: Run simulation</vt:lpstr>
      <vt:lpstr>Example: Run simulation</vt:lpstr>
      <vt:lpstr>Example of Assembly Sequence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Example: Drive-To-Drive is about 6 sec.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UPH Simulation with Automation Line Layout.</dc:title>
  <dc:creator>Rattagarn Vardcheeranon (TSD)</dc:creator>
  <cp:lastModifiedBy>Rattagarn Vardcheeranon (TSD)</cp:lastModifiedBy>
  <cp:revision>31</cp:revision>
  <dcterms:created xsi:type="dcterms:W3CDTF">2015-07-06T06:05:59Z</dcterms:created>
  <dcterms:modified xsi:type="dcterms:W3CDTF">2015-07-08T01:42:21Z</dcterms:modified>
</cp:coreProperties>
</file>