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3" d="100"/>
          <a:sy n="93" d="100"/>
        </p:scale>
        <p:origin x="121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7A27-2480-4FF7-82C5-4C677F9F1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D4BEC-FAAC-4544-845D-89877C714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001B-DD61-4714-8777-B03C6116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CF1-0175-45B9-897A-DFEDCCB64427}" type="datetimeFigureOut">
              <a:rPr lang="LID4096" smtClean="0"/>
              <a:t>01/01/2020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46208-C276-44A7-B121-B841C555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1462-B42F-4CED-943E-6C5FB22D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8918-0F8B-4049-A638-32A762D169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880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E462-58A8-4BA3-9B10-76E77FE7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47DDB-9E24-4277-A6FF-C60AD8F6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86BE5-F12E-4243-B720-87730263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CF1-0175-45B9-897A-DFEDCCB64427}" type="datetimeFigureOut">
              <a:rPr lang="LID4096" smtClean="0"/>
              <a:t>01/01/2020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DF8DE-2702-4205-9BBA-D21F4279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8951-A724-4972-BC70-F4BADDD2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8918-0F8B-4049-A638-32A762D169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420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CF81F-7BCC-4B14-8C4E-4AE4DF8CF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0B11B-4EF8-47A1-9433-F1E71845D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AB1A8-A149-4914-A4E6-8CA0F914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CF1-0175-45B9-897A-DFEDCCB64427}" type="datetimeFigureOut">
              <a:rPr lang="LID4096" smtClean="0"/>
              <a:t>01/01/2020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D7FCA-DA33-4D36-B024-C0FC3CBF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7DF0D-D92E-40FF-AE82-6AC644BE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8918-0F8B-4049-A638-32A762D169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25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F564-1DC5-4F01-8701-CBA5D473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5A72-E337-4054-8FAE-2B32CDE1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0944-DB10-49E5-8192-02A8CDB0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CF1-0175-45B9-897A-DFEDCCB64427}" type="datetimeFigureOut">
              <a:rPr lang="LID4096" smtClean="0"/>
              <a:t>01/01/2020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7DA62-413C-48B9-AFD0-59537326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5C033-4C6C-45CE-A9AB-50FD870F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8918-0F8B-4049-A638-32A762D169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19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BAC8-9342-48F2-81EB-510983BF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7A9A2-0415-4E6B-B811-1E01BE84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23FCB-64C7-4236-9DF4-79E57DAA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CF1-0175-45B9-897A-DFEDCCB64427}" type="datetimeFigureOut">
              <a:rPr lang="LID4096" smtClean="0"/>
              <a:t>01/01/2020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B2BAA-0180-44EA-B878-663F62E9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C135-CAC4-496F-A677-8CCCB959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8918-0F8B-4049-A638-32A762D169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315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2084-2FF2-44C9-9605-8EA5A4DE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9F6C-BF45-4D6D-AB51-CF8437E41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64CF6-5D7F-4951-952D-6777C8B2B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C3F57-38C4-48A1-96A4-D80A724C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CF1-0175-45B9-897A-DFEDCCB64427}" type="datetimeFigureOut">
              <a:rPr lang="LID4096" smtClean="0"/>
              <a:t>01/01/2020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41F13-BD9D-42E7-9E74-6644CC76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13EE5-4028-45ED-9539-A64A6B53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8918-0F8B-4049-A638-32A762D169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879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7EE8-4B50-46C8-A092-D262D68B4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94135-B3E5-4113-BE8D-3BB3DF18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A2DAD-F6E9-42EA-9015-87C0D4A33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30906-E941-4E56-90B9-70CE65D2E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51DFD-04FD-44D5-9ABA-CC3A78F76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47167-069C-41C1-A612-44958AF6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CF1-0175-45B9-897A-DFEDCCB64427}" type="datetimeFigureOut">
              <a:rPr lang="LID4096" smtClean="0"/>
              <a:t>01/01/2020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6DF32-064D-48E7-A868-2E3BC304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E3172-7CB4-440E-9D6A-90A2FCAD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8918-0F8B-4049-A638-32A762D169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64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F356-3CB8-4051-95DB-3FC6E810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A4D76-E4CE-43D6-BBD2-9B100C15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CF1-0175-45B9-897A-DFEDCCB64427}" type="datetimeFigureOut">
              <a:rPr lang="LID4096" smtClean="0"/>
              <a:t>01/01/2020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32DB2-DFF9-48BE-A29D-47739EC1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39A9A-45E3-4A0E-8040-96A5D5D5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8918-0F8B-4049-A638-32A762D169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79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315CE-6FF2-4C0B-91D2-68695829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CF1-0175-45B9-897A-DFEDCCB64427}" type="datetimeFigureOut">
              <a:rPr lang="LID4096" smtClean="0"/>
              <a:t>01/01/2020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4A801-522A-4B06-8CAA-633AAD8E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5EEAC-2731-4561-8F98-4395954F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8918-0F8B-4049-A638-32A762D169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843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75FA-4676-4475-A6EE-D4CE52D4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31B3-5B8D-4A05-9511-ACC77738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763B6-E544-436F-9963-EA8518007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DD036-013D-4B5C-A787-85982BC3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CF1-0175-45B9-897A-DFEDCCB64427}" type="datetimeFigureOut">
              <a:rPr lang="LID4096" smtClean="0"/>
              <a:t>01/01/2020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D3C97-3F02-47A5-A095-A6C8B707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C2626-9ACC-4BE7-BDD1-CB9A01A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8918-0F8B-4049-A638-32A762D169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626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22A5-4008-4B9E-9375-F73D4F78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04299-6B44-4AEA-AFB5-A2C1DBE9C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E7F3F-79C5-4884-93EA-2FB1E0B77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39FBE-28FB-4E67-8830-FC73CC09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CF1-0175-45B9-897A-DFEDCCB64427}" type="datetimeFigureOut">
              <a:rPr lang="LID4096" smtClean="0"/>
              <a:t>01/01/2020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D501A-E7D8-487D-81B7-48377CD6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8E07-9780-4E1A-AA04-5218F80A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8918-0F8B-4049-A638-32A762D169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744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8792D-E740-4171-ABA0-5181F59B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72A46-1607-4825-9D90-EE4E1380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99282-2387-47D5-B33C-136BFD8B7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ACF1-0175-45B9-897A-DFEDCCB64427}" type="datetimeFigureOut">
              <a:rPr lang="LID4096" smtClean="0"/>
              <a:t>01/01/2020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4A8EB-E601-49AC-A653-A4831C4C5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1D72-2AFC-4FF2-B57C-2056F6529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78918-0F8B-4049-A638-32A762D169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81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5D34-AD30-4A31-976D-2FEAD07BB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And Activity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FEB8F-5F1D-4E05-A87E-111A8897B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סיכום עבודה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46506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E546BA-2984-43DF-AE20-12B0B884D63E}"/>
              </a:ext>
            </a:extLst>
          </p:cNvPr>
          <p:cNvSpPr/>
          <p:nvPr/>
        </p:nvSpPr>
        <p:spPr>
          <a:xfrm>
            <a:off x="287676" y="276484"/>
            <a:ext cx="11424864" cy="2448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הצגה של מרחק הפעילות כפונקציה של המרחק הפיזי על העץ כאשר כל נקודה מייצגת השוואה בין שני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וערך ה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יהיה המרחק בניהם על העץ וערך ה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יהיה מרחק הפעילות שלהם.</a:t>
            </a:r>
          </a:p>
          <a:p>
            <a:pPr algn="r" rtl="1">
              <a:lnSpc>
                <a:spcPct val="107000"/>
              </a:lnSpc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הצבעים בפלט מחלקים את ההשוואה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לפי חלוקת הנוירון ל עצים בהתאם לעומק 2 – כלומר חלוקה למספר תתי עצים מרכזים </a:t>
            </a:r>
          </a:p>
          <a:p>
            <a:pPr algn="r" rtl="1">
              <a:lnSpc>
                <a:spcPct val="107000"/>
              </a:lnSpc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אם ההשוואה היא בין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על עצים נפרדים אז הצבע אדום אחרת בהתאם למה שרשום על הפלט כל השוואה בתוך העץ קיבלה צבע אחר.</a:t>
            </a:r>
          </a:p>
          <a:p>
            <a:pPr algn="r" rtl="1">
              <a:lnSpc>
                <a:spcPct val="107000"/>
              </a:lnSpc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השם של הקובץ יהיה : 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ActivityDistVSDendriticDistForROI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_{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roiActivityDistanceFunction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}_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eventsSize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roiActivityPeakSize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}_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numofTreeDepth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numofsubtree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4928A-CE59-4439-8304-9796474AD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2" y="2655011"/>
            <a:ext cx="6099425" cy="39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>
            <a:extLst>
              <a:ext uri="{FF2B5EF4-FFF2-40B4-BE49-F238E27FC236}">
                <a16:creationId xmlns:a16="http://schemas.microsoft.com/office/drawing/2014/main" id="{4CEA3231-6CF4-4C74-864E-D23239BB5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4" y="2316306"/>
            <a:ext cx="5210220" cy="396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8">
            <a:extLst>
              <a:ext uri="{FF2B5EF4-FFF2-40B4-BE49-F238E27FC236}">
                <a16:creationId xmlns:a16="http://schemas.microsoft.com/office/drawing/2014/main" id="{74AD962C-0D46-441A-B2B4-637A40760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424" y="2336680"/>
            <a:ext cx="5210220" cy="394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8F0B68-8CAF-4399-A5DB-A3FDC9707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849" y="449005"/>
            <a:ext cx="1049676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תצוגה של חזרה ספציפית ביחד עם ה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dendrogram</a:t>
            </a:r>
            <a:r>
              <a:rPr kumimoji="0" lang="he-IL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 המרחקים על העץ , גם כל החזרה וגם רק החלון של האירוע שיש באותה חזרה.</a:t>
            </a:r>
            <a:endParaRPr kumimoji="0" lang="en-US" altLang="LID4096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שמות הקבצים :</a:t>
            </a:r>
            <a:endParaRPr kumimoji="0" lang="en-US" altLang="LID4096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LID4096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DendrogramROIShortestPathDistAndActivityROIFORTrial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_{Trial}</a:t>
            </a:r>
            <a:r>
              <a:rPr kumimoji="0" lang="en-US" altLang="LID4096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AllTrial</a:t>
            </a:r>
            <a:endParaRPr kumimoji="0" lang="en-US" altLang="LID4096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kumimoji="0" lang="he-IL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altLang="LID4096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DendrogramROIShortestPathDistAndActivityROIFORTrial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_{Trial}</a:t>
            </a:r>
            <a:r>
              <a:rPr kumimoji="0" lang="en-US" altLang="LID4096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OnlyEventInTrial</a:t>
            </a:r>
            <a:endParaRPr kumimoji="0" lang="en-US" altLang="LID4096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ABFC8-EC50-46DC-A85C-9EA4C13F7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34" y="48320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e-IL" altLang="LID4096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he-IL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EACBB-DF45-4C2D-A1C1-981570169306}"/>
              </a:ext>
            </a:extLst>
          </p:cNvPr>
          <p:cNvSpPr txBox="1"/>
          <p:nvPr/>
        </p:nvSpPr>
        <p:spPr>
          <a:xfrm>
            <a:off x="2122415" y="1719743"/>
            <a:ext cx="302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חישוב מטריצת מרחקים בין כל </a:t>
            </a:r>
            <a:r>
              <a:rPr lang="en-US" dirty="0"/>
              <a:t>ROI</a:t>
            </a:r>
            <a:r>
              <a:rPr lang="he-IL" dirty="0"/>
              <a:t> על העץ עצמו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78052-6AD0-4A17-AC97-AA03D1043F5D}"/>
              </a:ext>
            </a:extLst>
          </p:cNvPr>
          <p:cNvSpPr txBox="1"/>
          <p:nvPr/>
        </p:nvSpPr>
        <p:spPr>
          <a:xfrm>
            <a:off x="6947483" y="1719743"/>
            <a:ext cx="302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מציאת </a:t>
            </a:r>
            <a:r>
              <a:rPr lang="en-US" dirty="0"/>
              <a:t>Events</a:t>
            </a:r>
            <a:r>
              <a:rPr lang="he-IL" dirty="0"/>
              <a:t> עבור הפעילות</a:t>
            </a:r>
          </a:p>
          <a:p>
            <a:pPr algn="r" rtl="1"/>
            <a:r>
              <a:rPr lang="he-IL" dirty="0"/>
              <a:t>הממוצעת של ה </a:t>
            </a:r>
            <a:r>
              <a:rPr lang="en-US" dirty="0"/>
              <a:t>ROI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6D1DD-87AA-4EFD-AF98-5EF1396E5A45}"/>
              </a:ext>
            </a:extLst>
          </p:cNvPr>
          <p:cNvSpPr txBox="1"/>
          <p:nvPr/>
        </p:nvSpPr>
        <p:spPr>
          <a:xfrm>
            <a:off x="6947483" y="2962712"/>
            <a:ext cx="302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חישוב מטריצת מרחקים בין כל </a:t>
            </a:r>
            <a:r>
              <a:rPr lang="en-US" dirty="0"/>
              <a:t>ROI</a:t>
            </a:r>
            <a:r>
              <a:rPr lang="he-IL" dirty="0"/>
              <a:t> לפי הפעילות 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8AF11-5F64-49E2-8E43-5F85E89DBC10}"/>
              </a:ext>
            </a:extLst>
          </p:cNvPr>
          <p:cNvSpPr txBox="1"/>
          <p:nvPr/>
        </p:nvSpPr>
        <p:spPr>
          <a:xfrm>
            <a:off x="2258037" y="2962712"/>
            <a:ext cx="302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השוואה בין מרחק על העץ לעומת מרחק הפעילות בין כל </a:t>
            </a:r>
            <a:r>
              <a:rPr lang="en-US" dirty="0"/>
              <a:t>ROI</a:t>
            </a:r>
            <a:endParaRPr lang="LID4096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D7CAC1-A3C0-4FFE-8C15-F249EE569407}"/>
              </a:ext>
            </a:extLst>
          </p:cNvPr>
          <p:cNvCxnSpPr>
            <a:stCxn id="4" idx="2"/>
          </p:cNvCxnSpPr>
          <p:nvPr/>
        </p:nvCxnSpPr>
        <p:spPr>
          <a:xfrm flipH="1">
            <a:off x="3636627" y="2366074"/>
            <a:ext cx="1" cy="59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9E971C-C4CE-4FDE-A431-CEDB13F4B8C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8461696" y="2366074"/>
            <a:ext cx="0" cy="59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6779EF-A0FF-450F-9123-6DB8D67E18E0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5286462" y="3285877"/>
            <a:ext cx="1661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831C05-B758-4189-89AA-646E758BE34A}"/>
              </a:ext>
            </a:extLst>
          </p:cNvPr>
          <p:cNvSpPr txBox="1"/>
          <p:nvPr/>
        </p:nvSpPr>
        <p:spPr>
          <a:xfrm>
            <a:off x="4221061" y="167401"/>
            <a:ext cx="30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סיכום שלבי העבודה באופן כללי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5701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9E1E3-F2A5-4D44-BF49-1FF2AD18D7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חישוב מטריצת מרחקים בין כל </a:t>
            </a:r>
            <a:r>
              <a:rPr lang="en-US" dirty="0"/>
              <a:t>ROI</a:t>
            </a:r>
            <a:r>
              <a:rPr lang="he-IL" dirty="0"/>
              <a:t> על העץ עצמו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8B044-EC63-4EF5-99A5-48A0A1783C89}"/>
              </a:ext>
            </a:extLst>
          </p:cNvPr>
          <p:cNvSpPr txBox="1"/>
          <p:nvPr/>
        </p:nvSpPr>
        <p:spPr>
          <a:xfrm>
            <a:off x="5649567" y="1845577"/>
            <a:ext cx="5612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הצגת העץ עצמו – </a:t>
            </a:r>
            <a:r>
              <a:rPr lang="en-US" dirty="0"/>
              <a:t>3D</a:t>
            </a:r>
          </a:p>
          <a:p>
            <a:pPr algn="r" rtl="1"/>
            <a:r>
              <a:rPr lang="he-IL" dirty="0"/>
              <a:t>שם הקובץ : </a:t>
            </a:r>
            <a:r>
              <a:rPr lang="en-US" dirty="0"/>
              <a:t>3DTreeWithROI</a:t>
            </a:r>
          </a:p>
          <a:p>
            <a:pPr algn="r" rtl="1"/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D868C-943F-4494-A575-91E0155843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57821" y="2768907"/>
            <a:ext cx="3903980" cy="219329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6B35AD-9DA4-4B97-B311-913DC589C985}"/>
              </a:ext>
            </a:extLst>
          </p:cNvPr>
          <p:cNvCxnSpPr>
            <a:stCxn id="4" idx="2"/>
          </p:cNvCxnSpPr>
          <p:nvPr/>
        </p:nvCxnSpPr>
        <p:spPr>
          <a:xfrm>
            <a:off x="6096000" y="1690688"/>
            <a:ext cx="0" cy="4919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CB37F62E-7AF4-453E-BC84-D9863492E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94" y="1721966"/>
            <a:ext cx="55451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LID4096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את המשקלים על העץ והדרך בין כל נקודה לנקודה אפשר לראות בגרף בשם : </a:t>
            </a:r>
            <a:r>
              <a:rPr kumimoji="0" lang="en-US" altLang="LID4096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GraphWithROI </a:t>
            </a:r>
            <a:r>
              <a:rPr kumimoji="0" lang="he-IL" altLang="LID4096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LID4096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86AD2B91-B5EA-4E01-A6BC-16303033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2" y="2992770"/>
            <a:ext cx="5620727" cy="307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05AE8A8C-B76E-458C-9B91-78E8C3BBB62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6503" y="5282825"/>
            <a:ext cx="554511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5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028BAF-EF81-4B8B-8FDE-0568211177D4}"/>
              </a:ext>
            </a:extLst>
          </p:cNvPr>
          <p:cNvSpPr/>
          <p:nvPr/>
        </p:nvSpPr>
        <p:spPr>
          <a:xfrm>
            <a:off x="318782" y="188745"/>
            <a:ext cx="11358693" cy="2976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יש שתי דרכים להגדיר מרחק שחושבו וניתן לבחור בניהן בקוד :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Euclidean</a:t>
            </a: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לכל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על העץ יש את הנקודה שלו במרחב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והמרחק בין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אחד לשני יהיה המרחק האוקלידי בין הנקודות.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Shortest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בין כל שני נקודות על העץ יש את המרחק האוקלידי בין הנקודות. המרחק הקצר ביותר הוא בעצם הדרך הקצרה ביותר שצריך לעבור על העץ כדי להגיע מ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אחד ל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שני דרך המבנה של העץ עצמו, ולכן עושים סכימה של המשקלים ( המרחק בין כל נקודה לנקודה ) שעברנו כדי להגיע מ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אחד לשני.</a:t>
            </a:r>
          </a:p>
          <a:p>
            <a:pPr algn="r" rtl="1"/>
            <a:r>
              <a:rPr lang="he-IL" dirty="0"/>
              <a:t>ה </a:t>
            </a:r>
            <a:r>
              <a:rPr lang="es-AR" dirty="0" err="1"/>
              <a:t>shortest</a:t>
            </a:r>
            <a:r>
              <a:rPr lang="es-AR" dirty="0"/>
              <a:t> </a:t>
            </a:r>
            <a:r>
              <a:rPr lang="es-AR" dirty="0" err="1"/>
              <a:t>path</a:t>
            </a:r>
            <a:r>
              <a:rPr lang="es-AR" dirty="0"/>
              <a:t> </a:t>
            </a:r>
            <a:r>
              <a:rPr lang="he-IL" dirty="0"/>
              <a:t>מחושב על ידי פונקציה במטלאב שמשתמשת באלגוריתם ידוע בשם :</a:t>
            </a:r>
            <a:r>
              <a:rPr lang="es-AR" dirty="0"/>
              <a:t>Dijkstra algorithm </a:t>
            </a:r>
            <a:r>
              <a:rPr lang="he-IL" dirty="0"/>
              <a:t> אצלנו העץ הוא מאוד ברור והוא לא בדיוק בצורה של </a:t>
            </a:r>
            <a:r>
              <a:rPr lang="es-AR" dirty="0" err="1"/>
              <a:t>Graph</a:t>
            </a:r>
            <a:r>
              <a:rPr lang="he-IL" dirty="0"/>
              <a:t> </a:t>
            </a:r>
            <a:r>
              <a:rPr lang="es-AR" dirty="0"/>
              <a:t> </a:t>
            </a:r>
            <a:r>
              <a:rPr lang="he-IL" dirty="0"/>
              <a:t>כלומר אין יותר מדרך אחת להגיע מנקודה לנקודה ולכן האלגוריתם הזה הוא אפילו יותר מידיי מתוחכם בשביל העץ הזה. כמובן שהוא עובד טוב מאוד לעץ כזה פשוט. 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A62B73-A8BB-4E17-975A-78B5EC2729D4}"/>
              </a:ext>
            </a:extLst>
          </p:cNvPr>
          <p:cNvCxnSpPr/>
          <p:nvPr/>
        </p:nvCxnSpPr>
        <p:spPr>
          <a:xfrm>
            <a:off x="310393" y="3212983"/>
            <a:ext cx="11333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A3EA68A5-EC15-493C-B910-C79F30340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837" y="3496373"/>
            <a:ext cx="7024382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את מטריצת המרחקים של ה </a:t>
            </a:r>
            <a:r>
              <a:rPr kumimoji="0" lang="es-AR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kumimoji="0" lang="he-IL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לפי העץ סידרתי בהתאם ל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</a:t>
            </a:r>
            <a:r>
              <a:rPr kumimoji="0" lang="he-IL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כאשר ההגדרה היא שמספר ה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</a:t>
            </a:r>
            <a:r>
              <a:rPr kumimoji="0" lang="he-IL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שווה למספר הפיצולים בעץ בעומק 2 כפול 3. </a:t>
            </a:r>
            <a:endParaRPr kumimoji="0" lang="en-US" altLang="LID4096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השם של הקובץ עם הגרף הוא :</a:t>
            </a:r>
            <a:r>
              <a:rPr kumimoji="0" lang="he-IL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LID4096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DistMatrixROIShortestPathDist</a:t>
            </a:r>
            <a:endParaRPr kumimoji="0" lang="en-US" altLang="LID4096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9" name="Picture 5">
            <a:extLst>
              <a:ext uri="{FF2B5EF4-FFF2-40B4-BE49-F238E27FC236}">
                <a16:creationId xmlns:a16="http://schemas.microsoft.com/office/drawing/2014/main" id="{3BE14907-3EA0-4C5B-B8A8-F3A40EFE6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55" y="3429000"/>
            <a:ext cx="38290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D29BE85-8C44-4A88-8A25-F0346FBFE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82" y="69739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211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6F8BED-D8FE-401D-87A4-0B007D9A0F88}"/>
              </a:ext>
            </a:extLst>
          </p:cNvPr>
          <p:cNvSpPr/>
          <p:nvPr/>
        </p:nvSpPr>
        <p:spPr>
          <a:xfrm>
            <a:off x="5182364" y="358522"/>
            <a:ext cx="6106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dendrogram </a:t>
            </a:r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- עבור מטריצת המרחקים של ה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ROI</a:t>
            </a:r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על העץ עצמו 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046FB1-D98C-4B9B-B409-22FCA0A27CF3}"/>
              </a:ext>
            </a:extLst>
          </p:cNvPr>
          <p:cNvSpPr/>
          <p:nvPr/>
        </p:nvSpPr>
        <p:spPr>
          <a:xfrm>
            <a:off x="2993843" y="945823"/>
            <a:ext cx="8750744" cy="962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בהתאם למטריצת המרחקים בין ה 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על העץ עצמו חושב ה </a:t>
            </a:r>
            <a:r>
              <a:rPr lang="es-AR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linkage</a:t>
            </a:r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לפי שיטה של </a:t>
            </a:r>
            <a:r>
              <a:rPr lang="es-AR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shortest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יש חלוקה ל</a:t>
            </a:r>
            <a:r>
              <a:rPr lang="es-AR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ואז יש הצגה של ה</a:t>
            </a:r>
            <a:r>
              <a:rPr lang="es-AR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dendrogram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>
                <a:solidFill>
                  <a:srgbClr val="000000"/>
                </a:solidFill>
                <a:ea typeface="Calibri" panose="020F0502020204030204" pitchFamily="34" charset="0"/>
              </a:rPr>
              <a:t>שם הקובץ לפלט הזה הוא : </a:t>
            </a:r>
            <a:r>
              <a:rPr lang="es-AR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DendrogramROIShortestPathDist</a:t>
            </a:r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97B157-3B1C-45FB-95EA-BE621FDC52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99774" y="2623832"/>
            <a:ext cx="6792476" cy="338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3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E569-84FD-47AF-A5F6-3D3DE4206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52" y="1825625"/>
            <a:ext cx="10707848" cy="2201091"/>
          </a:xfrm>
        </p:spPr>
        <p:txBody>
          <a:bodyPr>
            <a:normAutofit fontScale="55000" lnSpcReduction="20000"/>
          </a:bodyPr>
          <a:lstStyle/>
          <a:p>
            <a:pPr marL="0" indent="0" algn="r" rtl="1">
              <a:buNone/>
            </a:pPr>
            <a:r>
              <a:rPr lang="he-IL" dirty="0"/>
              <a:t>קודם כל מחשבים את ממוצע הפעילות של ה </a:t>
            </a:r>
            <a:r>
              <a:rPr lang="es-AR" dirty="0"/>
              <a:t>ROI </a:t>
            </a:r>
            <a:r>
              <a:rPr lang="he-IL" dirty="0"/>
              <a:t>על הזמן כלומר עכשיו יש לנו וקטור של הפעילות הממוצעת לכל נקודה בזמן .</a:t>
            </a:r>
          </a:p>
          <a:p>
            <a:pPr marL="0" indent="0" algn="r" rtl="1">
              <a:buNone/>
            </a:pPr>
            <a:r>
              <a:rPr lang="he-IL" dirty="0"/>
              <a:t>ואז מחליטים מהו פיק בהתאם ל </a:t>
            </a:r>
            <a:r>
              <a:rPr lang="es-AR" dirty="0" err="1"/>
              <a:t>baseline</a:t>
            </a:r>
            <a:r>
              <a:rPr lang="es-AR" dirty="0"/>
              <a:t> </a:t>
            </a:r>
            <a:r>
              <a:rPr lang="he-IL" dirty="0"/>
              <a:t>וההגדרה היא :</a:t>
            </a:r>
          </a:p>
          <a:p>
            <a:pPr marL="0" indent="0" algn="r" rtl="1">
              <a:buNone/>
            </a:pPr>
            <a:r>
              <a:rPr lang="he-IL" dirty="0"/>
              <a:t>ה</a:t>
            </a:r>
            <a:r>
              <a:rPr lang="es-AR" dirty="0" err="1"/>
              <a:t>baseline</a:t>
            </a:r>
            <a:r>
              <a:rPr lang="es-AR" dirty="0"/>
              <a:t> </a:t>
            </a:r>
            <a:r>
              <a:rPr lang="he-IL" dirty="0"/>
              <a:t> מחושב לפי פונקציית ה </a:t>
            </a:r>
            <a:r>
              <a:rPr lang="es-AR" dirty="0" err="1"/>
              <a:t>iqr</a:t>
            </a:r>
            <a:r>
              <a:rPr lang="es-AR" dirty="0"/>
              <a:t> = </a:t>
            </a:r>
            <a:r>
              <a:rPr lang="es-AR" dirty="0" err="1"/>
              <a:t>Interquartile</a:t>
            </a:r>
            <a:r>
              <a:rPr lang="es-AR" dirty="0"/>
              <a:t> </a:t>
            </a:r>
            <a:r>
              <a:rPr lang="es-AR" dirty="0" err="1"/>
              <a:t>range</a:t>
            </a:r>
            <a:endParaRPr lang="es-AR" dirty="0"/>
          </a:p>
          <a:p>
            <a:pPr marL="0" indent="0" algn="r" rtl="1">
              <a:buNone/>
            </a:pPr>
            <a:r>
              <a:rPr lang="he-IL" dirty="0" err="1"/>
              <a:t>וה</a:t>
            </a:r>
            <a:r>
              <a:rPr lang="he-IL" dirty="0"/>
              <a:t> </a:t>
            </a:r>
            <a:r>
              <a:rPr lang="es-AR" dirty="0" err="1"/>
              <a:t>threshold</a:t>
            </a:r>
            <a:r>
              <a:rPr lang="es-AR" dirty="0"/>
              <a:t>  </a:t>
            </a:r>
            <a:r>
              <a:rPr lang="he-IL" dirty="0"/>
              <a:t> הוא 3 פעמים ה </a:t>
            </a:r>
            <a:r>
              <a:rPr lang="es-AR" dirty="0" err="1"/>
              <a:t>baseline</a:t>
            </a:r>
            <a:r>
              <a:rPr lang="es-AR" dirty="0"/>
              <a:t> </a:t>
            </a:r>
            <a:r>
              <a:rPr lang="he-IL" dirty="0"/>
              <a:t> כאשר הפיק צריך להיות במרחק של 3 ובעובי של 3.</a:t>
            </a:r>
          </a:p>
          <a:p>
            <a:pPr marL="0" indent="0" algn="r" rtl="1">
              <a:buNone/>
            </a:pPr>
            <a:r>
              <a:rPr lang="he-IL" dirty="0"/>
              <a:t>אחרי שנמצאו הפיקים מחפשים את החלון של האירוע עצמו – החלון נקבע בהתאם ל </a:t>
            </a:r>
            <a:r>
              <a:rPr lang="es-AR" dirty="0" err="1"/>
              <a:t>baseline</a:t>
            </a:r>
            <a:r>
              <a:rPr lang="es-AR" dirty="0"/>
              <a:t>  </a:t>
            </a:r>
            <a:r>
              <a:rPr lang="he-IL" dirty="0"/>
              <a:t>עבור כל פיק מוצאים את המקום הראשון משני הצדדים בו יורדים מתחת ל </a:t>
            </a:r>
            <a:r>
              <a:rPr lang="es-AR" dirty="0" err="1"/>
              <a:t>baseline</a:t>
            </a:r>
            <a:r>
              <a:rPr lang="es-AR" dirty="0"/>
              <a:t> .</a:t>
            </a:r>
          </a:p>
          <a:p>
            <a:pPr marL="0" indent="0" algn="r" rtl="1">
              <a:buNone/>
            </a:pPr>
            <a:r>
              <a:rPr lang="he-IL" dirty="0"/>
              <a:t>יוצא פלט בשם : </a:t>
            </a:r>
            <a:r>
              <a:rPr lang="es-AR" dirty="0" err="1"/>
              <a:t>SelectedEventsForROI</a:t>
            </a:r>
            <a:endParaRPr lang="es-AR" dirty="0"/>
          </a:p>
          <a:p>
            <a:pPr marL="0" indent="0" algn="r">
              <a:buNone/>
            </a:pPr>
            <a:endParaRPr lang="LID4096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4A215-8972-4501-97B8-4F4D5787A0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מציאת </a:t>
            </a:r>
            <a:r>
              <a:rPr lang="en-US" dirty="0"/>
              <a:t>Events</a:t>
            </a:r>
            <a:r>
              <a:rPr lang="he-IL" dirty="0"/>
              <a:t> עבור הפעילות</a:t>
            </a:r>
          </a:p>
          <a:p>
            <a:pPr algn="r" rtl="1"/>
            <a:r>
              <a:rPr lang="he-IL" dirty="0"/>
              <a:t>הממוצעת של ה </a:t>
            </a:r>
            <a:r>
              <a:rPr lang="en-US" dirty="0"/>
              <a:t>ROI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79853-0B0C-4431-A880-58AC3C96A7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7393" y="3361650"/>
            <a:ext cx="3891915" cy="33896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140E92-552A-4BBD-97EB-266A8899A59D}"/>
              </a:ext>
            </a:extLst>
          </p:cNvPr>
          <p:cNvSpPr/>
          <p:nvPr/>
        </p:nvSpPr>
        <p:spPr>
          <a:xfrm>
            <a:off x="4879308" y="3964169"/>
            <a:ext cx="6474492" cy="1256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יש כמה אופציות השוואה בקוד אפשר לבחור את גודל האירוע לפי הפיק 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קטן מ 2 זה אירוע קטן , בין 2 עד 5 זה בינוני , גדול מ5 זה אירוע גדול.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חלוקה לחלונות זה יכול להיות חלון מלאה או מתחילת האירוע ועד הפיק לא כולל הירידה.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5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79D455-7B45-48A5-9684-EF35B51E03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חישוב מטריצת מרחקים בין כל </a:t>
            </a:r>
            <a:r>
              <a:rPr lang="en-US" dirty="0"/>
              <a:t>ROI</a:t>
            </a:r>
            <a:r>
              <a:rPr lang="he-IL" dirty="0"/>
              <a:t> לפי הפעילות 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BF2B1-99B5-4783-82CA-58044C4005C0}"/>
              </a:ext>
            </a:extLst>
          </p:cNvPr>
          <p:cNvSpPr/>
          <p:nvPr/>
        </p:nvSpPr>
        <p:spPr>
          <a:xfrm>
            <a:off x="471182" y="1436314"/>
            <a:ext cx="11249636" cy="511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אחרי שהגדרנו מי הוא </a:t>
            </a:r>
            <a:r>
              <a:rPr lang="es-AR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ואת החלונות המתאימים מחשבים מטריצת מרחקים של פעילות ה 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בין כל שני 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יש כמה דרכים לחישוב הזה :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</a:t>
            </a:r>
            <a:r>
              <a:rPr lang="es-AR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Euclidean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מרחק </a:t>
            </a:r>
            <a:r>
              <a:rPr lang="he-IL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אוקלידי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בין וקטור ערכי הקלציום עבור כל החלון של האירוע בין כל 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ל 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ואז חישוב ממוצע המרחקים עבור כל האירועים. 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</a:t>
            </a:r>
            <a:r>
              <a:rPr lang="es-AR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PeakDistance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עבור כל </a:t>
            </a:r>
            <a:r>
              <a:rPr lang="es-AR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peak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יש את הנקודה בזמן בה הוא התרחש. לוקחים לכל </a:t>
            </a:r>
            <a:r>
              <a:rPr lang="es-AR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peak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את הזמן בו הוא התרחש ולכל 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מחשבים את המרחק האבסולוטי בין ערך הפעילות בזמן הפיק לכל 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אחר. ואז עבור כל הפיקים עושים ממוצע של המרחקים.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3. </a:t>
            </a:r>
            <a:r>
              <a:rPr lang="es-AR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WindowEventFULLPearson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עבור כל חלון ה</a:t>
            </a:r>
            <a:r>
              <a:rPr lang="es-AR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.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לוקחים את וקטור הפעילות של 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_1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בחלון לעומת וקטור הפעילות של 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_2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בחלון ועושים ל 2 הווקטורים פירסון כדי למצוא את הקורלציה בניהם. יש לציין שבגלל שבהגדרת מטריצת מרחקים הכי קרוב זה אפס ולא אחד ובהגדרה של פירסון 1 זה הכי קרוב , מה שנעשה זה </a:t>
            </a:r>
            <a:r>
              <a:rPr lang="he-IL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1-</a:t>
            </a:r>
            <a:r>
              <a:rPr lang="es-AR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pearonValue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.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כלומר 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מול עצמו יצא 0 וגם מי שמאוד קרוב יהיה אפס . מי שפירסון שלו חיובי יהיה בין 0-1 כאשר ככל שזה קרוב יותר לאפס הקורלציה גבוהה יותר 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ומי שפירסון שלו שלילי יהיה בין 1-2 ככל שהקורלציה השלילית גבוהה יותר זה יותר קרוב ל 2.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4. </a:t>
            </a:r>
            <a:r>
              <a:rPr lang="es-AR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WindoEventToPeakPearson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אותו הדבר כמו ההגדרה ב 3 רק שהפעם החלון לאירוע הוא רק מתחילת האירוע עד הפיק.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</a:pP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5. </a:t>
            </a:r>
            <a:r>
              <a:rPr lang="es-AR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PeaksPearson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לכל 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עבור כל נקודה בזמן בה מצאנו אירוע והיה פיק יוצרים ווקטור של ערכי הפעילות שלו בזמני הפיקים השונים. עושים השוואה של 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Pearson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בין ווקטורים של כל 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ל </a:t>
            </a:r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אחר . שוב עם אותו עיקרון של הפחתה ב 1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88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35892A2-569E-4151-B08B-B93B59F1B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873" y="538850"/>
            <a:ext cx="768503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את מטריצת המרחקים שיוצאת בהתאם לחישוב המרחק שנבחר אנחנו מציגים בהתאם לחלוקה ל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</a:t>
            </a:r>
            <a:r>
              <a:rPr kumimoji="0" lang="he-IL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שקיבלנו בעבור המרחקי 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kumimoji="0" lang="he-IL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על העץ עצמו. כלומר כופים את הסדר של העץ עצמו על הפעילות של ה 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kumimoji="0" lang="he-IL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LID4096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השם של הקובץ שיוצא הוא : </a:t>
            </a:r>
            <a:r>
              <a:rPr kumimoji="0" lang="en-US" altLang="LID4096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DistMatrixActivity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kumimoji="0" lang="en-US" altLang="LID4096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roiActivityDistanceFunction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}_</a:t>
            </a:r>
            <a:r>
              <a:rPr kumimoji="0" lang="en-US" altLang="LID4096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eventsSize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kumimoji="0" lang="en-US" altLang="LID4096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roiActivityPeakSize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kumimoji="0" lang="en-US" altLang="LID4096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3" name="Picture 6">
            <a:extLst>
              <a:ext uri="{FF2B5EF4-FFF2-40B4-BE49-F238E27FC236}">
                <a16:creationId xmlns:a16="http://schemas.microsoft.com/office/drawing/2014/main" id="{7137710A-E0B1-49E2-B649-5C1E44FF4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38" y="538850"/>
            <a:ext cx="27527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1062B5C-0296-4CC1-99F6-60D4E89DB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80" y="47617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AFBB3F-0811-486C-96E8-F99D43BBA69F}"/>
              </a:ext>
            </a:extLst>
          </p:cNvPr>
          <p:cNvCxnSpPr/>
          <p:nvPr/>
        </p:nvCxnSpPr>
        <p:spPr>
          <a:xfrm>
            <a:off x="575353" y="3184989"/>
            <a:ext cx="10993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97CD7714-F7E8-494B-8922-B16FAD3A6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636" y="3456819"/>
            <a:ext cx="9222768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את ה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dendrogram </a:t>
            </a:r>
            <a:r>
              <a:rPr kumimoji="0" lang="he-IL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בעבור הפעילות של ה 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kumimoji="0" lang="he-IL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שוב חישבתי בהתאם למטריצת המרחקים שיצא עם פונקציית 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linkage</a:t>
            </a:r>
            <a:r>
              <a:rPr kumimoji="0" lang="he-IL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שעושה 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 </a:t>
            </a:r>
            <a:r>
              <a:rPr kumimoji="0" lang="he-IL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השם של הקובץ יהיה : </a:t>
            </a:r>
            <a:r>
              <a:rPr kumimoji="0" lang="en-US" altLang="LID4096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DendrogramROIActivityDist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kumimoji="0" lang="en-US" altLang="LID4096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roiActivityDistanceFunction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}_</a:t>
            </a:r>
            <a:r>
              <a:rPr kumimoji="0" lang="en-US" altLang="LID4096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eventsSize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kumimoji="0" lang="en-US" altLang="LID4096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roiActivityPeakSize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endParaRPr kumimoji="0" lang="en-US" altLang="LID4096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7">
            <a:extLst>
              <a:ext uri="{FF2B5EF4-FFF2-40B4-BE49-F238E27FC236}">
                <a16:creationId xmlns:a16="http://schemas.microsoft.com/office/drawing/2014/main" id="{005E0B88-FE6B-43B5-BFCC-E69C270A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84" y="4374795"/>
            <a:ext cx="3259552" cy="235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43550438-898F-4FB9-9B30-ED641AC3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11" y="65169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46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0FD955-B123-46C6-B6A3-6681738AA6EC}"/>
              </a:ext>
            </a:extLst>
          </p:cNvPr>
          <p:cNvSpPr/>
          <p:nvPr/>
        </p:nvSpPr>
        <p:spPr>
          <a:xfrm>
            <a:off x="421241" y="312069"/>
            <a:ext cx="11507056" cy="363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הצגה של מרחק הפעילות כפונקציה של המרחק הפיזי על העץ כאשר כל נקודה מייצגת השוואה בין שני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וערך ה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יהיה המרחק בניהם על העץ וערך ה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יהיה מרחק הפעילות שלהם.</a:t>
            </a:r>
          </a:p>
          <a:p>
            <a:pPr algn="r" rtl="1">
              <a:lnSpc>
                <a:spcPct val="107000"/>
              </a:lnSpc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הצבעים בפלט מחלקים את ההשוואה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לפי חלוקת הנוירון ל עצים בהתאם לעומק 1 – כלומר שני עצים מרכזים </a:t>
            </a:r>
          </a:p>
          <a:p>
            <a:pPr algn="r" rtl="1">
              <a:lnSpc>
                <a:spcPct val="107000"/>
              </a:lnSpc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אם ההשוואה היא בין 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על עצים נפרדים אז הצבע אדום אחרת בהתאם למה שרשום על הפלט כל השוואה בתוך העץ קיבלה צבע אחר.</a:t>
            </a:r>
          </a:p>
          <a:p>
            <a:pPr algn="r" rtl="1">
              <a:lnSpc>
                <a:spcPct val="107000"/>
              </a:lnSpc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השם של הקובץ יהיה : 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ActivityDistVSDendriticDistForROI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_{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roiActivityDistanceFunction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}_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eventsSize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roiActivityPeakSize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}_numofTreeDepth2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בנוסף לכך עבור העומק הזה חושבה </a:t>
            </a:r>
            <a:r>
              <a:rPr lang="he-IL" dirty="0" err="1">
                <a:latin typeface="Calibri" panose="020F0502020204030204" pitchFamily="34" charset="0"/>
                <a:ea typeface="Calibri" panose="020F0502020204030204" pitchFamily="34" charset="0"/>
              </a:rPr>
              <a:t>הקורלצית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פירסון של הגרף עבור כל ההשוואות ושל הגרף עבור השוואות רק בתוך העץ. התוצאות נמצאות בקובץ : 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CorrEventsDistVSDendriticDist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_{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roiActivityDistanceFunction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}_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eventsSize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s-A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roiActivityPeakSize</a:t>
            </a:r>
            <a:r>
              <a:rPr lang="es-A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}_numofTreeDepth2.mat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EC00E-209E-4823-AD67-2C565DF8B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1" y="3672020"/>
            <a:ext cx="4085705" cy="31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7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1109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Tree And Activity</vt:lpstr>
      <vt:lpstr>PowerPoint Presentation</vt:lpstr>
      <vt:lpstr>חישוב מטריצת מרחקים בין כל ROI על העץ עצמו</vt:lpstr>
      <vt:lpstr>PowerPoint Presentation</vt:lpstr>
      <vt:lpstr>PowerPoint Presentation</vt:lpstr>
      <vt:lpstr>מציאת Events עבור הפעילות הממוצעת של ה ROI</vt:lpstr>
      <vt:lpstr>חישוב מטריצת מרחקים בין כל ROI לפי הפעילות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And Activity</dc:title>
  <dc:creator>shay achvat</dc:creator>
  <cp:lastModifiedBy>shay achvat</cp:lastModifiedBy>
  <cp:revision>3</cp:revision>
  <dcterms:created xsi:type="dcterms:W3CDTF">2020-01-01T15:27:46Z</dcterms:created>
  <dcterms:modified xsi:type="dcterms:W3CDTF">2020-01-01T15:53:01Z</dcterms:modified>
</cp:coreProperties>
</file>