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3"/>
    <p:restoredTop sz="96327"/>
  </p:normalViewPr>
  <p:slideViewPr>
    <p:cSldViewPr snapToGrid="0">
      <p:cViewPr varScale="1">
        <p:scale>
          <a:sx n="157" d="100"/>
          <a:sy n="157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C94DE-F823-E8D3-62DB-CF43B2CD1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Factors Affecting </a:t>
            </a:r>
            <a:br>
              <a:rPr lang="en-US" dirty="0"/>
            </a:br>
            <a:r>
              <a:rPr lang="en-US" dirty="0"/>
              <a:t>Climate Change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590B5-FD73-CD7A-028B-C286ED2826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Dexter Schincke</a:t>
            </a:r>
          </a:p>
        </p:txBody>
      </p:sp>
    </p:spTree>
    <p:extLst>
      <p:ext uri="{BB962C8B-B14F-4D97-AF65-F5344CB8AC3E}">
        <p14:creationId xmlns:p14="http://schemas.microsoft.com/office/powerpoint/2010/main" val="2557411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A2452-1F39-3D2A-7132-AA184D2A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60A66-B5E5-1B63-2DA7-AFAFC67AD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Observed correlation: 0.7485 between CO2 and temperature.</a:t>
            </a:r>
          </a:p>
          <a:p>
            <a:r>
              <a:rPr lang="en-US" dirty="0"/>
              <a:t>Permutation test p-value: 0.0, highly statistically significant.</a:t>
            </a:r>
          </a:p>
          <a:p>
            <a:r>
              <a:rPr lang="en-US" dirty="0"/>
              <a:t>Strong evidence supporting the hypothesis of a significant correlation between CO2 concentration and temperature.</a:t>
            </a:r>
          </a:p>
          <a:p>
            <a:r>
              <a:rPr lang="en-US" dirty="0"/>
              <a:t>P-value of 0.0 suggests none of the 1000 permuted correlations were as extreme as the observed correlation.</a:t>
            </a:r>
          </a:p>
          <a:p>
            <a:r>
              <a:rPr lang="en-US" dirty="0"/>
              <a:t>Indicates that changes in CO2 concentration may be associated with temperature changes.</a:t>
            </a:r>
          </a:p>
        </p:txBody>
      </p:sp>
    </p:spTree>
    <p:extLst>
      <p:ext uri="{BB962C8B-B14F-4D97-AF65-F5344CB8AC3E}">
        <p14:creationId xmlns:p14="http://schemas.microsoft.com/office/powerpoint/2010/main" val="54263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2C91F-B877-69F7-ADAE-A3232E3C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34434-3048-E3CE-AF41-B8B21D576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Predictors: CO2, Aerosols, MEI</a:t>
            </a:r>
          </a:p>
          <a:p>
            <a:r>
              <a:rPr lang="en-US" dirty="0"/>
              <a:t>R-squared: 0.670 (67% of variability explained)</a:t>
            </a:r>
          </a:p>
          <a:p>
            <a:r>
              <a:rPr lang="en-US" dirty="0"/>
              <a:t>F-statistic: 197.2 (p-value: 8.60e-70)</a:t>
            </a:r>
          </a:p>
          <a:p>
            <a:r>
              <a:rPr lang="en-US" dirty="0"/>
              <a:t>Significant impacts of CO2, Aerosols, MEI on temperature.</a:t>
            </a:r>
          </a:p>
        </p:txBody>
      </p:sp>
    </p:spTree>
    <p:extLst>
      <p:ext uri="{BB962C8B-B14F-4D97-AF65-F5344CB8AC3E}">
        <p14:creationId xmlns:p14="http://schemas.microsoft.com/office/powerpoint/2010/main" val="2307249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ED3E-D320-161F-4192-8BF1B9C2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8405E-857E-D71A-334B-1179BCA8F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Findings:</a:t>
            </a:r>
          </a:p>
          <a:p>
            <a:pPr lvl="1"/>
            <a:r>
              <a:rPr lang="en-US" dirty="0"/>
              <a:t>Outliers: Detected and removed 13 outliers using the Z-score test.</a:t>
            </a:r>
          </a:p>
          <a:p>
            <a:pPr lvl="1"/>
            <a:r>
              <a:rPr lang="en-US" dirty="0"/>
              <a:t>Variable Distributions: Revealed varied patterns, providing insights into the dataset's characteristics.</a:t>
            </a:r>
          </a:p>
          <a:p>
            <a:pPr lvl="1"/>
            <a:r>
              <a:rPr lang="en-US" dirty="0"/>
              <a:t>Correlation Analysis: Strong evidence of a significant correlation (0.7485) between CO2 and temperature.</a:t>
            </a:r>
          </a:p>
          <a:p>
            <a:pPr lvl="1"/>
            <a:r>
              <a:rPr lang="en-US" dirty="0"/>
              <a:t>Regression Model: Multiple linear regression demonstrated significant impacts of CO2, Aerosols, and MEI on temperature (R-squared: </a:t>
            </a:r>
            <a:r>
              <a:rPr lang="en-US"/>
              <a:t>0.670).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3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DCE3-EB0F-2B32-6A9E-C35333C4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6E872-3290-6CD0-A2C8-660D650C0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factors affect temperature and contribute to climate change?</a:t>
            </a:r>
          </a:p>
          <a:p>
            <a:r>
              <a:rPr lang="en-US" dirty="0"/>
              <a:t>Variables to look at:</a:t>
            </a:r>
          </a:p>
          <a:p>
            <a:pPr lvl="1"/>
            <a:r>
              <a:rPr lang="en-US" dirty="0"/>
              <a:t>Aerosols: Represents the concentration of aerosols.</a:t>
            </a:r>
          </a:p>
          <a:p>
            <a:pPr lvl="1"/>
            <a:r>
              <a:rPr lang="en-US" dirty="0"/>
              <a:t>CH4: Represents the concentration of methane.</a:t>
            </a:r>
          </a:p>
          <a:p>
            <a:pPr lvl="1"/>
            <a:r>
              <a:rPr lang="en-US" dirty="0"/>
              <a:t>MEI: A measure of the El Niño or La Niña climate pattern.</a:t>
            </a:r>
          </a:p>
          <a:p>
            <a:pPr lvl="1"/>
            <a:r>
              <a:rPr lang="en-US" dirty="0"/>
              <a:t>CO2: Carbon dioxide concentration - a key greenhouse gas.</a:t>
            </a:r>
          </a:p>
          <a:p>
            <a:pPr lvl="1"/>
            <a:r>
              <a:rPr lang="en-US" dirty="0"/>
              <a:t>Temp: Temperature</a:t>
            </a:r>
          </a:p>
        </p:txBody>
      </p:sp>
    </p:spTree>
    <p:extLst>
      <p:ext uri="{BB962C8B-B14F-4D97-AF65-F5344CB8AC3E}">
        <p14:creationId xmlns:p14="http://schemas.microsoft.com/office/powerpoint/2010/main" val="340841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08B3-3E6F-E167-1C70-949A3E4F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F0A87-D8EA-81E4-1B2E-45B58F676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Z-Score Test for Outliers</a:t>
            </a:r>
          </a:p>
          <a:p>
            <a:pPr lvl="1"/>
            <a:r>
              <a:rPr lang="en-US" dirty="0"/>
              <a:t>Identified 13 outliers in Aerosols, CH4, MEI, CO2, and Temp.</a:t>
            </a:r>
          </a:p>
          <a:p>
            <a:pPr lvl="1"/>
            <a:r>
              <a:rPr lang="en-US" dirty="0"/>
              <a:t>Z-score threshold is 3 standard deviations</a:t>
            </a:r>
          </a:p>
        </p:txBody>
      </p:sp>
    </p:spTree>
    <p:extLst>
      <p:ext uri="{BB962C8B-B14F-4D97-AF65-F5344CB8AC3E}">
        <p14:creationId xmlns:p14="http://schemas.microsoft.com/office/powerpoint/2010/main" val="137303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C6A04-4B9A-9AEB-3120-3E75657E4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Histograms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84CC31-7452-4238-A44E-A185E8FC2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Aerosols: Right-skewed</a:t>
            </a:r>
          </a:p>
          <a:p>
            <a:r>
              <a:rPr lang="en-US" sz="1400" dirty="0">
                <a:solidFill>
                  <a:srgbClr val="FFFFFF"/>
                </a:solidFill>
              </a:rPr>
              <a:t>CH4: Left-skewed</a:t>
            </a:r>
          </a:p>
          <a:p>
            <a:r>
              <a:rPr lang="en-US" sz="1400" dirty="0">
                <a:solidFill>
                  <a:srgbClr val="FFFFFF"/>
                </a:solidFill>
              </a:rPr>
              <a:t>MEI: Right-skewed</a:t>
            </a:r>
          </a:p>
          <a:p>
            <a:r>
              <a:rPr lang="en-US" sz="1400" dirty="0">
                <a:solidFill>
                  <a:srgbClr val="FFFFFF"/>
                </a:solidFill>
              </a:rPr>
              <a:t>CO2: Slightly left-skewed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Temp: Slightly Bimodal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4A35E7-A4C8-1D85-B3E9-7990876F8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672" y="1217244"/>
            <a:ext cx="6148007" cy="407305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50941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8100D021-ED8E-4951-8376-73996A82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6FE219C-22F7-4734-B3C1-28E70390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F2EC4B6-5524-4806-8575-59DB6B8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D50BBC6-5944-49AE-A819-558AB05AB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F2E428D-A109-43BE-8AC2-C83EF031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FAB0E-7249-2DCF-E1DA-8E2C5FBD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Descriptive Statistics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271274E-5F21-D1E2-AE96-999CCACEB28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85263161"/>
              </p:ext>
            </p:extLst>
          </p:nvPr>
        </p:nvGraphicFramePr>
        <p:xfrm>
          <a:off x="681037" y="2507544"/>
          <a:ext cx="10830644" cy="3257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996">
                  <a:extLst>
                    <a:ext uri="{9D8B030D-6E8A-4147-A177-3AD203B41FA5}">
                      <a16:colId xmlns:a16="http://schemas.microsoft.com/office/drawing/2014/main" val="4094913183"/>
                    </a:ext>
                  </a:extLst>
                </a:gridCol>
                <a:gridCol w="2010154">
                  <a:extLst>
                    <a:ext uri="{9D8B030D-6E8A-4147-A177-3AD203B41FA5}">
                      <a16:colId xmlns:a16="http://schemas.microsoft.com/office/drawing/2014/main" val="2939713407"/>
                    </a:ext>
                  </a:extLst>
                </a:gridCol>
                <a:gridCol w="1847354">
                  <a:extLst>
                    <a:ext uri="{9D8B030D-6E8A-4147-A177-3AD203B41FA5}">
                      <a16:colId xmlns:a16="http://schemas.microsoft.com/office/drawing/2014/main" val="1918192197"/>
                    </a:ext>
                  </a:extLst>
                </a:gridCol>
                <a:gridCol w="3185144">
                  <a:extLst>
                    <a:ext uri="{9D8B030D-6E8A-4147-A177-3AD203B41FA5}">
                      <a16:colId xmlns:a16="http://schemas.microsoft.com/office/drawing/2014/main" val="80470209"/>
                    </a:ext>
                  </a:extLst>
                </a:gridCol>
                <a:gridCol w="1893996">
                  <a:extLst>
                    <a:ext uri="{9D8B030D-6E8A-4147-A177-3AD203B41FA5}">
                      <a16:colId xmlns:a16="http://schemas.microsoft.com/office/drawing/2014/main" val="288012282"/>
                    </a:ext>
                  </a:extLst>
                </a:gridCol>
              </a:tblGrid>
              <a:tr h="542896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Mean</a:t>
                      </a:r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Mode</a:t>
                      </a:r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Standard Deviation</a:t>
                      </a:r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Skewness</a:t>
                      </a:r>
                    </a:p>
                  </a:txBody>
                  <a:tcPr marL="123385" marR="123385" marT="61693" marB="61693"/>
                </a:tc>
                <a:extLst>
                  <a:ext uri="{0D108BD9-81ED-4DB2-BD59-A6C34878D82A}">
                    <a16:rowId xmlns:a16="http://schemas.microsoft.com/office/drawing/2014/main" val="726350896"/>
                  </a:ext>
                </a:extLst>
              </a:tr>
              <a:tr h="542896">
                <a:tc>
                  <a:txBody>
                    <a:bodyPr/>
                    <a:lstStyle/>
                    <a:p>
                      <a:r>
                        <a:rPr lang="en-US" sz="2400"/>
                        <a:t>Aerosols</a:t>
                      </a:r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0.011968</a:t>
                      </a:r>
                      <a:endParaRPr lang="en-US" sz="2400"/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0.0021</a:t>
                      </a:r>
                      <a:endParaRPr lang="en-US" sz="2400"/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0.017635</a:t>
                      </a:r>
                      <a:endParaRPr lang="en-US" sz="2400"/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2.8521</a:t>
                      </a:r>
                      <a:endParaRPr lang="en-US" sz="2400"/>
                    </a:p>
                  </a:txBody>
                  <a:tcPr marL="123385" marR="123385" marT="61693" marB="61693"/>
                </a:tc>
                <a:extLst>
                  <a:ext uri="{0D108BD9-81ED-4DB2-BD59-A6C34878D82A}">
                    <a16:rowId xmlns:a16="http://schemas.microsoft.com/office/drawing/2014/main" val="2424972193"/>
                  </a:ext>
                </a:extLst>
              </a:tr>
              <a:tr h="542896">
                <a:tc>
                  <a:txBody>
                    <a:bodyPr/>
                    <a:lstStyle/>
                    <a:p>
                      <a:r>
                        <a:rPr lang="en-US" sz="2400"/>
                        <a:t>CH4</a:t>
                      </a:r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1750.26678</a:t>
                      </a:r>
                      <a:endParaRPr lang="en-US" sz="2400"/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1666.8300</a:t>
                      </a:r>
                      <a:endParaRPr lang="en-US" sz="2400"/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46.790855</a:t>
                      </a:r>
                      <a:endParaRPr lang="en-US" sz="2400"/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-0.8352</a:t>
                      </a:r>
                      <a:endParaRPr lang="en-US" sz="2400"/>
                    </a:p>
                  </a:txBody>
                  <a:tcPr marL="123385" marR="123385" marT="61693" marB="61693"/>
                </a:tc>
                <a:extLst>
                  <a:ext uri="{0D108BD9-81ED-4DB2-BD59-A6C34878D82A}">
                    <a16:rowId xmlns:a16="http://schemas.microsoft.com/office/drawing/2014/main" val="890772727"/>
                  </a:ext>
                </a:extLst>
              </a:tr>
              <a:tr h="542896">
                <a:tc>
                  <a:txBody>
                    <a:bodyPr/>
                    <a:lstStyle/>
                    <a:p>
                      <a:r>
                        <a:rPr lang="en-US" sz="2400"/>
                        <a:t>MEI</a:t>
                      </a:r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0.231258</a:t>
                      </a:r>
                      <a:endParaRPr lang="en-US" sz="2400"/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-1.0110</a:t>
                      </a:r>
                      <a:endParaRPr lang="en-US" sz="2400"/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0.919318</a:t>
                      </a:r>
                      <a:endParaRPr lang="en-US" sz="2400"/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0.6046</a:t>
                      </a:r>
                      <a:endParaRPr lang="en-US" sz="2400"/>
                    </a:p>
                  </a:txBody>
                  <a:tcPr marL="123385" marR="123385" marT="61693" marB="61693"/>
                </a:tc>
                <a:extLst>
                  <a:ext uri="{0D108BD9-81ED-4DB2-BD59-A6C34878D82A}">
                    <a16:rowId xmlns:a16="http://schemas.microsoft.com/office/drawing/2014/main" val="174888306"/>
                  </a:ext>
                </a:extLst>
              </a:tr>
              <a:tr h="542896">
                <a:tc>
                  <a:txBody>
                    <a:bodyPr/>
                    <a:lstStyle/>
                    <a:p>
                      <a:r>
                        <a:rPr lang="en-US" sz="2400"/>
                        <a:t>CO2</a:t>
                      </a:r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363.575051</a:t>
                      </a:r>
                      <a:endParaRPr lang="en-US" sz="2400"/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343.2</a:t>
                      </a:r>
                      <a:endParaRPr lang="en-US" sz="2400"/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12.786030</a:t>
                      </a:r>
                      <a:endParaRPr lang="en-US" sz="2400"/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0.1181</a:t>
                      </a:r>
                      <a:endParaRPr lang="en-US" sz="2400"/>
                    </a:p>
                  </a:txBody>
                  <a:tcPr marL="123385" marR="123385" marT="61693" marB="61693"/>
                </a:tc>
                <a:extLst>
                  <a:ext uri="{0D108BD9-81ED-4DB2-BD59-A6C34878D82A}">
                    <a16:rowId xmlns:a16="http://schemas.microsoft.com/office/drawing/2014/main" val="4283237296"/>
                  </a:ext>
                </a:extLst>
              </a:tr>
              <a:tr h="542896">
                <a:tc>
                  <a:txBody>
                    <a:bodyPr/>
                    <a:lstStyle/>
                    <a:p>
                      <a:r>
                        <a:rPr lang="en-US" sz="2400"/>
                        <a:t>Temp</a:t>
                      </a:r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0.264610</a:t>
                      </a:r>
                      <a:endParaRPr lang="en-US" sz="2400"/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0.1760</a:t>
                      </a:r>
                      <a:endParaRPr lang="en-US" sz="2400"/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0.176554</a:t>
                      </a:r>
                      <a:endParaRPr lang="en-US" sz="2400"/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-0.0103</a:t>
                      </a:r>
                      <a:endParaRPr lang="en-US" sz="2400"/>
                    </a:p>
                  </a:txBody>
                  <a:tcPr marL="123385" marR="123385" marT="61693" marB="61693"/>
                </a:tc>
                <a:extLst>
                  <a:ext uri="{0D108BD9-81ED-4DB2-BD59-A6C34878D82A}">
                    <a16:rowId xmlns:a16="http://schemas.microsoft.com/office/drawing/2014/main" val="101163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42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4B03C-72FA-C15A-4C20-B25B162EF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Probability Mass Function (PMF)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66A31B-D648-4D87-EAE5-612F7B58FFAA}"/>
              </a:ext>
            </a:extLst>
          </p:cNvPr>
          <p:cNvSpPr txBox="1"/>
          <p:nvPr/>
        </p:nvSpPr>
        <p:spPr>
          <a:xfrm>
            <a:off x="680321" y="2336873"/>
            <a:ext cx="36562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</a:rPr>
              <a:t>Higher likelihood of lower CO2 concentrations.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</a:rPr>
              <a:t>Gradual decrease in probability with higher concentrations.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of a number of co2 concentration&#10;&#10;Description automatically generated">
            <a:extLst>
              <a:ext uri="{FF2B5EF4-FFF2-40B4-BE49-F238E27FC236}">
                <a16:creationId xmlns:a16="http://schemas.microsoft.com/office/drawing/2014/main" id="{ADABA30B-7573-0233-DFCD-5AC2EC39D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085" y="1539799"/>
            <a:ext cx="5629268" cy="3771608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45151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0A4FE-62D9-C7F8-91E1-39F55B273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Cumulative Distribution Function (CDF)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765CA1C-85F5-58D4-6F3D-9F6F5FFBB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</a:rPr>
              <a:t>Uniform and steady increase in cumulative probability.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</a:rPr>
              <a:t>Each concentration level contributes consistently.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of a graph showing the amount of co2&#10;&#10;Description automatically generated">
            <a:extLst>
              <a:ext uri="{FF2B5EF4-FFF2-40B4-BE49-F238E27FC236}">
                <a16:creationId xmlns:a16="http://schemas.microsoft.com/office/drawing/2014/main" id="{A35F38EC-56D6-9C08-21F9-CF25DCF4E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5" y="1518688"/>
            <a:ext cx="5629268" cy="381382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74351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6FDD-CE4B-80F2-D3DF-556D7E35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Analytical Distribution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6ACA83-7AE0-B1F4-02CB-19583A927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en-US" sz="1800" dirty="0"/>
              <a:t>Dual peaks in temperature distribution.</a:t>
            </a:r>
          </a:p>
          <a:p>
            <a:r>
              <a:rPr lang="en-US" sz="1800" dirty="0"/>
              <a:t>Normal distribution curve fitted to data.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7A8B9A-03DE-F9D0-6651-832FA4AA0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015" y="2336800"/>
            <a:ext cx="5292445" cy="359886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372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EC30-47D3-D380-4F34-F471DE380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Scatter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03CCA-F78D-83BA-7108-830597C5D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</a:rPr>
              <a:t>CO2 vs. Temperature: U-shaped pattern.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</a:rPr>
              <a:t>MEI vs. Temperature: Scattered with no clear trend.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</a:rPr>
              <a:t>Aerosols vs. Temperature: More aerosols may be linked to lower temperatures.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</a:rPr>
              <a:t>CH4 vs. Temperature: Loose line with a slight curve up.</a:t>
            </a:r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AFC7A6-A9B7-6421-701B-BFB3E2FC5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326" y="2336800"/>
            <a:ext cx="5411823" cy="359886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66687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36</TotalTime>
  <Words>429</Words>
  <Application>Microsoft Macintosh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Factors Affecting  Climate Change</vt:lpstr>
      <vt:lpstr>Statistical Question</vt:lpstr>
      <vt:lpstr>Outlier Detection</vt:lpstr>
      <vt:lpstr>Histograms</vt:lpstr>
      <vt:lpstr>Descriptive Statistics</vt:lpstr>
      <vt:lpstr>Probability Mass Function (PMF)</vt:lpstr>
      <vt:lpstr>Cumulative Distribution Function (CDF)</vt:lpstr>
      <vt:lpstr>Analytical Distribution</vt:lpstr>
      <vt:lpstr>Scatter Plots</vt:lpstr>
      <vt:lpstr>Hypothesis Testing</vt:lpstr>
      <vt:lpstr>Regression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Affecting  Climate Change</dc:title>
  <dc:creator>Dexter Schincke</dc:creator>
  <cp:lastModifiedBy>Dexter Schincke</cp:lastModifiedBy>
  <cp:revision>2</cp:revision>
  <dcterms:created xsi:type="dcterms:W3CDTF">2023-11-18T22:07:51Z</dcterms:created>
  <dcterms:modified xsi:type="dcterms:W3CDTF">2023-11-18T22:44:09Z</dcterms:modified>
</cp:coreProperties>
</file>