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8" r:id="rId3"/>
    <p:sldId id="303" r:id="rId4"/>
    <p:sldId id="259" r:id="rId5"/>
    <p:sldId id="304" r:id="rId6"/>
    <p:sldId id="297" r:id="rId7"/>
    <p:sldId id="300" r:id="rId8"/>
    <p:sldId id="301" r:id="rId9"/>
    <p:sldId id="302" r:id="rId10"/>
    <p:sldId id="308" r:id="rId11"/>
    <p:sldId id="260" r:id="rId12"/>
    <p:sldId id="262" r:id="rId13"/>
    <p:sldId id="309" r:id="rId14"/>
    <p:sldId id="310" r:id="rId15"/>
    <p:sldId id="311" r:id="rId16"/>
    <p:sldId id="312" r:id="rId17"/>
    <p:sldId id="313" r:id="rId18"/>
    <p:sldId id="305" r:id="rId19"/>
    <p:sldId id="314" r:id="rId20"/>
    <p:sldId id="306" r:id="rId21"/>
    <p:sldId id="316" r:id="rId22"/>
    <p:sldId id="315" r:id="rId23"/>
  </p:sldIdLst>
  <p:sldSz cx="9144000" cy="5143500" type="screen16x9"/>
  <p:notesSz cx="6858000" cy="9144000"/>
  <p:embeddedFontLst>
    <p:embeddedFont>
      <p:font typeface="Advent Pro SemiBold" pitchFamily="2" charset="77"/>
      <p:regular r:id="rId25"/>
      <p:bold r:id="rId26"/>
      <p:italic r:id="rId27"/>
      <p:boldItalic r:id="rId28"/>
    </p:embeddedFont>
    <p:embeddedFont>
      <p:font typeface="Fira Sans Condensed Medium" panose="020F0502020204030204" pitchFamily="34" charset="0"/>
      <p:regular r:id="rId29"/>
      <p:bold r:id="rId30"/>
      <p:italic r:id="rId31"/>
      <p:boldItalic r:id="rId32"/>
    </p:embeddedFont>
    <p:embeddedFont>
      <p:font typeface="Fira Sans Extra Condensed Medium" panose="020B0503050000020004" pitchFamily="34" charset="0"/>
      <p:regular r:id="rId33"/>
      <p:bold r:id="rId34"/>
      <p:italic r:id="rId35"/>
      <p:boldItalic r:id="rId36"/>
    </p:embeddedFont>
    <p:embeddedFont>
      <p:font typeface="Maven Pro" pitchFamily="2" charset="77"/>
      <p:regular r:id="rId37"/>
      <p:bold r:id="rId38"/>
    </p:embeddedFont>
    <p:embeddedFont>
      <p:font typeface="Share Tech" pitchFamily="2" charset="77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C4D3EE-BFCD-4D6B-A05C-643479B0ADA0}">
  <a:tblStyle styleId="{B7C4D3EE-BFCD-4D6B-A05C-643479B0AD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2"/>
    <p:restoredTop sz="94706"/>
  </p:normalViewPr>
  <p:slideViewPr>
    <p:cSldViewPr snapToGrid="0">
      <p:cViewPr varScale="1">
        <p:scale>
          <a:sx n="168" d="100"/>
          <a:sy n="168" d="100"/>
        </p:scale>
        <p:origin x="200" y="3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16AF755D-0507-5FB2-115A-A64D2EF1B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BD76E9ED-09E9-2B24-B5F8-A947441B81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E599515A-506C-F26A-D5F6-B878B4C15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6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Dexter Schincke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Hunter Fernandez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</a:t>
            </a:r>
            <a:r>
              <a:rPr lang="en-US" dirty="0" err="1"/>
              <a:t>ti</a:t>
            </a:r>
            <a:r>
              <a:rPr lang="en" dirty="0" err="1"/>
              <a:t>ve</a:t>
            </a:r>
            <a:r>
              <a:rPr lang="en" dirty="0"/>
              <a:t> Analytics for </a:t>
            </a:r>
            <a:r>
              <a:rPr lang="en" dirty="0">
                <a:solidFill>
                  <a:schemeClr val="accent2"/>
                </a:solidFill>
              </a:rPr>
              <a:t>NVIDIA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5" name="Google Shape;455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893CC-6B0C-ED57-A15C-E68919F1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10" y="1127893"/>
            <a:ext cx="6971974" cy="3119642"/>
          </a:xfrm>
        </p:spPr>
        <p:txBody>
          <a:bodyPr/>
          <a:lstStyle/>
          <a:p>
            <a:r>
              <a:rPr lang="en-US" sz="2000" dirty="0"/>
              <a:t>Logistic Regression</a:t>
            </a:r>
          </a:p>
          <a:p>
            <a:pPr marL="114300" indent="0"/>
            <a:r>
              <a:rPr lang="en-US" sz="2000" dirty="0"/>
              <a:t>- Baseline model to use as a comparison point.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114300" indent="0"/>
            <a:r>
              <a:rPr lang="en-US" sz="2000" dirty="0"/>
              <a:t>Random Forest</a:t>
            </a:r>
          </a:p>
          <a:p>
            <a:pPr marL="114300" indent="0"/>
            <a:r>
              <a:rPr lang="en-US" sz="2000" dirty="0"/>
              <a:t>- Model to find non-linear relationships between features.</a:t>
            </a:r>
          </a:p>
          <a:p>
            <a:pPr marL="114300" indent="0"/>
            <a:endParaRPr lang="en-US" sz="2000" dirty="0"/>
          </a:p>
          <a:p>
            <a:pPr marL="114300" indent="0"/>
            <a:r>
              <a:rPr lang="en-US" sz="2000" dirty="0"/>
              <a:t>LSTM (Long Short-Term Memory)</a:t>
            </a:r>
          </a:p>
          <a:p>
            <a:pPr marL="114300" indent="0"/>
            <a:r>
              <a:rPr lang="en-US" sz="2000" dirty="0"/>
              <a:t>- Great for capturing temporal dependencies.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6FD4DD-763C-0786-73D9-837040316280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pSp>
        <p:nvGrpSpPr>
          <p:cNvPr id="10" name="Google Shape;491;p27">
            <a:extLst>
              <a:ext uri="{FF2B5EF4-FFF2-40B4-BE49-F238E27FC236}">
                <a16:creationId xmlns:a16="http://schemas.microsoft.com/office/drawing/2014/main" id="{D06970C7-EBD1-170E-2CAD-49F68272E8C6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1" name="Google Shape;492;p27">
              <a:extLst>
                <a:ext uri="{FF2B5EF4-FFF2-40B4-BE49-F238E27FC236}">
                  <a16:creationId xmlns:a16="http://schemas.microsoft.com/office/drawing/2014/main" id="{BD1E22C5-AEFE-0A35-04BA-5F50CB684B20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3;p27">
              <a:extLst>
                <a:ext uri="{FF2B5EF4-FFF2-40B4-BE49-F238E27FC236}">
                  <a16:creationId xmlns:a16="http://schemas.microsoft.com/office/drawing/2014/main" id="{624A2FA4-5871-EDE1-67D1-39340C7861CB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4;p27">
              <a:extLst>
                <a:ext uri="{FF2B5EF4-FFF2-40B4-BE49-F238E27FC236}">
                  <a16:creationId xmlns:a16="http://schemas.microsoft.com/office/drawing/2014/main" id="{8D809EAA-2F27-B297-78DE-89ECA7C21FC1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5;p27">
              <a:extLst>
                <a:ext uri="{FF2B5EF4-FFF2-40B4-BE49-F238E27FC236}">
                  <a16:creationId xmlns:a16="http://schemas.microsoft.com/office/drawing/2014/main" id="{C1B5BE39-2122-37EC-146F-6FDE58F346DF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6;p27">
              <a:extLst>
                <a:ext uri="{FF2B5EF4-FFF2-40B4-BE49-F238E27FC236}">
                  <a16:creationId xmlns:a16="http://schemas.microsoft.com/office/drawing/2014/main" id="{F02A5C2A-A1A4-D54A-AD1A-05361D5A9DB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7;p27">
              <a:extLst>
                <a:ext uri="{FF2B5EF4-FFF2-40B4-BE49-F238E27FC236}">
                  <a16:creationId xmlns:a16="http://schemas.microsoft.com/office/drawing/2014/main" id="{89D9B114-86B9-33ED-9CD0-82E3278361C6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84;p27">
            <a:extLst>
              <a:ext uri="{FF2B5EF4-FFF2-40B4-BE49-F238E27FC236}">
                <a16:creationId xmlns:a16="http://schemas.microsoft.com/office/drawing/2014/main" id="{CC4CF9FD-47D8-2D7B-AA5B-36EAB98BBD82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498;p27">
            <a:extLst>
              <a:ext uri="{FF2B5EF4-FFF2-40B4-BE49-F238E27FC236}">
                <a16:creationId xmlns:a16="http://schemas.microsoft.com/office/drawing/2014/main" id="{2C0AA94C-24D0-764C-3FA3-91AD70518E50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9" name="Google Shape;499;p27">
              <a:extLst>
                <a:ext uri="{FF2B5EF4-FFF2-40B4-BE49-F238E27FC236}">
                  <a16:creationId xmlns:a16="http://schemas.microsoft.com/office/drawing/2014/main" id="{AE0C14F8-A10B-3B58-E221-E29D86F2C229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27">
              <a:extLst>
                <a:ext uri="{FF2B5EF4-FFF2-40B4-BE49-F238E27FC236}">
                  <a16:creationId xmlns:a16="http://schemas.microsoft.com/office/drawing/2014/main" id="{73BE9EDD-D896-4454-9411-C939B2BF8347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27">
              <a:extLst>
                <a:ext uri="{FF2B5EF4-FFF2-40B4-BE49-F238E27FC236}">
                  <a16:creationId xmlns:a16="http://schemas.microsoft.com/office/drawing/2014/main" id="{843A4A09-2E84-7AD6-F203-6F2938C13468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27">
              <a:extLst>
                <a:ext uri="{FF2B5EF4-FFF2-40B4-BE49-F238E27FC236}">
                  <a16:creationId xmlns:a16="http://schemas.microsoft.com/office/drawing/2014/main" id="{4EB33070-F0D0-B850-B05F-7E0BFDCCF00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719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and Testing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6934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Split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5" y="1684093"/>
            <a:ext cx="328433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20%	            80%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6587067" y="1196025"/>
            <a:ext cx="16006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2514340" y="3097551"/>
            <a:ext cx="349683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Random Forest: used </a:t>
            </a:r>
            <a:r>
              <a:rPr lang="en-US" dirty="0" err="1"/>
              <a:t>GridSearchCV</a:t>
            </a:r>
            <a:r>
              <a:rPr lang="en-US" dirty="0"/>
              <a:t> for optimization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LSTM: Trained for ten epochs, batch size of 32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77" name="Google Shape;577;p29"/>
          <p:cNvGrpSpPr/>
          <p:nvPr/>
        </p:nvGrpSpPr>
        <p:grpSpPr>
          <a:xfrm>
            <a:off x="923634" y="2033707"/>
            <a:ext cx="3049872" cy="413171"/>
            <a:chOff x="4645621" y="3190689"/>
            <a:chExt cx="1602076" cy="217036"/>
          </a:xfrm>
        </p:grpSpPr>
        <p:sp>
          <p:nvSpPr>
            <p:cNvPr id="579" name="Google Shape;579;p29"/>
            <p:cNvSpPr/>
            <p:nvPr/>
          </p:nvSpPr>
          <p:spPr>
            <a:xfrm>
              <a:off x="4960453" y="3257061"/>
              <a:ext cx="1287244" cy="98124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Training</a:t>
              </a:r>
              <a:endParaRPr dirty="0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645621" y="3257061"/>
              <a:ext cx="313340" cy="98078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Test</a:t>
              </a:r>
              <a:endParaRPr dirty="0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939437" y="3190689"/>
              <a:ext cx="24016" cy="217036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cxnSpLocks/>
            <a:stCxn id="573" idx="1"/>
          </p:cNvCxnSpPr>
          <p:nvPr/>
        </p:nvCxnSpPr>
        <p:spPr>
          <a:xfrm rot="10800000" flipH="1" flipV="1">
            <a:off x="931232" y="1484925"/>
            <a:ext cx="1896545" cy="2152109"/>
          </a:xfrm>
          <a:prstGeom prst="bentConnector4">
            <a:avLst>
              <a:gd name="adj1" fmla="val -12053"/>
              <a:gd name="adj2" fmla="val 99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  <a:stCxn id="575" idx="3"/>
          </p:cNvCxnSpPr>
          <p:nvPr/>
        </p:nvCxnSpPr>
        <p:spPr>
          <a:xfrm flipH="1">
            <a:off x="7085642" y="1484925"/>
            <a:ext cx="1102037" cy="2273308"/>
          </a:xfrm>
          <a:prstGeom prst="bentConnector4">
            <a:avLst>
              <a:gd name="adj1" fmla="val -20743"/>
              <a:gd name="adj2" fmla="val 5635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9">
            <a:extLst>
              <a:ext uri="{FF2B5EF4-FFF2-40B4-BE49-F238E27FC236}">
                <a16:creationId xmlns:a16="http://schemas.microsoft.com/office/drawing/2014/main" id="{43843347-6912-3FD4-211B-6B4BA116382B}"/>
              </a:ext>
            </a:extLst>
          </p:cNvPr>
          <p:cNvSpPr txBox="1">
            <a:spLocks/>
          </p:cNvSpPr>
          <p:nvPr/>
        </p:nvSpPr>
        <p:spPr>
          <a:xfrm>
            <a:off x="3156420" y="2571750"/>
            <a:ext cx="201557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Model Tuning</a:t>
            </a:r>
          </a:p>
        </p:txBody>
      </p:sp>
      <p:sp>
        <p:nvSpPr>
          <p:cNvPr id="6" name="Google Shape;576;p29">
            <a:extLst>
              <a:ext uri="{FF2B5EF4-FFF2-40B4-BE49-F238E27FC236}">
                <a16:creationId xmlns:a16="http://schemas.microsoft.com/office/drawing/2014/main" id="{B2DF01DE-D32E-9871-A624-C41CA201C74A}"/>
              </a:ext>
            </a:extLst>
          </p:cNvPr>
          <p:cNvSpPr txBox="1">
            <a:spLocks/>
          </p:cNvSpPr>
          <p:nvPr/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Overfitting in LSTM Model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Required Close monitoring during training.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Inaccurate Results at (most) times.</a:t>
            </a:r>
          </a:p>
        </p:txBody>
      </p:sp>
      <p:grpSp>
        <p:nvGrpSpPr>
          <p:cNvPr id="15" name="Google Shape;491;p27">
            <a:extLst>
              <a:ext uri="{FF2B5EF4-FFF2-40B4-BE49-F238E27FC236}">
                <a16:creationId xmlns:a16="http://schemas.microsoft.com/office/drawing/2014/main" id="{C1408B04-B2D6-616D-E6D3-CBD498E4FAEE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6" name="Google Shape;492;p27">
              <a:extLst>
                <a:ext uri="{FF2B5EF4-FFF2-40B4-BE49-F238E27FC236}">
                  <a16:creationId xmlns:a16="http://schemas.microsoft.com/office/drawing/2014/main" id="{177984D8-92F9-3217-8CB5-DDB244C500D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3;p27">
              <a:extLst>
                <a:ext uri="{FF2B5EF4-FFF2-40B4-BE49-F238E27FC236}">
                  <a16:creationId xmlns:a16="http://schemas.microsoft.com/office/drawing/2014/main" id="{65FDD323-0354-ADA9-99DF-C7656A0B9FB0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4;p27">
              <a:extLst>
                <a:ext uri="{FF2B5EF4-FFF2-40B4-BE49-F238E27FC236}">
                  <a16:creationId xmlns:a16="http://schemas.microsoft.com/office/drawing/2014/main" id="{8B5EC2BD-518B-83F9-386F-1EA682C99C6A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5;p27">
              <a:extLst>
                <a:ext uri="{FF2B5EF4-FFF2-40B4-BE49-F238E27FC236}">
                  <a16:creationId xmlns:a16="http://schemas.microsoft.com/office/drawing/2014/main" id="{8046502F-0B4B-8D31-921F-DD61EB611BF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6;p27">
              <a:extLst>
                <a:ext uri="{FF2B5EF4-FFF2-40B4-BE49-F238E27FC236}">
                  <a16:creationId xmlns:a16="http://schemas.microsoft.com/office/drawing/2014/main" id="{DA2AB609-49C5-4524-163F-E48A4519F5C3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7;p27">
              <a:extLst>
                <a:ext uri="{FF2B5EF4-FFF2-40B4-BE49-F238E27FC236}">
                  <a16:creationId xmlns:a16="http://schemas.microsoft.com/office/drawing/2014/main" id="{CBFF751A-EB67-92AF-B6A3-0EDF4FFE34CF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4;p27">
            <a:extLst>
              <a:ext uri="{FF2B5EF4-FFF2-40B4-BE49-F238E27FC236}">
                <a16:creationId xmlns:a16="http://schemas.microsoft.com/office/drawing/2014/main" id="{03B05715-923D-F40A-BBC1-0A05B375C10B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98;p27">
            <a:extLst>
              <a:ext uri="{FF2B5EF4-FFF2-40B4-BE49-F238E27FC236}">
                <a16:creationId xmlns:a16="http://schemas.microsoft.com/office/drawing/2014/main" id="{E95980AC-6957-5D40-3D76-928F66D6E788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4" name="Google Shape;499;p27">
              <a:extLst>
                <a:ext uri="{FF2B5EF4-FFF2-40B4-BE49-F238E27FC236}">
                  <a16:creationId xmlns:a16="http://schemas.microsoft.com/office/drawing/2014/main" id="{F3FAD4CF-50FF-2349-2138-9A830D6DB2A5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27">
              <a:extLst>
                <a:ext uri="{FF2B5EF4-FFF2-40B4-BE49-F238E27FC236}">
                  <a16:creationId xmlns:a16="http://schemas.microsoft.com/office/drawing/2014/main" id="{12A6FF39-8853-B47C-7C15-C14C36E21D41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1;p27">
              <a:extLst>
                <a:ext uri="{FF2B5EF4-FFF2-40B4-BE49-F238E27FC236}">
                  <a16:creationId xmlns:a16="http://schemas.microsoft.com/office/drawing/2014/main" id="{672CC6C3-E7F5-C0DB-1AB1-B10E1A08A374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2;p27">
              <a:extLst>
                <a:ext uri="{FF2B5EF4-FFF2-40B4-BE49-F238E27FC236}">
                  <a16:creationId xmlns:a16="http://schemas.microsoft.com/office/drawing/2014/main" id="{F3882D45-38FD-76C0-7F3B-B68CB976C3F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Accuracy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subTitle" idx="4294967295"/>
          </p:nvPr>
        </p:nvSpPr>
        <p:spPr>
          <a:xfrm>
            <a:off x="922867" y="1479500"/>
            <a:ext cx="260285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measured the overall correctness of predictions. </a:t>
            </a:r>
            <a:endParaRPr sz="1400" dirty="0"/>
          </a:p>
        </p:txBody>
      </p:sp>
      <p:sp>
        <p:nvSpPr>
          <p:cNvPr id="678" name="Google Shape;678;p31"/>
          <p:cNvSpPr txBox="1">
            <a:spLocks noGrp="1"/>
          </p:cNvSpPr>
          <p:nvPr>
            <p:ph type="ctrTitle" idx="4294967295"/>
          </p:nvPr>
        </p:nvSpPr>
        <p:spPr>
          <a:xfrm>
            <a:off x="1644074" y="2290405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Precision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4294967295"/>
          </p:nvPr>
        </p:nvSpPr>
        <p:spPr>
          <a:xfrm>
            <a:off x="322574" y="2501474"/>
            <a:ext cx="320257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assessed the reliability of optimistic predictions, crucial in stock market forecasting to minimize false alarms. </a:t>
            </a:r>
            <a:endParaRPr sz="1400" dirty="0"/>
          </a:p>
        </p:txBody>
      </p:sp>
      <p:sp>
        <p:nvSpPr>
          <p:cNvPr id="680" name="Google Shape;680;p31"/>
          <p:cNvSpPr txBox="1">
            <a:spLocks noGrp="1"/>
          </p:cNvSpPr>
          <p:nvPr>
            <p:ph type="ctrTitle" idx="4294967295"/>
          </p:nvPr>
        </p:nvSpPr>
        <p:spPr>
          <a:xfrm>
            <a:off x="1643850" y="3486975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Recall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4294967295"/>
          </p:nvPr>
        </p:nvSpPr>
        <p:spPr>
          <a:xfrm>
            <a:off x="1140375" y="3698056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indicated the ability of the model to capture all accurate positive movements. </a:t>
            </a:r>
            <a:endParaRPr sz="1400" dirty="0"/>
          </a:p>
        </p:txBody>
      </p:sp>
      <p:sp>
        <p:nvSpPr>
          <p:cNvPr id="9" name="Google Shape;676;p31">
            <a:extLst>
              <a:ext uri="{FF2B5EF4-FFF2-40B4-BE49-F238E27FC236}">
                <a16:creationId xmlns:a16="http://schemas.microsoft.com/office/drawing/2014/main" id="{30138EA3-51F9-3FDC-89EF-7A4ABAA7CE8E}"/>
              </a:ext>
            </a:extLst>
          </p:cNvPr>
          <p:cNvSpPr txBox="1">
            <a:spLocks/>
          </p:cNvSpPr>
          <p:nvPr/>
        </p:nvSpPr>
        <p:spPr>
          <a:xfrm>
            <a:off x="5338430" y="1645693"/>
            <a:ext cx="18813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</a:rPr>
              <a:t>F1 Score</a:t>
            </a:r>
          </a:p>
        </p:txBody>
      </p:sp>
      <p:sp>
        <p:nvSpPr>
          <p:cNvPr id="10" name="Google Shape;677;p31">
            <a:extLst>
              <a:ext uri="{FF2B5EF4-FFF2-40B4-BE49-F238E27FC236}">
                <a16:creationId xmlns:a16="http://schemas.microsoft.com/office/drawing/2014/main" id="{CF5C688B-6BE0-B877-30F0-BC9562033483}"/>
              </a:ext>
            </a:extLst>
          </p:cNvPr>
          <p:cNvSpPr txBox="1">
            <a:spLocks/>
          </p:cNvSpPr>
          <p:nvPr/>
        </p:nvSpPr>
        <p:spPr>
          <a:xfrm>
            <a:off x="4016704" y="1856774"/>
            <a:ext cx="320314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balanced precision and recall, offering a single metric to evaluate their trade-off.</a:t>
            </a:r>
          </a:p>
        </p:txBody>
      </p:sp>
      <p:sp>
        <p:nvSpPr>
          <p:cNvPr id="11" name="Google Shape;678;p31">
            <a:extLst>
              <a:ext uri="{FF2B5EF4-FFF2-40B4-BE49-F238E27FC236}">
                <a16:creationId xmlns:a16="http://schemas.microsoft.com/office/drawing/2014/main" id="{CABFE491-6E43-F7FB-EC30-799A363E056B}"/>
              </a:ext>
            </a:extLst>
          </p:cNvPr>
          <p:cNvSpPr txBox="1">
            <a:spLocks/>
          </p:cNvSpPr>
          <p:nvPr/>
        </p:nvSpPr>
        <p:spPr>
          <a:xfrm>
            <a:off x="5338430" y="2949524"/>
            <a:ext cx="18813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400" dirty="0">
                <a:solidFill>
                  <a:schemeClr val="accent2"/>
                </a:solidFill>
              </a:rPr>
              <a:t>ROC-AUC</a:t>
            </a:r>
          </a:p>
        </p:txBody>
      </p:sp>
      <p:sp>
        <p:nvSpPr>
          <p:cNvPr id="12" name="Google Shape;679;p31">
            <a:extLst>
              <a:ext uri="{FF2B5EF4-FFF2-40B4-BE49-F238E27FC236}">
                <a16:creationId xmlns:a16="http://schemas.microsoft.com/office/drawing/2014/main" id="{7171CDCE-EAEC-1FD5-15A5-20500A25F6DE}"/>
              </a:ext>
            </a:extLst>
          </p:cNvPr>
          <p:cNvSpPr txBox="1">
            <a:spLocks/>
          </p:cNvSpPr>
          <p:nvPr/>
        </p:nvSpPr>
        <p:spPr>
          <a:xfrm>
            <a:off x="3805571" y="3160593"/>
            <a:ext cx="341408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measured the model's ability to distinguish between price increases and decreases. </a:t>
            </a:r>
          </a:p>
        </p:txBody>
      </p:sp>
      <p:grpSp>
        <p:nvGrpSpPr>
          <p:cNvPr id="3" name="Google Shape;491;p27">
            <a:extLst>
              <a:ext uri="{FF2B5EF4-FFF2-40B4-BE49-F238E27FC236}">
                <a16:creationId xmlns:a16="http://schemas.microsoft.com/office/drawing/2014/main" id="{B94AEF14-1FC7-9B84-3F49-02E853F2E805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4" name="Google Shape;492;p27">
              <a:extLst>
                <a:ext uri="{FF2B5EF4-FFF2-40B4-BE49-F238E27FC236}">
                  <a16:creationId xmlns:a16="http://schemas.microsoft.com/office/drawing/2014/main" id="{1F5790E7-4B4C-D7F8-49C9-AA54C155DDB8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3;p27">
              <a:extLst>
                <a:ext uri="{FF2B5EF4-FFF2-40B4-BE49-F238E27FC236}">
                  <a16:creationId xmlns:a16="http://schemas.microsoft.com/office/drawing/2014/main" id="{4E95C596-E26D-C5B1-D77F-C3C18F22DF82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4;p27">
              <a:extLst>
                <a:ext uri="{FF2B5EF4-FFF2-40B4-BE49-F238E27FC236}">
                  <a16:creationId xmlns:a16="http://schemas.microsoft.com/office/drawing/2014/main" id="{B3447A67-7C1B-1B1A-9455-FC568DE7A38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5;p27">
              <a:extLst>
                <a:ext uri="{FF2B5EF4-FFF2-40B4-BE49-F238E27FC236}">
                  <a16:creationId xmlns:a16="http://schemas.microsoft.com/office/drawing/2014/main" id="{A64A7369-7503-0554-1AF6-B00714EC556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6;p27">
              <a:extLst>
                <a:ext uri="{FF2B5EF4-FFF2-40B4-BE49-F238E27FC236}">
                  <a16:creationId xmlns:a16="http://schemas.microsoft.com/office/drawing/2014/main" id="{99D34DD0-FF2B-6F0B-139B-1BA34C7E20BC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7;p27">
              <a:extLst>
                <a:ext uri="{FF2B5EF4-FFF2-40B4-BE49-F238E27FC236}">
                  <a16:creationId xmlns:a16="http://schemas.microsoft.com/office/drawing/2014/main" id="{D1F18A09-76D1-D922-DC3E-F121E74FB5E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84;p27">
            <a:extLst>
              <a:ext uri="{FF2B5EF4-FFF2-40B4-BE49-F238E27FC236}">
                <a16:creationId xmlns:a16="http://schemas.microsoft.com/office/drawing/2014/main" id="{9994970F-74FC-7D7C-697A-01C3B9892302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498;p27">
            <a:extLst>
              <a:ext uri="{FF2B5EF4-FFF2-40B4-BE49-F238E27FC236}">
                <a16:creationId xmlns:a16="http://schemas.microsoft.com/office/drawing/2014/main" id="{39349727-75E9-CFA5-D018-3A61EAE9D0BA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6" name="Google Shape;499;p27">
              <a:extLst>
                <a:ext uri="{FF2B5EF4-FFF2-40B4-BE49-F238E27FC236}">
                  <a16:creationId xmlns:a16="http://schemas.microsoft.com/office/drawing/2014/main" id="{9CD6DD77-99C3-6610-7DCA-019D1C44AE26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0;p27">
              <a:extLst>
                <a:ext uri="{FF2B5EF4-FFF2-40B4-BE49-F238E27FC236}">
                  <a16:creationId xmlns:a16="http://schemas.microsoft.com/office/drawing/2014/main" id="{EEE0C344-D6FC-C97D-1F88-11709A892D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1;p27">
              <a:extLst>
                <a:ext uri="{FF2B5EF4-FFF2-40B4-BE49-F238E27FC236}">
                  <a16:creationId xmlns:a16="http://schemas.microsoft.com/office/drawing/2014/main" id="{DC8FAED5-5A34-56AD-1317-279B5C1E9CBE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2;p27">
              <a:extLst>
                <a:ext uri="{FF2B5EF4-FFF2-40B4-BE49-F238E27FC236}">
                  <a16:creationId xmlns:a16="http://schemas.microsoft.com/office/drawing/2014/main" id="{CC5F7FD6-2512-A4A3-BB96-6302946AA421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0ABF-9131-FD57-6CB5-1FF9B86D7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1746"/>
            <a:ext cx="1881300" cy="644700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D6629A7-4261-3DAD-4B0F-DDE805776DD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26200" y="1405119"/>
            <a:ext cx="2972447" cy="2876455"/>
          </a:xfrm>
        </p:spPr>
        <p:txBody>
          <a:bodyPr/>
          <a:lstStyle/>
          <a:p>
            <a:pPr algn="l"/>
            <a:r>
              <a:rPr lang="en-US" b="1" dirty="0"/>
              <a:t>Logistic Regression</a:t>
            </a:r>
            <a:r>
              <a:rPr lang="en-US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54% accuracy, high recall, low precision—captures upward trends but misclassifies declines.</a:t>
            </a:r>
          </a:p>
          <a:p>
            <a:pPr marL="114300" indent="0" algn="l"/>
            <a:r>
              <a:rPr lang="en-US" b="1" dirty="0"/>
              <a:t>Random Forest</a:t>
            </a:r>
            <a:r>
              <a:rPr lang="en-US" dirty="0"/>
              <a:t>: </a:t>
            </a:r>
          </a:p>
          <a:p>
            <a:pPr marL="4000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54% accuracy, balanced precision/recall, moderate performance.</a:t>
            </a:r>
          </a:p>
          <a:p>
            <a:pPr marL="114300" indent="0" algn="l"/>
            <a:r>
              <a:rPr lang="en-US" b="1" dirty="0"/>
              <a:t>LSTM</a:t>
            </a:r>
            <a:r>
              <a:rPr lang="en-US" dirty="0"/>
              <a:t>: </a:t>
            </a:r>
          </a:p>
          <a:p>
            <a:pPr marL="4000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54% accuracy, high recall, low precision—similar to Logistic Regression, struggles with false positives.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FC9647-03F4-827E-82E0-8C9C36F7133F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11" name="Google Shape;484;p27">
            <a:extLst>
              <a:ext uri="{FF2B5EF4-FFF2-40B4-BE49-F238E27FC236}">
                <a16:creationId xmlns:a16="http://schemas.microsoft.com/office/drawing/2014/main" id="{6ECC1E5E-8D84-A933-268F-241AD1CE3C23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498;p27">
            <a:extLst>
              <a:ext uri="{FF2B5EF4-FFF2-40B4-BE49-F238E27FC236}">
                <a16:creationId xmlns:a16="http://schemas.microsoft.com/office/drawing/2014/main" id="{406B82B9-CB02-15BF-A80D-3BBBFB98CAD0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3" name="Google Shape;499;p27">
              <a:extLst>
                <a:ext uri="{FF2B5EF4-FFF2-40B4-BE49-F238E27FC236}">
                  <a16:creationId xmlns:a16="http://schemas.microsoft.com/office/drawing/2014/main" id="{F8F4FD65-9D77-F4EF-3751-A421FEE59C4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;p27">
              <a:extLst>
                <a:ext uri="{FF2B5EF4-FFF2-40B4-BE49-F238E27FC236}">
                  <a16:creationId xmlns:a16="http://schemas.microsoft.com/office/drawing/2014/main" id="{8C678756-4E5E-6214-6331-114ECBACBC5B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27">
              <a:extLst>
                <a:ext uri="{FF2B5EF4-FFF2-40B4-BE49-F238E27FC236}">
                  <a16:creationId xmlns:a16="http://schemas.microsoft.com/office/drawing/2014/main" id="{8177FDEC-9AAA-474A-5A65-DFFD4E14A72A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27">
              <a:extLst>
                <a:ext uri="{FF2B5EF4-FFF2-40B4-BE49-F238E27FC236}">
                  <a16:creationId xmlns:a16="http://schemas.microsoft.com/office/drawing/2014/main" id="{6FA9751A-BF42-750F-133A-212B5A2ED647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81D75B5-5B4E-7D8A-B8E7-07110030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902" y="1819263"/>
            <a:ext cx="5681958" cy="28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84;p27">
            <a:extLst>
              <a:ext uri="{FF2B5EF4-FFF2-40B4-BE49-F238E27FC236}">
                <a16:creationId xmlns:a16="http://schemas.microsoft.com/office/drawing/2014/main" id="{E9B09941-667D-2B78-2BC8-D9A5AFC01C22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498;p27">
            <a:extLst>
              <a:ext uri="{FF2B5EF4-FFF2-40B4-BE49-F238E27FC236}">
                <a16:creationId xmlns:a16="http://schemas.microsoft.com/office/drawing/2014/main" id="{442489D4-1C2D-17EF-0FFB-4215C42FA057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3" name="Google Shape;499;p27">
              <a:extLst>
                <a:ext uri="{FF2B5EF4-FFF2-40B4-BE49-F238E27FC236}">
                  <a16:creationId xmlns:a16="http://schemas.microsoft.com/office/drawing/2014/main" id="{5950DB29-D421-DABD-C819-088D9FD0B19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;p27">
              <a:extLst>
                <a:ext uri="{FF2B5EF4-FFF2-40B4-BE49-F238E27FC236}">
                  <a16:creationId xmlns:a16="http://schemas.microsoft.com/office/drawing/2014/main" id="{A565D4B5-0838-1A1B-F4EA-CE805BCD640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27">
              <a:extLst>
                <a:ext uri="{FF2B5EF4-FFF2-40B4-BE49-F238E27FC236}">
                  <a16:creationId xmlns:a16="http://schemas.microsoft.com/office/drawing/2014/main" id="{183EE1F3-CF87-9F21-86AE-9453F7C2C08F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27">
              <a:extLst>
                <a:ext uri="{FF2B5EF4-FFF2-40B4-BE49-F238E27FC236}">
                  <a16:creationId xmlns:a16="http://schemas.microsoft.com/office/drawing/2014/main" id="{95D8E19D-F5A6-79DE-59F4-C77CD1D9F8A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E7E4589-A383-656D-928E-C42D6314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50" y="338172"/>
            <a:ext cx="5308300" cy="44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063244-61C9-B2BD-0269-43B60B11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57" y="332539"/>
            <a:ext cx="5321686" cy="4478421"/>
          </a:xfrm>
          <a:prstGeom prst="rect">
            <a:avLst/>
          </a:prstGeom>
        </p:spPr>
      </p:pic>
      <p:sp>
        <p:nvSpPr>
          <p:cNvPr id="12" name="Google Shape;484;p27">
            <a:extLst>
              <a:ext uri="{FF2B5EF4-FFF2-40B4-BE49-F238E27FC236}">
                <a16:creationId xmlns:a16="http://schemas.microsoft.com/office/drawing/2014/main" id="{93330397-0B14-4546-46BB-806CF270BFA7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8;p27">
            <a:extLst>
              <a:ext uri="{FF2B5EF4-FFF2-40B4-BE49-F238E27FC236}">
                <a16:creationId xmlns:a16="http://schemas.microsoft.com/office/drawing/2014/main" id="{994E060A-C500-9D79-8B11-2C64BE4500BF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918895FF-1BB0-3E2D-2A27-5218B871A379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9AFCC527-D4D2-939C-DAF2-34060C51646D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670AFED-BBD4-FF68-78E6-6DC0637A5B68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2;p27">
              <a:extLst>
                <a:ext uri="{FF2B5EF4-FFF2-40B4-BE49-F238E27FC236}">
                  <a16:creationId xmlns:a16="http://schemas.microsoft.com/office/drawing/2014/main" id="{51DD9351-05BB-F20E-A113-AC30FB35F291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305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422C8F-CC80-FEFC-8B24-EE8DED42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08" y="301950"/>
            <a:ext cx="5394383" cy="4539599"/>
          </a:xfrm>
          <a:prstGeom prst="rect">
            <a:avLst/>
          </a:prstGeom>
        </p:spPr>
      </p:pic>
      <p:sp>
        <p:nvSpPr>
          <p:cNvPr id="12" name="Google Shape;484;p27">
            <a:extLst>
              <a:ext uri="{FF2B5EF4-FFF2-40B4-BE49-F238E27FC236}">
                <a16:creationId xmlns:a16="http://schemas.microsoft.com/office/drawing/2014/main" id="{643856A8-A6B3-DF34-BF41-517E2D13C355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8;p27">
            <a:extLst>
              <a:ext uri="{FF2B5EF4-FFF2-40B4-BE49-F238E27FC236}">
                <a16:creationId xmlns:a16="http://schemas.microsoft.com/office/drawing/2014/main" id="{4047788D-62FB-3FFD-FFC8-FFFACB2EDE67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C75493E8-672B-B51B-7381-44BE8F06E45E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D99D432E-50B0-2143-D174-399B902BD272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F7D835B7-9006-5BEB-C409-89EFA4877E44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2;p27">
              <a:extLst>
                <a:ext uri="{FF2B5EF4-FFF2-40B4-BE49-F238E27FC236}">
                  <a16:creationId xmlns:a16="http://schemas.microsoft.com/office/drawing/2014/main" id="{343237D6-314B-EE35-F4A0-B184125DE98D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644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0E3171-3DF6-3AE7-61FC-C439383C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05" y="1208439"/>
            <a:ext cx="8244880" cy="2648139"/>
          </a:xfrm>
        </p:spPr>
        <p:txBody>
          <a:bodyPr/>
          <a:lstStyle/>
          <a:p>
            <a:pPr algn="l"/>
            <a:r>
              <a:rPr lang="en-US" sz="2000" b="1" dirty="0"/>
              <a:t>High Recall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Models effectively identified price increases.</a:t>
            </a:r>
          </a:p>
          <a:p>
            <a:pPr algn="l"/>
            <a:r>
              <a:rPr lang="en-US" sz="2000" b="1" dirty="0"/>
              <a:t>Low Precision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Frequent false positives, misclassifying non-increase days as increases.</a:t>
            </a:r>
          </a:p>
          <a:p>
            <a:pPr algn="l"/>
            <a:r>
              <a:rPr lang="en-US" sz="2000" b="1" dirty="0"/>
              <a:t>Moderate Accuracy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Struggled to differentiate between price movements.</a:t>
            </a:r>
          </a:p>
          <a:p>
            <a:pPr algn="l"/>
            <a:r>
              <a:rPr lang="en-US" sz="2000" b="1" dirty="0"/>
              <a:t>Improvement Opportunity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Additional features, like market sentiment, could improve precision and overall performance.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06A7C-A652-9655-D202-876749AB4AAB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Result Interpretation</a:t>
            </a:r>
          </a:p>
        </p:txBody>
      </p:sp>
      <p:sp>
        <p:nvSpPr>
          <p:cNvPr id="11" name="Google Shape;484;p27">
            <a:extLst>
              <a:ext uri="{FF2B5EF4-FFF2-40B4-BE49-F238E27FC236}">
                <a16:creationId xmlns:a16="http://schemas.microsoft.com/office/drawing/2014/main" id="{95D0BF4F-EDA1-84DE-F622-CD12B0783244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0421;p59">
            <a:extLst>
              <a:ext uri="{FF2B5EF4-FFF2-40B4-BE49-F238E27FC236}">
                <a16:creationId xmlns:a16="http://schemas.microsoft.com/office/drawing/2014/main" id="{E729E5AE-19B5-8C65-46F8-F0276F6249EA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13" name="Google Shape;10422;p59">
              <a:extLst>
                <a:ext uri="{FF2B5EF4-FFF2-40B4-BE49-F238E27FC236}">
                  <a16:creationId xmlns:a16="http://schemas.microsoft.com/office/drawing/2014/main" id="{70DA9C1E-3864-7AC0-2DA4-4E160769097A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4" name="Google Shape;10423;p59">
              <a:extLst>
                <a:ext uri="{FF2B5EF4-FFF2-40B4-BE49-F238E27FC236}">
                  <a16:creationId xmlns:a16="http://schemas.microsoft.com/office/drawing/2014/main" id="{9C637B7C-8610-B554-226D-ED3C9A06ECF2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5" name="Google Shape;10424;p59">
              <a:extLst>
                <a:ext uri="{FF2B5EF4-FFF2-40B4-BE49-F238E27FC236}">
                  <a16:creationId xmlns:a16="http://schemas.microsoft.com/office/drawing/2014/main" id="{D5569E7A-7222-ECB0-51A5-AE2FC146320D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6" name="Google Shape;10425;p59">
              <a:extLst>
                <a:ext uri="{FF2B5EF4-FFF2-40B4-BE49-F238E27FC236}">
                  <a16:creationId xmlns:a16="http://schemas.microsoft.com/office/drawing/2014/main" id="{345E8C74-AF19-5380-E922-38723128838E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7" name="Google Shape;10426;p59">
              <a:extLst>
                <a:ext uri="{FF2B5EF4-FFF2-40B4-BE49-F238E27FC236}">
                  <a16:creationId xmlns:a16="http://schemas.microsoft.com/office/drawing/2014/main" id="{82D753DE-D58B-5319-96F1-2C1A45BA6C2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1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Limitations</a:t>
            </a:r>
            <a:endParaRPr sz="3000" dirty="0"/>
          </a:p>
        </p:txBody>
      </p:sp>
      <p:sp>
        <p:nvSpPr>
          <p:cNvPr id="16" name="Google Shape;484;p27">
            <a:extLst>
              <a:ext uri="{FF2B5EF4-FFF2-40B4-BE49-F238E27FC236}">
                <a16:creationId xmlns:a16="http://schemas.microsoft.com/office/drawing/2014/main" id="{58E9831B-B099-E867-6236-7E06421A44AF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0421;p59">
            <a:extLst>
              <a:ext uri="{FF2B5EF4-FFF2-40B4-BE49-F238E27FC236}">
                <a16:creationId xmlns:a16="http://schemas.microsoft.com/office/drawing/2014/main" id="{F13BEB4A-73D0-E60B-2DC0-E488AD1987F5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18" name="Google Shape;10422;p59">
              <a:extLst>
                <a:ext uri="{FF2B5EF4-FFF2-40B4-BE49-F238E27FC236}">
                  <a16:creationId xmlns:a16="http://schemas.microsoft.com/office/drawing/2014/main" id="{735E76FB-B7BF-AEF8-01BA-DB1B73550343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Google Shape;10423;p59">
              <a:extLst>
                <a:ext uri="{FF2B5EF4-FFF2-40B4-BE49-F238E27FC236}">
                  <a16:creationId xmlns:a16="http://schemas.microsoft.com/office/drawing/2014/main" id="{924823CC-C13A-233E-A061-657F90A0D8E3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0" name="Google Shape;10424;p59">
              <a:extLst>
                <a:ext uri="{FF2B5EF4-FFF2-40B4-BE49-F238E27FC236}">
                  <a16:creationId xmlns:a16="http://schemas.microsoft.com/office/drawing/2014/main" id="{8C7AECE1-25A3-A237-8ED7-095546079F3F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1" name="Google Shape;10425;p59">
              <a:extLst>
                <a:ext uri="{FF2B5EF4-FFF2-40B4-BE49-F238E27FC236}">
                  <a16:creationId xmlns:a16="http://schemas.microsoft.com/office/drawing/2014/main" id="{5DC1D001-FFA1-7648-7868-21FC8FB57E83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Google Shape;10426;p59">
              <a:extLst>
                <a:ext uri="{FF2B5EF4-FFF2-40B4-BE49-F238E27FC236}">
                  <a16:creationId xmlns:a16="http://schemas.microsoft.com/office/drawing/2014/main" id="{6DD8A5C7-3169-DD81-BA28-DAAF0394C440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48" name="Google Shape;606;p30">
            <a:extLst>
              <a:ext uri="{FF2B5EF4-FFF2-40B4-BE49-F238E27FC236}">
                <a16:creationId xmlns:a16="http://schemas.microsoft.com/office/drawing/2014/main" id="{0E54126F-634D-672B-30EB-9E05CDAA81B8}"/>
              </a:ext>
            </a:extLst>
          </p:cNvPr>
          <p:cNvSpPr txBox="1">
            <a:spLocks/>
          </p:cNvSpPr>
          <p:nvPr/>
        </p:nvSpPr>
        <p:spPr>
          <a:xfrm>
            <a:off x="464503" y="1386207"/>
            <a:ext cx="8398400" cy="237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Overfitting, especially with LSTM, affected performance on unseen data.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Limited features, lacking external factors, reduced accuracy.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Without adding external data will miss essential context that could improve precision</a:t>
            </a:r>
          </a:p>
          <a:p>
            <a:pPr marL="0" indent="0" algn="l"/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68D55-5609-C50F-FE03-9527CE86E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models could be misused for unethical market manipulation.</a:t>
            </a:r>
          </a:p>
          <a:p>
            <a:r>
              <a:rPr lang="en-US" dirty="0"/>
              <a:t>Integrating external data sources requires compliance with data privacy laws.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F08705-FE0C-6051-137F-94299603C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787805" cy="577800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4" name="Google Shape;484;p27">
            <a:extLst>
              <a:ext uri="{FF2B5EF4-FFF2-40B4-BE49-F238E27FC236}">
                <a16:creationId xmlns:a16="http://schemas.microsoft.com/office/drawing/2014/main" id="{CEC9719E-9E94-C7B1-D723-4FC19DCC4938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10421;p59">
            <a:extLst>
              <a:ext uri="{FF2B5EF4-FFF2-40B4-BE49-F238E27FC236}">
                <a16:creationId xmlns:a16="http://schemas.microsoft.com/office/drawing/2014/main" id="{97B72A17-2FF0-194C-5F61-6C67CF980A3E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6" name="Google Shape;10422;p59">
              <a:extLst>
                <a:ext uri="{FF2B5EF4-FFF2-40B4-BE49-F238E27FC236}">
                  <a16:creationId xmlns:a16="http://schemas.microsoft.com/office/drawing/2014/main" id="{C11C11D3-A6C2-7D72-6FAF-7E3BDE48594C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7" name="Google Shape;10423;p59">
              <a:extLst>
                <a:ext uri="{FF2B5EF4-FFF2-40B4-BE49-F238E27FC236}">
                  <a16:creationId xmlns:a16="http://schemas.microsoft.com/office/drawing/2014/main" id="{1DBAD9CC-CF6F-BD47-ED3A-91C2990738D9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8" name="Google Shape;10424;p59">
              <a:extLst>
                <a:ext uri="{FF2B5EF4-FFF2-40B4-BE49-F238E27FC236}">
                  <a16:creationId xmlns:a16="http://schemas.microsoft.com/office/drawing/2014/main" id="{BA259A1F-8CC3-E477-0DC0-50C4630E4034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9" name="Google Shape;10425;p59">
              <a:extLst>
                <a:ext uri="{FF2B5EF4-FFF2-40B4-BE49-F238E27FC236}">
                  <a16:creationId xmlns:a16="http://schemas.microsoft.com/office/drawing/2014/main" id="{23C16FBE-1B40-1CD8-148B-73BFB8850D24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0" name="Google Shape;10426;p59">
              <a:extLst>
                <a:ext uri="{FF2B5EF4-FFF2-40B4-BE49-F238E27FC236}">
                  <a16:creationId xmlns:a16="http://schemas.microsoft.com/office/drawing/2014/main" id="{8018CB10-336B-9F6E-FAA6-463628D55EE5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68F7A951-1292-FB85-EF05-BFB6D4DE817F}"/>
              </a:ext>
            </a:extLst>
          </p:cNvPr>
          <p:cNvSpPr txBox="1">
            <a:spLocks/>
          </p:cNvSpPr>
          <p:nvPr/>
        </p:nvSpPr>
        <p:spPr>
          <a:xfrm>
            <a:off x="4585521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Ensuring user data protection is essential when using sentiment analysis.</a:t>
            </a:r>
          </a:p>
          <a:p>
            <a:r>
              <a:rPr lang="en-US" dirty="0"/>
              <a:t>Responsible use of models is key to maintaining trust and integrity in financial forecasting.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11C68-4FA4-346D-397D-958B4263FE9B}"/>
              </a:ext>
            </a:extLst>
          </p:cNvPr>
          <p:cNvCxnSpPr/>
          <p:nvPr/>
        </p:nvCxnSpPr>
        <p:spPr>
          <a:xfrm>
            <a:off x="4406629" y="1595336"/>
            <a:ext cx="0" cy="249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4420832" y="3439387"/>
            <a:ext cx="23515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4457285" y="3899963"/>
            <a:ext cx="2411826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Models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2180102" y="34416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523791" y="344160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523791" y="387448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Goals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697945" y="2719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2180095" y="387448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/>
              <a:t>Preparation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/>
              <a:t>EDA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2622218" y="2690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4630748" y="266137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697945" y="1636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622218" y="160757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4630748" y="157824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697945" y="2048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79" idx="1"/>
          </p:cNvCxnSpPr>
          <p:nvPr/>
        </p:nvCxnSpPr>
        <p:spPr>
          <a:xfrm rot="10800000" flipV="1">
            <a:off x="2622218" y="201961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4630748" y="199029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6351277" y="93325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146100" y="134020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21394" y="1743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2754949" y="172948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4754212" y="170013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72;p27">
            <a:extLst>
              <a:ext uri="{FF2B5EF4-FFF2-40B4-BE49-F238E27FC236}">
                <a16:creationId xmlns:a16="http://schemas.microsoft.com/office/drawing/2014/main" id="{3F1F4F59-EED3-52D6-10C2-FC479DA7C0A6}"/>
              </a:ext>
            </a:extLst>
          </p:cNvPr>
          <p:cNvSpPr txBox="1">
            <a:spLocks/>
          </p:cNvSpPr>
          <p:nvPr/>
        </p:nvSpPr>
        <p:spPr>
          <a:xfrm>
            <a:off x="6555558" y="3439387"/>
            <a:ext cx="235159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7" name="Google Shape;473;p27">
            <a:extLst>
              <a:ext uri="{FF2B5EF4-FFF2-40B4-BE49-F238E27FC236}">
                <a16:creationId xmlns:a16="http://schemas.microsoft.com/office/drawing/2014/main" id="{98399604-B698-F83F-C9A6-73C08A66A188}"/>
              </a:ext>
            </a:extLst>
          </p:cNvPr>
          <p:cNvSpPr txBox="1">
            <a:spLocks/>
          </p:cNvSpPr>
          <p:nvPr/>
        </p:nvSpPr>
        <p:spPr>
          <a:xfrm>
            <a:off x="6592011" y="3899963"/>
            <a:ext cx="2411826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What we learned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What we would change</a:t>
            </a:r>
          </a:p>
        </p:txBody>
      </p:sp>
      <p:sp>
        <p:nvSpPr>
          <p:cNvPr id="8" name="Google Shape;481;p27">
            <a:extLst>
              <a:ext uri="{FF2B5EF4-FFF2-40B4-BE49-F238E27FC236}">
                <a16:creationId xmlns:a16="http://schemas.microsoft.com/office/drawing/2014/main" id="{600307C4-9F01-22B5-68F1-10F93840507E}"/>
              </a:ext>
            </a:extLst>
          </p:cNvPr>
          <p:cNvSpPr txBox="1">
            <a:spLocks/>
          </p:cNvSpPr>
          <p:nvPr/>
        </p:nvSpPr>
        <p:spPr>
          <a:xfrm>
            <a:off x="6842301" y="26953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</a:t>
            </a:r>
          </a:p>
        </p:txBody>
      </p:sp>
      <p:sp>
        <p:nvSpPr>
          <p:cNvPr id="9" name="Google Shape;484;p27">
            <a:extLst>
              <a:ext uri="{FF2B5EF4-FFF2-40B4-BE49-F238E27FC236}">
                <a16:creationId xmlns:a16="http://schemas.microsoft.com/office/drawing/2014/main" id="{5BEEAD50-19D3-57BF-E699-A0BC4C0BB050}"/>
              </a:ext>
            </a:extLst>
          </p:cNvPr>
          <p:cNvSpPr/>
          <p:nvPr/>
        </p:nvSpPr>
        <p:spPr>
          <a:xfrm>
            <a:off x="6842301" y="1612174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Google Shape;487;p27">
            <a:extLst>
              <a:ext uri="{FF2B5EF4-FFF2-40B4-BE49-F238E27FC236}">
                <a16:creationId xmlns:a16="http://schemas.microsoft.com/office/drawing/2014/main" id="{AF2267BD-0D54-A018-92B2-0B611B7BA420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>
            <a:off x="6842301" y="202422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0421;p59">
            <a:extLst>
              <a:ext uri="{FF2B5EF4-FFF2-40B4-BE49-F238E27FC236}">
                <a16:creationId xmlns:a16="http://schemas.microsoft.com/office/drawing/2014/main" id="{7AA7E62F-9964-A2D4-5E2F-09FBD423C1B6}"/>
              </a:ext>
            </a:extLst>
          </p:cNvPr>
          <p:cNvGrpSpPr/>
          <p:nvPr/>
        </p:nvGrpSpPr>
        <p:grpSpPr>
          <a:xfrm>
            <a:off x="6923319" y="1718507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36" name="Google Shape;10422;p59">
              <a:extLst>
                <a:ext uri="{FF2B5EF4-FFF2-40B4-BE49-F238E27FC236}">
                  <a16:creationId xmlns:a16="http://schemas.microsoft.com/office/drawing/2014/main" id="{04CC2094-52FD-5A16-C9D2-3504CEF8412A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7" name="Google Shape;10423;p59">
              <a:extLst>
                <a:ext uri="{FF2B5EF4-FFF2-40B4-BE49-F238E27FC236}">
                  <a16:creationId xmlns:a16="http://schemas.microsoft.com/office/drawing/2014/main" id="{D6207F35-2C43-C026-8632-2CA6EDD21DD3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8" name="Google Shape;10424;p59">
              <a:extLst>
                <a:ext uri="{FF2B5EF4-FFF2-40B4-BE49-F238E27FC236}">
                  <a16:creationId xmlns:a16="http://schemas.microsoft.com/office/drawing/2014/main" id="{A338E5EC-D154-4AD4-9498-E1917BFA6259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9" name="Google Shape;10425;p59">
              <a:extLst>
                <a:ext uri="{FF2B5EF4-FFF2-40B4-BE49-F238E27FC236}">
                  <a16:creationId xmlns:a16="http://schemas.microsoft.com/office/drawing/2014/main" id="{5446BDAC-E52C-CA3F-4ADC-DEE0DB7A106F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0" name="Google Shape;10426;p59">
              <a:extLst>
                <a:ext uri="{FF2B5EF4-FFF2-40B4-BE49-F238E27FC236}">
                  <a16:creationId xmlns:a16="http://schemas.microsoft.com/office/drawing/2014/main" id="{D5EF5C7B-14B1-E899-B2F8-DB2704CE57F4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805789" y="1597824"/>
            <a:ext cx="7314032" cy="284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Incorporate sentiment analysis from news and social media to add qualitative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Include macroeconomic indicators like GDP growth, inflation, and consumer confidence for better context.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Explore advanced models like </a:t>
            </a:r>
            <a:r>
              <a:rPr lang="en-US" sz="2000" dirty="0" err="1"/>
              <a:t>XGBoost</a:t>
            </a:r>
            <a:r>
              <a:rPr lang="en-US" sz="2000" dirty="0"/>
              <a:t> and model stacking to enhance performance.</a:t>
            </a:r>
            <a:endParaRPr sz="2000" dirty="0"/>
          </a:p>
        </p:txBody>
      </p:sp>
      <p:grpSp>
        <p:nvGrpSpPr>
          <p:cNvPr id="3" name="Google Shape;498;p27">
            <a:extLst>
              <a:ext uri="{FF2B5EF4-FFF2-40B4-BE49-F238E27FC236}">
                <a16:creationId xmlns:a16="http://schemas.microsoft.com/office/drawing/2014/main" id="{1A7BEC60-81D5-8F9D-4031-78D483D20A77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4" name="Google Shape;499;p27">
              <a:extLst>
                <a:ext uri="{FF2B5EF4-FFF2-40B4-BE49-F238E27FC236}">
                  <a16:creationId xmlns:a16="http://schemas.microsoft.com/office/drawing/2014/main" id="{0BCE4450-1195-183E-C2EE-44F387F3EC8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0;p27">
              <a:extLst>
                <a:ext uri="{FF2B5EF4-FFF2-40B4-BE49-F238E27FC236}">
                  <a16:creationId xmlns:a16="http://schemas.microsoft.com/office/drawing/2014/main" id="{460F3880-B446-A85C-ADF6-4532336B81A5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1;p27">
              <a:extLst>
                <a:ext uri="{FF2B5EF4-FFF2-40B4-BE49-F238E27FC236}">
                  <a16:creationId xmlns:a16="http://schemas.microsoft.com/office/drawing/2014/main" id="{414DA24E-82DE-7278-C35D-39A3A76356B9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2;p27">
              <a:extLst>
                <a:ext uri="{FF2B5EF4-FFF2-40B4-BE49-F238E27FC236}">
                  <a16:creationId xmlns:a16="http://schemas.microsoft.com/office/drawing/2014/main" id="{579C7E4E-7837-227F-FF14-3721F0AABB30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84;p27">
            <a:extLst>
              <a:ext uri="{FF2B5EF4-FFF2-40B4-BE49-F238E27FC236}">
                <a16:creationId xmlns:a16="http://schemas.microsoft.com/office/drawing/2014/main" id="{1456F572-4A48-EE80-F701-275E95D9B9FC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oogle Shape;10421;p59">
            <a:extLst>
              <a:ext uri="{FF2B5EF4-FFF2-40B4-BE49-F238E27FC236}">
                <a16:creationId xmlns:a16="http://schemas.microsoft.com/office/drawing/2014/main" id="{130CCA71-543E-2507-1D5C-CD9A980F7D71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17" name="Google Shape;10422;p59">
              <a:extLst>
                <a:ext uri="{FF2B5EF4-FFF2-40B4-BE49-F238E27FC236}">
                  <a16:creationId xmlns:a16="http://schemas.microsoft.com/office/drawing/2014/main" id="{672B61EC-7104-E88A-538C-35E8769F10A3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8" name="Google Shape;10423;p59">
              <a:extLst>
                <a:ext uri="{FF2B5EF4-FFF2-40B4-BE49-F238E27FC236}">
                  <a16:creationId xmlns:a16="http://schemas.microsoft.com/office/drawing/2014/main" id="{2CA96227-7059-0642-28D5-146B770DAF8B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Google Shape;10424;p59">
              <a:extLst>
                <a:ext uri="{FF2B5EF4-FFF2-40B4-BE49-F238E27FC236}">
                  <a16:creationId xmlns:a16="http://schemas.microsoft.com/office/drawing/2014/main" id="{76EC6C3F-827D-ACDA-C9BD-A4E6BE6B54F3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0" name="Google Shape;10425;p59">
              <a:extLst>
                <a:ext uri="{FF2B5EF4-FFF2-40B4-BE49-F238E27FC236}">
                  <a16:creationId xmlns:a16="http://schemas.microsoft.com/office/drawing/2014/main" id="{26332A7E-C622-E364-8929-03EBBE0E5BD6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1" name="Google Shape;10426;p59">
              <a:extLst>
                <a:ext uri="{FF2B5EF4-FFF2-40B4-BE49-F238E27FC236}">
                  <a16:creationId xmlns:a16="http://schemas.microsoft.com/office/drawing/2014/main" id="{55EB373C-ABE8-2A4C-7B15-5AD4785FAE00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94442569-FC37-BA2B-7D3E-F141F0B96252}"/>
              </a:ext>
            </a:extLst>
          </p:cNvPr>
          <p:cNvSpPr txBox="1">
            <a:spLocks/>
          </p:cNvSpPr>
          <p:nvPr/>
        </p:nvSpPr>
        <p:spPr>
          <a:xfrm>
            <a:off x="-677146" y="538694"/>
            <a:ext cx="513995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600" dirty="0"/>
              <a:t>Future 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48C8-77A1-D6DD-E52A-49E9410E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06" y="633822"/>
            <a:ext cx="2622000" cy="837300"/>
          </a:xfrm>
        </p:spPr>
        <p:txBody>
          <a:bodyPr/>
          <a:lstStyle/>
          <a:p>
            <a:r>
              <a:rPr lang="en-US" sz="3600" dirty="0"/>
              <a:t>Call to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4313-D7C3-6305-6F53-6E771A142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93" y="1824505"/>
            <a:ext cx="3785854" cy="2552939"/>
          </a:xfrm>
        </p:spPr>
        <p:txBody>
          <a:bodyPr/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Use predictive models as part of a broader investment strategy.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Combine models with qualitative analysis and expert judgment.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B854A4B-0B89-4FF4-E902-8856EC09DDA9}"/>
              </a:ext>
            </a:extLst>
          </p:cNvPr>
          <p:cNvSpPr txBox="1">
            <a:spLocks/>
          </p:cNvSpPr>
          <p:nvPr/>
        </p:nvSpPr>
        <p:spPr>
          <a:xfrm>
            <a:off x="4572000" y="1824506"/>
            <a:ext cx="3565361" cy="255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Focus on feature engineering for improved model accuracy.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Integrate diverse data sources to enhance model utility.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D06FF9-A9F8-E0D8-0D67-26275CA62FC7}"/>
              </a:ext>
            </a:extLst>
          </p:cNvPr>
          <p:cNvCxnSpPr/>
          <p:nvPr/>
        </p:nvCxnSpPr>
        <p:spPr>
          <a:xfrm>
            <a:off x="4377447" y="1731523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484;p27">
            <a:extLst>
              <a:ext uri="{FF2B5EF4-FFF2-40B4-BE49-F238E27FC236}">
                <a16:creationId xmlns:a16="http://schemas.microsoft.com/office/drawing/2014/main" id="{DA292ACB-561D-C78C-F9AF-C33D8E6A688C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10421;p59">
            <a:extLst>
              <a:ext uri="{FF2B5EF4-FFF2-40B4-BE49-F238E27FC236}">
                <a16:creationId xmlns:a16="http://schemas.microsoft.com/office/drawing/2014/main" id="{48F09728-EE6B-5C0F-8090-145AC6159E9D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8" name="Google Shape;10422;p59">
              <a:extLst>
                <a:ext uri="{FF2B5EF4-FFF2-40B4-BE49-F238E27FC236}">
                  <a16:creationId xmlns:a16="http://schemas.microsoft.com/office/drawing/2014/main" id="{B721F6B4-1515-85A7-5143-FDC71705ECA5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9" name="Google Shape;10423;p59">
              <a:extLst>
                <a:ext uri="{FF2B5EF4-FFF2-40B4-BE49-F238E27FC236}">
                  <a16:creationId xmlns:a16="http://schemas.microsoft.com/office/drawing/2014/main" id="{3C33C553-CDB2-B2F1-21E5-6718DA3DA31A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0" name="Google Shape;10424;p59">
              <a:extLst>
                <a:ext uri="{FF2B5EF4-FFF2-40B4-BE49-F238E27FC236}">
                  <a16:creationId xmlns:a16="http://schemas.microsoft.com/office/drawing/2014/main" id="{806983B4-0D94-8F93-66AC-32CA1E5D70F5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" name="Google Shape;10425;p59">
              <a:extLst>
                <a:ext uri="{FF2B5EF4-FFF2-40B4-BE49-F238E27FC236}">
                  <a16:creationId xmlns:a16="http://schemas.microsoft.com/office/drawing/2014/main" id="{DC57DDA3-6F24-5AB2-E8A7-D7D8DB2A4561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2" name="Google Shape;10426;p59">
              <a:extLst>
                <a:ext uri="{FF2B5EF4-FFF2-40B4-BE49-F238E27FC236}">
                  <a16:creationId xmlns:a16="http://schemas.microsoft.com/office/drawing/2014/main" id="{F0EFEBFA-9147-B706-02DC-C0363766080C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77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1F0D4D-8059-AEFA-3085-EA68CF534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119" y="1328396"/>
            <a:ext cx="5807413" cy="3058777"/>
          </a:xfrm>
        </p:spPr>
        <p:txBody>
          <a:bodyPr/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Machine learning can identify stock price trends but lacks precision.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High recall achieved, but false positives limit model reliability.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Future work: Incorporate external data (e.g., market sentiment, macro indicators).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Refine models to improve prediction accuracy.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Integrate quantitative predictions with qualitative insights for better investment tools.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272823-F32B-AE1A-39B2-5FF1A1CA3E38}"/>
              </a:ext>
            </a:extLst>
          </p:cNvPr>
          <p:cNvSpPr txBox="1">
            <a:spLocks/>
          </p:cNvSpPr>
          <p:nvPr/>
        </p:nvSpPr>
        <p:spPr>
          <a:xfrm>
            <a:off x="-677146" y="538694"/>
            <a:ext cx="513995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600" dirty="0"/>
              <a:t>Conclusion</a:t>
            </a:r>
          </a:p>
        </p:txBody>
      </p:sp>
      <p:sp>
        <p:nvSpPr>
          <p:cNvPr id="2" name="Google Shape;484;p27">
            <a:extLst>
              <a:ext uri="{FF2B5EF4-FFF2-40B4-BE49-F238E27FC236}">
                <a16:creationId xmlns:a16="http://schemas.microsoft.com/office/drawing/2014/main" id="{B9208535-805F-5C4B-5AFA-8E2C96EBF1DF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10421;p59">
            <a:extLst>
              <a:ext uri="{FF2B5EF4-FFF2-40B4-BE49-F238E27FC236}">
                <a16:creationId xmlns:a16="http://schemas.microsoft.com/office/drawing/2014/main" id="{46E563C0-F82C-FF21-9F36-A3F6733E4D6E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6" name="Google Shape;10422;p59">
              <a:extLst>
                <a:ext uri="{FF2B5EF4-FFF2-40B4-BE49-F238E27FC236}">
                  <a16:creationId xmlns:a16="http://schemas.microsoft.com/office/drawing/2014/main" id="{EC40766C-298C-4180-2756-A93681695ACF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7" name="Google Shape;10423;p59">
              <a:extLst>
                <a:ext uri="{FF2B5EF4-FFF2-40B4-BE49-F238E27FC236}">
                  <a16:creationId xmlns:a16="http://schemas.microsoft.com/office/drawing/2014/main" id="{537193AB-4CA1-1A79-D307-171A6D4C1612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8" name="Google Shape;10424;p59">
              <a:extLst>
                <a:ext uri="{FF2B5EF4-FFF2-40B4-BE49-F238E27FC236}">
                  <a16:creationId xmlns:a16="http://schemas.microsoft.com/office/drawing/2014/main" id="{08414353-BC17-7F9A-1A15-372070A23AA7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9" name="Google Shape;10425;p59">
              <a:extLst>
                <a:ext uri="{FF2B5EF4-FFF2-40B4-BE49-F238E27FC236}">
                  <a16:creationId xmlns:a16="http://schemas.microsoft.com/office/drawing/2014/main" id="{A9906E8B-EA78-4DF4-815E-BF22E690D113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0" name="Google Shape;10426;p59">
              <a:extLst>
                <a:ext uri="{FF2B5EF4-FFF2-40B4-BE49-F238E27FC236}">
                  <a16:creationId xmlns:a16="http://schemas.microsoft.com/office/drawing/2014/main" id="{7CDC8A32-61E3-D622-4C4C-E74618FF796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1C47C-FEA7-19F5-CA02-42437D9B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39252"/>
            <a:ext cx="7670736" cy="2630023"/>
          </a:xfrm>
        </p:spPr>
        <p:txBody>
          <a:bodyPr/>
          <a:lstStyle/>
          <a:p>
            <a:r>
              <a:rPr lang="en-US" sz="2000" dirty="0"/>
              <a:t>Project Objective:</a:t>
            </a:r>
          </a:p>
          <a:p>
            <a:pPr lvl="1"/>
            <a:r>
              <a:rPr lang="en-US" sz="2000" dirty="0"/>
              <a:t>Explore the predictive power of various models on NVIDIA stock movements</a:t>
            </a:r>
          </a:p>
          <a:p>
            <a:r>
              <a:rPr lang="en-US" sz="2000" dirty="0"/>
              <a:t>Understand how tech innovations, like GPU releases, can affect the stock market.</a:t>
            </a:r>
          </a:p>
          <a:p>
            <a:r>
              <a:rPr lang="en-US" sz="2000" dirty="0"/>
              <a:t>Can we reliably predict NVIDIA stock price movement through solely stock market data?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4C8E05-CD91-C6D9-1D41-B1C82B4BA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Google Shape;482;p27">
            <a:extLst>
              <a:ext uri="{FF2B5EF4-FFF2-40B4-BE49-F238E27FC236}">
                <a16:creationId xmlns:a16="http://schemas.microsoft.com/office/drawing/2014/main" id="{C0F53345-8EDD-2C21-F47E-BF38158B8587}"/>
              </a:ext>
            </a:extLst>
          </p:cNvPr>
          <p:cNvSpPr/>
          <p:nvPr/>
        </p:nvSpPr>
        <p:spPr>
          <a:xfrm>
            <a:off x="8102017" y="1653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90;p27">
            <a:extLst>
              <a:ext uri="{FF2B5EF4-FFF2-40B4-BE49-F238E27FC236}">
                <a16:creationId xmlns:a16="http://schemas.microsoft.com/office/drawing/2014/main" id="{D6175804-CD8B-23FB-56E8-270820075729}"/>
              </a:ext>
            </a:extLst>
          </p:cNvPr>
          <p:cNvSpPr/>
          <p:nvPr/>
        </p:nvSpPr>
        <p:spPr>
          <a:xfrm>
            <a:off x="8225466" y="27189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5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700077" y="989475"/>
            <a:ext cx="7350142" cy="348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Historical stock data for NVIDIA (2000-2024)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Key features: Date, Open, High, Low, Close, Adjusted Close, Volume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Sourced from Kaggle, over 6,000 entries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Quality: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No missing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Reliable for predictive modeling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Organization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Chronologically structured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Essential for temporal accuracy in models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7832348-B792-2ADB-B8C8-D9737404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5"/>
          <a:stretch/>
        </p:blipFill>
        <p:spPr>
          <a:xfrm>
            <a:off x="4543757" y="2315430"/>
            <a:ext cx="4258904" cy="1472361"/>
          </a:xfrm>
          <a:prstGeom prst="rect">
            <a:avLst/>
          </a:prstGeom>
        </p:spPr>
      </p:pic>
      <p:sp>
        <p:nvSpPr>
          <p:cNvPr id="4" name="Google Shape;482;p27">
            <a:extLst>
              <a:ext uri="{FF2B5EF4-FFF2-40B4-BE49-F238E27FC236}">
                <a16:creationId xmlns:a16="http://schemas.microsoft.com/office/drawing/2014/main" id="{F6876AFD-21B8-D398-C8F9-AA8F0052AC8A}"/>
              </a:ext>
            </a:extLst>
          </p:cNvPr>
          <p:cNvSpPr/>
          <p:nvPr/>
        </p:nvSpPr>
        <p:spPr>
          <a:xfrm>
            <a:off x="8102017" y="1653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90;p27">
            <a:extLst>
              <a:ext uri="{FF2B5EF4-FFF2-40B4-BE49-F238E27FC236}">
                <a16:creationId xmlns:a16="http://schemas.microsoft.com/office/drawing/2014/main" id="{61A70506-9F4A-324E-B4CF-3A4C5E3F23BF}"/>
              </a:ext>
            </a:extLst>
          </p:cNvPr>
          <p:cNvSpPr/>
          <p:nvPr/>
        </p:nvSpPr>
        <p:spPr>
          <a:xfrm>
            <a:off x="8225466" y="27189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BE576-0119-A279-CFEC-6A1EDBD4E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073281" cy="57780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2" name="Google Shape;482;p27">
            <a:extLst>
              <a:ext uri="{FF2B5EF4-FFF2-40B4-BE49-F238E27FC236}">
                <a16:creationId xmlns:a16="http://schemas.microsoft.com/office/drawing/2014/main" id="{E838C86F-C1D6-2F76-9763-3CB2F6CD70A9}"/>
              </a:ext>
            </a:extLst>
          </p:cNvPr>
          <p:cNvSpPr/>
          <p:nvPr/>
        </p:nvSpPr>
        <p:spPr>
          <a:xfrm>
            <a:off x="8102017" y="1653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90;p27">
            <a:extLst>
              <a:ext uri="{FF2B5EF4-FFF2-40B4-BE49-F238E27FC236}">
                <a16:creationId xmlns:a16="http://schemas.microsoft.com/office/drawing/2014/main" id="{25B3B30F-61F6-A8BB-AC5D-F7B78C34C08A}"/>
              </a:ext>
            </a:extLst>
          </p:cNvPr>
          <p:cNvSpPr/>
          <p:nvPr/>
        </p:nvSpPr>
        <p:spPr>
          <a:xfrm>
            <a:off x="8225466" y="27189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EC49B-F1A2-7519-5012-899F9A7B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6" y="989475"/>
            <a:ext cx="7275346" cy="38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D1FAEE74-C0C8-C7BC-42F2-715BCF6B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Magnifying glass outline">
            <a:extLst>
              <a:ext uri="{FF2B5EF4-FFF2-40B4-BE49-F238E27FC236}">
                <a16:creationId xmlns:a16="http://schemas.microsoft.com/office/drawing/2014/main" id="{0BACEA1D-9A2A-2A42-A272-137DB4436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939250" y="-41743"/>
            <a:ext cx="4986867" cy="4986867"/>
          </a:xfrm>
          <a:prstGeom prst="rect">
            <a:avLst/>
          </a:prstGeom>
        </p:spPr>
      </p:pic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401ACD62-54BC-5865-58D2-B920448D0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77" y="989475"/>
            <a:ext cx="7350142" cy="348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Uncovered trends and key observations.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Spikes in trading volume around major product releases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Releases Impact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Examples: RTX and GTX GPU launches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Volume surges show increased investor interest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Framing for Modeling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Insights inform our approach to predicting stock movements.</a:t>
            </a:r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9279A571-F94D-7DE8-2708-8AB07231E2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60510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120526C7-0A96-6BA1-B4EC-E8CD8BC2AE3F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A774E387-D930-9F01-16B2-950650A8BB75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42174EB5-628D-6A71-0934-99C39B1CEABA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7FD53C04-B171-1454-333A-5E1939F682EC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3087DE6F-D126-EE7B-7A78-63E6445D43F6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19B9FF12-0355-A636-28CE-87BCD6E1B9E9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3;p27">
            <a:extLst>
              <a:ext uri="{FF2B5EF4-FFF2-40B4-BE49-F238E27FC236}">
                <a16:creationId xmlns:a16="http://schemas.microsoft.com/office/drawing/2014/main" id="{5674C55A-F641-4A30-FD49-122E4C4B2697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1;p27">
            <a:extLst>
              <a:ext uri="{FF2B5EF4-FFF2-40B4-BE49-F238E27FC236}">
                <a16:creationId xmlns:a16="http://schemas.microsoft.com/office/drawing/2014/main" id="{B724D528-B82A-92F5-EF9F-F6C0CCE49057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4" name="Google Shape;492;p27">
              <a:extLst>
                <a:ext uri="{FF2B5EF4-FFF2-40B4-BE49-F238E27FC236}">
                  <a16:creationId xmlns:a16="http://schemas.microsoft.com/office/drawing/2014/main" id="{A0C5A7D1-92A9-873F-ECF9-04F8009117FE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3;p27">
              <a:extLst>
                <a:ext uri="{FF2B5EF4-FFF2-40B4-BE49-F238E27FC236}">
                  <a16:creationId xmlns:a16="http://schemas.microsoft.com/office/drawing/2014/main" id="{45458E95-9E28-227E-F5CB-CE8D704F3CFD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4;p27">
              <a:extLst>
                <a:ext uri="{FF2B5EF4-FFF2-40B4-BE49-F238E27FC236}">
                  <a16:creationId xmlns:a16="http://schemas.microsoft.com/office/drawing/2014/main" id="{CB97FCC6-BD5A-CBE4-6B67-65C64807E6A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5;p27">
              <a:extLst>
                <a:ext uri="{FF2B5EF4-FFF2-40B4-BE49-F238E27FC236}">
                  <a16:creationId xmlns:a16="http://schemas.microsoft.com/office/drawing/2014/main" id="{2C7DA18A-78D0-472C-67B3-4E8CD219006B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6;p27">
              <a:extLst>
                <a:ext uri="{FF2B5EF4-FFF2-40B4-BE49-F238E27FC236}">
                  <a16:creationId xmlns:a16="http://schemas.microsoft.com/office/drawing/2014/main" id="{A873B356-BB74-98E6-15D6-A53AA578DD86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7;p27">
              <a:extLst>
                <a:ext uri="{FF2B5EF4-FFF2-40B4-BE49-F238E27FC236}">
                  <a16:creationId xmlns:a16="http://schemas.microsoft.com/office/drawing/2014/main" id="{890CBC7F-E347-59EE-B52D-504BF22E0C3A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633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229-DEC3-DEAB-8124-2050EE08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2F704-EA7E-C1FD-ADFF-C52DB7DE7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25AE1-613F-C9CA-1456-D615DB51E08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787230-DDBD-1528-96E0-E223081F7A4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8CC52F-0BE0-9899-6FC1-4151FF8C2BEE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483;p27">
            <a:extLst>
              <a:ext uri="{FF2B5EF4-FFF2-40B4-BE49-F238E27FC236}">
                <a16:creationId xmlns:a16="http://schemas.microsoft.com/office/drawing/2014/main" id="{3EB69B16-AF68-000F-B913-E7D221D676AF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91;p27">
            <a:extLst>
              <a:ext uri="{FF2B5EF4-FFF2-40B4-BE49-F238E27FC236}">
                <a16:creationId xmlns:a16="http://schemas.microsoft.com/office/drawing/2014/main" id="{F4135BF1-7C57-C8F6-2791-C84CC155B8AB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29FEF78B-22CE-2034-7D1F-3DBEC41D098A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6E90455C-6BB1-13B0-13FF-C714C0CE909C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5D0F28CE-649E-5228-6E9F-E1203E7A3099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5FC3CA36-021E-F773-1AC5-DCB01E44182F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D88BEE98-93B9-D87D-C4E7-728FB73F72B2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7">
              <a:extLst>
                <a:ext uri="{FF2B5EF4-FFF2-40B4-BE49-F238E27FC236}">
                  <a16:creationId xmlns:a16="http://schemas.microsoft.com/office/drawing/2014/main" id="{17CD5B37-0308-CDCA-F91E-8E64C6141A1F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9C462D-2396-2476-C0DC-F7E973E0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52" y="150032"/>
            <a:ext cx="7772400" cy="48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6682-3DEC-9FC5-57D3-33ABAD1EE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18D5E-252A-4E00-68D3-06FE2B632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F03061-CF50-B4A4-7CBA-BE675C5A1080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1BF2C6-8402-3250-3220-1B1DC73631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ABF877-D951-22D6-6B6A-21645AA9F503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81E94-98BF-F1A6-B172-B9A73DD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35" y="77028"/>
            <a:ext cx="7772400" cy="4989444"/>
          </a:xfrm>
          <a:prstGeom prst="rect">
            <a:avLst/>
          </a:prstGeom>
        </p:spPr>
      </p:pic>
      <p:sp>
        <p:nvSpPr>
          <p:cNvPr id="8" name="Google Shape;483;p27">
            <a:extLst>
              <a:ext uri="{FF2B5EF4-FFF2-40B4-BE49-F238E27FC236}">
                <a16:creationId xmlns:a16="http://schemas.microsoft.com/office/drawing/2014/main" id="{8AFDFD81-780E-8A63-960A-F5FC00D725EA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91;p27">
            <a:extLst>
              <a:ext uri="{FF2B5EF4-FFF2-40B4-BE49-F238E27FC236}">
                <a16:creationId xmlns:a16="http://schemas.microsoft.com/office/drawing/2014/main" id="{E5161F85-5DE3-C959-23F4-D4D6B34F89F1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EBA92654-73FD-7F12-EB4E-EC43C9A9A979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BD0BFFEF-EAEB-C01A-AB6B-664298636C0E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1472C1D4-29F4-BFE8-8286-DB8430118B5E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6CBA8B56-BD19-7B76-BB9F-B10A7306C96A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C8737DDA-8F59-3436-F057-A54EF4EC725C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7">
              <a:extLst>
                <a:ext uri="{FF2B5EF4-FFF2-40B4-BE49-F238E27FC236}">
                  <a16:creationId xmlns:a16="http://schemas.microsoft.com/office/drawing/2014/main" id="{17F82E91-802E-E21E-3D8E-D40B57CFD1EA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6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CE1E71-BEAF-C43A-B01C-B73CD125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0" y="908778"/>
            <a:ext cx="8854399" cy="3325943"/>
          </a:xfrm>
          <a:prstGeom prst="rect">
            <a:avLst/>
          </a:prstGeom>
        </p:spPr>
      </p:pic>
      <p:sp>
        <p:nvSpPr>
          <p:cNvPr id="8" name="Google Shape;483;p27">
            <a:extLst>
              <a:ext uri="{FF2B5EF4-FFF2-40B4-BE49-F238E27FC236}">
                <a16:creationId xmlns:a16="http://schemas.microsoft.com/office/drawing/2014/main" id="{AFF47A5C-8E1A-251F-F215-B7733D6B9D82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91;p27">
            <a:extLst>
              <a:ext uri="{FF2B5EF4-FFF2-40B4-BE49-F238E27FC236}">
                <a16:creationId xmlns:a16="http://schemas.microsoft.com/office/drawing/2014/main" id="{87942AA2-FE83-0DE7-F270-BF452C6EE117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403B041D-BE87-1F3F-9029-34B554C058C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8E397F1A-6605-7ED7-2538-AF07C1700BDD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C2AA4DAE-470B-2E80-5A16-3BDDC62F374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8D40E042-2052-4BDD-F172-9FE37C3BC07F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F7529695-CD83-560E-98DE-EA04AE63BE95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7">
              <a:extLst>
                <a:ext uri="{FF2B5EF4-FFF2-40B4-BE49-F238E27FC236}">
                  <a16:creationId xmlns:a16="http://schemas.microsoft.com/office/drawing/2014/main" id="{EFFF15DE-BDDD-FC53-8E15-C2876545CA92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788423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8AC67"/>
      </a:dk1>
      <a:lt1>
        <a:srgbClr val="FFFFFF"/>
      </a:lt1>
      <a:dk2>
        <a:srgbClr val="063015"/>
      </a:dk2>
      <a:lt2>
        <a:srgbClr val="EED7FF"/>
      </a:lt2>
      <a:accent1>
        <a:srgbClr val="C799EB"/>
      </a:accent1>
      <a:accent2>
        <a:srgbClr val="57D87C"/>
      </a:accent2>
      <a:accent3>
        <a:srgbClr val="FD8DFD"/>
      </a:accent3>
      <a:accent4>
        <a:srgbClr val="9D55E0"/>
      </a:accent4>
      <a:accent5>
        <a:srgbClr val="3CD890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682</Words>
  <Application>Microsoft Macintosh PowerPoint</Application>
  <PresentationFormat>On-screen Show (16:9)</PresentationFormat>
  <Paragraphs>121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Fira Sans Condensed Medium</vt:lpstr>
      <vt:lpstr>Arial</vt:lpstr>
      <vt:lpstr>Advent Pro SemiBold</vt:lpstr>
      <vt:lpstr>Maven Pro</vt:lpstr>
      <vt:lpstr>Fira Sans Extra Condensed Medium</vt:lpstr>
      <vt:lpstr>Wingdings</vt:lpstr>
      <vt:lpstr>Share Tech</vt:lpstr>
      <vt:lpstr>Data Science Consulting by Slidesgo</vt:lpstr>
      <vt:lpstr>Predictive Analytics for NVIDIA</vt:lpstr>
      <vt:lpstr>MODELING</vt:lpstr>
      <vt:lpstr>Goals</vt:lpstr>
      <vt:lpstr>Data Overview</vt:lpstr>
      <vt:lpstr>Data Preparation</vt:lpstr>
      <vt:lpstr>Exploratory Data Analysis</vt:lpstr>
      <vt:lpstr>PowerPoint Presentation</vt:lpstr>
      <vt:lpstr>PowerPoint Presentation</vt:lpstr>
      <vt:lpstr>PowerPoint Presentation</vt:lpstr>
      <vt:lpstr>Model Selection</vt:lpstr>
      <vt:lpstr>Model Training and Testing</vt:lpstr>
      <vt:lpstr>Evaluation Metrics</vt:lpstr>
      <vt:lpstr>Key Points</vt:lpstr>
      <vt:lpstr>PowerPoint Presentation</vt:lpstr>
      <vt:lpstr>PowerPoint Presentation</vt:lpstr>
      <vt:lpstr>PowerPoint Presentation</vt:lpstr>
      <vt:lpstr>Result Interpretation</vt:lpstr>
      <vt:lpstr>Challenges &amp; Limitations</vt:lpstr>
      <vt:lpstr>Ethical Considerations</vt:lpstr>
      <vt:lpstr>PowerPoint Presentation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Dexter Schincke</cp:lastModifiedBy>
  <cp:revision>14</cp:revision>
  <dcterms:modified xsi:type="dcterms:W3CDTF">2024-11-17T19:28:41Z</dcterms:modified>
</cp:coreProperties>
</file>