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4"/>
  </p:notesMasterIdLst>
  <p:sldIdLst>
    <p:sldId id="256" r:id="rId2"/>
    <p:sldId id="258" r:id="rId3"/>
    <p:sldId id="303" r:id="rId4"/>
    <p:sldId id="259" r:id="rId5"/>
    <p:sldId id="304" r:id="rId6"/>
    <p:sldId id="297" r:id="rId7"/>
    <p:sldId id="300" r:id="rId8"/>
    <p:sldId id="301" r:id="rId9"/>
    <p:sldId id="302" r:id="rId10"/>
    <p:sldId id="308" r:id="rId11"/>
    <p:sldId id="260" r:id="rId12"/>
    <p:sldId id="262" r:id="rId13"/>
    <p:sldId id="309" r:id="rId14"/>
    <p:sldId id="310" r:id="rId15"/>
    <p:sldId id="311" r:id="rId16"/>
    <p:sldId id="312" r:id="rId17"/>
    <p:sldId id="313" r:id="rId18"/>
    <p:sldId id="305" r:id="rId19"/>
    <p:sldId id="314" r:id="rId20"/>
    <p:sldId id="306" r:id="rId21"/>
    <p:sldId id="316" r:id="rId22"/>
    <p:sldId id="315" r:id="rId23"/>
  </p:sldIdLst>
  <p:sldSz cx="9144000" cy="5143500" type="screen16x9"/>
  <p:notesSz cx="6858000" cy="9144000"/>
  <p:embeddedFontLst>
    <p:embeddedFont>
      <p:font typeface="Advent Pro SemiBold" pitchFamily="2" charset="77"/>
      <p:regular r:id="rId25"/>
      <p:bold r:id="rId26"/>
      <p:italic r:id="rId27"/>
      <p:boldItalic r:id="rId28"/>
    </p:embeddedFont>
    <p:embeddedFont>
      <p:font typeface="Fira Sans Condensed Medium" panose="020F0502020204030204" pitchFamily="34" charset="0"/>
      <p:regular r:id="rId29"/>
      <p:bold r:id="rId30"/>
      <p:italic r:id="rId31"/>
      <p:boldItalic r:id="rId32"/>
    </p:embeddedFont>
    <p:embeddedFont>
      <p:font typeface="Fira Sans Extra Condensed Medium" panose="020B0503050000020004" pitchFamily="34" charset="0"/>
      <p:regular r:id="rId33"/>
      <p:bold r:id="rId34"/>
      <p:italic r:id="rId35"/>
      <p:boldItalic r:id="rId36"/>
    </p:embeddedFont>
    <p:embeddedFont>
      <p:font typeface="Maven Pro" pitchFamily="2" charset="77"/>
      <p:regular r:id="rId37"/>
      <p:bold r:id="rId38"/>
    </p:embeddedFont>
    <p:embeddedFont>
      <p:font typeface="Share Tech" pitchFamily="2" charset="77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C4D3EE-BFCD-4D6B-A05C-643479B0ADA0}">
  <a:tblStyle styleId="{B7C4D3EE-BFCD-4D6B-A05C-643479B0AD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11"/>
    <p:restoredTop sz="94706"/>
  </p:normalViewPr>
  <p:slideViewPr>
    <p:cSldViewPr snapToGrid="0">
      <p:cViewPr varScale="1">
        <p:scale>
          <a:sx n="131" d="100"/>
          <a:sy n="131" d="100"/>
        </p:scale>
        <p:origin x="200" y="4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>
          <a:extLst>
            <a:ext uri="{FF2B5EF4-FFF2-40B4-BE49-F238E27FC236}">
              <a16:creationId xmlns:a16="http://schemas.microsoft.com/office/drawing/2014/main" id="{16AF755D-0507-5FB2-115A-A64D2EF1B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>
            <a:extLst>
              <a:ext uri="{FF2B5EF4-FFF2-40B4-BE49-F238E27FC236}">
                <a16:creationId xmlns:a16="http://schemas.microsoft.com/office/drawing/2014/main" id="{BD76E9ED-09E9-2B24-B5F8-A947441B81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>
            <a:extLst>
              <a:ext uri="{FF2B5EF4-FFF2-40B4-BE49-F238E27FC236}">
                <a16:creationId xmlns:a16="http://schemas.microsoft.com/office/drawing/2014/main" id="{E599515A-506C-F26A-D5F6-B878B4C159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060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9" r:id="rId7"/>
    <p:sldLayoutId id="2147483663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Dexter Schincke &amp;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Hunter Fernandez</a:t>
            </a:r>
            <a:endParaRPr dirty="0"/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Predic</a:t>
            </a:r>
            <a:r>
              <a:rPr lang="en-US" dirty="0" err="1"/>
              <a:t>ti</a:t>
            </a:r>
            <a:r>
              <a:rPr lang="en" dirty="0" err="1"/>
              <a:t>ve</a:t>
            </a:r>
            <a:r>
              <a:rPr lang="en" dirty="0"/>
              <a:t> Analytics for </a:t>
            </a:r>
            <a:r>
              <a:rPr lang="en" dirty="0">
                <a:solidFill>
                  <a:schemeClr val="accent2"/>
                </a:solidFill>
              </a:rPr>
              <a:t>NVIDIA</a:t>
            </a: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9" name="Google Shape;449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" name="Google Shape;451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2" name="Google Shape;452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5" name="Google Shape;455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893CC-6B0C-ED57-A15C-E68919F16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310" y="1127893"/>
            <a:ext cx="6971974" cy="3119642"/>
          </a:xfrm>
        </p:spPr>
        <p:txBody>
          <a:bodyPr/>
          <a:lstStyle/>
          <a:p>
            <a:r>
              <a:rPr lang="en-US" sz="2000" dirty="0"/>
              <a:t>Logistic Regression</a:t>
            </a:r>
          </a:p>
          <a:p>
            <a:pPr marL="114300" indent="0"/>
            <a:r>
              <a:rPr lang="en-US" sz="2000" dirty="0"/>
              <a:t>- Baseline model to use as a comparison point.</a:t>
            </a:r>
          </a:p>
          <a:p>
            <a:pPr>
              <a:buFontTx/>
              <a:buChar char="-"/>
            </a:pPr>
            <a:endParaRPr lang="en-US" sz="2000" dirty="0"/>
          </a:p>
          <a:p>
            <a:pPr marL="114300" indent="0"/>
            <a:r>
              <a:rPr lang="en-US" sz="2000" dirty="0"/>
              <a:t>Random Forst</a:t>
            </a:r>
          </a:p>
          <a:p>
            <a:pPr marL="114300" indent="0"/>
            <a:r>
              <a:rPr lang="en-US" sz="2000" dirty="0"/>
              <a:t>- Model to find non-linear relationships between features.</a:t>
            </a:r>
          </a:p>
          <a:p>
            <a:pPr marL="114300" indent="0"/>
            <a:endParaRPr lang="en-US" sz="2000" dirty="0"/>
          </a:p>
          <a:p>
            <a:pPr marL="114300" indent="0"/>
            <a:r>
              <a:rPr lang="en-US" sz="2000" dirty="0"/>
              <a:t>LSTM (Long Short-Term Memory)</a:t>
            </a:r>
          </a:p>
          <a:p>
            <a:pPr marL="114300" indent="0"/>
            <a:r>
              <a:rPr lang="en-US" sz="2000" dirty="0"/>
              <a:t>- Great for capturing temporal dependencies.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96FD4DD-763C-0786-73D9-837040316280}"/>
              </a:ext>
            </a:extLst>
          </p:cNvPr>
          <p:cNvSpPr>
            <a:spLocks noGrp="1"/>
          </p:cNvSpPr>
          <p:nvPr>
            <p:ph type="ctrTitle" idx="4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grpSp>
        <p:nvGrpSpPr>
          <p:cNvPr id="10" name="Google Shape;491;p27">
            <a:extLst>
              <a:ext uri="{FF2B5EF4-FFF2-40B4-BE49-F238E27FC236}">
                <a16:creationId xmlns:a16="http://schemas.microsoft.com/office/drawing/2014/main" id="{D06970C7-EBD1-170E-2CAD-49F68272E8C6}"/>
              </a:ext>
            </a:extLst>
          </p:cNvPr>
          <p:cNvGrpSpPr/>
          <p:nvPr/>
        </p:nvGrpSpPr>
        <p:grpSpPr>
          <a:xfrm>
            <a:off x="8245856" y="385810"/>
            <a:ext cx="577210" cy="580282"/>
            <a:chOff x="3095745" y="3805393"/>
            <a:chExt cx="352840" cy="354717"/>
          </a:xfrm>
        </p:grpSpPr>
        <p:sp>
          <p:nvSpPr>
            <p:cNvPr id="11" name="Google Shape;492;p27">
              <a:extLst>
                <a:ext uri="{FF2B5EF4-FFF2-40B4-BE49-F238E27FC236}">
                  <a16:creationId xmlns:a16="http://schemas.microsoft.com/office/drawing/2014/main" id="{BD1E22C5-AEFE-0A35-04BA-5F50CB684B20}"/>
                </a:ext>
              </a:extLst>
            </p:cNvPr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93;p27">
              <a:extLst>
                <a:ext uri="{FF2B5EF4-FFF2-40B4-BE49-F238E27FC236}">
                  <a16:creationId xmlns:a16="http://schemas.microsoft.com/office/drawing/2014/main" id="{624A2FA4-5871-EDE1-67D1-39340C7861CB}"/>
                </a:ext>
              </a:extLst>
            </p:cNvPr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94;p27">
              <a:extLst>
                <a:ext uri="{FF2B5EF4-FFF2-40B4-BE49-F238E27FC236}">
                  <a16:creationId xmlns:a16="http://schemas.microsoft.com/office/drawing/2014/main" id="{8D809EAA-2F27-B297-78DE-89ECA7C21FC1}"/>
                </a:ext>
              </a:extLst>
            </p:cNvPr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95;p27">
              <a:extLst>
                <a:ext uri="{FF2B5EF4-FFF2-40B4-BE49-F238E27FC236}">
                  <a16:creationId xmlns:a16="http://schemas.microsoft.com/office/drawing/2014/main" id="{C1B5BE39-2122-37EC-146F-6FDE58F346DF}"/>
                </a:ext>
              </a:extLst>
            </p:cNvPr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96;p27">
              <a:extLst>
                <a:ext uri="{FF2B5EF4-FFF2-40B4-BE49-F238E27FC236}">
                  <a16:creationId xmlns:a16="http://schemas.microsoft.com/office/drawing/2014/main" id="{F02A5C2A-A1A4-D54A-AD1A-05361D5A9DB9}"/>
                </a:ext>
              </a:extLst>
            </p:cNvPr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97;p27">
              <a:extLst>
                <a:ext uri="{FF2B5EF4-FFF2-40B4-BE49-F238E27FC236}">
                  <a16:creationId xmlns:a16="http://schemas.microsoft.com/office/drawing/2014/main" id="{89D9B114-86B9-33ED-9CD0-82E3278361C6}"/>
                </a:ext>
              </a:extLst>
            </p:cNvPr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484;p27">
            <a:extLst>
              <a:ext uri="{FF2B5EF4-FFF2-40B4-BE49-F238E27FC236}">
                <a16:creationId xmlns:a16="http://schemas.microsoft.com/office/drawing/2014/main" id="{CC4CF9FD-47D8-2D7B-AA5B-36EAB98BBD82}"/>
              </a:ext>
            </a:extLst>
          </p:cNvPr>
          <p:cNvSpPr/>
          <p:nvPr/>
        </p:nvSpPr>
        <p:spPr>
          <a:xfrm>
            <a:off x="8053842" y="288197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" name="Google Shape;498;p27">
            <a:extLst>
              <a:ext uri="{FF2B5EF4-FFF2-40B4-BE49-F238E27FC236}">
                <a16:creationId xmlns:a16="http://schemas.microsoft.com/office/drawing/2014/main" id="{2C0AA94C-24D0-764C-3FA3-91AD70518E50}"/>
              </a:ext>
            </a:extLst>
          </p:cNvPr>
          <p:cNvGrpSpPr/>
          <p:nvPr/>
        </p:nvGrpSpPr>
        <p:grpSpPr>
          <a:xfrm>
            <a:off x="8177306" y="410094"/>
            <a:ext cx="583817" cy="580314"/>
            <a:chOff x="3541011" y="3367320"/>
            <a:chExt cx="348257" cy="346188"/>
          </a:xfrm>
        </p:grpSpPr>
        <p:sp>
          <p:nvSpPr>
            <p:cNvPr id="19" name="Google Shape;499;p27">
              <a:extLst>
                <a:ext uri="{FF2B5EF4-FFF2-40B4-BE49-F238E27FC236}">
                  <a16:creationId xmlns:a16="http://schemas.microsoft.com/office/drawing/2014/main" id="{AE0C14F8-A10B-3B58-E221-E29D86F2C229}"/>
                </a:ext>
              </a:extLst>
            </p:cNvPr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00;p27">
              <a:extLst>
                <a:ext uri="{FF2B5EF4-FFF2-40B4-BE49-F238E27FC236}">
                  <a16:creationId xmlns:a16="http://schemas.microsoft.com/office/drawing/2014/main" id="{73BE9EDD-D896-4454-9411-C939B2BF8347}"/>
                </a:ext>
              </a:extLst>
            </p:cNvPr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01;p27">
              <a:extLst>
                <a:ext uri="{FF2B5EF4-FFF2-40B4-BE49-F238E27FC236}">
                  <a16:creationId xmlns:a16="http://schemas.microsoft.com/office/drawing/2014/main" id="{843A4A09-2E84-7AD6-F203-6F2938C13468}"/>
                </a:ext>
              </a:extLst>
            </p:cNvPr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02;p27">
              <a:extLst>
                <a:ext uri="{FF2B5EF4-FFF2-40B4-BE49-F238E27FC236}">
                  <a16:creationId xmlns:a16="http://schemas.microsoft.com/office/drawing/2014/main" id="{4EB33070-F0D0-B850-B05F-7E0BFDCCF005}"/>
                </a:ext>
              </a:extLst>
            </p:cNvPr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7192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Training and Testing</a:t>
            </a:r>
            <a:endParaRPr dirty="0"/>
          </a:p>
        </p:txBody>
      </p:sp>
      <p:sp>
        <p:nvSpPr>
          <p:cNvPr id="573" name="Google Shape;573;p29"/>
          <p:cNvSpPr txBox="1">
            <a:spLocks noGrp="1"/>
          </p:cNvSpPr>
          <p:nvPr>
            <p:ph type="ctrTitle"/>
          </p:nvPr>
        </p:nvSpPr>
        <p:spPr>
          <a:xfrm>
            <a:off x="931233" y="1196026"/>
            <a:ext cx="169343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Split</a:t>
            </a:r>
            <a:endParaRPr dirty="0"/>
          </a:p>
        </p:txBody>
      </p:sp>
      <p:sp>
        <p:nvSpPr>
          <p:cNvPr id="574" name="Google Shape;574;p29"/>
          <p:cNvSpPr txBox="1">
            <a:spLocks noGrp="1"/>
          </p:cNvSpPr>
          <p:nvPr>
            <p:ph type="subTitle" idx="1"/>
          </p:nvPr>
        </p:nvSpPr>
        <p:spPr>
          <a:xfrm>
            <a:off x="931245" y="1684093"/>
            <a:ext cx="3284333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20%	            80%</a:t>
            </a:r>
            <a:endParaRPr dirty="0"/>
          </a:p>
        </p:txBody>
      </p:sp>
      <p:sp>
        <p:nvSpPr>
          <p:cNvPr id="575" name="Google Shape;575;p29"/>
          <p:cNvSpPr txBox="1">
            <a:spLocks noGrp="1"/>
          </p:cNvSpPr>
          <p:nvPr>
            <p:ph type="ctrTitle" idx="2"/>
          </p:nvPr>
        </p:nvSpPr>
        <p:spPr>
          <a:xfrm>
            <a:off x="6587067" y="1196025"/>
            <a:ext cx="160061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</a:t>
            </a:r>
            <a:endParaRPr dirty="0"/>
          </a:p>
        </p:txBody>
      </p:sp>
      <p:sp>
        <p:nvSpPr>
          <p:cNvPr id="576" name="Google Shape;576;p29"/>
          <p:cNvSpPr txBox="1">
            <a:spLocks noGrp="1"/>
          </p:cNvSpPr>
          <p:nvPr>
            <p:ph type="subTitle" idx="3"/>
          </p:nvPr>
        </p:nvSpPr>
        <p:spPr>
          <a:xfrm>
            <a:off x="2514340" y="3097551"/>
            <a:ext cx="3496832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/>
              <a:t>Random Forest: used </a:t>
            </a:r>
            <a:r>
              <a:rPr lang="en-US" dirty="0" err="1"/>
              <a:t>GridSearchCV</a:t>
            </a:r>
            <a:r>
              <a:rPr lang="en-US" dirty="0"/>
              <a:t> for optimization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LSTM: Trained for ten epochs, batch size of 32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577" name="Google Shape;577;p29"/>
          <p:cNvGrpSpPr/>
          <p:nvPr/>
        </p:nvGrpSpPr>
        <p:grpSpPr>
          <a:xfrm>
            <a:off x="923634" y="2033707"/>
            <a:ext cx="3049872" cy="413171"/>
            <a:chOff x="4645621" y="3190689"/>
            <a:chExt cx="1602076" cy="217036"/>
          </a:xfrm>
        </p:grpSpPr>
        <p:sp>
          <p:nvSpPr>
            <p:cNvPr id="579" name="Google Shape;579;p29"/>
            <p:cNvSpPr/>
            <p:nvPr/>
          </p:nvSpPr>
          <p:spPr>
            <a:xfrm>
              <a:off x="4960453" y="3257061"/>
              <a:ext cx="1287244" cy="98124"/>
            </a:xfrm>
            <a:custGeom>
              <a:avLst/>
              <a:gdLst/>
              <a:ahLst/>
              <a:cxnLst/>
              <a:rect l="l" t="t" r="r" b="b"/>
              <a:pathLst>
                <a:path w="42851" h="6286" extrusionOk="0">
                  <a:moveTo>
                    <a:pt x="0" y="1"/>
                  </a:moveTo>
                  <a:lnTo>
                    <a:pt x="0" y="6286"/>
                  </a:lnTo>
                  <a:lnTo>
                    <a:pt x="42851" y="6286"/>
                  </a:lnTo>
                  <a:lnTo>
                    <a:pt x="428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Training</a:t>
              </a:r>
              <a:endParaRPr dirty="0"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4645621" y="3257061"/>
              <a:ext cx="313340" cy="98078"/>
            </a:xfrm>
            <a:custGeom>
              <a:avLst/>
              <a:gdLst/>
              <a:ahLst/>
              <a:cxnLst/>
              <a:rect l="l" t="t" r="r" b="b"/>
              <a:pathLst>
                <a:path w="20073" h="6283" extrusionOk="0">
                  <a:moveTo>
                    <a:pt x="1" y="1"/>
                  </a:moveTo>
                  <a:lnTo>
                    <a:pt x="1" y="6283"/>
                  </a:lnTo>
                  <a:lnTo>
                    <a:pt x="20073" y="6283"/>
                  </a:lnTo>
                  <a:lnTo>
                    <a:pt x="20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Test</a:t>
              </a:r>
              <a:endParaRPr dirty="0"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4939437" y="3190689"/>
              <a:ext cx="24016" cy="217036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3" name="Google Shape;593;p29"/>
          <p:cNvCxnSpPr>
            <a:cxnSpLocks/>
            <a:stCxn id="573" idx="1"/>
          </p:cNvCxnSpPr>
          <p:nvPr/>
        </p:nvCxnSpPr>
        <p:spPr>
          <a:xfrm rot="10800000" flipH="1" flipV="1">
            <a:off x="931232" y="1484925"/>
            <a:ext cx="1896545" cy="2152109"/>
          </a:xfrm>
          <a:prstGeom prst="bentConnector4">
            <a:avLst>
              <a:gd name="adj1" fmla="val -12053"/>
              <a:gd name="adj2" fmla="val 9998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4" name="Google Shape;594;p29"/>
          <p:cNvCxnSpPr>
            <a:cxnSpLocks/>
            <a:stCxn id="575" idx="3"/>
          </p:cNvCxnSpPr>
          <p:nvPr/>
        </p:nvCxnSpPr>
        <p:spPr>
          <a:xfrm flipH="1">
            <a:off x="7085642" y="1484925"/>
            <a:ext cx="1102037" cy="2273308"/>
          </a:xfrm>
          <a:prstGeom prst="bentConnector4">
            <a:avLst>
              <a:gd name="adj1" fmla="val -20743"/>
              <a:gd name="adj2" fmla="val 56354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5" name="Google Shape;595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73;p29">
            <a:extLst>
              <a:ext uri="{FF2B5EF4-FFF2-40B4-BE49-F238E27FC236}">
                <a16:creationId xmlns:a16="http://schemas.microsoft.com/office/drawing/2014/main" id="{43843347-6912-3FD4-211B-6B4BA116382B}"/>
              </a:ext>
            </a:extLst>
          </p:cNvPr>
          <p:cNvSpPr txBox="1">
            <a:spLocks/>
          </p:cNvSpPr>
          <p:nvPr/>
        </p:nvSpPr>
        <p:spPr>
          <a:xfrm>
            <a:off x="3156420" y="2571750"/>
            <a:ext cx="2015573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dirty="0"/>
              <a:t>Model Tuning</a:t>
            </a:r>
          </a:p>
        </p:txBody>
      </p:sp>
      <p:sp>
        <p:nvSpPr>
          <p:cNvPr id="6" name="Google Shape;576;p29">
            <a:extLst>
              <a:ext uri="{FF2B5EF4-FFF2-40B4-BE49-F238E27FC236}">
                <a16:creationId xmlns:a16="http://schemas.microsoft.com/office/drawing/2014/main" id="{B2DF01DE-D32E-9871-A624-C41CA201C74A}"/>
              </a:ext>
            </a:extLst>
          </p:cNvPr>
          <p:cNvSpPr txBox="1">
            <a:spLocks/>
          </p:cNvSpPr>
          <p:nvPr/>
        </p:nvSpPr>
        <p:spPr>
          <a:xfrm>
            <a:off x="5450166" y="1684093"/>
            <a:ext cx="27375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285750" indent="-285750" algn="l"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/>
              <a:t>Overfitting in LSTM Model</a:t>
            </a:r>
          </a:p>
          <a:p>
            <a:pPr marL="285750" indent="-285750" algn="l"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/>
              <a:t>Required Close monitoring during training.</a:t>
            </a:r>
          </a:p>
          <a:p>
            <a:pPr marL="285750" indent="-285750" algn="l"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/>
              <a:t>Inaccurate Results at (most) times.</a:t>
            </a:r>
          </a:p>
        </p:txBody>
      </p:sp>
      <p:grpSp>
        <p:nvGrpSpPr>
          <p:cNvPr id="15" name="Google Shape;491;p27">
            <a:extLst>
              <a:ext uri="{FF2B5EF4-FFF2-40B4-BE49-F238E27FC236}">
                <a16:creationId xmlns:a16="http://schemas.microsoft.com/office/drawing/2014/main" id="{C1408B04-B2D6-616D-E6D3-CBD498E4FAEE}"/>
              </a:ext>
            </a:extLst>
          </p:cNvPr>
          <p:cNvGrpSpPr/>
          <p:nvPr/>
        </p:nvGrpSpPr>
        <p:grpSpPr>
          <a:xfrm>
            <a:off x="8245856" y="385810"/>
            <a:ext cx="577210" cy="580282"/>
            <a:chOff x="3095745" y="3805393"/>
            <a:chExt cx="352840" cy="354717"/>
          </a:xfrm>
        </p:grpSpPr>
        <p:sp>
          <p:nvSpPr>
            <p:cNvPr id="16" name="Google Shape;492;p27">
              <a:extLst>
                <a:ext uri="{FF2B5EF4-FFF2-40B4-BE49-F238E27FC236}">
                  <a16:creationId xmlns:a16="http://schemas.microsoft.com/office/drawing/2014/main" id="{177984D8-92F9-3217-8CB5-DDB244C500DB}"/>
                </a:ext>
              </a:extLst>
            </p:cNvPr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93;p27">
              <a:extLst>
                <a:ext uri="{FF2B5EF4-FFF2-40B4-BE49-F238E27FC236}">
                  <a16:creationId xmlns:a16="http://schemas.microsoft.com/office/drawing/2014/main" id="{65FDD323-0354-ADA9-99DF-C7656A0B9FB0}"/>
                </a:ext>
              </a:extLst>
            </p:cNvPr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94;p27">
              <a:extLst>
                <a:ext uri="{FF2B5EF4-FFF2-40B4-BE49-F238E27FC236}">
                  <a16:creationId xmlns:a16="http://schemas.microsoft.com/office/drawing/2014/main" id="{8B5EC2BD-518B-83F9-386F-1EA682C99C6A}"/>
                </a:ext>
              </a:extLst>
            </p:cNvPr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95;p27">
              <a:extLst>
                <a:ext uri="{FF2B5EF4-FFF2-40B4-BE49-F238E27FC236}">
                  <a16:creationId xmlns:a16="http://schemas.microsoft.com/office/drawing/2014/main" id="{8046502F-0B4B-8D31-921F-DD61EB611BF6}"/>
                </a:ext>
              </a:extLst>
            </p:cNvPr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96;p27">
              <a:extLst>
                <a:ext uri="{FF2B5EF4-FFF2-40B4-BE49-F238E27FC236}">
                  <a16:creationId xmlns:a16="http://schemas.microsoft.com/office/drawing/2014/main" id="{DA2AB609-49C5-4524-163F-E48A4519F5C3}"/>
                </a:ext>
              </a:extLst>
            </p:cNvPr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97;p27">
              <a:extLst>
                <a:ext uri="{FF2B5EF4-FFF2-40B4-BE49-F238E27FC236}">
                  <a16:creationId xmlns:a16="http://schemas.microsoft.com/office/drawing/2014/main" id="{CBFF751A-EB67-92AF-B6A3-0EDF4FFE34CF}"/>
                </a:ext>
              </a:extLst>
            </p:cNvPr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84;p27">
            <a:extLst>
              <a:ext uri="{FF2B5EF4-FFF2-40B4-BE49-F238E27FC236}">
                <a16:creationId xmlns:a16="http://schemas.microsoft.com/office/drawing/2014/main" id="{03B05715-923D-F40A-BBC1-0A05B375C10B}"/>
              </a:ext>
            </a:extLst>
          </p:cNvPr>
          <p:cNvSpPr/>
          <p:nvPr/>
        </p:nvSpPr>
        <p:spPr>
          <a:xfrm>
            <a:off x="8053842" y="288197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" name="Google Shape;498;p27">
            <a:extLst>
              <a:ext uri="{FF2B5EF4-FFF2-40B4-BE49-F238E27FC236}">
                <a16:creationId xmlns:a16="http://schemas.microsoft.com/office/drawing/2014/main" id="{E95980AC-6957-5D40-3D76-928F66D6E788}"/>
              </a:ext>
            </a:extLst>
          </p:cNvPr>
          <p:cNvGrpSpPr/>
          <p:nvPr/>
        </p:nvGrpSpPr>
        <p:grpSpPr>
          <a:xfrm>
            <a:off x="8177306" y="410094"/>
            <a:ext cx="583817" cy="580314"/>
            <a:chOff x="3541011" y="3367320"/>
            <a:chExt cx="348257" cy="346188"/>
          </a:xfrm>
        </p:grpSpPr>
        <p:sp>
          <p:nvSpPr>
            <p:cNvPr id="4" name="Google Shape;499;p27">
              <a:extLst>
                <a:ext uri="{FF2B5EF4-FFF2-40B4-BE49-F238E27FC236}">
                  <a16:creationId xmlns:a16="http://schemas.microsoft.com/office/drawing/2014/main" id="{F3FAD4CF-50FF-2349-2138-9A830D6DB2A5}"/>
                </a:ext>
              </a:extLst>
            </p:cNvPr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0;p27">
              <a:extLst>
                <a:ext uri="{FF2B5EF4-FFF2-40B4-BE49-F238E27FC236}">
                  <a16:creationId xmlns:a16="http://schemas.microsoft.com/office/drawing/2014/main" id="{12A6FF39-8853-B47C-7C15-C14C36E21D41}"/>
                </a:ext>
              </a:extLst>
            </p:cNvPr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01;p27">
              <a:extLst>
                <a:ext uri="{FF2B5EF4-FFF2-40B4-BE49-F238E27FC236}">
                  <a16:creationId xmlns:a16="http://schemas.microsoft.com/office/drawing/2014/main" id="{672CC6C3-E7F5-C0DB-1AB1-B10E1A08A374}"/>
                </a:ext>
              </a:extLst>
            </p:cNvPr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02;p27">
              <a:extLst>
                <a:ext uri="{FF2B5EF4-FFF2-40B4-BE49-F238E27FC236}">
                  <a16:creationId xmlns:a16="http://schemas.microsoft.com/office/drawing/2014/main" id="{F3882D45-38FD-76C0-7F3B-B68CB976C3F5}"/>
                </a:ext>
              </a:extLst>
            </p:cNvPr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Metrics</a:t>
            </a:r>
            <a:endParaRPr dirty="0"/>
          </a:p>
        </p:txBody>
      </p:sp>
      <p:sp>
        <p:nvSpPr>
          <p:cNvPr id="676" name="Google Shape;676;p31"/>
          <p:cNvSpPr txBox="1">
            <a:spLocks noGrp="1"/>
          </p:cNvSpPr>
          <p:nvPr>
            <p:ph type="ctrTitle" idx="4294967295"/>
          </p:nvPr>
        </p:nvSpPr>
        <p:spPr>
          <a:xfrm>
            <a:off x="1644300" y="1268419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Accuracy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677" name="Google Shape;677;p31"/>
          <p:cNvSpPr txBox="1">
            <a:spLocks noGrp="1"/>
          </p:cNvSpPr>
          <p:nvPr>
            <p:ph type="subTitle" idx="4294967295"/>
          </p:nvPr>
        </p:nvSpPr>
        <p:spPr>
          <a:xfrm>
            <a:off x="922867" y="1479500"/>
            <a:ext cx="2602856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measured the overall correctness of predictions. </a:t>
            </a:r>
            <a:endParaRPr sz="1400" dirty="0"/>
          </a:p>
        </p:txBody>
      </p:sp>
      <p:sp>
        <p:nvSpPr>
          <p:cNvPr id="678" name="Google Shape;678;p31"/>
          <p:cNvSpPr txBox="1">
            <a:spLocks noGrp="1"/>
          </p:cNvSpPr>
          <p:nvPr>
            <p:ph type="ctrTitle" idx="4294967295"/>
          </p:nvPr>
        </p:nvSpPr>
        <p:spPr>
          <a:xfrm>
            <a:off x="1644074" y="2290405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</a:rPr>
              <a:t>Precision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679" name="Google Shape;679;p31"/>
          <p:cNvSpPr txBox="1">
            <a:spLocks noGrp="1"/>
          </p:cNvSpPr>
          <p:nvPr>
            <p:ph type="subTitle" idx="4294967295"/>
          </p:nvPr>
        </p:nvSpPr>
        <p:spPr>
          <a:xfrm>
            <a:off x="322574" y="2501474"/>
            <a:ext cx="3202576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assessed the reliability of optimistic predictions, crucial in stock market forecasting to minimize false alarms. </a:t>
            </a:r>
            <a:endParaRPr sz="1400" dirty="0"/>
          </a:p>
        </p:txBody>
      </p:sp>
      <p:sp>
        <p:nvSpPr>
          <p:cNvPr id="680" name="Google Shape;680;p31"/>
          <p:cNvSpPr txBox="1">
            <a:spLocks noGrp="1"/>
          </p:cNvSpPr>
          <p:nvPr>
            <p:ph type="ctrTitle" idx="4294967295"/>
          </p:nvPr>
        </p:nvSpPr>
        <p:spPr>
          <a:xfrm>
            <a:off x="1643850" y="3486975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Recall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681" name="Google Shape;681;p31"/>
          <p:cNvSpPr txBox="1">
            <a:spLocks noGrp="1"/>
          </p:cNvSpPr>
          <p:nvPr>
            <p:ph type="subTitle" idx="4294967295"/>
          </p:nvPr>
        </p:nvSpPr>
        <p:spPr>
          <a:xfrm>
            <a:off x="1140375" y="3698056"/>
            <a:ext cx="23850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/>
              <a:t>indicated the ability of the model to capture all accurate positive movements. </a:t>
            </a:r>
            <a:endParaRPr sz="1400" dirty="0"/>
          </a:p>
        </p:txBody>
      </p:sp>
      <p:sp>
        <p:nvSpPr>
          <p:cNvPr id="9" name="Google Shape;676;p31">
            <a:extLst>
              <a:ext uri="{FF2B5EF4-FFF2-40B4-BE49-F238E27FC236}">
                <a16:creationId xmlns:a16="http://schemas.microsoft.com/office/drawing/2014/main" id="{30138EA3-51F9-3FDC-89EF-7A4ABAA7CE8E}"/>
              </a:ext>
            </a:extLst>
          </p:cNvPr>
          <p:cNvSpPr txBox="1">
            <a:spLocks/>
          </p:cNvSpPr>
          <p:nvPr/>
        </p:nvSpPr>
        <p:spPr>
          <a:xfrm>
            <a:off x="5338430" y="1645693"/>
            <a:ext cx="18813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r"/>
            <a:r>
              <a:rPr lang="en-US" sz="2400" dirty="0">
                <a:solidFill>
                  <a:schemeClr val="accent1"/>
                </a:solidFill>
              </a:rPr>
              <a:t>F1 Score</a:t>
            </a:r>
          </a:p>
        </p:txBody>
      </p:sp>
      <p:sp>
        <p:nvSpPr>
          <p:cNvPr id="10" name="Google Shape;677;p31">
            <a:extLst>
              <a:ext uri="{FF2B5EF4-FFF2-40B4-BE49-F238E27FC236}">
                <a16:creationId xmlns:a16="http://schemas.microsoft.com/office/drawing/2014/main" id="{CF5C688B-6BE0-B877-30F0-BC9562033483}"/>
              </a:ext>
            </a:extLst>
          </p:cNvPr>
          <p:cNvSpPr txBox="1">
            <a:spLocks/>
          </p:cNvSpPr>
          <p:nvPr/>
        </p:nvSpPr>
        <p:spPr>
          <a:xfrm>
            <a:off x="4016704" y="1856774"/>
            <a:ext cx="3203149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r>
              <a:rPr lang="en-US" sz="1400" dirty="0"/>
              <a:t>balanced precision and recall, offering a single metric to evaluate their trade-off.</a:t>
            </a:r>
          </a:p>
        </p:txBody>
      </p:sp>
      <p:sp>
        <p:nvSpPr>
          <p:cNvPr id="11" name="Google Shape;678;p31">
            <a:extLst>
              <a:ext uri="{FF2B5EF4-FFF2-40B4-BE49-F238E27FC236}">
                <a16:creationId xmlns:a16="http://schemas.microsoft.com/office/drawing/2014/main" id="{CABFE491-6E43-F7FB-EC30-799A363E056B}"/>
              </a:ext>
            </a:extLst>
          </p:cNvPr>
          <p:cNvSpPr txBox="1">
            <a:spLocks/>
          </p:cNvSpPr>
          <p:nvPr/>
        </p:nvSpPr>
        <p:spPr>
          <a:xfrm>
            <a:off x="5338430" y="2949524"/>
            <a:ext cx="18813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r"/>
            <a:r>
              <a:rPr lang="en-US" sz="2400" dirty="0">
                <a:solidFill>
                  <a:schemeClr val="accent2"/>
                </a:solidFill>
              </a:rPr>
              <a:t>ROC-AUC</a:t>
            </a:r>
          </a:p>
        </p:txBody>
      </p:sp>
      <p:sp>
        <p:nvSpPr>
          <p:cNvPr id="12" name="Google Shape;679;p31">
            <a:extLst>
              <a:ext uri="{FF2B5EF4-FFF2-40B4-BE49-F238E27FC236}">
                <a16:creationId xmlns:a16="http://schemas.microsoft.com/office/drawing/2014/main" id="{7171CDCE-EAEC-1FD5-15A5-20500A25F6DE}"/>
              </a:ext>
            </a:extLst>
          </p:cNvPr>
          <p:cNvSpPr txBox="1">
            <a:spLocks/>
          </p:cNvSpPr>
          <p:nvPr/>
        </p:nvSpPr>
        <p:spPr>
          <a:xfrm>
            <a:off x="3805571" y="3160593"/>
            <a:ext cx="3414083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r>
              <a:rPr lang="en-US" sz="1400" dirty="0"/>
              <a:t>measured the model's ability to distinguish between price increases and decreases. </a:t>
            </a:r>
          </a:p>
        </p:txBody>
      </p:sp>
      <p:grpSp>
        <p:nvGrpSpPr>
          <p:cNvPr id="3" name="Google Shape;491;p27">
            <a:extLst>
              <a:ext uri="{FF2B5EF4-FFF2-40B4-BE49-F238E27FC236}">
                <a16:creationId xmlns:a16="http://schemas.microsoft.com/office/drawing/2014/main" id="{B94AEF14-1FC7-9B84-3F49-02E853F2E805}"/>
              </a:ext>
            </a:extLst>
          </p:cNvPr>
          <p:cNvGrpSpPr/>
          <p:nvPr/>
        </p:nvGrpSpPr>
        <p:grpSpPr>
          <a:xfrm>
            <a:off x="8245856" y="385810"/>
            <a:ext cx="577210" cy="580282"/>
            <a:chOff x="3095745" y="3805393"/>
            <a:chExt cx="352840" cy="354717"/>
          </a:xfrm>
        </p:grpSpPr>
        <p:sp>
          <p:nvSpPr>
            <p:cNvPr id="4" name="Google Shape;492;p27">
              <a:extLst>
                <a:ext uri="{FF2B5EF4-FFF2-40B4-BE49-F238E27FC236}">
                  <a16:creationId xmlns:a16="http://schemas.microsoft.com/office/drawing/2014/main" id="{1F5790E7-4B4C-D7F8-49C9-AA54C155DDB8}"/>
                </a:ext>
              </a:extLst>
            </p:cNvPr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93;p27">
              <a:extLst>
                <a:ext uri="{FF2B5EF4-FFF2-40B4-BE49-F238E27FC236}">
                  <a16:creationId xmlns:a16="http://schemas.microsoft.com/office/drawing/2014/main" id="{4E95C596-E26D-C5B1-D77F-C3C18F22DF82}"/>
                </a:ext>
              </a:extLst>
            </p:cNvPr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94;p27">
              <a:extLst>
                <a:ext uri="{FF2B5EF4-FFF2-40B4-BE49-F238E27FC236}">
                  <a16:creationId xmlns:a16="http://schemas.microsoft.com/office/drawing/2014/main" id="{B3447A67-7C1B-1B1A-9455-FC568DE7A384}"/>
                </a:ext>
              </a:extLst>
            </p:cNvPr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95;p27">
              <a:extLst>
                <a:ext uri="{FF2B5EF4-FFF2-40B4-BE49-F238E27FC236}">
                  <a16:creationId xmlns:a16="http://schemas.microsoft.com/office/drawing/2014/main" id="{A64A7369-7503-0554-1AF6-B00714EC5563}"/>
                </a:ext>
              </a:extLst>
            </p:cNvPr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96;p27">
              <a:extLst>
                <a:ext uri="{FF2B5EF4-FFF2-40B4-BE49-F238E27FC236}">
                  <a16:creationId xmlns:a16="http://schemas.microsoft.com/office/drawing/2014/main" id="{99D34DD0-FF2B-6F0B-139B-1BA34C7E20BC}"/>
                </a:ext>
              </a:extLst>
            </p:cNvPr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97;p27">
              <a:extLst>
                <a:ext uri="{FF2B5EF4-FFF2-40B4-BE49-F238E27FC236}">
                  <a16:creationId xmlns:a16="http://schemas.microsoft.com/office/drawing/2014/main" id="{D1F18A09-76D1-D922-DC3E-F121E74FB5EB}"/>
                </a:ext>
              </a:extLst>
            </p:cNvPr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484;p27">
            <a:extLst>
              <a:ext uri="{FF2B5EF4-FFF2-40B4-BE49-F238E27FC236}">
                <a16:creationId xmlns:a16="http://schemas.microsoft.com/office/drawing/2014/main" id="{9994970F-74FC-7D7C-697A-01C3B9892302}"/>
              </a:ext>
            </a:extLst>
          </p:cNvPr>
          <p:cNvSpPr/>
          <p:nvPr/>
        </p:nvSpPr>
        <p:spPr>
          <a:xfrm>
            <a:off x="8053842" y="288197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" name="Google Shape;498;p27">
            <a:extLst>
              <a:ext uri="{FF2B5EF4-FFF2-40B4-BE49-F238E27FC236}">
                <a16:creationId xmlns:a16="http://schemas.microsoft.com/office/drawing/2014/main" id="{39349727-75E9-CFA5-D018-3A61EAE9D0BA}"/>
              </a:ext>
            </a:extLst>
          </p:cNvPr>
          <p:cNvGrpSpPr/>
          <p:nvPr/>
        </p:nvGrpSpPr>
        <p:grpSpPr>
          <a:xfrm>
            <a:off x="8177306" y="410094"/>
            <a:ext cx="583817" cy="580314"/>
            <a:chOff x="3541011" y="3367320"/>
            <a:chExt cx="348257" cy="346188"/>
          </a:xfrm>
        </p:grpSpPr>
        <p:sp>
          <p:nvSpPr>
            <p:cNvPr id="16" name="Google Shape;499;p27">
              <a:extLst>
                <a:ext uri="{FF2B5EF4-FFF2-40B4-BE49-F238E27FC236}">
                  <a16:creationId xmlns:a16="http://schemas.microsoft.com/office/drawing/2014/main" id="{9CD6DD77-99C3-6610-7DCA-019D1C44AE26}"/>
                </a:ext>
              </a:extLst>
            </p:cNvPr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00;p27">
              <a:extLst>
                <a:ext uri="{FF2B5EF4-FFF2-40B4-BE49-F238E27FC236}">
                  <a16:creationId xmlns:a16="http://schemas.microsoft.com/office/drawing/2014/main" id="{EEE0C344-D6FC-C97D-1F88-11709A892DE8}"/>
                </a:ext>
              </a:extLst>
            </p:cNvPr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01;p27">
              <a:extLst>
                <a:ext uri="{FF2B5EF4-FFF2-40B4-BE49-F238E27FC236}">
                  <a16:creationId xmlns:a16="http://schemas.microsoft.com/office/drawing/2014/main" id="{DC8FAED5-5A34-56AD-1317-279B5C1E9CBE}"/>
                </a:ext>
              </a:extLst>
            </p:cNvPr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02;p27">
              <a:extLst>
                <a:ext uri="{FF2B5EF4-FFF2-40B4-BE49-F238E27FC236}">
                  <a16:creationId xmlns:a16="http://schemas.microsoft.com/office/drawing/2014/main" id="{CC5F7FD6-2512-A4A3-BB96-6302946AA421}"/>
                </a:ext>
              </a:extLst>
            </p:cNvPr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0ABF-9131-FD57-6CB5-1FF9B86D7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81746"/>
            <a:ext cx="1881300" cy="644700"/>
          </a:xfrm>
        </p:spPr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D6629A7-4261-3DAD-4B0F-DDE805776DD7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226200" y="1405119"/>
            <a:ext cx="2972447" cy="2876455"/>
          </a:xfrm>
        </p:spPr>
        <p:txBody>
          <a:bodyPr/>
          <a:lstStyle/>
          <a:p>
            <a:pPr algn="l"/>
            <a:r>
              <a:rPr lang="en-US" b="1" dirty="0"/>
              <a:t>Logistic Regression</a:t>
            </a:r>
            <a:r>
              <a:rPr lang="en-US" dirty="0"/>
              <a:t>: 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54% accuracy, high recall, low precision—captures upward trends but misclassifies declines.</a:t>
            </a:r>
          </a:p>
          <a:p>
            <a:pPr marL="114300" indent="0" algn="l"/>
            <a:r>
              <a:rPr lang="en-US" b="1" dirty="0"/>
              <a:t>Random Forest</a:t>
            </a:r>
            <a:r>
              <a:rPr lang="en-US" dirty="0"/>
              <a:t>: </a:t>
            </a:r>
          </a:p>
          <a:p>
            <a:pPr marL="4000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54% accuracy, balanced precision/recall, moderate performance.</a:t>
            </a:r>
          </a:p>
          <a:p>
            <a:pPr marL="114300" indent="0" algn="l"/>
            <a:r>
              <a:rPr lang="en-US" b="1" dirty="0"/>
              <a:t>LSTM</a:t>
            </a:r>
            <a:r>
              <a:rPr lang="en-US" dirty="0"/>
              <a:t>: </a:t>
            </a:r>
          </a:p>
          <a:p>
            <a:pPr marL="4000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54% accuracy, high recall, low precision—similar to Logistic Regression, struggles with false positives.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FC9647-03F4-827E-82E0-8C9C36F7133F}"/>
              </a:ext>
            </a:extLst>
          </p:cNvPr>
          <p:cNvSpPr>
            <a:spLocks noGrp="1"/>
          </p:cNvSpPr>
          <p:nvPr>
            <p:ph type="ctrTitle" idx="8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11" name="Google Shape;484;p27">
            <a:extLst>
              <a:ext uri="{FF2B5EF4-FFF2-40B4-BE49-F238E27FC236}">
                <a16:creationId xmlns:a16="http://schemas.microsoft.com/office/drawing/2014/main" id="{6ECC1E5E-8D84-A933-268F-241AD1CE3C23}"/>
              </a:ext>
            </a:extLst>
          </p:cNvPr>
          <p:cNvSpPr/>
          <p:nvPr/>
        </p:nvSpPr>
        <p:spPr>
          <a:xfrm>
            <a:off x="8053842" y="288197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" name="Google Shape;498;p27">
            <a:extLst>
              <a:ext uri="{FF2B5EF4-FFF2-40B4-BE49-F238E27FC236}">
                <a16:creationId xmlns:a16="http://schemas.microsoft.com/office/drawing/2014/main" id="{406B82B9-CB02-15BF-A80D-3BBBFB98CAD0}"/>
              </a:ext>
            </a:extLst>
          </p:cNvPr>
          <p:cNvGrpSpPr/>
          <p:nvPr/>
        </p:nvGrpSpPr>
        <p:grpSpPr>
          <a:xfrm>
            <a:off x="8177306" y="410094"/>
            <a:ext cx="583817" cy="580314"/>
            <a:chOff x="3541011" y="3367320"/>
            <a:chExt cx="348257" cy="346188"/>
          </a:xfrm>
        </p:grpSpPr>
        <p:sp>
          <p:nvSpPr>
            <p:cNvPr id="13" name="Google Shape;499;p27">
              <a:extLst>
                <a:ext uri="{FF2B5EF4-FFF2-40B4-BE49-F238E27FC236}">
                  <a16:creationId xmlns:a16="http://schemas.microsoft.com/office/drawing/2014/main" id="{F8F4FD65-9D77-F4EF-3751-A421FEE59C4A}"/>
                </a:ext>
              </a:extLst>
            </p:cNvPr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00;p27">
              <a:extLst>
                <a:ext uri="{FF2B5EF4-FFF2-40B4-BE49-F238E27FC236}">
                  <a16:creationId xmlns:a16="http://schemas.microsoft.com/office/drawing/2014/main" id="{8C678756-4E5E-6214-6331-114ECBACBC5B}"/>
                </a:ext>
              </a:extLst>
            </p:cNvPr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01;p27">
              <a:extLst>
                <a:ext uri="{FF2B5EF4-FFF2-40B4-BE49-F238E27FC236}">
                  <a16:creationId xmlns:a16="http://schemas.microsoft.com/office/drawing/2014/main" id="{8177FDEC-9AAA-474A-5A65-DFFD4E14A72A}"/>
                </a:ext>
              </a:extLst>
            </p:cNvPr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02;p27">
              <a:extLst>
                <a:ext uri="{FF2B5EF4-FFF2-40B4-BE49-F238E27FC236}">
                  <a16:creationId xmlns:a16="http://schemas.microsoft.com/office/drawing/2014/main" id="{6FA9751A-BF42-750F-133A-212B5A2ED647}"/>
                </a:ext>
              </a:extLst>
            </p:cNvPr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181D75B5-5B4E-7D8A-B8E7-071100307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842" y="2040875"/>
            <a:ext cx="5681958" cy="281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27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484;p27">
            <a:extLst>
              <a:ext uri="{FF2B5EF4-FFF2-40B4-BE49-F238E27FC236}">
                <a16:creationId xmlns:a16="http://schemas.microsoft.com/office/drawing/2014/main" id="{E9B09941-667D-2B78-2BC8-D9A5AFC01C22}"/>
              </a:ext>
            </a:extLst>
          </p:cNvPr>
          <p:cNvSpPr/>
          <p:nvPr/>
        </p:nvSpPr>
        <p:spPr>
          <a:xfrm>
            <a:off x="8053842" y="288197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" name="Google Shape;498;p27">
            <a:extLst>
              <a:ext uri="{FF2B5EF4-FFF2-40B4-BE49-F238E27FC236}">
                <a16:creationId xmlns:a16="http://schemas.microsoft.com/office/drawing/2014/main" id="{442489D4-1C2D-17EF-0FFB-4215C42FA057}"/>
              </a:ext>
            </a:extLst>
          </p:cNvPr>
          <p:cNvGrpSpPr/>
          <p:nvPr/>
        </p:nvGrpSpPr>
        <p:grpSpPr>
          <a:xfrm>
            <a:off x="8177306" y="410094"/>
            <a:ext cx="583817" cy="580314"/>
            <a:chOff x="3541011" y="3367320"/>
            <a:chExt cx="348257" cy="346188"/>
          </a:xfrm>
        </p:grpSpPr>
        <p:sp>
          <p:nvSpPr>
            <p:cNvPr id="13" name="Google Shape;499;p27">
              <a:extLst>
                <a:ext uri="{FF2B5EF4-FFF2-40B4-BE49-F238E27FC236}">
                  <a16:creationId xmlns:a16="http://schemas.microsoft.com/office/drawing/2014/main" id="{5950DB29-D421-DABD-C819-088D9FD0B19A}"/>
                </a:ext>
              </a:extLst>
            </p:cNvPr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00;p27">
              <a:extLst>
                <a:ext uri="{FF2B5EF4-FFF2-40B4-BE49-F238E27FC236}">
                  <a16:creationId xmlns:a16="http://schemas.microsoft.com/office/drawing/2014/main" id="{A565D4B5-0838-1A1B-F4EA-CE805BCD6403}"/>
                </a:ext>
              </a:extLst>
            </p:cNvPr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01;p27">
              <a:extLst>
                <a:ext uri="{FF2B5EF4-FFF2-40B4-BE49-F238E27FC236}">
                  <a16:creationId xmlns:a16="http://schemas.microsoft.com/office/drawing/2014/main" id="{183EE1F3-CF87-9F21-86AE-9453F7C2C08F}"/>
                </a:ext>
              </a:extLst>
            </p:cNvPr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02;p27">
              <a:extLst>
                <a:ext uri="{FF2B5EF4-FFF2-40B4-BE49-F238E27FC236}">
                  <a16:creationId xmlns:a16="http://schemas.microsoft.com/office/drawing/2014/main" id="{95D8E19D-F5A6-79DE-59F4-C77CD1D9F8A4}"/>
                </a:ext>
              </a:extLst>
            </p:cNvPr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1E7E4589-A383-656D-928E-C42D6314C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850" y="338172"/>
            <a:ext cx="5308300" cy="446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87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F063244-61C9-B2BD-0269-43B60B11E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157" y="332539"/>
            <a:ext cx="5321686" cy="4478421"/>
          </a:xfrm>
          <a:prstGeom prst="rect">
            <a:avLst/>
          </a:prstGeom>
        </p:spPr>
      </p:pic>
      <p:sp>
        <p:nvSpPr>
          <p:cNvPr id="12" name="Google Shape;484;p27">
            <a:extLst>
              <a:ext uri="{FF2B5EF4-FFF2-40B4-BE49-F238E27FC236}">
                <a16:creationId xmlns:a16="http://schemas.microsoft.com/office/drawing/2014/main" id="{93330397-0B14-4546-46BB-806CF270BFA7}"/>
              </a:ext>
            </a:extLst>
          </p:cNvPr>
          <p:cNvSpPr/>
          <p:nvPr/>
        </p:nvSpPr>
        <p:spPr>
          <a:xfrm>
            <a:off x="8053842" y="288197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" name="Google Shape;498;p27">
            <a:extLst>
              <a:ext uri="{FF2B5EF4-FFF2-40B4-BE49-F238E27FC236}">
                <a16:creationId xmlns:a16="http://schemas.microsoft.com/office/drawing/2014/main" id="{994E060A-C500-9D79-8B11-2C64BE4500BF}"/>
              </a:ext>
            </a:extLst>
          </p:cNvPr>
          <p:cNvGrpSpPr/>
          <p:nvPr/>
        </p:nvGrpSpPr>
        <p:grpSpPr>
          <a:xfrm>
            <a:off x="8177306" y="410094"/>
            <a:ext cx="583817" cy="580314"/>
            <a:chOff x="3541011" y="3367320"/>
            <a:chExt cx="348257" cy="346188"/>
          </a:xfrm>
        </p:grpSpPr>
        <p:sp>
          <p:nvSpPr>
            <p:cNvPr id="14" name="Google Shape;499;p27">
              <a:extLst>
                <a:ext uri="{FF2B5EF4-FFF2-40B4-BE49-F238E27FC236}">
                  <a16:creationId xmlns:a16="http://schemas.microsoft.com/office/drawing/2014/main" id="{918895FF-1BB0-3E2D-2A27-5218B871A379}"/>
                </a:ext>
              </a:extLst>
            </p:cNvPr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00;p27">
              <a:extLst>
                <a:ext uri="{FF2B5EF4-FFF2-40B4-BE49-F238E27FC236}">
                  <a16:creationId xmlns:a16="http://schemas.microsoft.com/office/drawing/2014/main" id="{9AFCC527-D4D2-939C-DAF2-34060C51646D}"/>
                </a:ext>
              </a:extLst>
            </p:cNvPr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01;p27">
              <a:extLst>
                <a:ext uri="{FF2B5EF4-FFF2-40B4-BE49-F238E27FC236}">
                  <a16:creationId xmlns:a16="http://schemas.microsoft.com/office/drawing/2014/main" id="{6670AFED-BBD4-FF68-78E6-6DC0637A5B68}"/>
                </a:ext>
              </a:extLst>
            </p:cNvPr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02;p27">
              <a:extLst>
                <a:ext uri="{FF2B5EF4-FFF2-40B4-BE49-F238E27FC236}">
                  <a16:creationId xmlns:a16="http://schemas.microsoft.com/office/drawing/2014/main" id="{51DD9351-05BB-F20E-A113-AC30FB35F291}"/>
                </a:ext>
              </a:extLst>
            </p:cNvPr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83053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6422C8F-CC80-FEFC-8B24-EE8DED420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808" y="301950"/>
            <a:ext cx="5394383" cy="4539599"/>
          </a:xfrm>
          <a:prstGeom prst="rect">
            <a:avLst/>
          </a:prstGeom>
        </p:spPr>
      </p:pic>
      <p:sp>
        <p:nvSpPr>
          <p:cNvPr id="12" name="Google Shape;484;p27">
            <a:extLst>
              <a:ext uri="{FF2B5EF4-FFF2-40B4-BE49-F238E27FC236}">
                <a16:creationId xmlns:a16="http://schemas.microsoft.com/office/drawing/2014/main" id="{643856A8-A6B3-DF34-BF41-517E2D13C355}"/>
              </a:ext>
            </a:extLst>
          </p:cNvPr>
          <p:cNvSpPr/>
          <p:nvPr/>
        </p:nvSpPr>
        <p:spPr>
          <a:xfrm>
            <a:off x="8053842" y="288197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" name="Google Shape;498;p27">
            <a:extLst>
              <a:ext uri="{FF2B5EF4-FFF2-40B4-BE49-F238E27FC236}">
                <a16:creationId xmlns:a16="http://schemas.microsoft.com/office/drawing/2014/main" id="{4047788D-62FB-3FFD-FFC8-FFFACB2EDE67}"/>
              </a:ext>
            </a:extLst>
          </p:cNvPr>
          <p:cNvGrpSpPr/>
          <p:nvPr/>
        </p:nvGrpSpPr>
        <p:grpSpPr>
          <a:xfrm>
            <a:off x="8177306" y="410094"/>
            <a:ext cx="583817" cy="580314"/>
            <a:chOff x="3541011" y="3367320"/>
            <a:chExt cx="348257" cy="346188"/>
          </a:xfrm>
        </p:grpSpPr>
        <p:sp>
          <p:nvSpPr>
            <p:cNvPr id="14" name="Google Shape;499;p27">
              <a:extLst>
                <a:ext uri="{FF2B5EF4-FFF2-40B4-BE49-F238E27FC236}">
                  <a16:creationId xmlns:a16="http://schemas.microsoft.com/office/drawing/2014/main" id="{C75493E8-672B-B51B-7381-44BE8F06E45E}"/>
                </a:ext>
              </a:extLst>
            </p:cNvPr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00;p27">
              <a:extLst>
                <a:ext uri="{FF2B5EF4-FFF2-40B4-BE49-F238E27FC236}">
                  <a16:creationId xmlns:a16="http://schemas.microsoft.com/office/drawing/2014/main" id="{D99D432E-50B0-2143-D174-399B902BD272}"/>
                </a:ext>
              </a:extLst>
            </p:cNvPr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01;p27">
              <a:extLst>
                <a:ext uri="{FF2B5EF4-FFF2-40B4-BE49-F238E27FC236}">
                  <a16:creationId xmlns:a16="http://schemas.microsoft.com/office/drawing/2014/main" id="{F7D835B7-9006-5BEB-C409-89EFA4877E44}"/>
                </a:ext>
              </a:extLst>
            </p:cNvPr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02;p27">
              <a:extLst>
                <a:ext uri="{FF2B5EF4-FFF2-40B4-BE49-F238E27FC236}">
                  <a16:creationId xmlns:a16="http://schemas.microsoft.com/office/drawing/2014/main" id="{343237D6-314B-EE35-F4A0-B184125DE98D}"/>
                </a:ext>
              </a:extLst>
            </p:cNvPr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16444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0E3171-3DF6-3AE7-61FC-C439383C3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605" y="1208439"/>
            <a:ext cx="8244880" cy="2648139"/>
          </a:xfrm>
        </p:spPr>
        <p:txBody>
          <a:bodyPr/>
          <a:lstStyle/>
          <a:p>
            <a:pPr algn="l"/>
            <a:r>
              <a:rPr lang="en-US" sz="2000" b="1" dirty="0"/>
              <a:t>High Recall</a:t>
            </a:r>
            <a:r>
              <a:rPr lang="en-US" sz="2000" dirty="0"/>
              <a:t>: 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Models effectively identified price increases.</a:t>
            </a:r>
          </a:p>
          <a:p>
            <a:pPr algn="l"/>
            <a:r>
              <a:rPr lang="en-US" sz="2000" b="1" dirty="0"/>
              <a:t>Low Precision</a:t>
            </a:r>
            <a:r>
              <a:rPr lang="en-US" sz="2000" dirty="0"/>
              <a:t>: 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Frequent false positives, misclassifying non-increase days as increases.</a:t>
            </a:r>
          </a:p>
          <a:p>
            <a:pPr algn="l"/>
            <a:r>
              <a:rPr lang="en-US" sz="2000" b="1" dirty="0"/>
              <a:t>Moderate Accuracy</a:t>
            </a:r>
            <a:r>
              <a:rPr lang="en-US" sz="2000" dirty="0"/>
              <a:t>: 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Struggled to differentiate between price movements.</a:t>
            </a:r>
          </a:p>
          <a:p>
            <a:pPr algn="l"/>
            <a:r>
              <a:rPr lang="en-US" sz="2000" b="1" dirty="0"/>
              <a:t>Improvement Opportunity</a:t>
            </a:r>
            <a:r>
              <a:rPr lang="en-US" sz="2000" dirty="0"/>
              <a:t>: 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Additional features, like market sentiment, could improve precision and overall performance.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6006A7C-A652-9655-D202-876749AB4AAB}"/>
              </a:ext>
            </a:extLst>
          </p:cNvPr>
          <p:cNvSpPr>
            <a:spLocks noGrp="1"/>
          </p:cNvSpPr>
          <p:nvPr>
            <p:ph type="ctrTitle" idx="8"/>
          </p:nvPr>
        </p:nvSpPr>
        <p:spPr/>
        <p:txBody>
          <a:bodyPr/>
          <a:lstStyle/>
          <a:p>
            <a:r>
              <a:rPr lang="en-US" dirty="0"/>
              <a:t>Result Interpretation</a:t>
            </a:r>
          </a:p>
        </p:txBody>
      </p:sp>
      <p:sp>
        <p:nvSpPr>
          <p:cNvPr id="11" name="Google Shape;484;p27">
            <a:extLst>
              <a:ext uri="{FF2B5EF4-FFF2-40B4-BE49-F238E27FC236}">
                <a16:creationId xmlns:a16="http://schemas.microsoft.com/office/drawing/2014/main" id="{95D0BF4F-EDA1-84DE-F622-CD12B0783244}"/>
              </a:ext>
            </a:extLst>
          </p:cNvPr>
          <p:cNvSpPr/>
          <p:nvPr/>
        </p:nvSpPr>
        <p:spPr>
          <a:xfrm>
            <a:off x="8038803" y="280179"/>
            <a:ext cx="824100" cy="824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" name="Google Shape;10421;p59">
            <a:extLst>
              <a:ext uri="{FF2B5EF4-FFF2-40B4-BE49-F238E27FC236}">
                <a16:creationId xmlns:a16="http://schemas.microsoft.com/office/drawing/2014/main" id="{E729E5AE-19B5-8C65-46F8-F0276F6249EA}"/>
              </a:ext>
            </a:extLst>
          </p:cNvPr>
          <p:cNvGrpSpPr/>
          <p:nvPr/>
        </p:nvGrpSpPr>
        <p:grpSpPr>
          <a:xfrm>
            <a:off x="8119821" y="386512"/>
            <a:ext cx="662664" cy="660323"/>
            <a:chOff x="6203579" y="3348981"/>
            <a:chExt cx="351615" cy="350373"/>
          </a:xfrm>
          <a:solidFill>
            <a:srgbClr val="000000"/>
          </a:solidFill>
        </p:grpSpPr>
        <p:sp>
          <p:nvSpPr>
            <p:cNvPr id="13" name="Google Shape;10422;p59">
              <a:extLst>
                <a:ext uri="{FF2B5EF4-FFF2-40B4-BE49-F238E27FC236}">
                  <a16:creationId xmlns:a16="http://schemas.microsoft.com/office/drawing/2014/main" id="{70DA9C1E-3864-7AC0-2DA4-4E160769097A}"/>
                </a:ext>
              </a:extLst>
            </p:cNvPr>
            <p:cNvSpPr/>
            <p:nvPr/>
          </p:nvSpPr>
          <p:spPr>
            <a:xfrm>
              <a:off x="6377667" y="3404249"/>
              <a:ext cx="93686" cy="58072"/>
            </a:xfrm>
            <a:custGeom>
              <a:avLst/>
              <a:gdLst/>
              <a:ahLst/>
              <a:cxnLst/>
              <a:rect l="l" t="t" r="r" b="b"/>
              <a:pathLst>
                <a:path w="2941" h="1823" extrusionOk="0">
                  <a:moveTo>
                    <a:pt x="644" y="0"/>
                  </a:moveTo>
                  <a:cubicBezTo>
                    <a:pt x="467" y="0"/>
                    <a:pt x="288" y="39"/>
                    <a:pt x="119" y="120"/>
                  </a:cubicBezTo>
                  <a:cubicBezTo>
                    <a:pt x="36" y="155"/>
                    <a:pt x="0" y="251"/>
                    <a:pt x="36" y="322"/>
                  </a:cubicBezTo>
                  <a:cubicBezTo>
                    <a:pt x="70" y="374"/>
                    <a:pt x="129" y="413"/>
                    <a:pt x="186" y="413"/>
                  </a:cubicBezTo>
                  <a:cubicBezTo>
                    <a:pt x="208" y="413"/>
                    <a:pt x="230" y="407"/>
                    <a:pt x="250" y="394"/>
                  </a:cubicBezTo>
                  <a:cubicBezTo>
                    <a:pt x="370" y="337"/>
                    <a:pt x="498" y="310"/>
                    <a:pt x="625" y="310"/>
                  </a:cubicBezTo>
                  <a:cubicBezTo>
                    <a:pt x="950" y="310"/>
                    <a:pt x="1269" y="487"/>
                    <a:pt x="1441" y="786"/>
                  </a:cubicBezTo>
                  <a:cubicBezTo>
                    <a:pt x="1215" y="1036"/>
                    <a:pt x="1143" y="1406"/>
                    <a:pt x="1286" y="1739"/>
                  </a:cubicBezTo>
                  <a:cubicBezTo>
                    <a:pt x="1322" y="1798"/>
                    <a:pt x="1381" y="1822"/>
                    <a:pt x="1441" y="1822"/>
                  </a:cubicBezTo>
                  <a:cubicBezTo>
                    <a:pt x="1560" y="1822"/>
                    <a:pt x="1631" y="1703"/>
                    <a:pt x="1584" y="1608"/>
                  </a:cubicBezTo>
                  <a:cubicBezTo>
                    <a:pt x="1453" y="1322"/>
                    <a:pt x="1572" y="989"/>
                    <a:pt x="1858" y="858"/>
                  </a:cubicBezTo>
                  <a:cubicBezTo>
                    <a:pt x="1936" y="822"/>
                    <a:pt x="2017" y="805"/>
                    <a:pt x="2096" y="805"/>
                  </a:cubicBezTo>
                  <a:cubicBezTo>
                    <a:pt x="2305" y="805"/>
                    <a:pt x="2501" y="924"/>
                    <a:pt x="2596" y="1132"/>
                  </a:cubicBezTo>
                  <a:cubicBezTo>
                    <a:pt x="2631" y="1193"/>
                    <a:pt x="2699" y="1229"/>
                    <a:pt x="2760" y="1229"/>
                  </a:cubicBezTo>
                  <a:cubicBezTo>
                    <a:pt x="2782" y="1229"/>
                    <a:pt x="2803" y="1224"/>
                    <a:pt x="2822" y="1215"/>
                  </a:cubicBezTo>
                  <a:cubicBezTo>
                    <a:pt x="2893" y="1167"/>
                    <a:pt x="2941" y="1084"/>
                    <a:pt x="2893" y="1013"/>
                  </a:cubicBezTo>
                  <a:cubicBezTo>
                    <a:pt x="2757" y="696"/>
                    <a:pt x="2448" y="503"/>
                    <a:pt x="2108" y="503"/>
                  </a:cubicBezTo>
                  <a:cubicBezTo>
                    <a:pt x="1975" y="503"/>
                    <a:pt x="1837" y="532"/>
                    <a:pt x="1703" y="596"/>
                  </a:cubicBezTo>
                  <a:cubicBezTo>
                    <a:pt x="1476" y="218"/>
                    <a:pt x="1066" y="0"/>
                    <a:pt x="644" y="0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4" name="Google Shape;10423;p59">
              <a:extLst>
                <a:ext uri="{FF2B5EF4-FFF2-40B4-BE49-F238E27FC236}">
                  <a16:creationId xmlns:a16="http://schemas.microsoft.com/office/drawing/2014/main" id="{9C637B7C-8610-B554-226D-ED3C9A06ECF2}"/>
                </a:ext>
              </a:extLst>
            </p:cNvPr>
            <p:cNvSpPr/>
            <p:nvPr/>
          </p:nvSpPr>
          <p:spPr>
            <a:xfrm>
              <a:off x="6260090" y="3449611"/>
              <a:ext cx="76643" cy="44947"/>
            </a:xfrm>
            <a:custGeom>
              <a:avLst/>
              <a:gdLst/>
              <a:ahLst/>
              <a:cxnLst/>
              <a:rect l="l" t="t" r="r" b="b"/>
              <a:pathLst>
                <a:path w="2406" h="1411" extrusionOk="0">
                  <a:moveTo>
                    <a:pt x="1868" y="0"/>
                  </a:moveTo>
                  <a:cubicBezTo>
                    <a:pt x="1523" y="0"/>
                    <a:pt x="1190" y="178"/>
                    <a:pt x="1012" y="541"/>
                  </a:cubicBezTo>
                  <a:cubicBezTo>
                    <a:pt x="891" y="501"/>
                    <a:pt x="765" y="480"/>
                    <a:pt x="638" y="480"/>
                  </a:cubicBezTo>
                  <a:cubicBezTo>
                    <a:pt x="466" y="480"/>
                    <a:pt x="291" y="518"/>
                    <a:pt x="119" y="601"/>
                  </a:cubicBezTo>
                  <a:cubicBezTo>
                    <a:pt x="36" y="636"/>
                    <a:pt x="0" y="732"/>
                    <a:pt x="36" y="803"/>
                  </a:cubicBezTo>
                  <a:cubicBezTo>
                    <a:pt x="70" y="855"/>
                    <a:pt x="129" y="894"/>
                    <a:pt x="186" y="894"/>
                  </a:cubicBezTo>
                  <a:cubicBezTo>
                    <a:pt x="209" y="894"/>
                    <a:pt x="230" y="888"/>
                    <a:pt x="250" y="875"/>
                  </a:cubicBezTo>
                  <a:cubicBezTo>
                    <a:pt x="375" y="820"/>
                    <a:pt x="506" y="794"/>
                    <a:pt x="636" y="794"/>
                  </a:cubicBezTo>
                  <a:cubicBezTo>
                    <a:pt x="990" y="794"/>
                    <a:pt x="1332" y="987"/>
                    <a:pt x="1489" y="1327"/>
                  </a:cubicBezTo>
                  <a:cubicBezTo>
                    <a:pt x="1512" y="1386"/>
                    <a:pt x="1572" y="1410"/>
                    <a:pt x="1631" y="1410"/>
                  </a:cubicBezTo>
                  <a:cubicBezTo>
                    <a:pt x="1750" y="1410"/>
                    <a:pt x="1822" y="1291"/>
                    <a:pt x="1786" y="1196"/>
                  </a:cubicBezTo>
                  <a:cubicBezTo>
                    <a:pt x="1679" y="970"/>
                    <a:pt x="1500" y="779"/>
                    <a:pt x="1310" y="660"/>
                  </a:cubicBezTo>
                  <a:cubicBezTo>
                    <a:pt x="1435" y="426"/>
                    <a:pt x="1654" y="315"/>
                    <a:pt x="1877" y="315"/>
                  </a:cubicBezTo>
                  <a:cubicBezTo>
                    <a:pt x="1971" y="315"/>
                    <a:pt x="2067" y="335"/>
                    <a:pt x="2155" y="374"/>
                  </a:cubicBezTo>
                  <a:cubicBezTo>
                    <a:pt x="2175" y="388"/>
                    <a:pt x="2198" y="394"/>
                    <a:pt x="2221" y="394"/>
                  </a:cubicBezTo>
                  <a:cubicBezTo>
                    <a:pt x="2280" y="394"/>
                    <a:pt x="2341" y="355"/>
                    <a:pt x="2358" y="303"/>
                  </a:cubicBezTo>
                  <a:cubicBezTo>
                    <a:pt x="2405" y="220"/>
                    <a:pt x="2358" y="124"/>
                    <a:pt x="2286" y="89"/>
                  </a:cubicBezTo>
                  <a:cubicBezTo>
                    <a:pt x="2151" y="30"/>
                    <a:pt x="2009" y="0"/>
                    <a:pt x="1868" y="0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5" name="Google Shape;10424;p59">
              <a:extLst>
                <a:ext uri="{FF2B5EF4-FFF2-40B4-BE49-F238E27FC236}">
                  <a16:creationId xmlns:a16="http://schemas.microsoft.com/office/drawing/2014/main" id="{D5569E7A-7222-ECB0-51A5-AE2FC146320D}"/>
                </a:ext>
              </a:extLst>
            </p:cNvPr>
            <p:cNvSpPr/>
            <p:nvPr/>
          </p:nvSpPr>
          <p:spPr>
            <a:xfrm>
              <a:off x="6415574" y="3498349"/>
              <a:ext cx="49343" cy="21598"/>
            </a:xfrm>
            <a:custGeom>
              <a:avLst/>
              <a:gdLst/>
              <a:ahLst/>
              <a:cxnLst/>
              <a:rect l="l" t="t" r="r" b="b"/>
              <a:pathLst>
                <a:path w="1549" h="678" extrusionOk="0">
                  <a:moveTo>
                    <a:pt x="642" y="1"/>
                  </a:moveTo>
                  <a:cubicBezTo>
                    <a:pt x="446" y="1"/>
                    <a:pt x="250" y="58"/>
                    <a:pt x="84" y="178"/>
                  </a:cubicBezTo>
                  <a:cubicBezTo>
                    <a:pt x="13" y="237"/>
                    <a:pt x="1" y="333"/>
                    <a:pt x="37" y="404"/>
                  </a:cubicBezTo>
                  <a:cubicBezTo>
                    <a:pt x="75" y="450"/>
                    <a:pt x="128" y="477"/>
                    <a:pt x="180" y="477"/>
                  </a:cubicBezTo>
                  <a:cubicBezTo>
                    <a:pt x="209" y="477"/>
                    <a:pt x="237" y="469"/>
                    <a:pt x="263" y="452"/>
                  </a:cubicBezTo>
                  <a:cubicBezTo>
                    <a:pt x="382" y="366"/>
                    <a:pt x="521" y="324"/>
                    <a:pt x="659" y="324"/>
                  </a:cubicBezTo>
                  <a:cubicBezTo>
                    <a:pt x="865" y="324"/>
                    <a:pt x="1068" y="417"/>
                    <a:pt x="1203" y="595"/>
                  </a:cubicBezTo>
                  <a:cubicBezTo>
                    <a:pt x="1227" y="642"/>
                    <a:pt x="1275" y="678"/>
                    <a:pt x="1334" y="678"/>
                  </a:cubicBezTo>
                  <a:cubicBezTo>
                    <a:pt x="1465" y="678"/>
                    <a:pt x="1549" y="523"/>
                    <a:pt x="1465" y="416"/>
                  </a:cubicBezTo>
                  <a:cubicBezTo>
                    <a:pt x="1268" y="146"/>
                    <a:pt x="954" y="1"/>
                    <a:pt x="642" y="1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6" name="Google Shape;10425;p59">
              <a:extLst>
                <a:ext uri="{FF2B5EF4-FFF2-40B4-BE49-F238E27FC236}">
                  <a16:creationId xmlns:a16="http://schemas.microsoft.com/office/drawing/2014/main" id="{345E8C74-AF19-5380-E922-38723128838E}"/>
                </a:ext>
              </a:extLst>
            </p:cNvPr>
            <p:cNvSpPr/>
            <p:nvPr/>
          </p:nvSpPr>
          <p:spPr>
            <a:xfrm>
              <a:off x="6344283" y="3473247"/>
              <a:ext cx="41380" cy="32301"/>
            </a:xfrm>
            <a:custGeom>
              <a:avLst/>
              <a:gdLst/>
              <a:ahLst/>
              <a:cxnLst/>
              <a:rect l="l" t="t" r="r" b="b"/>
              <a:pathLst>
                <a:path w="1299" h="1014" extrusionOk="0">
                  <a:moveTo>
                    <a:pt x="1122" y="0"/>
                  </a:moveTo>
                  <a:cubicBezTo>
                    <a:pt x="1048" y="0"/>
                    <a:pt x="986" y="56"/>
                    <a:pt x="953" y="133"/>
                  </a:cubicBezTo>
                  <a:cubicBezTo>
                    <a:pt x="899" y="455"/>
                    <a:pt x="612" y="701"/>
                    <a:pt x="293" y="701"/>
                  </a:cubicBezTo>
                  <a:cubicBezTo>
                    <a:pt x="259" y="701"/>
                    <a:pt x="225" y="698"/>
                    <a:pt x="191" y="692"/>
                  </a:cubicBezTo>
                  <a:cubicBezTo>
                    <a:pt x="178" y="689"/>
                    <a:pt x="166" y="687"/>
                    <a:pt x="155" y="687"/>
                  </a:cubicBezTo>
                  <a:cubicBezTo>
                    <a:pt x="87" y="687"/>
                    <a:pt x="33" y="742"/>
                    <a:pt x="12" y="823"/>
                  </a:cubicBezTo>
                  <a:cubicBezTo>
                    <a:pt x="0" y="906"/>
                    <a:pt x="60" y="990"/>
                    <a:pt x="155" y="1002"/>
                  </a:cubicBezTo>
                  <a:cubicBezTo>
                    <a:pt x="215" y="1014"/>
                    <a:pt x="250" y="1014"/>
                    <a:pt x="310" y="1014"/>
                  </a:cubicBezTo>
                  <a:cubicBezTo>
                    <a:pt x="774" y="1014"/>
                    <a:pt x="1203" y="668"/>
                    <a:pt x="1286" y="180"/>
                  </a:cubicBezTo>
                  <a:cubicBezTo>
                    <a:pt x="1298" y="97"/>
                    <a:pt x="1239" y="13"/>
                    <a:pt x="1143" y="2"/>
                  </a:cubicBezTo>
                  <a:cubicBezTo>
                    <a:pt x="1136" y="1"/>
                    <a:pt x="1129" y="0"/>
                    <a:pt x="1122" y="0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7" name="Google Shape;10426;p59">
              <a:extLst>
                <a:ext uri="{FF2B5EF4-FFF2-40B4-BE49-F238E27FC236}">
                  <a16:creationId xmlns:a16="http://schemas.microsoft.com/office/drawing/2014/main" id="{82D753DE-D58B-5319-96F1-2C1A45BA6C2D}"/>
                </a:ext>
              </a:extLst>
            </p:cNvPr>
            <p:cNvSpPr/>
            <p:nvPr/>
          </p:nvSpPr>
          <p:spPr>
            <a:xfrm>
              <a:off x="6203579" y="3348981"/>
              <a:ext cx="351615" cy="350373"/>
            </a:xfrm>
            <a:custGeom>
              <a:avLst/>
              <a:gdLst/>
              <a:ahLst/>
              <a:cxnLst/>
              <a:rect l="l" t="t" r="r" b="b"/>
              <a:pathLst>
                <a:path w="11038" h="10999" extrusionOk="0">
                  <a:moveTo>
                    <a:pt x="4995" y="1"/>
                  </a:moveTo>
                  <a:cubicBezTo>
                    <a:pt x="4687" y="1"/>
                    <a:pt x="4370" y="111"/>
                    <a:pt x="4132" y="331"/>
                  </a:cubicBezTo>
                  <a:cubicBezTo>
                    <a:pt x="3987" y="258"/>
                    <a:pt x="3828" y="224"/>
                    <a:pt x="3666" y="224"/>
                  </a:cubicBezTo>
                  <a:cubicBezTo>
                    <a:pt x="3298" y="224"/>
                    <a:pt x="2919" y="402"/>
                    <a:pt x="2679" y="700"/>
                  </a:cubicBezTo>
                  <a:cubicBezTo>
                    <a:pt x="2642" y="695"/>
                    <a:pt x="2604" y="692"/>
                    <a:pt x="2566" y="692"/>
                  </a:cubicBezTo>
                  <a:cubicBezTo>
                    <a:pt x="2064" y="692"/>
                    <a:pt x="1551" y="1122"/>
                    <a:pt x="1429" y="1676"/>
                  </a:cubicBezTo>
                  <a:cubicBezTo>
                    <a:pt x="881" y="1795"/>
                    <a:pt x="488" y="2462"/>
                    <a:pt x="643" y="3081"/>
                  </a:cubicBezTo>
                  <a:cubicBezTo>
                    <a:pt x="84" y="3379"/>
                    <a:pt x="0" y="4248"/>
                    <a:pt x="441" y="4784"/>
                  </a:cubicBezTo>
                  <a:cubicBezTo>
                    <a:pt x="336" y="5477"/>
                    <a:pt x="852" y="6142"/>
                    <a:pt x="1432" y="6142"/>
                  </a:cubicBezTo>
                  <a:cubicBezTo>
                    <a:pt x="1510" y="6142"/>
                    <a:pt x="1589" y="6130"/>
                    <a:pt x="1667" y="6105"/>
                  </a:cubicBezTo>
                  <a:cubicBezTo>
                    <a:pt x="1827" y="6308"/>
                    <a:pt x="2150" y="6444"/>
                    <a:pt x="2456" y="6444"/>
                  </a:cubicBezTo>
                  <a:cubicBezTo>
                    <a:pt x="2491" y="6444"/>
                    <a:pt x="2526" y="6442"/>
                    <a:pt x="2560" y="6439"/>
                  </a:cubicBezTo>
                  <a:cubicBezTo>
                    <a:pt x="3002" y="7378"/>
                    <a:pt x="3681" y="7769"/>
                    <a:pt x="4568" y="7769"/>
                  </a:cubicBezTo>
                  <a:cubicBezTo>
                    <a:pt x="4805" y="7769"/>
                    <a:pt x="5056" y="7741"/>
                    <a:pt x="5322" y="7689"/>
                  </a:cubicBezTo>
                  <a:cubicBezTo>
                    <a:pt x="5429" y="8070"/>
                    <a:pt x="5715" y="8534"/>
                    <a:pt x="6382" y="8915"/>
                  </a:cubicBezTo>
                  <a:cubicBezTo>
                    <a:pt x="7454" y="9534"/>
                    <a:pt x="7965" y="10022"/>
                    <a:pt x="8037" y="10487"/>
                  </a:cubicBezTo>
                  <a:cubicBezTo>
                    <a:pt x="8085" y="10796"/>
                    <a:pt x="8346" y="10999"/>
                    <a:pt x="8644" y="10999"/>
                  </a:cubicBezTo>
                  <a:cubicBezTo>
                    <a:pt x="9049" y="10999"/>
                    <a:pt x="9323" y="10630"/>
                    <a:pt x="9251" y="10260"/>
                  </a:cubicBezTo>
                  <a:lnTo>
                    <a:pt x="8835" y="8355"/>
                  </a:lnTo>
                  <a:cubicBezTo>
                    <a:pt x="9275" y="8260"/>
                    <a:pt x="9573" y="7927"/>
                    <a:pt x="9620" y="7593"/>
                  </a:cubicBezTo>
                  <a:cubicBezTo>
                    <a:pt x="9656" y="7308"/>
                    <a:pt x="9763" y="7177"/>
                    <a:pt x="9644" y="6867"/>
                  </a:cubicBezTo>
                  <a:cubicBezTo>
                    <a:pt x="10299" y="6808"/>
                    <a:pt x="10752" y="6081"/>
                    <a:pt x="10609" y="5427"/>
                  </a:cubicBezTo>
                  <a:cubicBezTo>
                    <a:pt x="11025" y="5034"/>
                    <a:pt x="11037" y="4212"/>
                    <a:pt x="10585" y="3831"/>
                  </a:cubicBezTo>
                  <a:cubicBezTo>
                    <a:pt x="10656" y="3307"/>
                    <a:pt x="10323" y="2760"/>
                    <a:pt x="9823" y="2545"/>
                  </a:cubicBezTo>
                  <a:cubicBezTo>
                    <a:pt x="9835" y="2355"/>
                    <a:pt x="9787" y="2164"/>
                    <a:pt x="9704" y="1974"/>
                  </a:cubicBezTo>
                  <a:cubicBezTo>
                    <a:pt x="9673" y="1919"/>
                    <a:pt x="9616" y="1890"/>
                    <a:pt x="9560" y="1890"/>
                  </a:cubicBezTo>
                  <a:cubicBezTo>
                    <a:pt x="9531" y="1890"/>
                    <a:pt x="9502" y="1898"/>
                    <a:pt x="9478" y="1914"/>
                  </a:cubicBezTo>
                  <a:cubicBezTo>
                    <a:pt x="9406" y="1950"/>
                    <a:pt x="9370" y="2057"/>
                    <a:pt x="9418" y="2129"/>
                  </a:cubicBezTo>
                  <a:cubicBezTo>
                    <a:pt x="9513" y="2295"/>
                    <a:pt x="9537" y="2474"/>
                    <a:pt x="9489" y="2605"/>
                  </a:cubicBezTo>
                  <a:cubicBezTo>
                    <a:pt x="9466" y="2700"/>
                    <a:pt x="9525" y="2783"/>
                    <a:pt x="9609" y="2819"/>
                  </a:cubicBezTo>
                  <a:cubicBezTo>
                    <a:pt x="10061" y="2926"/>
                    <a:pt x="10371" y="3438"/>
                    <a:pt x="10251" y="3855"/>
                  </a:cubicBezTo>
                  <a:cubicBezTo>
                    <a:pt x="10240" y="3938"/>
                    <a:pt x="10263" y="4010"/>
                    <a:pt x="10323" y="4034"/>
                  </a:cubicBezTo>
                  <a:cubicBezTo>
                    <a:pt x="10609" y="4212"/>
                    <a:pt x="10716" y="4724"/>
                    <a:pt x="10490" y="5105"/>
                  </a:cubicBezTo>
                  <a:cubicBezTo>
                    <a:pt x="10418" y="4950"/>
                    <a:pt x="10299" y="4748"/>
                    <a:pt x="10085" y="4557"/>
                  </a:cubicBezTo>
                  <a:cubicBezTo>
                    <a:pt x="10051" y="4529"/>
                    <a:pt x="10014" y="4514"/>
                    <a:pt x="9978" y="4514"/>
                  </a:cubicBezTo>
                  <a:cubicBezTo>
                    <a:pt x="9939" y="4514"/>
                    <a:pt x="9902" y="4532"/>
                    <a:pt x="9870" y="4569"/>
                  </a:cubicBezTo>
                  <a:cubicBezTo>
                    <a:pt x="9799" y="4653"/>
                    <a:pt x="9799" y="4736"/>
                    <a:pt x="9882" y="4796"/>
                  </a:cubicBezTo>
                  <a:cubicBezTo>
                    <a:pt x="10085" y="4974"/>
                    <a:pt x="10216" y="5200"/>
                    <a:pt x="10287" y="5462"/>
                  </a:cubicBezTo>
                  <a:lnTo>
                    <a:pt x="10287" y="5498"/>
                  </a:lnTo>
                  <a:cubicBezTo>
                    <a:pt x="10463" y="6016"/>
                    <a:pt x="10035" y="6624"/>
                    <a:pt x="9592" y="6624"/>
                  </a:cubicBezTo>
                  <a:cubicBezTo>
                    <a:pt x="9526" y="6624"/>
                    <a:pt x="9459" y="6611"/>
                    <a:pt x="9394" y="6581"/>
                  </a:cubicBezTo>
                  <a:lnTo>
                    <a:pt x="9359" y="6581"/>
                  </a:lnTo>
                  <a:cubicBezTo>
                    <a:pt x="9251" y="6510"/>
                    <a:pt x="9120" y="6462"/>
                    <a:pt x="8989" y="6462"/>
                  </a:cubicBezTo>
                  <a:lnTo>
                    <a:pt x="8180" y="6462"/>
                  </a:lnTo>
                  <a:cubicBezTo>
                    <a:pt x="8096" y="6462"/>
                    <a:pt x="8013" y="6534"/>
                    <a:pt x="8013" y="6629"/>
                  </a:cubicBezTo>
                  <a:cubicBezTo>
                    <a:pt x="8013" y="6712"/>
                    <a:pt x="8096" y="6796"/>
                    <a:pt x="8180" y="6796"/>
                  </a:cubicBezTo>
                  <a:lnTo>
                    <a:pt x="8989" y="6796"/>
                  </a:lnTo>
                  <a:cubicBezTo>
                    <a:pt x="9251" y="6796"/>
                    <a:pt x="9442" y="7046"/>
                    <a:pt x="9370" y="7296"/>
                  </a:cubicBezTo>
                  <a:cubicBezTo>
                    <a:pt x="9370" y="7308"/>
                    <a:pt x="9359" y="7367"/>
                    <a:pt x="9311" y="7605"/>
                  </a:cubicBezTo>
                  <a:cubicBezTo>
                    <a:pt x="9228" y="7927"/>
                    <a:pt x="8942" y="8141"/>
                    <a:pt x="8632" y="8141"/>
                  </a:cubicBezTo>
                  <a:lnTo>
                    <a:pt x="7596" y="8141"/>
                  </a:lnTo>
                  <a:cubicBezTo>
                    <a:pt x="7275" y="8141"/>
                    <a:pt x="6989" y="7927"/>
                    <a:pt x="6918" y="7605"/>
                  </a:cubicBezTo>
                  <a:cubicBezTo>
                    <a:pt x="6870" y="7355"/>
                    <a:pt x="6858" y="7296"/>
                    <a:pt x="6858" y="7296"/>
                  </a:cubicBezTo>
                  <a:cubicBezTo>
                    <a:pt x="6799" y="7046"/>
                    <a:pt x="6977" y="6796"/>
                    <a:pt x="7239" y="6796"/>
                  </a:cubicBezTo>
                  <a:lnTo>
                    <a:pt x="7501" y="6796"/>
                  </a:lnTo>
                  <a:cubicBezTo>
                    <a:pt x="7584" y="6796"/>
                    <a:pt x="7656" y="6712"/>
                    <a:pt x="7656" y="6629"/>
                  </a:cubicBezTo>
                  <a:cubicBezTo>
                    <a:pt x="7656" y="6534"/>
                    <a:pt x="7584" y="6462"/>
                    <a:pt x="7501" y="6462"/>
                  </a:cubicBezTo>
                  <a:lnTo>
                    <a:pt x="7239" y="6462"/>
                  </a:lnTo>
                  <a:cubicBezTo>
                    <a:pt x="6763" y="6462"/>
                    <a:pt x="6430" y="6915"/>
                    <a:pt x="6549" y="7355"/>
                  </a:cubicBezTo>
                  <a:cubicBezTo>
                    <a:pt x="6584" y="7593"/>
                    <a:pt x="6608" y="7665"/>
                    <a:pt x="6608" y="7665"/>
                  </a:cubicBezTo>
                  <a:cubicBezTo>
                    <a:pt x="6727" y="8129"/>
                    <a:pt x="7144" y="8439"/>
                    <a:pt x="7596" y="8439"/>
                  </a:cubicBezTo>
                  <a:lnTo>
                    <a:pt x="8525" y="8439"/>
                  </a:lnTo>
                  <a:lnTo>
                    <a:pt x="8942" y="10380"/>
                  </a:lnTo>
                  <a:cubicBezTo>
                    <a:pt x="8954" y="10463"/>
                    <a:pt x="8942" y="10558"/>
                    <a:pt x="8882" y="10630"/>
                  </a:cubicBezTo>
                  <a:cubicBezTo>
                    <a:pt x="8818" y="10703"/>
                    <a:pt x="8733" y="10737"/>
                    <a:pt x="8650" y="10737"/>
                  </a:cubicBezTo>
                  <a:cubicBezTo>
                    <a:pt x="8517" y="10737"/>
                    <a:pt x="8388" y="10648"/>
                    <a:pt x="8358" y="10487"/>
                  </a:cubicBezTo>
                  <a:cubicBezTo>
                    <a:pt x="8275" y="9903"/>
                    <a:pt x="7739" y="9368"/>
                    <a:pt x="6561" y="8677"/>
                  </a:cubicBezTo>
                  <a:cubicBezTo>
                    <a:pt x="5751" y="8225"/>
                    <a:pt x="5513" y="7570"/>
                    <a:pt x="5620" y="6998"/>
                  </a:cubicBezTo>
                  <a:lnTo>
                    <a:pt x="5620" y="6998"/>
                  </a:lnTo>
                  <a:cubicBezTo>
                    <a:pt x="5918" y="7129"/>
                    <a:pt x="5870" y="7272"/>
                    <a:pt x="6025" y="7272"/>
                  </a:cubicBezTo>
                  <a:cubicBezTo>
                    <a:pt x="6156" y="7272"/>
                    <a:pt x="6227" y="7117"/>
                    <a:pt x="6156" y="7010"/>
                  </a:cubicBezTo>
                  <a:cubicBezTo>
                    <a:pt x="6025" y="6820"/>
                    <a:pt x="5834" y="6712"/>
                    <a:pt x="5620" y="6653"/>
                  </a:cubicBezTo>
                  <a:lnTo>
                    <a:pt x="5584" y="6617"/>
                  </a:lnTo>
                  <a:cubicBezTo>
                    <a:pt x="5560" y="6605"/>
                    <a:pt x="5537" y="6599"/>
                    <a:pt x="5516" y="6599"/>
                  </a:cubicBezTo>
                  <a:cubicBezTo>
                    <a:pt x="5495" y="6599"/>
                    <a:pt x="5477" y="6605"/>
                    <a:pt x="5465" y="6617"/>
                  </a:cubicBezTo>
                  <a:cubicBezTo>
                    <a:pt x="5422" y="6610"/>
                    <a:pt x="5377" y="6607"/>
                    <a:pt x="5333" y="6607"/>
                  </a:cubicBezTo>
                  <a:cubicBezTo>
                    <a:pt x="5145" y="6607"/>
                    <a:pt x="4950" y="6666"/>
                    <a:pt x="4787" y="6772"/>
                  </a:cubicBezTo>
                  <a:cubicBezTo>
                    <a:pt x="4715" y="6831"/>
                    <a:pt x="4703" y="6927"/>
                    <a:pt x="4751" y="6998"/>
                  </a:cubicBezTo>
                  <a:cubicBezTo>
                    <a:pt x="4789" y="7044"/>
                    <a:pt x="4838" y="7071"/>
                    <a:pt x="4886" y="7071"/>
                  </a:cubicBezTo>
                  <a:cubicBezTo>
                    <a:pt x="4913" y="7071"/>
                    <a:pt x="4940" y="7063"/>
                    <a:pt x="4965" y="7046"/>
                  </a:cubicBezTo>
                  <a:cubicBezTo>
                    <a:pt x="5072" y="6974"/>
                    <a:pt x="5191" y="6939"/>
                    <a:pt x="5310" y="6939"/>
                  </a:cubicBezTo>
                  <a:cubicBezTo>
                    <a:pt x="5298" y="7058"/>
                    <a:pt x="5287" y="7224"/>
                    <a:pt x="5298" y="7403"/>
                  </a:cubicBezTo>
                  <a:cubicBezTo>
                    <a:pt x="5049" y="7450"/>
                    <a:pt x="4820" y="7475"/>
                    <a:pt x="4609" y="7475"/>
                  </a:cubicBezTo>
                  <a:cubicBezTo>
                    <a:pt x="3761" y="7475"/>
                    <a:pt x="3208" y="7082"/>
                    <a:pt x="2846" y="6224"/>
                  </a:cubicBezTo>
                  <a:cubicBezTo>
                    <a:pt x="2798" y="6058"/>
                    <a:pt x="2762" y="5796"/>
                    <a:pt x="2798" y="5688"/>
                  </a:cubicBezTo>
                  <a:cubicBezTo>
                    <a:pt x="2822" y="5605"/>
                    <a:pt x="2786" y="5510"/>
                    <a:pt x="2691" y="5486"/>
                  </a:cubicBezTo>
                  <a:cubicBezTo>
                    <a:pt x="2672" y="5478"/>
                    <a:pt x="2652" y="5474"/>
                    <a:pt x="2633" y="5474"/>
                  </a:cubicBezTo>
                  <a:cubicBezTo>
                    <a:pt x="2568" y="5474"/>
                    <a:pt x="2507" y="5517"/>
                    <a:pt x="2489" y="5581"/>
                  </a:cubicBezTo>
                  <a:cubicBezTo>
                    <a:pt x="2429" y="5748"/>
                    <a:pt x="2453" y="5974"/>
                    <a:pt x="2489" y="6141"/>
                  </a:cubicBezTo>
                  <a:cubicBezTo>
                    <a:pt x="2469" y="6142"/>
                    <a:pt x="2450" y="6143"/>
                    <a:pt x="2431" y="6143"/>
                  </a:cubicBezTo>
                  <a:cubicBezTo>
                    <a:pt x="2141" y="6143"/>
                    <a:pt x="1950" y="5980"/>
                    <a:pt x="1905" y="5879"/>
                  </a:cubicBezTo>
                  <a:cubicBezTo>
                    <a:pt x="1893" y="5843"/>
                    <a:pt x="1858" y="5808"/>
                    <a:pt x="1810" y="5796"/>
                  </a:cubicBezTo>
                  <a:cubicBezTo>
                    <a:pt x="1789" y="5787"/>
                    <a:pt x="1771" y="5783"/>
                    <a:pt x="1753" y="5783"/>
                  </a:cubicBezTo>
                  <a:cubicBezTo>
                    <a:pt x="1701" y="5783"/>
                    <a:pt x="1658" y="5816"/>
                    <a:pt x="1596" y="5843"/>
                  </a:cubicBezTo>
                  <a:cubicBezTo>
                    <a:pt x="1552" y="5855"/>
                    <a:pt x="1509" y="5861"/>
                    <a:pt x="1466" y="5861"/>
                  </a:cubicBezTo>
                  <a:cubicBezTo>
                    <a:pt x="1050" y="5861"/>
                    <a:pt x="679" y="5315"/>
                    <a:pt x="798" y="4807"/>
                  </a:cubicBezTo>
                  <a:cubicBezTo>
                    <a:pt x="846" y="4653"/>
                    <a:pt x="643" y="4653"/>
                    <a:pt x="536" y="4260"/>
                  </a:cubicBezTo>
                  <a:cubicBezTo>
                    <a:pt x="417" y="3855"/>
                    <a:pt x="584" y="3462"/>
                    <a:pt x="893" y="3367"/>
                  </a:cubicBezTo>
                  <a:cubicBezTo>
                    <a:pt x="977" y="3343"/>
                    <a:pt x="1036" y="3248"/>
                    <a:pt x="1000" y="3164"/>
                  </a:cubicBezTo>
                  <a:cubicBezTo>
                    <a:pt x="798" y="2664"/>
                    <a:pt x="1131" y="2045"/>
                    <a:pt x="1596" y="2009"/>
                  </a:cubicBezTo>
                  <a:cubicBezTo>
                    <a:pt x="1667" y="2009"/>
                    <a:pt x="1739" y="1950"/>
                    <a:pt x="1739" y="1867"/>
                  </a:cubicBezTo>
                  <a:cubicBezTo>
                    <a:pt x="1781" y="1436"/>
                    <a:pt x="2175" y="1060"/>
                    <a:pt x="2570" y="1060"/>
                  </a:cubicBezTo>
                  <a:cubicBezTo>
                    <a:pt x="2623" y="1060"/>
                    <a:pt x="2675" y="1067"/>
                    <a:pt x="2727" y="1081"/>
                  </a:cubicBezTo>
                  <a:cubicBezTo>
                    <a:pt x="2736" y="1082"/>
                    <a:pt x="2745" y="1083"/>
                    <a:pt x="2754" y="1083"/>
                  </a:cubicBezTo>
                  <a:cubicBezTo>
                    <a:pt x="2816" y="1083"/>
                    <a:pt x="2874" y="1049"/>
                    <a:pt x="2905" y="997"/>
                  </a:cubicBezTo>
                  <a:cubicBezTo>
                    <a:pt x="3065" y="744"/>
                    <a:pt x="3387" y="579"/>
                    <a:pt x="3692" y="579"/>
                  </a:cubicBezTo>
                  <a:cubicBezTo>
                    <a:pt x="3773" y="579"/>
                    <a:pt x="3854" y="591"/>
                    <a:pt x="3929" y="616"/>
                  </a:cubicBezTo>
                  <a:cubicBezTo>
                    <a:pt x="3870" y="700"/>
                    <a:pt x="3810" y="819"/>
                    <a:pt x="3810" y="962"/>
                  </a:cubicBezTo>
                  <a:cubicBezTo>
                    <a:pt x="3774" y="962"/>
                    <a:pt x="3739" y="974"/>
                    <a:pt x="3703" y="974"/>
                  </a:cubicBezTo>
                  <a:cubicBezTo>
                    <a:pt x="3465" y="1045"/>
                    <a:pt x="3298" y="1212"/>
                    <a:pt x="3298" y="1212"/>
                  </a:cubicBezTo>
                  <a:cubicBezTo>
                    <a:pt x="3239" y="1271"/>
                    <a:pt x="3239" y="1378"/>
                    <a:pt x="3298" y="1438"/>
                  </a:cubicBezTo>
                  <a:cubicBezTo>
                    <a:pt x="3328" y="1468"/>
                    <a:pt x="3370" y="1483"/>
                    <a:pt x="3411" y="1483"/>
                  </a:cubicBezTo>
                  <a:cubicBezTo>
                    <a:pt x="3453" y="1483"/>
                    <a:pt x="3495" y="1468"/>
                    <a:pt x="3524" y="1438"/>
                  </a:cubicBezTo>
                  <a:cubicBezTo>
                    <a:pt x="3532" y="1422"/>
                    <a:pt x="3715" y="1247"/>
                    <a:pt x="3964" y="1247"/>
                  </a:cubicBezTo>
                  <a:cubicBezTo>
                    <a:pt x="4094" y="1247"/>
                    <a:pt x="4243" y="1295"/>
                    <a:pt x="4394" y="1438"/>
                  </a:cubicBezTo>
                  <a:cubicBezTo>
                    <a:pt x="4417" y="1462"/>
                    <a:pt x="4465" y="1474"/>
                    <a:pt x="4513" y="1474"/>
                  </a:cubicBezTo>
                  <a:cubicBezTo>
                    <a:pt x="4656" y="1474"/>
                    <a:pt x="4715" y="1295"/>
                    <a:pt x="4632" y="1200"/>
                  </a:cubicBezTo>
                  <a:cubicBezTo>
                    <a:pt x="4465" y="1033"/>
                    <a:pt x="4286" y="962"/>
                    <a:pt x="4132" y="926"/>
                  </a:cubicBezTo>
                  <a:cubicBezTo>
                    <a:pt x="4155" y="819"/>
                    <a:pt x="4251" y="688"/>
                    <a:pt x="4298" y="664"/>
                  </a:cubicBezTo>
                  <a:lnTo>
                    <a:pt x="4298" y="640"/>
                  </a:lnTo>
                  <a:cubicBezTo>
                    <a:pt x="4502" y="424"/>
                    <a:pt x="4770" y="329"/>
                    <a:pt x="5016" y="329"/>
                  </a:cubicBezTo>
                  <a:cubicBezTo>
                    <a:pt x="5257" y="329"/>
                    <a:pt x="5478" y="421"/>
                    <a:pt x="5596" y="581"/>
                  </a:cubicBezTo>
                  <a:cubicBezTo>
                    <a:pt x="5620" y="628"/>
                    <a:pt x="5668" y="640"/>
                    <a:pt x="5715" y="664"/>
                  </a:cubicBezTo>
                  <a:cubicBezTo>
                    <a:pt x="5763" y="664"/>
                    <a:pt x="5799" y="640"/>
                    <a:pt x="5834" y="616"/>
                  </a:cubicBezTo>
                  <a:cubicBezTo>
                    <a:pt x="5984" y="476"/>
                    <a:pt x="6190" y="411"/>
                    <a:pt x="6397" y="411"/>
                  </a:cubicBezTo>
                  <a:cubicBezTo>
                    <a:pt x="6700" y="411"/>
                    <a:pt x="7005" y="552"/>
                    <a:pt x="7132" y="807"/>
                  </a:cubicBezTo>
                  <a:cubicBezTo>
                    <a:pt x="7153" y="869"/>
                    <a:pt x="7210" y="904"/>
                    <a:pt x="7287" y="904"/>
                  </a:cubicBezTo>
                  <a:cubicBezTo>
                    <a:pt x="7299" y="904"/>
                    <a:pt x="7310" y="904"/>
                    <a:pt x="7323" y="902"/>
                  </a:cubicBezTo>
                  <a:cubicBezTo>
                    <a:pt x="7391" y="883"/>
                    <a:pt x="7462" y="874"/>
                    <a:pt x="7533" y="874"/>
                  </a:cubicBezTo>
                  <a:cubicBezTo>
                    <a:pt x="7908" y="874"/>
                    <a:pt x="8292" y="1123"/>
                    <a:pt x="8382" y="1474"/>
                  </a:cubicBezTo>
                  <a:cubicBezTo>
                    <a:pt x="8392" y="1544"/>
                    <a:pt x="8445" y="1598"/>
                    <a:pt x="8519" y="1598"/>
                  </a:cubicBezTo>
                  <a:cubicBezTo>
                    <a:pt x="8533" y="1598"/>
                    <a:pt x="8546" y="1596"/>
                    <a:pt x="8561" y="1593"/>
                  </a:cubicBezTo>
                  <a:cubicBezTo>
                    <a:pt x="8578" y="1591"/>
                    <a:pt x="8595" y="1590"/>
                    <a:pt x="8612" y="1590"/>
                  </a:cubicBezTo>
                  <a:cubicBezTo>
                    <a:pt x="8726" y="1590"/>
                    <a:pt x="8843" y="1624"/>
                    <a:pt x="8978" y="1676"/>
                  </a:cubicBezTo>
                  <a:cubicBezTo>
                    <a:pt x="8994" y="1682"/>
                    <a:pt x="9013" y="1685"/>
                    <a:pt x="9033" y="1685"/>
                  </a:cubicBezTo>
                  <a:cubicBezTo>
                    <a:pt x="9095" y="1685"/>
                    <a:pt x="9162" y="1654"/>
                    <a:pt x="9180" y="1581"/>
                  </a:cubicBezTo>
                  <a:cubicBezTo>
                    <a:pt x="9216" y="1497"/>
                    <a:pt x="9180" y="1402"/>
                    <a:pt x="9097" y="1378"/>
                  </a:cubicBezTo>
                  <a:cubicBezTo>
                    <a:pt x="8942" y="1319"/>
                    <a:pt x="8799" y="1271"/>
                    <a:pt x="8644" y="1271"/>
                  </a:cubicBezTo>
                  <a:cubicBezTo>
                    <a:pt x="8472" y="841"/>
                    <a:pt x="7989" y="547"/>
                    <a:pt x="7502" y="547"/>
                  </a:cubicBezTo>
                  <a:cubicBezTo>
                    <a:pt x="7450" y="547"/>
                    <a:pt x="7398" y="550"/>
                    <a:pt x="7346" y="557"/>
                  </a:cubicBezTo>
                  <a:cubicBezTo>
                    <a:pt x="7145" y="251"/>
                    <a:pt x="6767" y="81"/>
                    <a:pt x="6386" y="81"/>
                  </a:cubicBezTo>
                  <a:cubicBezTo>
                    <a:pt x="6159" y="81"/>
                    <a:pt x="5931" y="142"/>
                    <a:pt x="5739" y="271"/>
                  </a:cubicBezTo>
                  <a:cubicBezTo>
                    <a:pt x="5542" y="91"/>
                    <a:pt x="5272" y="1"/>
                    <a:pt x="4995" y="1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0519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 &amp; Limitations</a:t>
            </a:r>
            <a:endParaRPr sz="3000" dirty="0"/>
          </a:p>
        </p:txBody>
      </p:sp>
      <p:sp>
        <p:nvSpPr>
          <p:cNvPr id="16" name="Google Shape;484;p27">
            <a:extLst>
              <a:ext uri="{FF2B5EF4-FFF2-40B4-BE49-F238E27FC236}">
                <a16:creationId xmlns:a16="http://schemas.microsoft.com/office/drawing/2014/main" id="{58E9831B-B099-E867-6236-7E06421A44AF}"/>
              </a:ext>
            </a:extLst>
          </p:cNvPr>
          <p:cNvSpPr/>
          <p:nvPr/>
        </p:nvSpPr>
        <p:spPr>
          <a:xfrm>
            <a:off x="8038803" y="280179"/>
            <a:ext cx="824100" cy="824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" name="Google Shape;10421;p59">
            <a:extLst>
              <a:ext uri="{FF2B5EF4-FFF2-40B4-BE49-F238E27FC236}">
                <a16:creationId xmlns:a16="http://schemas.microsoft.com/office/drawing/2014/main" id="{F13BEB4A-73D0-E60B-2DC0-E488AD1987F5}"/>
              </a:ext>
            </a:extLst>
          </p:cNvPr>
          <p:cNvGrpSpPr/>
          <p:nvPr/>
        </p:nvGrpSpPr>
        <p:grpSpPr>
          <a:xfrm>
            <a:off x="8119821" y="386512"/>
            <a:ext cx="662664" cy="660323"/>
            <a:chOff x="6203579" y="3348981"/>
            <a:chExt cx="351615" cy="350373"/>
          </a:xfrm>
          <a:solidFill>
            <a:srgbClr val="000000"/>
          </a:solidFill>
        </p:grpSpPr>
        <p:sp>
          <p:nvSpPr>
            <p:cNvPr id="18" name="Google Shape;10422;p59">
              <a:extLst>
                <a:ext uri="{FF2B5EF4-FFF2-40B4-BE49-F238E27FC236}">
                  <a16:creationId xmlns:a16="http://schemas.microsoft.com/office/drawing/2014/main" id="{735E76FB-B7BF-AEF8-01BA-DB1B73550343}"/>
                </a:ext>
              </a:extLst>
            </p:cNvPr>
            <p:cNvSpPr/>
            <p:nvPr/>
          </p:nvSpPr>
          <p:spPr>
            <a:xfrm>
              <a:off x="6377667" y="3404249"/>
              <a:ext cx="93686" cy="58072"/>
            </a:xfrm>
            <a:custGeom>
              <a:avLst/>
              <a:gdLst/>
              <a:ahLst/>
              <a:cxnLst/>
              <a:rect l="l" t="t" r="r" b="b"/>
              <a:pathLst>
                <a:path w="2941" h="1823" extrusionOk="0">
                  <a:moveTo>
                    <a:pt x="644" y="0"/>
                  </a:moveTo>
                  <a:cubicBezTo>
                    <a:pt x="467" y="0"/>
                    <a:pt x="288" y="39"/>
                    <a:pt x="119" y="120"/>
                  </a:cubicBezTo>
                  <a:cubicBezTo>
                    <a:pt x="36" y="155"/>
                    <a:pt x="0" y="251"/>
                    <a:pt x="36" y="322"/>
                  </a:cubicBezTo>
                  <a:cubicBezTo>
                    <a:pt x="70" y="374"/>
                    <a:pt x="129" y="413"/>
                    <a:pt x="186" y="413"/>
                  </a:cubicBezTo>
                  <a:cubicBezTo>
                    <a:pt x="208" y="413"/>
                    <a:pt x="230" y="407"/>
                    <a:pt x="250" y="394"/>
                  </a:cubicBezTo>
                  <a:cubicBezTo>
                    <a:pt x="370" y="337"/>
                    <a:pt x="498" y="310"/>
                    <a:pt x="625" y="310"/>
                  </a:cubicBezTo>
                  <a:cubicBezTo>
                    <a:pt x="950" y="310"/>
                    <a:pt x="1269" y="487"/>
                    <a:pt x="1441" y="786"/>
                  </a:cubicBezTo>
                  <a:cubicBezTo>
                    <a:pt x="1215" y="1036"/>
                    <a:pt x="1143" y="1406"/>
                    <a:pt x="1286" y="1739"/>
                  </a:cubicBezTo>
                  <a:cubicBezTo>
                    <a:pt x="1322" y="1798"/>
                    <a:pt x="1381" y="1822"/>
                    <a:pt x="1441" y="1822"/>
                  </a:cubicBezTo>
                  <a:cubicBezTo>
                    <a:pt x="1560" y="1822"/>
                    <a:pt x="1631" y="1703"/>
                    <a:pt x="1584" y="1608"/>
                  </a:cubicBezTo>
                  <a:cubicBezTo>
                    <a:pt x="1453" y="1322"/>
                    <a:pt x="1572" y="989"/>
                    <a:pt x="1858" y="858"/>
                  </a:cubicBezTo>
                  <a:cubicBezTo>
                    <a:pt x="1936" y="822"/>
                    <a:pt x="2017" y="805"/>
                    <a:pt x="2096" y="805"/>
                  </a:cubicBezTo>
                  <a:cubicBezTo>
                    <a:pt x="2305" y="805"/>
                    <a:pt x="2501" y="924"/>
                    <a:pt x="2596" y="1132"/>
                  </a:cubicBezTo>
                  <a:cubicBezTo>
                    <a:pt x="2631" y="1193"/>
                    <a:pt x="2699" y="1229"/>
                    <a:pt x="2760" y="1229"/>
                  </a:cubicBezTo>
                  <a:cubicBezTo>
                    <a:pt x="2782" y="1229"/>
                    <a:pt x="2803" y="1224"/>
                    <a:pt x="2822" y="1215"/>
                  </a:cubicBezTo>
                  <a:cubicBezTo>
                    <a:pt x="2893" y="1167"/>
                    <a:pt x="2941" y="1084"/>
                    <a:pt x="2893" y="1013"/>
                  </a:cubicBezTo>
                  <a:cubicBezTo>
                    <a:pt x="2757" y="696"/>
                    <a:pt x="2448" y="503"/>
                    <a:pt x="2108" y="503"/>
                  </a:cubicBezTo>
                  <a:cubicBezTo>
                    <a:pt x="1975" y="503"/>
                    <a:pt x="1837" y="532"/>
                    <a:pt x="1703" y="596"/>
                  </a:cubicBezTo>
                  <a:cubicBezTo>
                    <a:pt x="1476" y="218"/>
                    <a:pt x="1066" y="0"/>
                    <a:pt x="644" y="0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9" name="Google Shape;10423;p59">
              <a:extLst>
                <a:ext uri="{FF2B5EF4-FFF2-40B4-BE49-F238E27FC236}">
                  <a16:creationId xmlns:a16="http://schemas.microsoft.com/office/drawing/2014/main" id="{924823CC-C13A-233E-A061-657F90A0D8E3}"/>
                </a:ext>
              </a:extLst>
            </p:cNvPr>
            <p:cNvSpPr/>
            <p:nvPr/>
          </p:nvSpPr>
          <p:spPr>
            <a:xfrm>
              <a:off x="6260090" y="3449611"/>
              <a:ext cx="76643" cy="44947"/>
            </a:xfrm>
            <a:custGeom>
              <a:avLst/>
              <a:gdLst/>
              <a:ahLst/>
              <a:cxnLst/>
              <a:rect l="l" t="t" r="r" b="b"/>
              <a:pathLst>
                <a:path w="2406" h="1411" extrusionOk="0">
                  <a:moveTo>
                    <a:pt x="1868" y="0"/>
                  </a:moveTo>
                  <a:cubicBezTo>
                    <a:pt x="1523" y="0"/>
                    <a:pt x="1190" y="178"/>
                    <a:pt x="1012" y="541"/>
                  </a:cubicBezTo>
                  <a:cubicBezTo>
                    <a:pt x="891" y="501"/>
                    <a:pt x="765" y="480"/>
                    <a:pt x="638" y="480"/>
                  </a:cubicBezTo>
                  <a:cubicBezTo>
                    <a:pt x="466" y="480"/>
                    <a:pt x="291" y="518"/>
                    <a:pt x="119" y="601"/>
                  </a:cubicBezTo>
                  <a:cubicBezTo>
                    <a:pt x="36" y="636"/>
                    <a:pt x="0" y="732"/>
                    <a:pt x="36" y="803"/>
                  </a:cubicBezTo>
                  <a:cubicBezTo>
                    <a:pt x="70" y="855"/>
                    <a:pt x="129" y="894"/>
                    <a:pt x="186" y="894"/>
                  </a:cubicBezTo>
                  <a:cubicBezTo>
                    <a:pt x="209" y="894"/>
                    <a:pt x="230" y="888"/>
                    <a:pt x="250" y="875"/>
                  </a:cubicBezTo>
                  <a:cubicBezTo>
                    <a:pt x="375" y="820"/>
                    <a:pt x="506" y="794"/>
                    <a:pt x="636" y="794"/>
                  </a:cubicBezTo>
                  <a:cubicBezTo>
                    <a:pt x="990" y="794"/>
                    <a:pt x="1332" y="987"/>
                    <a:pt x="1489" y="1327"/>
                  </a:cubicBezTo>
                  <a:cubicBezTo>
                    <a:pt x="1512" y="1386"/>
                    <a:pt x="1572" y="1410"/>
                    <a:pt x="1631" y="1410"/>
                  </a:cubicBezTo>
                  <a:cubicBezTo>
                    <a:pt x="1750" y="1410"/>
                    <a:pt x="1822" y="1291"/>
                    <a:pt x="1786" y="1196"/>
                  </a:cubicBezTo>
                  <a:cubicBezTo>
                    <a:pt x="1679" y="970"/>
                    <a:pt x="1500" y="779"/>
                    <a:pt x="1310" y="660"/>
                  </a:cubicBezTo>
                  <a:cubicBezTo>
                    <a:pt x="1435" y="426"/>
                    <a:pt x="1654" y="315"/>
                    <a:pt x="1877" y="315"/>
                  </a:cubicBezTo>
                  <a:cubicBezTo>
                    <a:pt x="1971" y="315"/>
                    <a:pt x="2067" y="335"/>
                    <a:pt x="2155" y="374"/>
                  </a:cubicBezTo>
                  <a:cubicBezTo>
                    <a:pt x="2175" y="388"/>
                    <a:pt x="2198" y="394"/>
                    <a:pt x="2221" y="394"/>
                  </a:cubicBezTo>
                  <a:cubicBezTo>
                    <a:pt x="2280" y="394"/>
                    <a:pt x="2341" y="355"/>
                    <a:pt x="2358" y="303"/>
                  </a:cubicBezTo>
                  <a:cubicBezTo>
                    <a:pt x="2405" y="220"/>
                    <a:pt x="2358" y="124"/>
                    <a:pt x="2286" y="89"/>
                  </a:cubicBezTo>
                  <a:cubicBezTo>
                    <a:pt x="2151" y="30"/>
                    <a:pt x="2009" y="0"/>
                    <a:pt x="1868" y="0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20" name="Google Shape;10424;p59">
              <a:extLst>
                <a:ext uri="{FF2B5EF4-FFF2-40B4-BE49-F238E27FC236}">
                  <a16:creationId xmlns:a16="http://schemas.microsoft.com/office/drawing/2014/main" id="{8C7AECE1-25A3-A237-8ED7-095546079F3F}"/>
                </a:ext>
              </a:extLst>
            </p:cNvPr>
            <p:cNvSpPr/>
            <p:nvPr/>
          </p:nvSpPr>
          <p:spPr>
            <a:xfrm>
              <a:off x="6415574" y="3498349"/>
              <a:ext cx="49343" cy="21598"/>
            </a:xfrm>
            <a:custGeom>
              <a:avLst/>
              <a:gdLst/>
              <a:ahLst/>
              <a:cxnLst/>
              <a:rect l="l" t="t" r="r" b="b"/>
              <a:pathLst>
                <a:path w="1549" h="678" extrusionOk="0">
                  <a:moveTo>
                    <a:pt x="642" y="1"/>
                  </a:moveTo>
                  <a:cubicBezTo>
                    <a:pt x="446" y="1"/>
                    <a:pt x="250" y="58"/>
                    <a:pt x="84" y="178"/>
                  </a:cubicBezTo>
                  <a:cubicBezTo>
                    <a:pt x="13" y="237"/>
                    <a:pt x="1" y="333"/>
                    <a:pt x="37" y="404"/>
                  </a:cubicBezTo>
                  <a:cubicBezTo>
                    <a:pt x="75" y="450"/>
                    <a:pt x="128" y="477"/>
                    <a:pt x="180" y="477"/>
                  </a:cubicBezTo>
                  <a:cubicBezTo>
                    <a:pt x="209" y="477"/>
                    <a:pt x="237" y="469"/>
                    <a:pt x="263" y="452"/>
                  </a:cubicBezTo>
                  <a:cubicBezTo>
                    <a:pt x="382" y="366"/>
                    <a:pt x="521" y="324"/>
                    <a:pt x="659" y="324"/>
                  </a:cubicBezTo>
                  <a:cubicBezTo>
                    <a:pt x="865" y="324"/>
                    <a:pt x="1068" y="417"/>
                    <a:pt x="1203" y="595"/>
                  </a:cubicBezTo>
                  <a:cubicBezTo>
                    <a:pt x="1227" y="642"/>
                    <a:pt x="1275" y="678"/>
                    <a:pt x="1334" y="678"/>
                  </a:cubicBezTo>
                  <a:cubicBezTo>
                    <a:pt x="1465" y="678"/>
                    <a:pt x="1549" y="523"/>
                    <a:pt x="1465" y="416"/>
                  </a:cubicBezTo>
                  <a:cubicBezTo>
                    <a:pt x="1268" y="146"/>
                    <a:pt x="954" y="1"/>
                    <a:pt x="642" y="1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21" name="Google Shape;10425;p59">
              <a:extLst>
                <a:ext uri="{FF2B5EF4-FFF2-40B4-BE49-F238E27FC236}">
                  <a16:creationId xmlns:a16="http://schemas.microsoft.com/office/drawing/2014/main" id="{5DC1D001-FFA1-7648-7868-21FC8FB57E83}"/>
                </a:ext>
              </a:extLst>
            </p:cNvPr>
            <p:cNvSpPr/>
            <p:nvPr/>
          </p:nvSpPr>
          <p:spPr>
            <a:xfrm>
              <a:off x="6344283" y="3473247"/>
              <a:ext cx="41380" cy="32301"/>
            </a:xfrm>
            <a:custGeom>
              <a:avLst/>
              <a:gdLst/>
              <a:ahLst/>
              <a:cxnLst/>
              <a:rect l="l" t="t" r="r" b="b"/>
              <a:pathLst>
                <a:path w="1299" h="1014" extrusionOk="0">
                  <a:moveTo>
                    <a:pt x="1122" y="0"/>
                  </a:moveTo>
                  <a:cubicBezTo>
                    <a:pt x="1048" y="0"/>
                    <a:pt x="986" y="56"/>
                    <a:pt x="953" y="133"/>
                  </a:cubicBezTo>
                  <a:cubicBezTo>
                    <a:pt x="899" y="455"/>
                    <a:pt x="612" y="701"/>
                    <a:pt x="293" y="701"/>
                  </a:cubicBezTo>
                  <a:cubicBezTo>
                    <a:pt x="259" y="701"/>
                    <a:pt x="225" y="698"/>
                    <a:pt x="191" y="692"/>
                  </a:cubicBezTo>
                  <a:cubicBezTo>
                    <a:pt x="178" y="689"/>
                    <a:pt x="166" y="687"/>
                    <a:pt x="155" y="687"/>
                  </a:cubicBezTo>
                  <a:cubicBezTo>
                    <a:pt x="87" y="687"/>
                    <a:pt x="33" y="742"/>
                    <a:pt x="12" y="823"/>
                  </a:cubicBezTo>
                  <a:cubicBezTo>
                    <a:pt x="0" y="906"/>
                    <a:pt x="60" y="990"/>
                    <a:pt x="155" y="1002"/>
                  </a:cubicBezTo>
                  <a:cubicBezTo>
                    <a:pt x="215" y="1014"/>
                    <a:pt x="250" y="1014"/>
                    <a:pt x="310" y="1014"/>
                  </a:cubicBezTo>
                  <a:cubicBezTo>
                    <a:pt x="774" y="1014"/>
                    <a:pt x="1203" y="668"/>
                    <a:pt x="1286" y="180"/>
                  </a:cubicBezTo>
                  <a:cubicBezTo>
                    <a:pt x="1298" y="97"/>
                    <a:pt x="1239" y="13"/>
                    <a:pt x="1143" y="2"/>
                  </a:cubicBezTo>
                  <a:cubicBezTo>
                    <a:pt x="1136" y="1"/>
                    <a:pt x="1129" y="0"/>
                    <a:pt x="1122" y="0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22" name="Google Shape;10426;p59">
              <a:extLst>
                <a:ext uri="{FF2B5EF4-FFF2-40B4-BE49-F238E27FC236}">
                  <a16:creationId xmlns:a16="http://schemas.microsoft.com/office/drawing/2014/main" id="{6DD8A5C7-3169-DD81-BA28-DAAF0394C440}"/>
                </a:ext>
              </a:extLst>
            </p:cNvPr>
            <p:cNvSpPr/>
            <p:nvPr/>
          </p:nvSpPr>
          <p:spPr>
            <a:xfrm>
              <a:off x="6203579" y="3348981"/>
              <a:ext cx="351615" cy="350373"/>
            </a:xfrm>
            <a:custGeom>
              <a:avLst/>
              <a:gdLst/>
              <a:ahLst/>
              <a:cxnLst/>
              <a:rect l="l" t="t" r="r" b="b"/>
              <a:pathLst>
                <a:path w="11038" h="10999" extrusionOk="0">
                  <a:moveTo>
                    <a:pt x="4995" y="1"/>
                  </a:moveTo>
                  <a:cubicBezTo>
                    <a:pt x="4687" y="1"/>
                    <a:pt x="4370" y="111"/>
                    <a:pt x="4132" y="331"/>
                  </a:cubicBezTo>
                  <a:cubicBezTo>
                    <a:pt x="3987" y="258"/>
                    <a:pt x="3828" y="224"/>
                    <a:pt x="3666" y="224"/>
                  </a:cubicBezTo>
                  <a:cubicBezTo>
                    <a:pt x="3298" y="224"/>
                    <a:pt x="2919" y="402"/>
                    <a:pt x="2679" y="700"/>
                  </a:cubicBezTo>
                  <a:cubicBezTo>
                    <a:pt x="2642" y="695"/>
                    <a:pt x="2604" y="692"/>
                    <a:pt x="2566" y="692"/>
                  </a:cubicBezTo>
                  <a:cubicBezTo>
                    <a:pt x="2064" y="692"/>
                    <a:pt x="1551" y="1122"/>
                    <a:pt x="1429" y="1676"/>
                  </a:cubicBezTo>
                  <a:cubicBezTo>
                    <a:pt x="881" y="1795"/>
                    <a:pt x="488" y="2462"/>
                    <a:pt x="643" y="3081"/>
                  </a:cubicBezTo>
                  <a:cubicBezTo>
                    <a:pt x="84" y="3379"/>
                    <a:pt x="0" y="4248"/>
                    <a:pt x="441" y="4784"/>
                  </a:cubicBezTo>
                  <a:cubicBezTo>
                    <a:pt x="336" y="5477"/>
                    <a:pt x="852" y="6142"/>
                    <a:pt x="1432" y="6142"/>
                  </a:cubicBezTo>
                  <a:cubicBezTo>
                    <a:pt x="1510" y="6142"/>
                    <a:pt x="1589" y="6130"/>
                    <a:pt x="1667" y="6105"/>
                  </a:cubicBezTo>
                  <a:cubicBezTo>
                    <a:pt x="1827" y="6308"/>
                    <a:pt x="2150" y="6444"/>
                    <a:pt x="2456" y="6444"/>
                  </a:cubicBezTo>
                  <a:cubicBezTo>
                    <a:pt x="2491" y="6444"/>
                    <a:pt x="2526" y="6442"/>
                    <a:pt x="2560" y="6439"/>
                  </a:cubicBezTo>
                  <a:cubicBezTo>
                    <a:pt x="3002" y="7378"/>
                    <a:pt x="3681" y="7769"/>
                    <a:pt x="4568" y="7769"/>
                  </a:cubicBezTo>
                  <a:cubicBezTo>
                    <a:pt x="4805" y="7769"/>
                    <a:pt x="5056" y="7741"/>
                    <a:pt x="5322" y="7689"/>
                  </a:cubicBezTo>
                  <a:cubicBezTo>
                    <a:pt x="5429" y="8070"/>
                    <a:pt x="5715" y="8534"/>
                    <a:pt x="6382" y="8915"/>
                  </a:cubicBezTo>
                  <a:cubicBezTo>
                    <a:pt x="7454" y="9534"/>
                    <a:pt x="7965" y="10022"/>
                    <a:pt x="8037" y="10487"/>
                  </a:cubicBezTo>
                  <a:cubicBezTo>
                    <a:pt x="8085" y="10796"/>
                    <a:pt x="8346" y="10999"/>
                    <a:pt x="8644" y="10999"/>
                  </a:cubicBezTo>
                  <a:cubicBezTo>
                    <a:pt x="9049" y="10999"/>
                    <a:pt x="9323" y="10630"/>
                    <a:pt x="9251" y="10260"/>
                  </a:cubicBezTo>
                  <a:lnTo>
                    <a:pt x="8835" y="8355"/>
                  </a:lnTo>
                  <a:cubicBezTo>
                    <a:pt x="9275" y="8260"/>
                    <a:pt x="9573" y="7927"/>
                    <a:pt x="9620" y="7593"/>
                  </a:cubicBezTo>
                  <a:cubicBezTo>
                    <a:pt x="9656" y="7308"/>
                    <a:pt x="9763" y="7177"/>
                    <a:pt x="9644" y="6867"/>
                  </a:cubicBezTo>
                  <a:cubicBezTo>
                    <a:pt x="10299" y="6808"/>
                    <a:pt x="10752" y="6081"/>
                    <a:pt x="10609" y="5427"/>
                  </a:cubicBezTo>
                  <a:cubicBezTo>
                    <a:pt x="11025" y="5034"/>
                    <a:pt x="11037" y="4212"/>
                    <a:pt x="10585" y="3831"/>
                  </a:cubicBezTo>
                  <a:cubicBezTo>
                    <a:pt x="10656" y="3307"/>
                    <a:pt x="10323" y="2760"/>
                    <a:pt x="9823" y="2545"/>
                  </a:cubicBezTo>
                  <a:cubicBezTo>
                    <a:pt x="9835" y="2355"/>
                    <a:pt x="9787" y="2164"/>
                    <a:pt x="9704" y="1974"/>
                  </a:cubicBezTo>
                  <a:cubicBezTo>
                    <a:pt x="9673" y="1919"/>
                    <a:pt x="9616" y="1890"/>
                    <a:pt x="9560" y="1890"/>
                  </a:cubicBezTo>
                  <a:cubicBezTo>
                    <a:pt x="9531" y="1890"/>
                    <a:pt x="9502" y="1898"/>
                    <a:pt x="9478" y="1914"/>
                  </a:cubicBezTo>
                  <a:cubicBezTo>
                    <a:pt x="9406" y="1950"/>
                    <a:pt x="9370" y="2057"/>
                    <a:pt x="9418" y="2129"/>
                  </a:cubicBezTo>
                  <a:cubicBezTo>
                    <a:pt x="9513" y="2295"/>
                    <a:pt x="9537" y="2474"/>
                    <a:pt x="9489" y="2605"/>
                  </a:cubicBezTo>
                  <a:cubicBezTo>
                    <a:pt x="9466" y="2700"/>
                    <a:pt x="9525" y="2783"/>
                    <a:pt x="9609" y="2819"/>
                  </a:cubicBezTo>
                  <a:cubicBezTo>
                    <a:pt x="10061" y="2926"/>
                    <a:pt x="10371" y="3438"/>
                    <a:pt x="10251" y="3855"/>
                  </a:cubicBezTo>
                  <a:cubicBezTo>
                    <a:pt x="10240" y="3938"/>
                    <a:pt x="10263" y="4010"/>
                    <a:pt x="10323" y="4034"/>
                  </a:cubicBezTo>
                  <a:cubicBezTo>
                    <a:pt x="10609" y="4212"/>
                    <a:pt x="10716" y="4724"/>
                    <a:pt x="10490" y="5105"/>
                  </a:cubicBezTo>
                  <a:cubicBezTo>
                    <a:pt x="10418" y="4950"/>
                    <a:pt x="10299" y="4748"/>
                    <a:pt x="10085" y="4557"/>
                  </a:cubicBezTo>
                  <a:cubicBezTo>
                    <a:pt x="10051" y="4529"/>
                    <a:pt x="10014" y="4514"/>
                    <a:pt x="9978" y="4514"/>
                  </a:cubicBezTo>
                  <a:cubicBezTo>
                    <a:pt x="9939" y="4514"/>
                    <a:pt x="9902" y="4532"/>
                    <a:pt x="9870" y="4569"/>
                  </a:cubicBezTo>
                  <a:cubicBezTo>
                    <a:pt x="9799" y="4653"/>
                    <a:pt x="9799" y="4736"/>
                    <a:pt x="9882" y="4796"/>
                  </a:cubicBezTo>
                  <a:cubicBezTo>
                    <a:pt x="10085" y="4974"/>
                    <a:pt x="10216" y="5200"/>
                    <a:pt x="10287" y="5462"/>
                  </a:cubicBezTo>
                  <a:lnTo>
                    <a:pt x="10287" y="5498"/>
                  </a:lnTo>
                  <a:cubicBezTo>
                    <a:pt x="10463" y="6016"/>
                    <a:pt x="10035" y="6624"/>
                    <a:pt x="9592" y="6624"/>
                  </a:cubicBezTo>
                  <a:cubicBezTo>
                    <a:pt x="9526" y="6624"/>
                    <a:pt x="9459" y="6611"/>
                    <a:pt x="9394" y="6581"/>
                  </a:cubicBezTo>
                  <a:lnTo>
                    <a:pt x="9359" y="6581"/>
                  </a:lnTo>
                  <a:cubicBezTo>
                    <a:pt x="9251" y="6510"/>
                    <a:pt x="9120" y="6462"/>
                    <a:pt x="8989" y="6462"/>
                  </a:cubicBezTo>
                  <a:lnTo>
                    <a:pt x="8180" y="6462"/>
                  </a:lnTo>
                  <a:cubicBezTo>
                    <a:pt x="8096" y="6462"/>
                    <a:pt x="8013" y="6534"/>
                    <a:pt x="8013" y="6629"/>
                  </a:cubicBezTo>
                  <a:cubicBezTo>
                    <a:pt x="8013" y="6712"/>
                    <a:pt x="8096" y="6796"/>
                    <a:pt x="8180" y="6796"/>
                  </a:cubicBezTo>
                  <a:lnTo>
                    <a:pt x="8989" y="6796"/>
                  </a:lnTo>
                  <a:cubicBezTo>
                    <a:pt x="9251" y="6796"/>
                    <a:pt x="9442" y="7046"/>
                    <a:pt x="9370" y="7296"/>
                  </a:cubicBezTo>
                  <a:cubicBezTo>
                    <a:pt x="9370" y="7308"/>
                    <a:pt x="9359" y="7367"/>
                    <a:pt x="9311" y="7605"/>
                  </a:cubicBezTo>
                  <a:cubicBezTo>
                    <a:pt x="9228" y="7927"/>
                    <a:pt x="8942" y="8141"/>
                    <a:pt x="8632" y="8141"/>
                  </a:cubicBezTo>
                  <a:lnTo>
                    <a:pt x="7596" y="8141"/>
                  </a:lnTo>
                  <a:cubicBezTo>
                    <a:pt x="7275" y="8141"/>
                    <a:pt x="6989" y="7927"/>
                    <a:pt x="6918" y="7605"/>
                  </a:cubicBezTo>
                  <a:cubicBezTo>
                    <a:pt x="6870" y="7355"/>
                    <a:pt x="6858" y="7296"/>
                    <a:pt x="6858" y="7296"/>
                  </a:cubicBezTo>
                  <a:cubicBezTo>
                    <a:pt x="6799" y="7046"/>
                    <a:pt x="6977" y="6796"/>
                    <a:pt x="7239" y="6796"/>
                  </a:cubicBezTo>
                  <a:lnTo>
                    <a:pt x="7501" y="6796"/>
                  </a:lnTo>
                  <a:cubicBezTo>
                    <a:pt x="7584" y="6796"/>
                    <a:pt x="7656" y="6712"/>
                    <a:pt x="7656" y="6629"/>
                  </a:cubicBezTo>
                  <a:cubicBezTo>
                    <a:pt x="7656" y="6534"/>
                    <a:pt x="7584" y="6462"/>
                    <a:pt x="7501" y="6462"/>
                  </a:cubicBezTo>
                  <a:lnTo>
                    <a:pt x="7239" y="6462"/>
                  </a:lnTo>
                  <a:cubicBezTo>
                    <a:pt x="6763" y="6462"/>
                    <a:pt x="6430" y="6915"/>
                    <a:pt x="6549" y="7355"/>
                  </a:cubicBezTo>
                  <a:cubicBezTo>
                    <a:pt x="6584" y="7593"/>
                    <a:pt x="6608" y="7665"/>
                    <a:pt x="6608" y="7665"/>
                  </a:cubicBezTo>
                  <a:cubicBezTo>
                    <a:pt x="6727" y="8129"/>
                    <a:pt x="7144" y="8439"/>
                    <a:pt x="7596" y="8439"/>
                  </a:cubicBezTo>
                  <a:lnTo>
                    <a:pt x="8525" y="8439"/>
                  </a:lnTo>
                  <a:lnTo>
                    <a:pt x="8942" y="10380"/>
                  </a:lnTo>
                  <a:cubicBezTo>
                    <a:pt x="8954" y="10463"/>
                    <a:pt x="8942" y="10558"/>
                    <a:pt x="8882" y="10630"/>
                  </a:cubicBezTo>
                  <a:cubicBezTo>
                    <a:pt x="8818" y="10703"/>
                    <a:pt x="8733" y="10737"/>
                    <a:pt x="8650" y="10737"/>
                  </a:cubicBezTo>
                  <a:cubicBezTo>
                    <a:pt x="8517" y="10737"/>
                    <a:pt x="8388" y="10648"/>
                    <a:pt x="8358" y="10487"/>
                  </a:cubicBezTo>
                  <a:cubicBezTo>
                    <a:pt x="8275" y="9903"/>
                    <a:pt x="7739" y="9368"/>
                    <a:pt x="6561" y="8677"/>
                  </a:cubicBezTo>
                  <a:cubicBezTo>
                    <a:pt x="5751" y="8225"/>
                    <a:pt x="5513" y="7570"/>
                    <a:pt x="5620" y="6998"/>
                  </a:cubicBezTo>
                  <a:lnTo>
                    <a:pt x="5620" y="6998"/>
                  </a:lnTo>
                  <a:cubicBezTo>
                    <a:pt x="5918" y="7129"/>
                    <a:pt x="5870" y="7272"/>
                    <a:pt x="6025" y="7272"/>
                  </a:cubicBezTo>
                  <a:cubicBezTo>
                    <a:pt x="6156" y="7272"/>
                    <a:pt x="6227" y="7117"/>
                    <a:pt x="6156" y="7010"/>
                  </a:cubicBezTo>
                  <a:cubicBezTo>
                    <a:pt x="6025" y="6820"/>
                    <a:pt x="5834" y="6712"/>
                    <a:pt x="5620" y="6653"/>
                  </a:cubicBezTo>
                  <a:lnTo>
                    <a:pt x="5584" y="6617"/>
                  </a:lnTo>
                  <a:cubicBezTo>
                    <a:pt x="5560" y="6605"/>
                    <a:pt x="5537" y="6599"/>
                    <a:pt x="5516" y="6599"/>
                  </a:cubicBezTo>
                  <a:cubicBezTo>
                    <a:pt x="5495" y="6599"/>
                    <a:pt x="5477" y="6605"/>
                    <a:pt x="5465" y="6617"/>
                  </a:cubicBezTo>
                  <a:cubicBezTo>
                    <a:pt x="5422" y="6610"/>
                    <a:pt x="5377" y="6607"/>
                    <a:pt x="5333" y="6607"/>
                  </a:cubicBezTo>
                  <a:cubicBezTo>
                    <a:pt x="5145" y="6607"/>
                    <a:pt x="4950" y="6666"/>
                    <a:pt x="4787" y="6772"/>
                  </a:cubicBezTo>
                  <a:cubicBezTo>
                    <a:pt x="4715" y="6831"/>
                    <a:pt x="4703" y="6927"/>
                    <a:pt x="4751" y="6998"/>
                  </a:cubicBezTo>
                  <a:cubicBezTo>
                    <a:pt x="4789" y="7044"/>
                    <a:pt x="4838" y="7071"/>
                    <a:pt x="4886" y="7071"/>
                  </a:cubicBezTo>
                  <a:cubicBezTo>
                    <a:pt x="4913" y="7071"/>
                    <a:pt x="4940" y="7063"/>
                    <a:pt x="4965" y="7046"/>
                  </a:cubicBezTo>
                  <a:cubicBezTo>
                    <a:pt x="5072" y="6974"/>
                    <a:pt x="5191" y="6939"/>
                    <a:pt x="5310" y="6939"/>
                  </a:cubicBezTo>
                  <a:cubicBezTo>
                    <a:pt x="5298" y="7058"/>
                    <a:pt x="5287" y="7224"/>
                    <a:pt x="5298" y="7403"/>
                  </a:cubicBezTo>
                  <a:cubicBezTo>
                    <a:pt x="5049" y="7450"/>
                    <a:pt x="4820" y="7475"/>
                    <a:pt x="4609" y="7475"/>
                  </a:cubicBezTo>
                  <a:cubicBezTo>
                    <a:pt x="3761" y="7475"/>
                    <a:pt x="3208" y="7082"/>
                    <a:pt x="2846" y="6224"/>
                  </a:cubicBezTo>
                  <a:cubicBezTo>
                    <a:pt x="2798" y="6058"/>
                    <a:pt x="2762" y="5796"/>
                    <a:pt x="2798" y="5688"/>
                  </a:cubicBezTo>
                  <a:cubicBezTo>
                    <a:pt x="2822" y="5605"/>
                    <a:pt x="2786" y="5510"/>
                    <a:pt x="2691" y="5486"/>
                  </a:cubicBezTo>
                  <a:cubicBezTo>
                    <a:pt x="2672" y="5478"/>
                    <a:pt x="2652" y="5474"/>
                    <a:pt x="2633" y="5474"/>
                  </a:cubicBezTo>
                  <a:cubicBezTo>
                    <a:pt x="2568" y="5474"/>
                    <a:pt x="2507" y="5517"/>
                    <a:pt x="2489" y="5581"/>
                  </a:cubicBezTo>
                  <a:cubicBezTo>
                    <a:pt x="2429" y="5748"/>
                    <a:pt x="2453" y="5974"/>
                    <a:pt x="2489" y="6141"/>
                  </a:cubicBezTo>
                  <a:cubicBezTo>
                    <a:pt x="2469" y="6142"/>
                    <a:pt x="2450" y="6143"/>
                    <a:pt x="2431" y="6143"/>
                  </a:cubicBezTo>
                  <a:cubicBezTo>
                    <a:pt x="2141" y="6143"/>
                    <a:pt x="1950" y="5980"/>
                    <a:pt x="1905" y="5879"/>
                  </a:cubicBezTo>
                  <a:cubicBezTo>
                    <a:pt x="1893" y="5843"/>
                    <a:pt x="1858" y="5808"/>
                    <a:pt x="1810" y="5796"/>
                  </a:cubicBezTo>
                  <a:cubicBezTo>
                    <a:pt x="1789" y="5787"/>
                    <a:pt x="1771" y="5783"/>
                    <a:pt x="1753" y="5783"/>
                  </a:cubicBezTo>
                  <a:cubicBezTo>
                    <a:pt x="1701" y="5783"/>
                    <a:pt x="1658" y="5816"/>
                    <a:pt x="1596" y="5843"/>
                  </a:cubicBezTo>
                  <a:cubicBezTo>
                    <a:pt x="1552" y="5855"/>
                    <a:pt x="1509" y="5861"/>
                    <a:pt x="1466" y="5861"/>
                  </a:cubicBezTo>
                  <a:cubicBezTo>
                    <a:pt x="1050" y="5861"/>
                    <a:pt x="679" y="5315"/>
                    <a:pt x="798" y="4807"/>
                  </a:cubicBezTo>
                  <a:cubicBezTo>
                    <a:pt x="846" y="4653"/>
                    <a:pt x="643" y="4653"/>
                    <a:pt x="536" y="4260"/>
                  </a:cubicBezTo>
                  <a:cubicBezTo>
                    <a:pt x="417" y="3855"/>
                    <a:pt x="584" y="3462"/>
                    <a:pt x="893" y="3367"/>
                  </a:cubicBezTo>
                  <a:cubicBezTo>
                    <a:pt x="977" y="3343"/>
                    <a:pt x="1036" y="3248"/>
                    <a:pt x="1000" y="3164"/>
                  </a:cubicBezTo>
                  <a:cubicBezTo>
                    <a:pt x="798" y="2664"/>
                    <a:pt x="1131" y="2045"/>
                    <a:pt x="1596" y="2009"/>
                  </a:cubicBezTo>
                  <a:cubicBezTo>
                    <a:pt x="1667" y="2009"/>
                    <a:pt x="1739" y="1950"/>
                    <a:pt x="1739" y="1867"/>
                  </a:cubicBezTo>
                  <a:cubicBezTo>
                    <a:pt x="1781" y="1436"/>
                    <a:pt x="2175" y="1060"/>
                    <a:pt x="2570" y="1060"/>
                  </a:cubicBezTo>
                  <a:cubicBezTo>
                    <a:pt x="2623" y="1060"/>
                    <a:pt x="2675" y="1067"/>
                    <a:pt x="2727" y="1081"/>
                  </a:cubicBezTo>
                  <a:cubicBezTo>
                    <a:pt x="2736" y="1082"/>
                    <a:pt x="2745" y="1083"/>
                    <a:pt x="2754" y="1083"/>
                  </a:cubicBezTo>
                  <a:cubicBezTo>
                    <a:pt x="2816" y="1083"/>
                    <a:pt x="2874" y="1049"/>
                    <a:pt x="2905" y="997"/>
                  </a:cubicBezTo>
                  <a:cubicBezTo>
                    <a:pt x="3065" y="744"/>
                    <a:pt x="3387" y="579"/>
                    <a:pt x="3692" y="579"/>
                  </a:cubicBezTo>
                  <a:cubicBezTo>
                    <a:pt x="3773" y="579"/>
                    <a:pt x="3854" y="591"/>
                    <a:pt x="3929" y="616"/>
                  </a:cubicBezTo>
                  <a:cubicBezTo>
                    <a:pt x="3870" y="700"/>
                    <a:pt x="3810" y="819"/>
                    <a:pt x="3810" y="962"/>
                  </a:cubicBezTo>
                  <a:cubicBezTo>
                    <a:pt x="3774" y="962"/>
                    <a:pt x="3739" y="974"/>
                    <a:pt x="3703" y="974"/>
                  </a:cubicBezTo>
                  <a:cubicBezTo>
                    <a:pt x="3465" y="1045"/>
                    <a:pt x="3298" y="1212"/>
                    <a:pt x="3298" y="1212"/>
                  </a:cubicBezTo>
                  <a:cubicBezTo>
                    <a:pt x="3239" y="1271"/>
                    <a:pt x="3239" y="1378"/>
                    <a:pt x="3298" y="1438"/>
                  </a:cubicBezTo>
                  <a:cubicBezTo>
                    <a:pt x="3328" y="1468"/>
                    <a:pt x="3370" y="1483"/>
                    <a:pt x="3411" y="1483"/>
                  </a:cubicBezTo>
                  <a:cubicBezTo>
                    <a:pt x="3453" y="1483"/>
                    <a:pt x="3495" y="1468"/>
                    <a:pt x="3524" y="1438"/>
                  </a:cubicBezTo>
                  <a:cubicBezTo>
                    <a:pt x="3532" y="1422"/>
                    <a:pt x="3715" y="1247"/>
                    <a:pt x="3964" y="1247"/>
                  </a:cubicBezTo>
                  <a:cubicBezTo>
                    <a:pt x="4094" y="1247"/>
                    <a:pt x="4243" y="1295"/>
                    <a:pt x="4394" y="1438"/>
                  </a:cubicBezTo>
                  <a:cubicBezTo>
                    <a:pt x="4417" y="1462"/>
                    <a:pt x="4465" y="1474"/>
                    <a:pt x="4513" y="1474"/>
                  </a:cubicBezTo>
                  <a:cubicBezTo>
                    <a:pt x="4656" y="1474"/>
                    <a:pt x="4715" y="1295"/>
                    <a:pt x="4632" y="1200"/>
                  </a:cubicBezTo>
                  <a:cubicBezTo>
                    <a:pt x="4465" y="1033"/>
                    <a:pt x="4286" y="962"/>
                    <a:pt x="4132" y="926"/>
                  </a:cubicBezTo>
                  <a:cubicBezTo>
                    <a:pt x="4155" y="819"/>
                    <a:pt x="4251" y="688"/>
                    <a:pt x="4298" y="664"/>
                  </a:cubicBezTo>
                  <a:lnTo>
                    <a:pt x="4298" y="640"/>
                  </a:lnTo>
                  <a:cubicBezTo>
                    <a:pt x="4502" y="424"/>
                    <a:pt x="4770" y="329"/>
                    <a:pt x="5016" y="329"/>
                  </a:cubicBezTo>
                  <a:cubicBezTo>
                    <a:pt x="5257" y="329"/>
                    <a:pt x="5478" y="421"/>
                    <a:pt x="5596" y="581"/>
                  </a:cubicBezTo>
                  <a:cubicBezTo>
                    <a:pt x="5620" y="628"/>
                    <a:pt x="5668" y="640"/>
                    <a:pt x="5715" y="664"/>
                  </a:cubicBezTo>
                  <a:cubicBezTo>
                    <a:pt x="5763" y="664"/>
                    <a:pt x="5799" y="640"/>
                    <a:pt x="5834" y="616"/>
                  </a:cubicBezTo>
                  <a:cubicBezTo>
                    <a:pt x="5984" y="476"/>
                    <a:pt x="6190" y="411"/>
                    <a:pt x="6397" y="411"/>
                  </a:cubicBezTo>
                  <a:cubicBezTo>
                    <a:pt x="6700" y="411"/>
                    <a:pt x="7005" y="552"/>
                    <a:pt x="7132" y="807"/>
                  </a:cubicBezTo>
                  <a:cubicBezTo>
                    <a:pt x="7153" y="869"/>
                    <a:pt x="7210" y="904"/>
                    <a:pt x="7287" y="904"/>
                  </a:cubicBezTo>
                  <a:cubicBezTo>
                    <a:pt x="7299" y="904"/>
                    <a:pt x="7310" y="904"/>
                    <a:pt x="7323" y="902"/>
                  </a:cubicBezTo>
                  <a:cubicBezTo>
                    <a:pt x="7391" y="883"/>
                    <a:pt x="7462" y="874"/>
                    <a:pt x="7533" y="874"/>
                  </a:cubicBezTo>
                  <a:cubicBezTo>
                    <a:pt x="7908" y="874"/>
                    <a:pt x="8292" y="1123"/>
                    <a:pt x="8382" y="1474"/>
                  </a:cubicBezTo>
                  <a:cubicBezTo>
                    <a:pt x="8392" y="1544"/>
                    <a:pt x="8445" y="1598"/>
                    <a:pt x="8519" y="1598"/>
                  </a:cubicBezTo>
                  <a:cubicBezTo>
                    <a:pt x="8533" y="1598"/>
                    <a:pt x="8546" y="1596"/>
                    <a:pt x="8561" y="1593"/>
                  </a:cubicBezTo>
                  <a:cubicBezTo>
                    <a:pt x="8578" y="1591"/>
                    <a:pt x="8595" y="1590"/>
                    <a:pt x="8612" y="1590"/>
                  </a:cubicBezTo>
                  <a:cubicBezTo>
                    <a:pt x="8726" y="1590"/>
                    <a:pt x="8843" y="1624"/>
                    <a:pt x="8978" y="1676"/>
                  </a:cubicBezTo>
                  <a:cubicBezTo>
                    <a:pt x="8994" y="1682"/>
                    <a:pt x="9013" y="1685"/>
                    <a:pt x="9033" y="1685"/>
                  </a:cubicBezTo>
                  <a:cubicBezTo>
                    <a:pt x="9095" y="1685"/>
                    <a:pt x="9162" y="1654"/>
                    <a:pt x="9180" y="1581"/>
                  </a:cubicBezTo>
                  <a:cubicBezTo>
                    <a:pt x="9216" y="1497"/>
                    <a:pt x="9180" y="1402"/>
                    <a:pt x="9097" y="1378"/>
                  </a:cubicBezTo>
                  <a:cubicBezTo>
                    <a:pt x="8942" y="1319"/>
                    <a:pt x="8799" y="1271"/>
                    <a:pt x="8644" y="1271"/>
                  </a:cubicBezTo>
                  <a:cubicBezTo>
                    <a:pt x="8472" y="841"/>
                    <a:pt x="7989" y="547"/>
                    <a:pt x="7502" y="547"/>
                  </a:cubicBezTo>
                  <a:cubicBezTo>
                    <a:pt x="7450" y="547"/>
                    <a:pt x="7398" y="550"/>
                    <a:pt x="7346" y="557"/>
                  </a:cubicBezTo>
                  <a:cubicBezTo>
                    <a:pt x="7145" y="251"/>
                    <a:pt x="6767" y="81"/>
                    <a:pt x="6386" y="81"/>
                  </a:cubicBezTo>
                  <a:cubicBezTo>
                    <a:pt x="6159" y="81"/>
                    <a:pt x="5931" y="142"/>
                    <a:pt x="5739" y="271"/>
                  </a:cubicBezTo>
                  <a:cubicBezTo>
                    <a:pt x="5542" y="91"/>
                    <a:pt x="5272" y="1"/>
                    <a:pt x="4995" y="1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</p:grpSp>
      <p:sp>
        <p:nvSpPr>
          <p:cNvPr id="48" name="Google Shape;606;p30">
            <a:extLst>
              <a:ext uri="{FF2B5EF4-FFF2-40B4-BE49-F238E27FC236}">
                <a16:creationId xmlns:a16="http://schemas.microsoft.com/office/drawing/2014/main" id="{0E54126F-634D-672B-30EB-9E05CDAA81B8}"/>
              </a:ext>
            </a:extLst>
          </p:cNvPr>
          <p:cNvSpPr txBox="1">
            <a:spLocks/>
          </p:cNvSpPr>
          <p:nvPr/>
        </p:nvSpPr>
        <p:spPr>
          <a:xfrm>
            <a:off x="464503" y="1386207"/>
            <a:ext cx="8398400" cy="2371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Overfitting, especially with LSTM, affected performance on unseen data.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Limited features, lacking external factors, reduced accuracy.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Without adding external data will miss essential context that could improve precision</a:t>
            </a:r>
          </a:p>
          <a:p>
            <a:pPr marL="0" indent="0" algn="l"/>
            <a:endParaRPr 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C68D55-5609-C50F-FE03-9527CE86E6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Predictive models could be misused for unethical market manipulation.</a:t>
            </a:r>
          </a:p>
          <a:p>
            <a:r>
              <a:rPr lang="en-US" dirty="0"/>
              <a:t>Integrating external data sources requires compliance with data privacy laws.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F08705-FE0C-6051-137F-94299603C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3787805" cy="577800"/>
          </a:xfrm>
        </p:spPr>
        <p:txBody>
          <a:bodyPr/>
          <a:lstStyle/>
          <a:p>
            <a:r>
              <a:rPr lang="en-US" dirty="0"/>
              <a:t>Ethical Considerations</a:t>
            </a:r>
          </a:p>
        </p:txBody>
      </p:sp>
      <p:sp>
        <p:nvSpPr>
          <p:cNvPr id="4" name="Google Shape;484;p27">
            <a:extLst>
              <a:ext uri="{FF2B5EF4-FFF2-40B4-BE49-F238E27FC236}">
                <a16:creationId xmlns:a16="http://schemas.microsoft.com/office/drawing/2014/main" id="{CEC9719E-9E94-C7B1-D723-4FC19DCC4938}"/>
              </a:ext>
            </a:extLst>
          </p:cNvPr>
          <p:cNvSpPr/>
          <p:nvPr/>
        </p:nvSpPr>
        <p:spPr>
          <a:xfrm>
            <a:off x="8038803" y="280179"/>
            <a:ext cx="824100" cy="824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" name="Google Shape;10421;p59">
            <a:extLst>
              <a:ext uri="{FF2B5EF4-FFF2-40B4-BE49-F238E27FC236}">
                <a16:creationId xmlns:a16="http://schemas.microsoft.com/office/drawing/2014/main" id="{97B72A17-2FF0-194C-5F61-6C67CF980A3E}"/>
              </a:ext>
            </a:extLst>
          </p:cNvPr>
          <p:cNvGrpSpPr/>
          <p:nvPr/>
        </p:nvGrpSpPr>
        <p:grpSpPr>
          <a:xfrm>
            <a:off x="8119821" y="386512"/>
            <a:ext cx="662664" cy="660323"/>
            <a:chOff x="6203579" y="3348981"/>
            <a:chExt cx="351615" cy="350373"/>
          </a:xfrm>
          <a:solidFill>
            <a:srgbClr val="000000"/>
          </a:solidFill>
        </p:grpSpPr>
        <p:sp>
          <p:nvSpPr>
            <p:cNvPr id="6" name="Google Shape;10422;p59">
              <a:extLst>
                <a:ext uri="{FF2B5EF4-FFF2-40B4-BE49-F238E27FC236}">
                  <a16:creationId xmlns:a16="http://schemas.microsoft.com/office/drawing/2014/main" id="{C11C11D3-A6C2-7D72-6FAF-7E3BDE48594C}"/>
                </a:ext>
              </a:extLst>
            </p:cNvPr>
            <p:cNvSpPr/>
            <p:nvPr/>
          </p:nvSpPr>
          <p:spPr>
            <a:xfrm>
              <a:off x="6377667" y="3404249"/>
              <a:ext cx="93686" cy="58072"/>
            </a:xfrm>
            <a:custGeom>
              <a:avLst/>
              <a:gdLst/>
              <a:ahLst/>
              <a:cxnLst/>
              <a:rect l="l" t="t" r="r" b="b"/>
              <a:pathLst>
                <a:path w="2941" h="1823" extrusionOk="0">
                  <a:moveTo>
                    <a:pt x="644" y="0"/>
                  </a:moveTo>
                  <a:cubicBezTo>
                    <a:pt x="467" y="0"/>
                    <a:pt x="288" y="39"/>
                    <a:pt x="119" y="120"/>
                  </a:cubicBezTo>
                  <a:cubicBezTo>
                    <a:pt x="36" y="155"/>
                    <a:pt x="0" y="251"/>
                    <a:pt x="36" y="322"/>
                  </a:cubicBezTo>
                  <a:cubicBezTo>
                    <a:pt x="70" y="374"/>
                    <a:pt x="129" y="413"/>
                    <a:pt x="186" y="413"/>
                  </a:cubicBezTo>
                  <a:cubicBezTo>
                    <a:pt x="208" y="413"/>
                    <a:pt x="230" y="407"/>
                    <a:pt x="250" y="394"/>
                  </a:cubicBezTo>
                  <a:cubicBezTo>
                    <a:pt x="370" y="337"/>
                    <a:pt x="498" y="310"/>
                    <a:pt x="625" y="310"/>
                  </a:cubicBezTo>
                  <a:cubicBezTo>
                    <a:pt x="950" y="310"/>
                    <a:pt x="1269" y="487"/>
                    <a:pt x="1441" y="786"/>
                  </a:cubicBezTo>
                  <a:cubicBezTo>
                    <a:pt x="1215" y="1036"/>
                    <a:pt x="1143" y="1406"/>
                    <a:pt x="1286" y="1739"/>
                  </a:cubicBezTo>
                  <a:cubicBezTo>
                    <a:pt x="1322" y="1798"/>
                    <a:pt x="1381" y="1822"/>
                    <a:pt x="1441" y="1822"/>
                  </a:cubicBezTo>
                  <a:cubicBezTo>
                    <a:pt x="1560" y="1822"/>
                    <a:pt x="1631" y="1703"/>
                    <a:pt x="1584" y="1608"/>
                  </a:cubicBezTo>
                  <a:cubicBezTo>
                    <a:pt x="1453" y="1322"/>
                    <a:pt x="1572" y="989"/>
                    <a:pt x="1858" y="858"/>
                  </a:cubicBezTo>
                  <a:cubicBezTo>
                    <a:pt x="1936" y="822"/>
                    <a:pt x="2017" y="805"/>
                    <a:pt x="2096" y="805"/>
                  </a:cubicBezTo>
                  <a:cubicBezTo>
                    <a:pt x="2305" y="805"/>
                    <a:pt x="2501" y="924"/>
                    <a:pt x="2596" y="1132"/>
                  </a:cubicBezTo>
                  <a:cubicBezTo>
                    <a:pt x="2631" y="1193"/>
                    <a:pt x="2699" y="1229"/>
                    <a:pt x="2760" y="1229"/>
                  </a:cubicBezTo>
                  <a:cubicBezTo>
                    <a:pt x="2782" y="1229"/>
                    <a:pt x="2803" y="1224"/>
                    <a:pt x="2822" y="1215"/>
                  </a:cubicBezTo>
                  <a:cubicBezTo>
                    <a:pt x="2893" y="1167"/>
                    <a:pt x="2941" y="1084"/>
                    <a:pt x="2893" y="1013"/>
                  </a:cubicBezTo>
                  <a:cubicBezTo>
                    <a:pt x="2757" y="696"/>
                    <a:pt x="2448" y="503"/>
                    <a:pt x="2108" y="503"/>
                  </a:cubicBezTo>
                  <a:cubicBezTo>
                    <a:pt x="1975" y="503"/>
                    <a:pt x="1837" y="532"/>
                    <a:pt x="1703" y="596"/>
                  </a:cubicBezTo>
                  <a:cubicBezTo>
                    <a:pt x="1476" y="218"/>
                    <a:pt x="1066" y="0"/>
                    <a:pt x="644" y="0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7" name="Google Shape;10423;p59">
              <a:extLst>
                <a:ext uri="{FF2B5EF4-FFF2-40B4-BE49-F238E27FC236}">
                  <a16:creationId xmlns:a16="http://schemas.microsoft.com/office/drawing/2014/main" id="{1DBAD9CC-CF6F-BD47-ED3A-91C2990738D9}"/>
                </a:ext>
              </a:extLst>
            </p:cNvPr>
            <p:cNvSpPr/>
            <p:nvPr/>
          </p:nvSpPr>
          <p:spPr>
            <a:xfrm>
              <a:off x="6260090" y="3449611"/>
              <a:ext cx="76643" cy="44947"/>
            </a:xfrm>
            <a:custGeom>
              <a:avLst/>
              <a:gdLst/>
              <a:ahLst/>
              <a:cxnLst/>
              <a:rect l="l" t="t" r="r" b="b"/>
              <a:pathLst>
                <a:path w="2406" h="1411" extrusionOk="0">
                  <a:moveTo>
                    <a:pt x="1868" y="0"/>
                  </a:moveTo>
                  <a:cubicBezTo>
                    <a:pt x="1523" y="0"/>
                    <a:pt x="1190" y="178"/>
                    <a:pt x="1012" y="541"/>
                  </a:cubicBezTo>
                  <a:cubicBezTo>
                    <a:pt x="891" y="501"/>
                    <a:pt x="765" y="480"/>
                    <a:pt x="638" y="480"/>
                  </a:cubicBezTo>
                  <a:cubicBezTo>
                    <a:pt x="466" y="480"/>
                    <a:pt x="291" y="518"/>
                    <a:pt x="119" y="601"/>
                  </a:cubicBezTo>
                  <a:cubicBezTo>
                    <a:pt x="36" y="636"/>
                    <a:pt x="0" y="732"/>
                    <a:pt x="36" y="803"/>
                  </a:cubicBezTo>
                  <a:cubicBezTo>
                    <a:pt x="70" y="855"/>
                    <a:pt x="129" y="894"/>
                    <a:pt x="186" y="894"/>
                  </a:cubicBezTo>
                  <a:cubicBezTo>
                    <a:pt x="209" y="894"/>
                    <a:pt x="230" y="888"/>
                    <a:pt x="250" y="875"/>
                  </a:cubicBezTo>
                  <a:cubicBezTo>
                    <a:pt x="375" y="820"/>
                    <a:pt x="506" y="794"/>
                    <a:pt x="636" y="794"/>
                  </a:cubicBezTo>
                  <a:cubicBezTo>
                    <a:pt x="990" y="794"/>
                    <a:pt x="1332" y="987"/>
                    <a:pt x="1489" y="1327"/>
                  </a:cubicBezTo>
                  <a:cubicBezTo>
                    <a:pt x="1512" y="1386"/>
                    <a:pt x="1572" y="1410"/>
                    <a:pt x="1631" y="1410"/>
                  </a:cubicBezTo>
                  <a:cubicBezTo>
                    <a:pt x="1750" y="1410"/>
                    <a:pt x="1822" y="1291"/>
                    <a:pt x="1786" y="1196"/>
                  </a:cubicBezTo>
                  <a:cubicBezTo>
                    <a:pt x="1679" y="970"/>
                    <a:pt x="1500" y="779"/>
                    <a:pt x="1310" y="660"/>
                  </a:cubicBezTo>
                  <a:cubicBezTo>
                    <a:pt x="1435" y="426"/>
                    <a:pt x="1654" y="315"/>
                    <a:pt x="1877" y="315"/>
                  </a:cubicBezTo>
                  <a:cubicBezTo>
                    <a:pt x="1971" y="315"/>
                    <a:pt x="2067" y="335"/>
                    <a:pt x="2155" y="374"/>
                  </a:cubicBezTo>
                  <a:cubicBezTo>
                    <a:pt x="2175" y="388"/>
                    <a:pt x="2198" y="394"/>
                    <a:pt x="2221" y="394"/>
                  </a:cubicBezTo>
                  <a:cubicBezTo>
                    <a:pt x="2280" y="394"/>
                    <a:pt x="2341" y="355"/>
                    <a:pt x="2358" y="303"/>
                  </a:cubicBezTo>
                  <a:cubicBezTo>
                    <a:pt x="2405" y="220"/>
                    <a:pt x="2358" y="124"/>
                    <a:pt x="2286" y="89"/>
                  </a:cubicBezTo>
                  <a:cubicBezTo>
                    <a:pt x="2151" y="30"/>
                    <a:pt x="2009" y="0"/>
                    <a:pt x="1868" y="0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8" name="Google Shape;10424;p59">
              <a:extLst>
                <a:ext uri="{FF2B5EF4-FFF2-40B4-BE49-F238E27FC236}">
                  <a16:creationId xmlns:a16="http://schemas.microsoft.com/office/drawing/2014/main" id="{BA259A1F-8CC3-E477-0DC0-50C4630E4034}"/>
                </a:ext>
              </a:extLst>
            </p:cNvPr>
            <p:cNvSpPr/>
            <p:nvPr/>
          </p:nvSpPr>
          <p:spPr>
            <a:xfrm>
              <a:off x="6415574" y="3498349"/>
              <a:ext cx="49343" cy="21598"/>
            </a:xfrm>
            <a:custGeom>
              <a:avLst/>
              <a:gdLst/>
              <a:ahLst/>
              <a:cxnLst/>
              <a:rect l="l" t="t" r="r" b="b"/>
              <a:pathLst>
                <a:path w="1549" h="678" extrusionOk="0">
                  <a:moveTo>
                    <a:pt x="642" y="1"/>
                  </a:moveTo>
                  <a:cubicBezTo>
                    <a:pt x="446" y="1"/>
                    <a:pt x="250" y="58"/>
                    <a:pt x="84" y="178"/>
                  </a:cubicBezTo>
                  <a:cubicBezTo>
                    <a:pt x="13" y="237"/>
                    <a:pt x="1" y="333"/>
                    <a:pt x="37" y="404"/>
                  </a:cubicBezTo>
                  <a:cubicBezTo>
                    <a:pt x="75" y="450"/>
                    <a:pt x="128" y="477"/>
                    <a:pt x="180" y="477"/>
                  </a:cubicBezTo>
                  <a:cubicBezTo>
                    <a:pt x="209" y="477"/>
                    <a:pt x="237" y="469"/>
                    <a:pt x="263" y="452"/>
                  </a:cubicBezTo>
                  <a:cubicBezTo>
                    <a:pt x="382" y="366"/>
                    <a:pt x="521" y="324"/>
                    <a:pt x="659" y="324"/>
                  </a:cubicBezTo>
                  <a:cubicBezTo>
                    <a:pt x="865" y="324"/>
                    <a:pt x="1068" y="417"/>
                    <a:pt x="1203" y="595"/>
                  </a:cubicBezTo>
                  <a:cubicBezTo>
                    <a:pt x="1227" y="642"/>
                    <a:pt x="1275" y="678"/>
                    <a:pt x="1334" y="678"/>
                  </a:cubicBezTo>
                  <a:cubicBezTo>
                    <a:pt x="1465" y="678"/>
                    <a:pt x="1549" y="523"/>
                    <a:pt x="1465" y="416"/>
                  </a:cubicBezTo>
                  <a:cubicBezTo>
                    <a:pt x="1268" y="146"/>
                    <a:pt x="954" y="1"/>
                    <a:pt x="642" y="1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9" name="Google Shape;10425;p59">
              <a:extLst>
                <a:ext uri="{FF2B5EF4-FFF2-40B4-BE49-F238E27FC236}">
                  <a16:creationId xmlns:a16="http://schemas.microsoft.com/office/drawing/2014/main" id="{23C16FBE-1B40-1CD8-148B-73BFB8850D24}"/>
                </a:ext>
              </a:extLst>
            </p:cNvPr>
            <p:cNvSpPr/>
            <p:nvPr/>
          </p:nvSpPr>
          <p:spPr>
            <a:xfrm>
              <a:off x="6344283" y="3473247"/>
              <a:ext cx="41380" cy="32301"/>
            </a:xfrm>
            <a:custGeom>
              <a:avLst/>
              <a:gdLst/>
              <a:ahLst/>
              <a:cxnLst/>
              <a:rect l="l" t="t" r="r" b="b"/>
              <a:pathLst>
                <a:path w="1299" h="1014" extrusionOk="0">
                  <a:moveTo>
                    <a:pt x="1122" y="0"/>
                  </a:moveTo>
                  <a:cubicBezTo>
                    <a:pt x="1048" y="0"/>
                    <a:pt x="986" y="56"/>
                    <a:pt x="953" y="133"/>
                  </a:cubicBezTo>
                  <a:cubicBezTo>
                    <a:pt x="899" y="455"/>
                    <a:pt x="612" y="701"/>
                    <a:pt x="293" y="701"/>
                  </a:cubicBezTo>
                  <a:cubicBezTo>
                    <a:pt x="259" y="701"/>
                    <a:pt x="225" y="698"/>
                    <a:pt x="191" y="692"/>
                  </a:cubicBezTo>
                  <a:cubicBezTo>
                    <a:pt x="178" y="689"/>
                    <a:pt x="166" y="687"/>
                    <a:pt x="155" y="687"/>
                  </a:cubicBezTo>
                  <a:cubicBezTo>
                    <a:pt x="87" y="687"/>
                    <a:pt x="33" y="742"/>
                    <a:pt x="12" y="823"/>
                  </a:cubicBezTo>
                  <a:cubicBezTo>
                    <a:pt x="0" y="906"/>
                    <a:pt x="60" y="990"/>
                    <a:pt x="155" y="1002"/>
                  </a:cubicBezTo>
                  <a:cubicBezTo>
                    <a:pt x="215" y="1014"/>
                    <a:pt x="250" y="1014"/>
                    <a:pt x="310" y="1014"/>
                  </a:cubicBezTo>
                  <a:cubicBezTo>
                    <a:pt x="774" y="1014"/>
                    <a:pt x="1203" y="668"/>
                    <a:pt x="1286" y="180"/>
                  </a:cubicBezTo>
                  <a:cubicBezTo>
                    <a:pt x="1298" y="97"/>
                    <a:pt x="1239" y="13"/>
                    <a:pt x="1143" y="2"/>
                  </a:cubicBezTo>
                  <a:cubicBezTo>
                    <a:pt x="1136" y="1"/>
                    <a:pt x="1129" y="0"/>
                    <a:pt x="1122" y="0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0" name="Google Shape;10426;p59">
              <a:extLst>
                <a:ext uri="{FF2B5EF4-FFF2-40B4-BE49-F238E27FC236}">
                  <a16:creationId xmlns:a16="http://schemas.microsoft.com/office/drawing/2014/main" id="{8018CB10-336B-9F6E-FAA6-463628D55EE5}"/>
                </a:ext>
              </a:extLst>
            </p:cNvPr>
            <p:cNvSpPr/>
            <p:nvPr/>
          </p:nvSpPr>
          <p:spPr>
            <a:xfrm>
              <a:off x="6203579" y="3348981"/>
              <a:ext cx="351615" cy="350373"/>
            </a:xfrm>
            <a:custGeom>
              <a:avLst/>
              <a:gdLst/>
              <a:ahLst/>
              <a:cxnLst/>
              <a:rect l="l" t="t" r="r" b="b"/>
              <a:pathLst>
                <a:path w="11038" h="10999" extrusionOk="0">
                  <a:moveTo>
                    <a:pt x="4995" y="1"/>
                  </a:moveTo>
                  <a:cubicBezTo>
                    <a:pt x="4687" y="1"/>
                    <a:pt x="4370" y="111"/>
                    <a:pt x="4132" y="331"/>
                  </a:cubicBezTo>
                  <a:cubicBezTo>
                    <a:pt x="3987" y="258"/>
                    <a:pt x="3828" y="224"/>
                    <a:pt x="3666" y="224"/>
                  </a:cubicBezTo>
                  <a:cubicBezTo>
                    <a:pt x="3298" y="224"/>
                    <a:pt x="2919" y="402"/>
                    <a:pt x="2679" y="700"/>
                  </a:cubicBezTo>
                  <a:cubicBezTo>
                    <a:pt x="2642" y="695"/>
                    <a:pt x="2604" y="692"/>
                    <a:pt x="2566" y="692"/>
                  </a:cubicBezTo>
                  <a:cubicBezTo>
                    <a:pt x="2064" y="692"/>
                    <a:pt x="1551" y="1122"/>
                    <a:pt x="1429" y="1676"/>
                  </a:cubicBezTo>
                  <a:cubicBezTo>
                    <a:pt x="881" y="1795"/>
                    <a:pt x="488" y="2462"/>
                    <a:pt x="643" y="3081"/>
                  </a:cubicBezTo>
                  <a:cubicBezTo>
                    <a:pt x="84" y="3379"/>
                    <a:pt x="0" y="4248"/>
                    <a:pt x="441" y="4784"/>
                  </a:cubicBezTo>
                  <a:cubicBezTo>
                    <a:pt x="336" y="5477"/>
                    <a:pt x="852" y="6142"/>
                    <a:pt x="1432" y="6142"/>
                  </a:cubicBezTo>
                  <a:cubicBezTo>
                    <a:pt x="1510" y="6142"/>
                    <a:pt x="1589" y="6130"/>
                    <a:pt x="1667" y="6105"/>
                  </a:cubicBezTo>
                  <a:cubicBezTo>
                    <a:pt x="1827" y="6308"/>
                    <a:pt x="2150" y="6444"/>
                    <a:pt x="2456" y="6444"/>
                  </a:cubicBezTo>
                  <a:cubicBezTo>
                    <a:pt x="2491" y="6444"/>
                    <a:pt x="2526" y="6442"/>
                    <a:pt x="2560" y="6439"/>
                  </a:cubicBezTo>
                  <a:cubicBezTo>
                    <a:pt x="3002" y="7378"/>
                    <a:pt x="3681" y="7769"/>
                    <a:pt x="4568" y="7769"/>
                  </a:cubicBezTo>
                  <a:cubicBezTo>
                    <a:pt x="4805" y="7769"/>
                    <a:pt x="5056" y="7741"/>
                    <a:pt x="5322" y="7689"/>
                  </a:cubicBezTo>
                  <a:cubicBezTo>
                    <a:pt x="5429" y="8070"/>
                    <a:pt x="5715" y="8534"/>
                    <a:pt x="6382" y="8915"/>
                  </a:cubicBezTo>
                  <a:cubicBezTo>
                    <a:pt x="7454" y="9534"/>
                    <a:pt x="7965" y="10022"/>
                    <a:pt x="8037" y="10487"/>
                  </a:cubicBezTo>
                  <a:cubicBezTo>
                    <a:pt x="8085" y="10796"/>
                    <a:pt x="8346" y="10999"/>
                    <a:pt x="8644" y="10999"/>
                  </a:cubicBezTo>
                  <a:cubicBezTo>
                    <a:pt x="9049" y="10999"/>
                    <a:pt x="9323" y="10630"/>
                    <a:pt x="9251" y="10260"/>
                  </a:cubicBezTo>
                  <a:lnTo>
                    <a:pt x="8835" y="8355"/>
                  </a:lnTo>
                  <a:cubicBezTo>
                    <a:pt x="9275" y="8260"/>
                    <a:pt x="9573" y="7927"/>
                    <a:pt x="9620" y="7593"/>
                  </a:cubicBezTo>
                  <a:cubicBezTo>
                    <a:pt x="9656" y="7308"/>
                    <a:pt x="9763" y="7177"/>
                    <a:pt x="9644" y="6867"/>
                  </a:cubicBezTo>
                  <a:cubicBezTo>
                    <a:pt x="10299" y="6808"/>
                    <a:pt x="10752" y="6081"/>
                    <a:pt x="10609" y="5427"/>
                  </a:cubicBezTo>
                  <a:cubicBezTo>
                    <a:pt x="11025" y="5034"/>
                    <a:pt x="11037" y="4212"/>
                    <a:pt x="10585" y="3831"/>
                  </a:cubicBezTo>
                  <a:cubicBezTo>
                    <a:pt x="10656" y="3307"/>
                    <a:pt x="10323" y="2760"/>
                    <a:pt x="9823" y="2545"/>
                  </a:cubicBezTo>
                  <a:cubicBezTo>
                    <a:pt x="9835" y="2355"/>
                    <a:pt x="9787" y="2164"/>
                    <a:pt x="9704" y="1974"/>
                  </a:cubicBezTo>
                  <a:cubicBezTo>
                    <a:pt x="9673" y="1919"/>
                    <a:pt x="9616" y="1890"/>
                    <a:pt x="9560" y="1890"/>
                  </a:cubicBezTo>
                  <a:cubicBezTo>
                    <a:pt x="9531" y="1890"/>
                    <a:pt x="9502" y="1898"/>
                    <a:pt x="9478" y="1914"/>
                  </a:cubicBezTo>
                  <a:cubicBezTo>
                    <a:pt x="9406" y="1950"/>
                    <a:pt x="9370" y="2057"/>
                    <a:pt x="9418" y="2129"/>
                  </a:cubicBezTo>
                  <a:cubicBezTo>
                    <a:pt x="9513" y="2295"/>
                    <a:pt x="9537" y="2474"/>
                    <a:pt x="9489" y="2605"/>
                  </a:cubicBezTo>
                  <a:cubicBezTo>
                    <a:pt x="9466" y="2700"/>
                    <a:pt x="9525" y="2783"/>
                    <a:pt x="9609" y="2819"/>
                  </a:cubicBezTo>
                  <a:cubicBezTo>
                    <a:pt x="10061" y="2926"/>
                    <a:pt x="10371" y="3438"/>
                    <a:pt x="10251" y="3855"/>
                  </a:cubicBezTo>
                  <a:cubicBezTo>
                    <a:pt x="10240" y="3938"/>
                    <a:pt x="10263" y="4010"/>
                    <a:pt x="10323" y="4034"/>
                  </a:cubicBezTo>
                  <a:cubicBezTo>
                    <a:pt x="10609" y="4212"/>
                    <a:pt x="10716" y="4724"/>
                    <a:pt x="10490" y="5105"/>
                  </a:cubicBezTo>
                  <a:cubicBezTo>
                    <a:pt x="10418" y="4950"/>
                    <a:pt x="10299" y="4748"/>
                    <a:pt x="10085" y="4557"/>
                  </a:cubicBezTo>
                  <a:cubicBezTo>
                    <a:pt x="10051" y="4529"/>
                    <a:pt x="10014" y="4514"/>
                    <a:pt x="9978" y="4514"/>
                  </a:cubicBezTo>
                  <a:cubicBezTo>
                    <a:pt x="9939" y="4514"/>
                    <a:pt x="9902" y="4532"/>
                    <a:pt x="9870" y="4569"/>
                  </a:cubicBezTo>
                  <a:cubicBezTo>
                    <a:pt x="9799" y="4653"/>
                    <a:pt x="9799" y="4736"/>
                    <a:pt x="9882" y="4796"/>
                  </a:cubicBezTo>
                  <a:cubicBezTo>
                    <a:pt x="10085" y="4974"/>
                    <a:pt x="10216" y="5200"/>
                    <a:pt x="10287" y="5462"/>
                  </a:cubicBezTo>
                  <a:lnTo>
                    <a:pt x="10287" y="5498"/>
                  </a:lnTo>
                  <a:cubicBezTo>
                    <a:pt x="10463" y="6016"/>
                    <a:pt x="10035" y="6624"/>
                    <a:pt x="9592" y="6624"/>
                  </a:cubicBezTo>
                  <a:cubicBezTo>
                    <a:pt x="9526" y="6624"/>
                    <a:pt x="9459" y="6611"/>
                    <a:pt x="9394" y="6581"/>
                  </a:cubicBezTo>
                  <a:lnTo>
                    <a:pt x="9359" y="6581"/>
                  </a:lnTo>
                  <a:cubicBezTo>
                    <a:pt x="9251" y="6510"/>
                    <a:pt x="9120" y="6462"/>
                    <a:pt x="8989" y="6462"/>
                  </a:cubicBezTo>
                  <a:lnTo>
                    <a:pt x="8180" y="6462"/>
                  </a:lnTo>
                  <a:cubicBezTo>
                    <a:pt x="8096" y="6462"/>
                    <a:pt x="8013" y="6534"/>
                    <a:pt x="8013" y="6629"/>
                  </a:cubicBezTo>
                  <a:cubicBezTo>
                    <a:pt x="8013" y="6712"/>
                    <a:pt x="8096" y="6796"/>
                    <a:pt x="8180" y="6796"/>
                  </a:cubicBezTo>
                  <a:lnTo>
                    <a:pt x="8989" y="6796"/>
                  </a:lnTo>
                  <a:cubicBezTo>
                    <a:pt x="9251" y="6796"/>
                    <a:pt x="9442" y="7046"/>
                    <a:pt x="9370" y="7296"/>
                  </a:cubicBezTo>
                  <a:cubicBezTo>
                    <a:pt x="9370" y="7308"/>
                    <a:pt x="9359" y="7367"/>
                    <a:pt x="9311" y="7605"/>
                  </a:cubicBezTo>
                  <a:cubicBezTo>
                    <a:pt x="9228" y="7927"/>
                    <a:pt x="8942" y="8141"/>
                    <a:pt x="8632" y="8141"/>
                  </a:cubicBezTo>
                  <a:lnTo>
                    <a:pt x="7596" y="8141"/>
                  </a:lnTo>
                  <a:cubicBezTo>
                    <a:pt x="7275" y="8141"/>
                    <a:pt x="6989" y="7927"/>
                    <a:pt x="6918" y="7605"/>
                  </a:cubicBezTo>
                  <a:cubicBezTo>
                    <a:pt x="6870" y="7355"/>
                    <a:pt x="6858" y="7296"/>
                    <a:pt x="6858" y="7296"/>
                  </a:cubicBezTo>
                  <a:cubicBezTo>
                    <a:pt x="6799" y="7046"/>
                    <a:pt x="6977" y="6796"/>
                    <a:pt x="7239" y="6796"/>
                  </a:cubicBezTo>
                  <a:lnTo>
                    <a:pt x="7501" y="6796"/>
                  </a:lnTo>
                  <a:cubicBezTo>
                    <a:pt x="7584" y="6796"/>
                    <a:pt x="7656" y="6712"/>
                    <a:pt x="7656" y="6629"/>
                  </a:cubicBezTo>
                  <a:cubicBezTo>
                    <a:pt x="7656" y="6534"/>
                    <a:pt x="7584" y="6462"/>
                    <a:pt x="7501" y="6462"/>
                  </a:cubicBezTo>
                  <a:lnTo>
                    <a:pt x="7239" y="6462"/>
                  </a:lnTo>
                  <a:cubicBezTo>
                    <a:pt x="6763" y="6462"/>
                    <a:pt x="6430" y="6915"/>
                    <a:pt x="6549" y="7355"/>
                  </a:cubicBezTo>
                  <a:cubicBezTo>
                    <a:pt x="6584" y="7593"/>
                    <a:pt x="6608" y="7665"/>
                    <a:pt x="6608" y="7665"/>
                  </a:cubicBezTo>
                  <a:cubicBezTo>
                    <a:pt x="6727" y="8129"/>
                    <a:pt x="7144" y="8439"/>
                    <a:pt x="7596" y="8439"/>
                  </a:cubicBezTo>
                  <a:lnTo>
                    <a:pt x="8525" y="8439"/>
                  </a:lnTo>
                  <a:lnTo>
                    <a:pt x="8942" y="10380"/>
                  </a:lnTo>
                  <a:cubicBezTo>
                    <a:pt x="8954" y="10463"/>
                    <a:pt x="8942" y="10558"/>
                    <a:pt x="8882" y="10630"/>
                  </a:cubicBezTo>
                  <a:cubicBezTo>
                    <a:pt x="8818" y="10703"/>
                    <a:pt x="8733" y="10737"/>
                    <a:pt x="8650" y="10737"/>
                  </a:cubicBezTo>
                  <a:cubicBezTo>
                    <a:pt x="8517" y="10737"/>
                    <a:pt x="8388" y="10648"/>
                    <a:pt x="8358" y="10487"/>
                  </a:cubicBezTo>
                  <a:cubicBezTo>
                    <a:pt x="8275" y="9903"/>
                    <a:pt x="7739" y="9368"/>
                    <a:pt x="6561" y="8677"/>
                  </a:cubicBezTo>
                  <a:cubicBezTo>
                    <a:pt x="5751" y="8225"/>
                    <a:pt x="5513" y="7570"/>
                    <a:pt x="5620" y="6998"/>
                  </a:cubicBezTo>
                  <a:lnTo>
                    <a:pt x="5620" y="6998"/>
                  </a:lnTo>
                  <a:cubicBezTo>
                    <a:pt x="5918" y="7129"/>
                    <a:pt x="5870" y="7272"/>
                    <a:pt x="6025" y="7272"/>
                  </a:cubicBezTo>
                  <a:cubicBezTo>
                    <a:pt x="6156" y="7272"/>
                    <a:pt x="6227" y="7117"/>
                    <a:pt x="6156" y="7010"/>
                  </a:cubicBezTo>
                  <a:cubicBezTo>
                    <a:pt x="6025" y="6820"/>
                    <a:pt x="5834" y="6712"/>
                    <a:pt x="5620" y="6653"/>
                  </a:cubicBezTo>
                  <a:lnTo>
                    <a:pt x="5584" y="6617"/>
                  </a:lnTo>
                  <a:cubicBezTo>
                    <a:pt x="5560" y="6605"/>
                    <a:pt x="5537" y="6599"/>
                    <a:pt x="5516" y="6599"/>
                  </a:cubicBezTo>
                  <a:cubicBezTo>
                    <a:pt x="5495" y="6599"/>
                    <a:pt x="5477" y="6605"/>
                    <a:pt x="5465" y="6617"/>
                  </a:cubicBezTo>
                  <a:cubicBezTo>
                    <a:pt x="5422" y="6610"/>
                    <a:pt x="5377" y="6607"/>
                    <a:pt x="5333" y="6607"/>
                  </a:cubicBezTo>
                  <a:cubicBezTo>
                    <a:pt x="5145" y="6607"/>
                    <a:pt x="4950" y="6666"/>
                    <a:pt x="4787" y="6772"/>
                  </a:cubicBezTo>
                  <a:cubicBezTo>
                    <a:pt x="4715" y="6831"/>
                    <a:pt x="4703" y="6927"/>
                    <a:pt x="4751" y="6998"/>
                  </a:cubicBezTo>
                  <a:cubicBezTo>
                    <a:pt x="4789" y="7044"/>
                    <a:pt x="4838" y="7071"/>
                    <a:pt x="4886" y="7071"/>
                  </a:cubicBezTo>
                  <a:cubicBezTo>
                    <a:pt x="4913" y="7071"/>
                    <a:pt x="4940" y="7063"/>
                    <a:pt x="4965" y="7046"/>
                  </a:cubicBezTo>
                  <a:cubicBezTo>
                    <a:pt x="5072" y="6974"/>
                    <a:pt x="5191" y="6939"/>
                    <a:pt x="5310" y="6939"/>
                  </a:cubicBezTo>
                  <a:cubicBezTo>
                    <a:pt x="5298" y="7058"/>
                    <a:pt x="5287" y="7224"/>
                    <a:pt x="5298" y="7403"/>
                  </a:cubicBezTo>
                  <a:cubicBezTo>
                    <a:pt x="5049" y="7450"/>
                    <a:pt x="4820" y="7475"/>
                    <a:pt x="4609" y="7475"/>
                  </a:cubicBezTo>
                  <a:cubicBezTo>
                    <a:pt x="3761" y="7475"/>
                    <a:pt x="3208" y="7082"/>
                    <a:pt x="2846" y="6224"/>
                  </a:cubicBezTo>
                  <a:cubicBezTo>
                    <a:pt x="2798" y="6058"/>
                    <a:pt x="2762" y="5796"/>
                    <a:pt x="2798" y="5688"/>
                  </a:cubicBezTo>
                  <a:cubicBezTo>
                    <a:pt x="2822" y="5605"/>
                    <a:pt x="2786" y="5510"/>
                    <a:pt x="2691" y="5486"/>
                  </a:cubicBezTo>
                  <a:cubicBezTo>
                    <a:pt x="2672" y="5478"/>
                    <a:pt x="2652" y="5474"/>
                    <a:pt x="2633" y="5474"/>
                  </a:cubicBezTo>
                  <a:cubicBezTo>
                    <a:pt x="2568" y="5474"/>
                    <a:pt x="2507" y="5517"/>
                    <a:pt x="2489" y="5581"/>
                  </a:cubicBezTo>
                  <a:cubicBezTo>
                    <a:pt x="2429" y="5748"/>
                    <a:pt x="2453" y="5974"/>
                    <a:pt x="2489" y="6141"/>
                  </a:cubicBezTo>
                  <a:cubicBezTo>
                    <a:pt x="2469" y="6142"/>
                    <a:pt x="2450" y="6143"/>
                    <a:pt x="2431" y="6143"/>
                  </a:cubicBezTo>
                  <a:cubicBezTo>
                    <a:pt x="2141" y="6143"/>
                    <a:pt x="1950" y="5980"/>
                    <a:pt x="1905" y="5879"/>
                  </a:cubicBezTo>
                  <a:cubicBezTo>
                    <a:pt x="1893" y="5843"/>
                    <a:pt x="1858" y="5808"/>
                    <a:pt x="1810" y="5796"/>
                  </a:cubicBezTo>
                  <a:cubicBezTo>
                    <a:pt x="1789" y="5787"/>
                    <a:pt x="1771" y="5783"/>
                    <a:pt x="1753" y="5783"/>
                  </a:cubicBezTo>
                  <a:cubicBezTo>
                    <a:pt x="1701" y="5783"/>
                    <a:pt x="1658" y="5816"/>
                    <a:pt x="1596" y="5843"/>
                  </a:cubicBezTo>
                  <a:cubicBezTo>
                    <a:pt x="1552" y="5855"/>
                    <a:pt x="1509" y="5861"/>
                    <a:pt x="1466" y="5861"/>
                  </a:cubicBezTo>
                  <a:cubicBezTo>
                    <a:pt x="1050" y="5861"/>
                    <a:pt x="679" y="5315"/>
                    <a:pt x="798" y="4807"/>
                  </a:cubicBezTo>
                  <a:cubicBezTo>
                    <a:pt x="846" y="4653"/>
                    <a:pt x="643" y="4653"/>
                    <a:pt x="536" y="4260"/>
                  </a:cubicBezTo>
                  <a:cubicBezTo>
                    <a:pt x="417" y="3855"/>
                    <a:pt x="584" y="3462"/>
                    <a:pt x="893" y="3367"/>
                  </a:cubicBezTo>
                  <a:cubicBezTo>
                    <a:pt x="977" y="3343"/>
                    <a:pt x="1036" y="3248"/>
                    <a:pt x="1000" y="3164"/>
                  </a:cubicBezTo>
                  <a:cubicBezTo>
                    <a:pt x="798" y="2664"/>
                    <a:pt x="1131" y="2045"/>
                    <a:pt x="1596" y="2009"/>
                  </a:cubicBezTo>
                  <a:cubicBezTo>
                    <a:pt x="1667" y="2009"/>
                    <a:pt x="1739" y="1950"/>
                    <a:pt x="1739" y="1867"/>
                  </a:cubicBezTo>
                  <a:cubicBezTo>
                    <a:pt x="1781" y="1436"/>
                    <a:pt x="2175" y="1060"/>
                    <a:pt x="2570" y="1060"/>
                  </a:cubicBezTo>
                  <a:cubicBezTo>
                    <a:pt x="2623" y="1060"/>
                    <a:pt x="2675" y="1067"/>
                    <a:pt x="2727" y="1081"/>
                  </a:cubicBezTo>
                  <a:cubicBezTo>
                    <a:pt x="2736" y="1082"/>
                    <a:pt x="2745" y="1083"/>
                    <a:pt x="2754" y="1083"/>
                  </a:cubicBezTo>
                  <a:cubicBezTo>
                    <a:pt x="2816" y="1083"/>
                    <a:pt x="2874" y="1049"/>
                    <a:pt x="2905" y="997"/>
                  </a:cubicBezTo>
                  <a:cubicBezTo>
                    <a:pt x="3065" y="744"/>
                    <a:pt x="3387" y="579"/>
                    <a:pt x="3692" y="579"/>
                  </a:cubicBezTo>
                  <a:cubicBezTo>
                    <a:pt x="3773" y="579"/>
                    <a:pt x="3854" y="591"/>
                    <a:pt x="3929" y="616"/>
                  </a:cubicBezTo>
                  <a:cubicBezTo>
                    <a:pt x="3870" y="700"/>
                    <a:pt x="3810" y="819"/>
                    <a:pt x="3810" y="962"/>
                  </a:cubicBezTo>
                  <a:cubicBezTo>
                    <a:pt x="3774" y="962"/>
                    <a:pt x="3739" y="974"/>
                    <a:pt x="3703" y="974"/>
                  </a:cubicBezTo>
                  <a:cubicBezTo>
                    <a:pt x="3465" y="1045"/>
                    <a:pt x="3298" y="1212"/>
                    <a:pt x="3298" y="1212"/>
                  </a:cubicBezTo>
                  <a:cubicBezTo>
                    <a:pt x="3239" y="1271"/>
                    <a:pt x="3239" y="1378"/>
                    <a:pt x="3298" y="1438"/>
                  </a:cubicBezTo>
                  <a:cubicBezTo>
                    <a:pt x="3328" y="1468"/>
                    <a:pt x="3370" y="1483"/>
                    <a:pt x="3411" y="1483"/>
                  </a:cubicBezTo>
                  <a:cubicBezTo>
                    <a:pt x="3453" y="1483"/>
                    <a:pt x="3495" y="1468"/>
                    <a:pt x="3524" y="1438"/>
                  </a:cubicBezTo>
                  <a:cubicBezTo>
                    <a:pt x="3532" y="1422"/>
                    <a:pt x="3715" y="1247"/>
                    <a:pt x="3964" y="1247"/>
                  </a:cubicBezTo>
                  <a:cubicBezTo>
                    <a:pt x="4094" y="1247"/>
                    <a:pt x="4243" y="1295"/>
                    <a:pt x="4394" y="1438"/>
                  </a:cubicBezTo>
                  <a:cubicBezTo>
                    <a:pt x="4417" y="1462"/>
                    <a:pt x="4465" y="1474"/>
                    <a:pt x="4513" y="1474"/>
                  </a:cubicBezTo>
                  <a:cubicBezTo>
                    <a:pt x="4656" y="1474"/>
                    <a:pt x="4715" y="1295"/>
                    <a:pt x="4632" y="1200"/>
                  </a:cubicBezTo>
                  <a:cubicBezTo>
                    <a:pt x="4465" y="1033"/>
                    <a:pt x="4286" y="962"/>
                    <a:pt x="4132" y="926"/>
                  </a:cubicBezTo>
                  <a:cubicBezTo>
                    <a:pt x="4155" y="819"/>
                    <a:pt x="4251" y="688"/>
                    <a:pt x="4298" y="664"/>
                  </a:cubicBezTo>
                  <a:lnTo>
                    <a:pt x="4298" y="640"/>
                  </a:lnTo>
                  <a:cubicBezTo>
                    <a:pt x="4502" y="424"/>
                    <a:pt x="4770" y="329"/>
                    <a:pt x="5016" y="329"/>
                  </a:cubicBezTo>
                  <a:cubicBezTo>
                    <a:pt x="5257" y="329"/>
                    <a:pt x="5478" y="421"/>
                    <a:pt x="5596" y="581"/>
                  </a:cubicBezTo>
                  <a:cubicBezTo>
                    <a:pt x="5620" y="628"/>
                    <a:pt x="5668" y="640"/>
                    <a:pt x="5715" y="664"/>
                  </a:cubicBezTo>
                  <a:cubicBezTo>
                    <a:pt x="5763" y="664"/>
                    <a:pt x="5799" y="640"/>
                    <a:pt x="5834" y="616"/>
                  </a:cubicBezTo>
                  <a:cubicBezTo>
                    <a:pt x="5984" y="476"/>
                    <a:pt x="6190" y="411"/>
                    <a:pt x="6397" y="411"/>
                  </a:cubicBezTo>
                  <a:cubicBezTo>
                    <a:pt x="6700" y="411"/>
                    <a:pt x="7005" y="552"/>
                    <a:pt x="7132" y="807"/>
                  </a:cubicBezTo>
                  <a:cubicBezTo>
                    <a:pt x="7153" y="869"/>
                    <a:pt x="7210" y="904"/>
                    <a:pt x="7287" y="904"/>
                  </a:cubicBezTo>
                  <a:cubicBezTo>
                    <a:pt x="7299" y="904"/>
                    <a:pt x="7310" y="904"/>
                    <a:pt x="7323" y="902"/>
                  </a:cubicBezTo>
                  <a:cubicBezTo>
                    <a:pt x="7391" y="883"/>
                    <a:pt x="7462" y="874"/>
                    <a:pt x="7533" y="874"/>
                  </a:cubicBezTo>
                  <a:cubicBezTo>
                    <a:pt x="7908" y="874"/>
                    <a:pt x="8292" y="1123"/>
                    <a:pt x="8382" y="1474"/>
                  </a:cubicBezTo>
                  <a:cubicBezTo>
                    <a:pt x="8392" y="1544"/>
                    <a:pt x="8445" y="1598"/>
                    <a:pt x="8519" y="1598"/>
                  </a:cubicBezTo>
                  <a:cubicBezTo>
                    <a:pt x="8533" y="1598"/>
                    <a:pt x="8546" y="1596"/>
                    <a:pt x="8561" y="1593"/>
                  </a:cubicBezTo>
                  <a:cubicBezTo>
                    <a:pt x="8578" y="1591"/>
                    <a:pt x="8595" y="1590"/>
                    <a:pt x="8612" y="1590"/>
                  </a:cubicBezTo>
                  <a:cubicBezTo>
                    <a:pt x="8726" y="1590"/>
                    <a:pt x="8843" y="1624"/>
                    <a:pt x="8978" y="1676"/>
                  </a:cubicBezTo>
                  <a:cubicBezTo>
                    <a:pt x="8994" y="1682"/>
                    <a:pt x="9013" y="1685"/>
                    <a:pt x="9033" y="1685"/>
                  </a:cubicBezTo>
                  <a:cubicBezTo>
                    <a:pt x="9095" y="1685"/>
                    <a:pt x="9162" y="1654"/>
                    <a:pt x="9180" y="1581"/>
                  </a:cubicBezTo>
                  <a:cubicBezTo>
                    <a:pt x="9216" y="1497"/>
                    <a:pt x="9180" y="1402"/>
                    <a:pt x="9097" y="1378"/>
                  </a:cubicBezTo>
                  <a:cubicBezTo>
                    <a:pt x="8942" y="1319"/>
                    <a:pt x="8799" y="1271"/>
                    <a:pt x="8644" y="1271"/>
                  </a:cubicBezTo>
                  <a:cubicBezTo>
                    <a:pt x="8472" y="841"/>
                    <a:pt x="7989" y="547"/>
                    <a:pt x="7502" y="547"/>
                  </a:cubicBezTo>
                  <a:cubicBezTo>
                    <a:pt x="7450" y="547"/>
                    <a:pt x="7398" y="550"/>
                    <a:pt x="7346" y="557"/>
                  </a:cubicBezTo>
                  <a:cubicBezTo>
                    <a:pt x="7145" y="251"/>
                    <a:pt x="6767" y="81"/>
                    <a:pt x="6386" y="81"/>
                  </a:cubicBezTo>
                  <a:cubicBezTo>
                    <a:pt x="6159" y="81"/>
                    <a:pt x="5931" y="142"/>
                    <a:pt x="5739" y="271"/>
                  </a:cubicBezTo>
                  <a:cubicBezTo>
                    <a:pt x="5542" y="91"/>
                    <a:pt x="5272" y="1"/>
                    <a:pt x="4995" y="1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</p:grp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68F7A951-1292-FB85-EF05-BFB6D4DE817F}"/>
              </a:ext>
            </a:extLst>
          </p:cNvPr>
          <p:cNvSpPr txBox="1">
            <a:spLocks/>
          </p:cNvSpPr>
          <p:nvPr/>
        </p:nvSpPr>
        <p:spPr>
          <a:xfrm>
            <a:off x="4585521" y="1679175"/>
            <a:ext cx="3534300" cy="20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dirty="0"/>
              <a:t>Ensuring user data protection is essential when using sentiment analysis.</a:t>
            </a:r>
          </a:p>
          <a:p>
            <a:r>
              <a:rPr lang="en-US" dirty="0"/>
              <a:t>Responsible use of models is key to maintaining trust and integrity in financial forecasting.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311C68-4FA4-346D-397D-958B4263FE9B}"/>
              </a:ext>
            </a:extLst>
          </p:cNvPr>
          <p:cNvCxnSpPr/>
          <p:nvPr/>
        </p:nvCxnSpPr>
        <p:spPr>
          <a:xfrm>
            <a:off x="4406629" y="1595336"/>
            <a:ext cx="0" cy="2490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69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ctrTitle" idx="13"/>
          </p:nvPr>
        </p:nvSpPr>
        <p:spPr>
          <a:xfrm>
            <a:off x="4420832" y="3439387"/>
            <a:ext cx="235159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subTitle" idx="1"/>
          </p:nvPr>
        </p:nvSpPr>
        <p:spPr>
          <a:xfrm>
            <a:off x="4457285" y="3899963"/>
            <a:ext cx="2411826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/>
              <a:t>Models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 idx="4"/>
          </p:nvPr>
        </p:nvSpPr>
        <p:spPr>
          <a:xfrm>
            <a:off x="2180102" y="344160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PREPROCESSING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ctrTitle"/>
          </p:nvPr>
        </p:nvSpPr>
        <p:spPr>
          <a:xfrm>
            <a:off x="523791" y="3441607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subTitle" idx="2"/>
          </p:nvPr>
        </p:nvSpPr>
        <p:spPr>
          <a:xfrm>
            <a:off x="523791" y="3874487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/>
              <a:t>Goals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dirty="0"/>
              <a:t>Data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title" idx="3"/>
          </p:nvPr>
        </p:nvSpPr>
        <p:spPr>
          <a:xfrm>
            <a:off x="697945" y="271975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subTitle" idx="5"/>
          </p:nvPr>
        </p:nvSpPr>
        <p:spPr>
          <a:xfrm>
            <a:off x="2180095" y="3874487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" dirty="0"/>
              <a:t>Preparation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" dirty="0"/>
              <a:t>EDA</a:t>
            </a:r>
          </a:p>
        </p:txBody>
      </p:sp>
      <p:sp>
        <p:nvSpPr>
          <p:cNvPr id="479" name="Google Shape;479;p27"/>
          <p:cNvSpPr txBox="1">
            <a:spLocks noGrp="1"/>
          </p:cNvSpPr>
          <p:nvPr>
            <p:ph type="title" idx="6"/>
          </p:nvPr>
        </p:nvSpPr>
        <p:spPr>
          <a:xfrm>
            <a:off x="2622218" y="269070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81" name="Google Shape;481;p27"/>
          <p:cNvSpPr txBox="1">
            <a:spLocks noGrp="1"/>
          </p:cNvSpPr>
          <p:nvPr>
            <p:ph type="title" idx="9"/>
          </p:nvPr>
        </p:nvSpPr>
        <p:spPr>
          <a:xfrm>
            <a:off x="4630748" y="266137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2" name="Google Shape;482;p27"/>
          <p:cNvSpPr/>
          <p:nvPr/>
        </p:nvSpPr>
        <p:spPr>
          <a:xfrm>
            <a:off x="697945" y="1636619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2622218" y="160757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4630748" y="157824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85" name="Google Shape;485;p27"/>
          <p:cNvCxnSpPr>
            <a:stCxn id="482" idx="1"/>
            <a:endCxn id="477" idx="1"/>
          </p:cNvCxnSpPr>
          <p:nvPr/>
        </p:nvCxnSpPr>
        <p:spPr>
          <a:xfrm>
            <a:off x="697945" y="2048669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cxnSpLocks/>
            <a:stCxn id="483" idx="1"/>
            <a:endCxn id="479" idx="1"/>
          </p:cNvCxnSpPr>
          <p:nvPr/>
        </p:nvCxnSpPr>
        <p:spPr>
          <a:xfrm rot="10800000" flipV="1">
            <a:off x="2622218" y="2019619"/>
            <a:ext cx="12700" cy="959987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27"/>
          <p:cNvCxnSpPr>
            <a:stCxn id="484" idx="1"/>
            <a:endCxn id="481" idx="1"/>
          </p:cNvCxnSpPr>
          <p:nvPr/>
        </p:nvCxnSpPr>
        <p:spPr>
          <a:xfrm>
            <a:off x="4630748" y="199029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27"/>
          <p:cNvSpPr/>
          <p:nvPr/>
        </p:nvSpPr>
        <p:spPr>
          <a:xfrm>
            <a:off x="6351277" y="933256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8146100" y="1340209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821394" y="1743136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27"/>
          <p:cNvGrpSpPr/>
          <p:nvPr/>
        </p:nvGrpSpPr>
        <p:grpSpPr>
          <a:xfrm>
            <a:off x="2754949" y="1729480"/>
            <a:ext cx="577210" cy="580282"/>
            <a:chOff x="3095745" y="3805393"/>
            <a:chExt cx="352840" cy="354717"/>
          </a:xfrm>
        </p:grpSpPr>
        <p:sp>
          <p:nvSpPr>
            <p:cNvPr id="492" name="Google Shape;492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7"/>
          <p:cNvGrpSpPr/>
          <p:nvPr/>
        </p:nvGrpSpPr>
        <p:grpSpPr>
          <a:xfrm>
            <a:off x="4754212" y="1700137"/>
            <a:ext cx="583817" cy="580314"/>
            <a:chOff x="3541011" y="3367320"/>
            <a:chExt cx="348257" cy="346188"/>
          </a:xfrm>
        </p:grpSpPr>
        <p:sp>
          <p:nvSpPr>
            <p:cNvPr id="499" name="Google Shape;499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472;p27">
            <a:extLst>
              <a:ext uri="{FF2B5EF4-FFF2-40B4-BE49-F238E27FC236}">
                <a16:creationId xmlns:a16="http://schemas.microsoft.com/office/drawing/2014/main" id="{3F1F4F59-EED3-52D6-10C2-FC479DA7C0A6}"/>
              </a:ext>
            </a:extLst>
          </p:cNvPr>
          <p:cNvSpPr txBox="1">
            <a:spLocks/>
          </p:cNvSpPr>
          <p:nvPr/>
        </p:nvSpPr>
        <p:spPr>
          <a:xfrm>
            <a:off x="6555558" y="3439387"/>
            <a:ext cx="2351592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dirty="0"/>
              <a:t>CONCLUSION</a:t>
            </a:r>
          </a:p>
        </p:txBody>
      </p:sp>
      <p:sp>
        <p:nvSpPr>
          <p:cNvPr id="7" name="Google Shape;473;p27">
            <a:extLst>
              <a:ext uri="{FF2B5EF4-FFF2-40B4-BE49-F238E27FC236}">
                <a16:creationId xmlns:a16="http://schemas.microsoft.com/office/drawing/2014/main" id="{98399604-B698-F83F-C9A6-73C08A66A188}"/>
              </a:ext>
            </a:extLst>
          </p:cNvPr>
          <p:cNvSpPr txBox="1">
            <a:spLocks/>
          </p:cNvSpPr>
          <p:nvPr/>
        </p:nvSpPr>
        <p:spPr>
          <a:xfrm>
            <a:off x="6592011" y="3899963"/>
            <a:ext cx="2411826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What we learned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What we would change</a:t>
            </a:r>
          </a:p>
        </p:txBody>
      </p:sp>
      <p:sp>
        <p:nvSpPr>
          <p:cNvPr id="8" name="Google Shape;481;p27">
            <a:extLst>
              <a:ext uri="{FF2B5EF4-FFF2-40B4-BE49-F238E27FC236}">
                <a16:creationId xmlns:a16="http://schemas.microsoft.com/office/drawing/2014/main" id="{600307C4-9F01-22B5-68F1-10F93840507E}"/>
              </a:ext>
            </a:extLst>
          </p:cNvPr>
          <p:cNvSpPr txBox="1">
            <a:spLocks/>
          </p:cNvSpPr>
          <p:nvPr/>
        </p:nvSpPr>
        <p:spPr>
          <a:xfrm>
            <a:off x="6842301" y="2695311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04</a:t>
            </a:r>
          </a:p>
        </p:txBody>
      </p:sp>
      <p:sp>
        <p:nvSpPr>
          <p:cNvPr id="9" name="Google Shape;484;p27">
            <a:extLst>
              <a:ext uri="{FF2B5EF4-FFF2-40B4-BE49-F238E27FC236}">
                <a16:creationId xmlns:a16="http://schemas.microsoft.com/office/drawing/2014/main" id="{5BEEAD50-19D3-57BF-E699-A0BC4C0BB050}"/>
              </a:ext>
            </a:extLst>
          </p:cNvPr>
          <p:cNvSpPr/>
          <p:nvPr/>
        </p:nvSpPr>
        <p:spPr>
          <a:xfrm>
            <a:off x="6842301" y="1612174"/>
            <a:ext cx="824100" cy="824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0" name="Google Shape;487;p27">
            <a:extLst>
              <a:ext uri="{FF2B5EF4-FFF2-40B4-BE49-F238E27FC236}">
                <a16:creationId xmlns:a16="http://schemas.microsoft.com/office/drawing/2014/main" id="{AF2267BD-0D54-A018-92B2-0B611B7BA420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>
            <a:off x="6842301" y="2024224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" name="Google Shape;10421;p59">
            <a:extLst>
              <a:ext uri="{FF2B5EF4-FFF2-40B4-BE49-F238E27FC236}">
                <a16:creationId xmlns:a16="http://schemas.microsoft.com/office/drawing/2014/main" id="{7AA7E62F-9964-A2D4-5E2F-09FBD423C1B6}"/>
              </a:ext>
            </a:extLst>
          </p:cNvPr>
          <p:cNvGrpSpPr/>
          <p:nvPr/>
        </p:nvGrpSpPr>
        <p:grpSpPr>
          <a:xfrm>
            <a:off x="6923319" y="1718507"/>
            <a:ext cx="662664" cy="660323"/>
            <a:chOff x="6203579" y="3348981"/>
            <a:chExt cx="351615" cy="350373"/>
          </a:xfrm>
          <a:solidFill>
            <a:srgbClr val="000000"/>
          </a:solidFill>
        </p:grpSpPr>
        <p:sp>
          <p:nvSpPr>
            <p:cNvPr id="36" name="Google Shape;10422;p59">
              <a:extLst>
                <a:ext uri="{FF2B5EF4-FFF2-40B4-BE49-F238E27FC236}">
                  <a16:creationId xmlns:a16="http://schemas.microsoft.com/office/drawing/2014/main" id="{04CC2094-52FD-5A16-C9D2-3504CEF8412A}"/>
                </a:ext>
              </a:extLst>
            </p:cNvPr>
            <p:cNvSpPr/>
            <p:nvPr/>
          </p:nvSpPr>
          <p:spPr>
            <a:xfrm>
              <a:off x="6377667" y="3404249"/>
              <a:ext cx="93686" cy="58072"/>
            </a:xfrm>
            <a:custGeom>
              <a:avLst/>
              <a:gdLst/>
              <a:ahLst/>
              <a:cxnLst/>
              <a:rect l="l" t="t" r="r" b="b"/>
              <a:pathLst>
                <a:path w="2941" h="1823" extrusionOk="0">
                  <a:moveTo>
                    <a:pt x="644" y="0"/>
                  </a:moveTo>
                  <a:cubicBezTo>
                    <a:pt x="467" y="0"/>
                    <a:pt x="288" y="39"/>
                    <a:pt x="119" y="120"/>
                  </a:cubicBezTo>
                  <a:cubicBezTo>
                    <a:pt x="36" y="155"/>
                    <a:pt x="0" y="251"/>
                    <a:pt x="36" y="322"/>
                  </a:cubicBezTo>
                  <a:cubicBezTo>
                    <a:pt x="70" y="374"/>
                    <a:pt x="129" y="413"/>
                    <a:pt x="186" y="413"/>
                  </a:cubicBezTo>
                  <a:cubicBezTo>
                    <a:pt x="208" y="413"/>
                    <a:pt x="230" y="407"/>
                    <a:pt x="250" y="394"/>
                  </a:cubicBezTo>
                  <a:cubicBezTo>
                    <a:pt x="370" y="337"/>
                    <a:pt x="498" y="310"/>
                    <a:pt x="625" y="310"/>
                  </a:cubicBezTo>
                  <a:cubicBezTo>
                    <a:pt x="950" y="310"/>
                    <a:pt x="1269" y="487"/>
                    <a:pt x="1441" y="786"/>
                  </a:cubicBezTo>
                  <a:cubicBezTo>
                    <a:pt x="1215" y="1036"/>
                    <a:pt x="1143" y="1406"/>
                    <a:pt x="1286" y="1739"/>
                  </a:cubicBezTo>
                  <a:cubicBezTo>
                    <a:pt x="1322" y="1798"/>
                    <a:pt x="1381" y="1822"/>
                    <a:pt x="1441" y="1822"/>
                  </a:cubicBezTo>
                  <a:cubicBezTo>
                    <a:pt x="1560" y="1822"/>
                    <a:pt x="1631" y="1703"/>
                    <a:pt x="1584" y="1608"/>
                  </a:cubicBezTo>
                  <a:cubicBezTo>
                    <a:pt x="1453" y="1322"/>
                    <a:pt x="1572" y="989"/>
                    <a:pt x="1858" y="858"/>
                  </a:cubicBezTo>
                  <a:cubicBezTo>
                    <a:pt x="1936" y="822"/>
                    <a:pt x="2017" y="805"/>
                    <a:pt x="2096" y="805"/>
                  </a:cubicBezTo>
                  <a:cubicBezTo>
                    <a:pt x="2305" y="805"/>
                    <a:pt x="2501" y="924"/>
                    <a:pt x="2596" y="1132"/>
                  </a:cubicBezTo>
                  <a:cubicBezTo>
                    <a:pt x="2631" y="1193"/>
                    <a:pt x="2699" y="1229"/>
                    <a:pt x="2760" y="1229"/>
                  </a:cubicBezTo>
                  <a:cubicBezTo>
                    <a:pt x="2782" y="1229"/>
                    <a:pt x="2803" y="1224"/>
                    <a:pt x="2822" y="1215"/>
                  </a:cubicBezTo>
                  <a:cubicBezTo>
                    <a:pt x="2893" y="1167"/>
                    <a:pt x="2941" y="1084"/>
                    <a:pt x="2893" y="1013"/>
                  </a:cubicBezTo>
                  <a:cubicBezTo>
                    <a:pt x="2757" y="696"/>
                    <a:pt x="2448" y="503"/>
                    <a:pt x="2108" y="503"/>
                  </a:cubicBezTo>
                  <a:cubicBezTo>
                    <a:pt x="1975" y="503"/>
                    <a:pt x="1837" y="532"/>
                    <a:pt x="1703" y="596"/>
                  </a:cubicBezTo>
                  <a:cubicBezTo>
                    <a:pt x="1476" y="218"/>
                    <a:pt x="1066" y="0"/>
                    <a:pt x="644" y="0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37" name="Google Shape;10423;p59">
              <a:extLst>
                <a:ext uri="{FF2B5EF4-FFF2-40B4-BE49-F238E27FC236}">
                  <a16:creationId xmlns:a16="http://schemas.microsoft.com/office/drawing/2014/main" id="{D6207F35-2C43-C026-8632-2CA6EDD21DD3}"/>
                </a:ext>
              </a:extLst>
            </p:cNvPr>
            <p:cNvSpPr/>
            <p:nvPr/>
          </p:nvSpPr>
          <p:spPr>
            <a:xfrm>
              <a:off x="6260090" y="3449611"/>
              <a:ext cx="76643" cy="44947"/>
            </a:xfrm>
            <a:custGeom>
              <a:avLst/>
              <a:gdLst/>
              <a:ahLst/>
              <a:cxnLst/>
              <a:rect l="l" t="t" r="r" b="b"/>
              <a:pathLst>
                <a:path w="2406" h="1411" extrusionOk="0">
                  <a:moveTo>
                    <a:pt x="1868" y="0"/>
                  </a:moveTo>
                  <a:cubicBezTo>
                    <a:pt x="1523" y="0"/>
                    <a:pt x="1190" y="178"/>
                    <a:pt x="1012" y="541"/>
                  </a:cubicBezTo>
                  <a:cubicBezTo>
                    <a:pt x="891" y="501"/>
                    <a:pt x="765" y="480"/>
                    <a:pt x="638" y="480"/>
                  </a:cubicBezTo>
                  <a:cubicBezTo>
                    <a:pt x="466" y="480"/>
                    <a:pt x="291" y="518"/>
                    <a:pt x="119" y="601"/>
                  </a:cubicBezTo>
                  <a:cubicBezTo>
                    <a:pt x="36" y="636"/>
                    <a:pt x="0" y="732"/>
                    <a:pt x="36" y="803"/>
                  </a:cubicBezTo>
                  <a:cubicBezTo>
                    <a:pt x="70" y="855"/>
                    <a:pt x="129" y="894"/>
                    <a:pt x="186" y="894"/>
                  </a:cubicBezTo>
                  <a:cubicBezTo>
                    <a:pt x="209" y="894"/>
                    <a:pt x="230" y="888"/>
                    <a:pt x="250" y="875"/>
                  </a:cubicBezTo>
                  <a:cubicBezTo>
                    <a:pt x="375" y="820"/>
                    <a:pt x="506" y="794"/>
                    <a:pt x="636" y="794"/>
                  </a:cubicBezTo>
                  <a:cubicBezTo>
                    <a:pt x="990" y="794"/>
                    <a:pt x="1332" y="987"/>
                    <a:pt x="1489" y="1327"/>
                  </a:cubicBezTo>
                  <a:cubicBezTo>
                    <a:pt x="1512" y="1386"/>
                    <a:pt x="1572" y="1410"/>
                    <a:pt x="1631" y="1410"/>
                  </a:cubicBezTo>
                  <a:cubicBezTo>
                    <a:pt x="1750" y="1410"/>
                    <a:pt x="1822" y="1291"/>
                    <a:pt x="1786" y="1196"/>
                  </a:cubicBezTo>
                  <a:cubicBezTo>
                    <a:pt x="1679" y="970"/>
                    <a:pt x="1500" y="779"/>
                    <a:pt x="1310" y="660"/>
                  </a:cubicBezTo>
                  <a:cubicBezTo>
                    <a:pt x="1435" y="426"/>
                    <a:pt x="1654" y="315"/>
                    <a:pt x="1877" y="315"/>
                  </a:cubicBezTo>
                  <a:cubicBezTo>
                    <a:pt x="1971" y="315"/>
                    <a:pt x="2067" y="335"/>
                    <a:pt x="2155" y="374"/>
                  </a:cubicBezTo>
                  <a:cubicBezTo>
                    <a:pt x="2175" y="388"/>
                    <a:pt x="2198" y="394"/>
                    <a:pt x="2221" y="394"/>
                  </a:cubicBezTo>
                  <a:cubicBezTo>
                    <a:pt x="2280" y="394"/>
                    <a:pt x="2341" y="355"/>
                    <a:pt x="2358" y="303"/>
                  </a:cubicBezTo>
                  <a:cubicBezTo>
                    <a:pt x="2405" y="220"/>
                    <a:pt x="2358" y="124"/>
                    <a:pt x="2286" y="89"/>
                  </a:cubicBezTo>
                  <a:cubicBezTo>
                    <a:pt x="2151" y="30"/>
                    <a:pt x="2009" y="0"/>
                    <a:pt x="1868" y="0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38" name="Google Shape;10424;p59">
              <a:extLst>
                <a:ext uri="{FF2B5EF4-FFF2-40B4-BE49-F238E27FC236}">
                  <a16:creationId xmlns:a16="http://schemas.microsoft.com/office/drawing/2014/main" id="{A338E5EC-D154-4AD4-9498-E1917BFA6259}"/>
                </a:ext>
              </a:extLst>
            </p:cNvPr>
            <p:cNvSpPr/>
            <p:nvPr/>
          </p:nvSpPr>
          <p:spPr>
            <a:xfrm>
              <a:off x="6415574" y="3498349"/>
              <a:ext cx="49343" cy="21598"/>
            </a:xfrm>
            <a:custGeom>
              <a:avLst/>
              <a:gdLst/>
              <a:ahLst/>
              <a:cxnLst/>
              <a:rect l="l" t="t" r="r" b="b"/>
              <a:pathLst>
                <a:path w="1549" h="678" extrusionOk="0">
                  <a:moveTo>
                    <a:pt x="642" y="1"/>
                  </a:moveTo>
                  <a:cubicBezTo>
                    <a:pt x="446" y="1"/>
                    <a:pt x="250" y="58"/>
                    <a:pt x="84" y="178"/>
                  </a:cubicBezTo>
                  <a:cubicBezTo>
                    <a:pt x="13" y="237"/>
                    <a:pt x="1" y="333"/>
                    <a:pt x="37" y="404"/>
                  </a:cubicBezTo>
                  <a:cubicBezTo>
                    <a:pt x="75" y="450"/>
                    <a:pt x="128" y="477"/>
                    <a:pt x="180" y="477"/>
                  </a:cubicBezTo>
                  <a:cubicBezTo>
                    <a:pt x="209" y="477"/>
                    <a:pt x="237" y="469"/>
                    <a:pt x="263" y="452"/>
                  </a:cubicBezTo>
                  <a:cubicBezTo>
                    <a:pt x="382" y="366"/>
                    <a:pt x="521" y="324"/>
                    <a:pt x="659" y="324"/>
                  </a:cubicBezTo>
                  <a:cubicBezTo>
                    <a:pt x="865" y="324"/>
                    <a:pt x="1068" y="417"/>
                    <a:pt x="1203" y="595"/>
                  </a:cubicBezTo>
                  <a:cubicBezTo>
                    <a:pt x="1227" y="642"/>
                    <a:pt x="1275" y="678"/>
                    <a:pt x="1334" y="678"/>
                  </a:cubicBezTo>
                  <a:cubicBezTo>
                    <a:pt x="1465" y="678"/>
                    <a:pt x="1549" y="523"/>
                    <a:pt x="1465" y="416"/>
                  </a:cubicBezTo>
                  <a:cubicBezTo>
                    <a:pt x="1268" y="146"/>
                    <a:pt x="954" y="1"/>
                    <a:pt x="642" y="1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39" name="Google Shape;10425;p59">
              <a:extLst>
                <a:ext uri="{FF2B5EF4-FFF2-40B4-BE49-F238E27FC236}">
                  <a16:creationId xmlns:a16="http://schemas.microsoft.com/office/drawing/2014/main" id="{5446BDAC-E52C-CA3F-4ADC-DEE0DB7A106F}"/>
                </a:ext>
              </a:extLst>
            </p:cNvPr>
            <p:cNvSpPr/>
            <p:nvPr/>
          </p:nvSpPr>
          <p:spPr>
            <a:xfrm>
              <a:off x="6344283" y="3473247"/>
              <a:ext cx="41380" cy="32301"/>
            </a:xfrm>
            <a:custGeom>
              <a:avLst/>
              <a:gdLst/>
              <a:ahLst/>
              <a:cxnLst/>
              <a:rect l="l" t="t" r="r" b="b"/>
              <a:pathLst>
                <a:path w="1299" h="1014" extrusionOk="0">
                  <a:moveTo>
                    <a:pt x="1122" y="0"/>
                  </a:moveTo>
                  <a:cubicBezTo>
                    <a:pt x="1048" y="0"/>
                    <a:pt x="986" y="56"/>
                    <a:pt x="953" y="133"/>
                  </a:cubicBezTo>
                  <a:cubicBezTo>
                    <a:pt x="899" y="455"/>
                    <a:pt x="612" y="701"/>
                    <a:pt x="293" y="701"/>
                  </a:cubicBezTo>
                  <a:cubicBezTo>
                    <a:pt x="259" y="701"/>
                    <a:pt x="225" y="698"/>
                    <a:pt x="191" y="692"/>
                  </a:cubicBezTo>
                  <a:cubicBezTo>
                    <a:pt x="178" y="689"/>
                    <a:pt x="166" y="687"/>
                    <a:pt x="155" y="687"/>
                  </a:cubicBezTo>
                  <a:cubicBezTo>
                    <a:pt x="87" y="687"/>
                    <a:pt x="33" y="742"/>
                    <a:pt x="12" y="823"/>
                  </a:cubicBezTo>
                  <a:cubicBezTo>
                    <a:pt x="0" y="906"/>
                    <a:pt x="60" y="990"/>
                    <a:pt x="155" y="1002"/>
                  </a:cubicBezTo>
                  <a:cubicBezTo>
                    <a:pt x="215" y="1014"/>
                    <a:pt x="250" y="1014"/>
                    <a:pt x="310" y="1014"/>
                  </a:cubicBezTo>
                  <a:cubicBezTo>
                    <a:pt x="774" y="1014"/>
                    <a:pt x="1203" y="668"/>
                    <a:pt x="1286" y="180"/>
                  </a:cubicBezTo>
                  <a:cubicBezTo>
                    <a:pt x="1298" y="97"/>
                    <a:pt x="1239" y="13"/>
                    <a:pt x="1143" y="2"/>
                  </a:cubicBezTo>
                  <a:cubicBezTo>
                    <a:pt x="1136" y="1"/>
                    <a:pt x="1129" y="0"/>
                    <a:pt x="1122" y="0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40" name="Google Shape;10426;p59">
              <a:extLst>
                <a:ext uri="{FF2B5EF4-FFF2-40B4-BE49-F238E27FC236}">
                  <a16:creationId xmlns:a16="http://schemas.microsoft.com/office/drawing/2014/main" id="{D5EF5C7B-14B1-E899-B2F8-DB2704CE57F4}"/>
                </a:ext>
              </a:extLst>
            </p:cNvPr>
            <p:cNvSpPr/>
            <p:nvPr/>
          </p:nvSpPr>
          <p:spPr>
            <a:xfrm>
              <a:off x="6203579" y="3348981"/>
              <a:ext cx="351615" cy="350373"/>
            </a:xfrm>
            <a:custGeom>
              <a:avLst/>
              <a:gdLst/>
              <a:ahLst/>
              <a:cxnLst/>
              <a:rect l="l" t="t" r="r" b="b"/>
              <a:pathLst>
                <a:path w="11038" h="10999" extrusionOk="0">
                  <a:moveTo>
                    <a:pt x="4995" y="1"/>
                  </a:moveTo>
                  <a:cubicBezTo>
                    <a:pt x="4687" y="1"/>
                    <a:pt x="4370" y="111"/>
                    <a:pt x="4132" y="331"/>
                  </a:cubicBezTo>
                  <a:cubicBezTo>
                    <a:pt x="3987" y="258"/>
                    <a:pt x="3828" y="224"/>
                    <a:pt x="3666" y="224"/>
                  </a:cubicBezTo>
                  <a:cubicBezTo>
                    <a:pt x="3298" y="224"/>
                    <a:pt x="2919" y="402"/>
                    <a:pt x="2679" y="700"/>
                  </a:cubicBezTo>
                  <a:cubicBezTo>
                    <a:pt x="2642" y="695"/>
                    <a:pt x="2604" y="692"/>
                    <a:pt x="2566" y="692"/>
                  </a:cubicBezTo>
                  <a:cubicBezTo>
                    <a:pt x="2064" y="692"/>
                    <a:pt x="1551" y="1122"/>
                    <a:pt x="1429" y="1676"/>
                  </a:cubicBezTo>
                  <a:cubicBezTo>
                    <a:pt x="881" y="1795"/>
                    <a:pt x="488" y="2462"/>
                    <a:pt x="643" y="3081"/>
                  </a:cubicBezTo>
                  <a:cubicBezTo>
                    <a:pt x="84" y="3379"/>
                    <a:pt x="0" y="4248"/>
                    <a:pt x="441" y="4784"/>
                  </a:cubicBezTo>
                  <a:cubicBezTo>
                    <a:pt x="336" y="5477"/>
                    <a:pt x="852" y="6142"/>
                    <a:pt x="1432" y="6142"/>
                  </a:cubicBezTo>
                  <a:cubicBezTo>
                    <a:pt x="1510" y="6142"/>
                    <a:pt x="1589" y="6130"/>
                    <a:pt x="1667" y="6105"/>
                  </a:cubicBezTo>
                  <a:cubicBezTo>
                    <a:pt x="1827" y="6308"/>
                    <a:pt x="2150" y="6444"/>
                    <a:pt x="2456" y="6444"/>
                  </a:cubicBezTo>
                  <a:cubicBezTo>
                    <a:pt x="2491" y="6444"/>
                    <a:pt x="2526" y="6442"/>
                    <a:pt x="2560" y="6439"/>
                  </a:cubicBezTo>
                  <a:cubicBezTo>
                    <a:pt x="3002" y="7378"/>
                    <a:pt x="3681" y="7769"/>
                    <a:pt x="4568" y="7769"/>
                  </a:cubicBezTo>
                  <a:cubicBezTo>
                    <a:pt x="4805" y="7769"/>
                    <a:pt x="5056" y="7741"/>
                    <a:pt x="5322" y="7689"/>
                  </a:cubicBezTo>
                  <a:cubicBezTo>
                    <a:pt x="5429" y="8070"/>
                    <a:pt x="5715" y="8534"/>
                    <a:pt x="6382" y="8915"/>
                  </a:cubicBezTo>
                  <a:cubicBezTo>
                    <a:pt x="7454" y="9534"/>
                    <a:pt x="7965" y="10022"/>
                    <a:pt x="8037" y="10487"/>
                  </a:cubicBezTo>
                  <a:cubicBezTo>
                    <a:pt x="8085" y="10796"/>
                    <a:pt x="8346" y="10999"/>
                    <a:pt x="8644" y="10999"/>
                  </a:cubicBezTo>
                  <a:cubicBezTo>
                    <a:pt x="9049" y="10999"/>
                    <a:pt x="9323" y="10630"/>
                    <a:pt x="9251" y="10260"/>
                  </a:cubicBezTo>
                  <a:lnTo>
                    <a:pt x="8835" y="8355"/>
                  </a:lnTo>
                  <a:cubicBezTo>
                    <a:pt x="9275" y="8260"/>
                    <a:pt x="9573" y="7927"/>
                    <a:pt x="9620" y="7593"/>
                  </a:cubicBezTo>
                  <a:cubicBezTo>
                    <a:pt x="9656" y="7308"/>
                    <a:pt x="9763" y="7177"/>
                    <a:pt x="9644" y="6867"/>
                  </a:cubicBezTo>
                  <a:cubicBezTo>
                    <a:pt x="10299" y="6808"/>
                    <a:pt x="10752" y="6081"/>
                    <a:pt x="10609" y="5427"/>
                  </a:cubicBezTo>
                  <a:cubicBezTo>
                    <a:pt x="11025" y="5034"/>
                    <a:pt x="11037" y="4212"/>
                    <a:pt x="10585" y="3831"/>
                  </a:cubicBezTo>
                  <a:cubicBezTo>
                    <a:pt x="10656" y="3307"/>
                    <a:pt x="10323" y="2760"/>
                    <a:pt x="9823" y="2545"/>
                  </a:cubicBezTo>
                  <a:cubicBezTo>
                    <a:pt x="9835" y="2355"/>
                    <a:pt x="9787" y="2164"/>
                    <a:pt x="9704" y="1974"/>
                  </a:cubicBezTo>
                  <a:cubicBezTo>
                    <a:pt x="9673" y="1919"/>
                    <a:pt x="9616" y="1890"/>
                    <a:pt x="9560" y="1890"/>
                  </a:cubicBezTo>
                  <a:cubicBezTo>
                    <a:pt x="9531" y="1890"/>
                    <a:pt x="9502" y="1898"/>
                    <a:pt x="9478" y="1914"/>
                  </a:cubicBezTo>
                  <a:cubicBezTo>
                    <a:pt x="9406" y="1950"/>
                    <a:pt x="9370" y="2057"/>
                    <a:pt x="9418" y="2129"/>
                  </a:cubicBezTo>
                  <a:cubicBezTo>
                    <a:pt x="9513" y="2295"/>
                    <a:pt x="9537" y="2474"/>
                    <a:pt x="9489" y="2605"/>
                  </a:cubicBezTo>
                  <a:cubicBezTo>
                    <a:pt x="9466" y="2700"/>
                    <a:pt x="9525" y="2783"/>
                    <a:pt x="9609" y="2819"/>
                  </a:cubicBezTo>
                  <a:cubicBezTo>
                    <a:pt x="10061" y="2926"/>
                    <a:pt x="10371" y="3438"/>
                    <a:pt x="10251" y="3855"/>
                  </a:cubicBezTo>
                  <a:cubicBezTo>
                    <a:pt x="10240" y="3938"/>
                    <a:pt x="10263" y="4010"/>
                    <a:pt x="10323" y="4034"/>
                  </a:cubicBezTo>
                  <a:cubicBezTo>
                    <a:pt x="10609" y="4212"/>
                    <a:pt x="10716" y="4724"/>
                    <a:pt x="10490" y="5105"/>
                  </a:cubicBezTo>
                  <a:cubicBezTo>
                    <a:pt x="10418" y="4950"/>
                    <a:pt x="10299" y="4748"/>
                    <a:pt x="10085" y="4557"/>
                  </a:cubicBezTo>
                  <a:cubicBezTo>
                    <a:pt x="10051" y="4529"/>
                    <a:pt x="10014" y="4514"/>
                    <a:pt x="9978" y="4514"/>
                  </a:cubicBezTo>
                  <a:cubicBezTo>
                    <a:pt x="9939" y="4514"/>
                    <a:pt x="9902" y="4532"/>
                    <a:pt x="9870" y="4569"/>
                  </a:cubicBezTo>
                  <a:cubicBezTo>
                    <a:pt x="9799" y="4653"/>
                    <a:pt x="9799" y="4736"/>
                    <a:pt x="9882" y="4796"/>
                  </a:cubicBezTo>
                  <a:cubicBezTo>
                    <a:pt x="10085" y="4974"/>
                    <a:pt x="10216" y="5200"/>
                    <a:pt x="10287" y="5462"/>
                  </a:cubicBezTo>
                  <a:lnTo>
                    <a:pt x="10287" y="5498"/>
                  </a:lnTo>
                  <a:cubicBezTo>
                    <a:pt x="10463" y="6016"/>
                    <a:pt x="10035" y="6624"/>
                    <a:pt x="9592" y="6624"/>
                  </a:cubicBezTo>
                  <a:cubicBezTo>
                    <a:pt x="9526" y="6624"/>
                    <a:pt x="9459" y="6611"/>
                    <a:pt x="9394" y="6581"/>
                  </a:cubicBezTo>
                  <a:lnTo>
                    <a:pt x="9359" y="6581"/>
                  </a:lnTo>
                  <a:cubicBezTo>
                    <a:pt x="9251" y="6510"/>
                    <a:pt x="9120" y="6462"/>
                    <a:pt x="8989" y="6462"/>
                  </a:cubicBezTo>
                  <a:lnTo>
                    <a:pt x="8180" y="6462"/>
                  </a:lnTo>
                  <a:cubicBezTo>
                    <a:pt x="8096" y="6462"/>
                    <a:pt x="8013" y="6534"/>
                    <a:pt x="8013" y="6629"/>
                  </a:cubicBezTo>
                  <a:cubicBezTo>
                    <a:pt x="8013" y="6712"/>
                    <a:pt x="8096" y="6796"/>
                    <a:pt x="8180" y="6796"/>
                  </a:cubicBezTo>
                  <a:lnTo>
                    <a:pt x="8989" y="6796"/>
                  </a:lnTo>
                  <a:cubicBezTo>
                    <a:pt x="9251" y="6796"/>
                    <a:pt x="9442" y="7046"/>
                    <a:pt x="9370" y="7296"/>
                  </a:cubicBezTo>
                  <a:cubicBezTo>
                    <a:pt x="9370" y="7308"/>
                    <a:pt x="9359" y="7367"/>
                    <a:pt x="9311" y="7605"/>
                  </a:cubicBezTo>
                  <a:cubicBezTo>
                    <a:pt x="9228" y="7927"/>
                    <a:pt x="8942" y="8141"/>
                    <a:pt x="8632" y="8141"/>
                  </a:cubicBezTo>
                  <a:lnTo>
                    <a:pt x="7596" y="8141"/>
                  </a:lnTo>
                  <a:cubicBezTo>
                    <a:pt x="7275" y="8141"/>
                    <a:pt x="6989" y="7927"/>
                    <a:pt x="6918" y="7605"/>
                  </a:cubicBezTo>
                  <a:cubicBezTo>
                    <a:pt x="6870" y="7355"/>
                    <a:pt x="6858" y="7296"/>
                    <a:pt x="6858" y="7296"/>
                  </a:cubicBezTo>
                  <a:cubicBezTo>
                    <a:pt x="6799" y="7046"/>
                    <a:pt x="6977" y="6796"/>
                    <a:pt x="7239" y="6796"/>
                  </a:cubicBezTo>
                  <a:lnTo>
                    <a:pt x="7501" y="6796"/>
                  </a:lnTo>
                  <a:cubicBezTo>
                    <a:pt x="7584" y="6796"/>
                    <a:pt x="7656" y="6712"/>
                    <a:pt x="7656" y="6629"/>
                  </a:cubicBezTo>
                  <a:cubicBezTo>
                    <a:pt x="7656" y="6534"/>
                    <a:pt x="7584" y="6462"/>
                    <a:pt x="7501" y="6462"/>
                  </a:cubicBezTo>
                  <a:lnTo>
                    <a:pt x="7239" y="6462"/>
                  </a:lnTo>
                  <a:cubicBezTo>
                    <a:pt x="6763" y="6462"/>
                    <a:pt x="6430" y="6915"/>
                    <a:pt x="6549" y="7355"/>
                  </a:cubicBezTo>
                  <a:cubicBezTo>
                    <a:pt x="6584" y="7593"/>
                    <a:pt x="6608" y="7665"/>
                    <a:pt x="6608" y="7665"/>
                  </a:cubicBezTo>
                  <a:cubicBezTo>
                    <a:pt x="6727" y="8129"/>
                    <a:pt x="7144" y="8439"/>
                    <a:pt x="7596" y="8439"/>
                  </a:cubicBezTo>
                  <a:lnTo>
                    <a:pt x="8525" y="8439"/>
                  </a:lnTo>
                  <a:lnTo>
                    <a:pt x="8942" y="10380"/>
                  </a:lnTo>
                  <a:cubicBezTo>
                    <a:pt x="8954" y="10463"/>
                    <a:pt x="8942" y="10558"/>
                    <a:pt x="8882" y="10630"/>
                  </a:cubicBezTo>
                  <a:cubicBezTo>
                    <a:pt x="8818" y="10703"/>
                    <a:pt x="8733" y="10737"/>
                    <a:pt x="8650" y="10737"/>
                  </a:cubicBezTo>
                  <a:cubicBezTo>
                    <a:pt x="8517" y="10737"/>
                    <a:pt x="8388" y="10648"/>
                    <a:pt x="8358" y="10487"/>
                  </a:cubicBezTo>
                  <a:cubicBezTo>
                    <a:pt x="8275" y="9903"/>
                    <a:pt x="7739" y="9368"/>
                    <a:pt x="6561" y="8677"/>
                  </a:cubicBezTo>
                  <a:cubicBezTo>
                    <a:pt x="5751" y="8225"/>
                    <a:pt x="5513" y="7570"/>
                    <a:pt x="5620" y="6998"/>
                  </a:cubicBezTo>
                  <a:lnTo>
                    <a:pt x="5620" y="6998"/>
                  </a:lnTo>
                  <a:cubicBezTo>
                    <a:pt x="5918" y="7129"/>
                    <a:pt x="5870" y="7272"/>
                    <a:pt x="6025" y="7272"/>
                  </a:cubicBezTo>
                  <a:cubicBezTo>
                    <a:pt x="6156" y="7272"/>
                    <a:pt x="6227" y="7117"/>
                    <a:pt x="6156" y="7010"/>
                  </a:cubicBezTo>
                  <a:cubicBezTo>
                    <a:pt x="6025" y="6820"/>
                    <a:pt x="5834" y="6712"/>
                    <a:pt x="5620" y="6653"/>
                  </a:cubicBezTo>
                  <a:lnTo>
                    <a:pt x="5584" y="6617"/>
                  </a:lnTo>
                  <a:cubicBezTo>
                    <a:pt x="5560" y="6605"/>
                    <a:pt x="5537" y="6599"/>
                    <a:pt x="5516" y="6599"/>
                  </a:cubicBezTo>
                  <a:cubicBezTo>
                    <a:pt x="5495" y="6599"/>
                    <a:pt x="5477" y="6605"/>
                    <a:pt x="5465" y="6617"/>
                  </a:cubicBezTo>
                  <a:cubicBezTo>
                    <a:pt x="5422" y="6610"/>
                    <a:pt x="5377" y="6607"/>
                    <a:pt x="5333" y="6607"/>
                  </a:cubicBezTo>
                  <a:cubicBezTo>
                    <a:pt x="5145" y="6607"/>
                    <a:pt x="4950" y="6666"/>
                    <a:pt x="4787" y="6772"/>
                  </a:cubicBezTo>
                  <a:cubicBezTo>
                    <a:pt x="4715" y="6831"/>
                    <a:pt x="4703" y="6927"/>
                    <a:pt x="4751" y="6998"/>
                  </a:cubicBezTo>
                  <a:cubicBezTo>
                    <a:pt x="4789" y="7044"/>
                    <a:pt x="4838" y="7071"/>
                    <a:pt x="4886" y="7071"/>
                  </a:cubicBezTo>
                  <a:cubicBezTo>
                    <a:pt x="4913" y="7071"/>
                    <a:pt x="4940" y="7063"/>
                    <a:pt x="4965" y="7046"/>
                  </a:cubicBezTo>
                  <a:cubicBezTo>
                    <a:pt x="5072" y="6974"/>
                    <a:pt x="5191" y="6939"/>
                    <a:pt x="5310" y="6939"/>
                  </a:cubicBezTo>
                  <a:cubicBezTo>
                    <a:pt x="5298" y="7058"/>
                    <a:pt x="5287" y="7224"/>
                    <a:pt x="5298" y="7403"/>
                  </a:cubicBezTo>
                  <a:cubicBezTo>
                    <a:pt x="5049" y="7450"/>
                    <a:pt x="4820" y="7475"/>
                    <a:pt x="4609" y="7475"/>
                  </a:cubicBezTo>
                  <a:cubicBezTo>
                    <a:pt x="3761" y="7475"/>
                    <a:pt x="3208" y="7082"/>
                    <a:pt x="2846" y="6224"/>
                  </a:cubicBezTo>
                  <a:cubicBezTo>
                    <a:pt x="2798" y="6058"/>
                    <a:pt x="2762" y="5796"/>
                    <a:pt x="2798" y="5688"/>
                  </a:cubicBezTo>
                  <a:cubicBezTo>
                    <a:pt x="2822" y="5605"/>
                    <a:pt x="2786" y="5510"/>
                    <a:pt x="2691" y="5486"/>
                  </a:cubicBezTo>
                  <a:cubicBezTo>
                    <a:pt x="2672" y="5478"/>
                    <a:pt x="2652" y="5474"/>
                    <a:pt x="2633" y="5474"/>
                  </a:cubicBezTo>
                  <a:cubicBezTo>
                    <a:pt x="2568" y="5474"/>
                    <a:pt x="2507" y="5517"/>
                    <a:pt x="2489" y="5581"/>
                  </a:cubicBezTo>
                  <a:cubicBezTo>
                    <a:pt x="2429" y="5748"/>
                    <a:pt x="2453" y="5974"/>
                    <a:pt x="2489" y="6141"/>
                  </a:cubicBezTo>
                  <a:cubicBezTo>
                    <a:pt x="2469" y="6142"/>
                    <a:pt x="2450" y="6143"/>
                    <a:pt x="2431" y="6143"/>
                  </a:cubicBezTo>
                  <a:cubicBezTo>
                    <a:pt x="2141" y="6143"/>
                    <a:pt x="1950" y="5980"/>
                    <a:pt x="1905" y="5879"/>
                  </a:cubicBezTo>
                  <a:cubicBezTo>
                    <a:pt x="1893" y="5843"/>
                    <a:pt x="1858" y="5808"/>
                    <a:pt x="1810" y="5796"/>
                  </a:cubicBezTo>
                  <a:cubicBezTo>
                    <a:pt x="1789" y="5787"/>
                    <a:pt x="1771" y="5783"/>
                    <a:pt x="1753" y="5783"/>
                  </a:cubicBezTo>
                  <a:cubicBezTo>
                    <a:pt x="1701" y="5783"/>
                    <a:pt x="1658" y="5816"/>
                    <a:pt x="1596" y="5843"/>
                  </a:cubicBezTo>
                  <a:cubicBezTo>
                    <a:pt x="1552" y="5855"/>
                    <a:pt x="1509" y="5861"/>
                    <a:pt x="1466" y="5861"/>
                  </a:cubicBezTo>
                  <a:cubicBezTo>
                    <a:pt x="1050" y="5861"/>
                    <a:pt x="679" y="5315"/>
                    <a:pt x="798" y="4807"/>
                  </a:cubicBezTo>
                  <a:cubicBezTo>
                    <a:pt x="846" y="4653"/>
                    <a:pt x="643" y="4653"/>
                    <a:pt x="536" y="4260"/>
                  </a:cubicBezTo>
                  <a:cubicBezTo>
                    <a:pt x="417" y="3855"/>
                    <a:pt x="584" y="3462"/>
                    <a:pt x="893" y="3367"/>
                  </a:cubicBezTo>
                  <a:cubicBezTo>
                    <a:pt x="977" y="3343"/>
                    <a:pt x="1036" y="3248"/>
                    <a:pt x="1000" y="3164"/>
                  </a:cubicBezTo>
                  <a:cubicBezTo>
                    <a:pt x="798" y="2664"/>
                    <a:pt x="1131" y="2045"/>
                    <a:pt x="1596" y="2009"/>
                  </a:cubicBezTo>
                  <a:cubicBezTo>
                    <a:pt x="1667" y="2009"/>
                    <a:pt x="1739" y="1950"/>
                    <a:pt x="1739" y="1867"/>
                  </a:cubicBezTo>
                  <a:cubicBezTo>
                    <a:pt x="1781" y="1436"/>
                    <a:pt x="2175" y="1060"/>
                    <a:pt x="2570" y="1060"/>
                  </a:cubicBezTo>
                  <a:cubicBezTo>
                    <a:pt x="2623" y="1060"/>
                    <a:pt x="2675" y="1067"/>
                    <a:pt x="2727" y="1081"/>
                  </a:cubicBezTo>
                  <a:cubicBezTo>
                    <a:pt x="2736" y="1082"/>
                    <a:pt x="2745" y="1083"/>
                    <a:pt x="2754" y="1083"/>
                  </a:cubicBezTo>
                  <a:cubicBezTo>
                    <a:pt x="2816" y="1083"/>
                    <a:pt x="2874" y="1049"/>
                    <a:pt x="2905" y="997"/>
                  </a:cubicBezTo>
                  <a:cubicBezTo>
                    <a:pt x="3065" y="744"/>
                    <a:pt x="3387" y="579"/>
                    <a:pt x="3692" y="579"/>
                  </a:cubicBezTo>
                  <a:cubicBezTo>
                    <a:pt x="3773" y="579"/>
                    <a:pt x="3854" y="591"/>
                    <a:pt x="3929" y="616"/>
                  </a:cubicBezTo>
                  <a:cubicBezTo>
                    <a:pt x="3870" y="700"/>
                    <a:pt x="3810" y="819"/>
                    <a:pt x="3810" y="962"/>
                  </a:cubicBezTo>
                  <a:cubicBezTo>
                    <a:pt x="3774" y="962"/>
                    <a:pt x="3739" y="974"/>
                    <a:pt x="3703" y="974"/>
                  </a:cubicBezTo>
                  <a:cubicBezTo>
                    <a:pt x="3465" y="1045"/>
                    <a:pt x="3298" y="1212"/>
                    <a:pt x="3298" y="1212"/>
                  </a:cubicBezTo>
                  <a:cubicBezTo>
                    <a:pt x="3239" y="1271"/>
                    <a:pt x="3239" y="1378"/>
                    <a:pt x="3298" y="1438"/>
                  </a:cubicBezTo>
                  <a:cubicBezTo>
                    <a:pt x="3328" y="1468"/>
                    <a:pt x="3370" y="1483"/>
                    <a:pt x="3411" y="1483"/>
                  </a:cubicBezTo>
                  <a:cubicBezTo>
                    <a:pt x="3453" y="1483"/>
                    <a:pt x="3495" y="1468"/>
                    <a:pt x="3524" y="1438"/>
                  </a:cubicBezTo>
                  <a:cubicBezTo>
                    <a:pt x="3532" y="1422"/>
                    <a:pt x="3715" y="1247"/>
                    <a:pt x="3964" y="1247"/>
                  </a:cubicBezTo>
                  <a:cubicBezTo>
                    <a:pt x="4094" y="1247"/>
                    <a:pt x="4243" y="1295"/>
                    <a:pt x="4394" y="1438"/>
                  </a:cubicBezTo>
                  <a:cubicBezTo>
                    <a:pt x="4417" y="1462"/>
                    <a:pt x="4465" y="1474"/>
                    <a:pt x="4513" y="1474"/>
                  </a:cubicBezTo>
                  <a:cubicBezTo>
                    <a:pt x="4656" y="1474"/>
                    <a:pt x="4715" y="1295"/>
                    <a:pt x="4632" y="1200"/>
                  </a:cubicBezTo>
                  <a:cubicBezTo>
                    <a:pt x="4465" y="1033"/>
                    <a:pt x="4286" y="962"/>
                    <a:pt x="4132" y="926"/>
                  </a:cubicBezTo>
                  <a:cubicBezTo>
                    <a:pt x="4155" y="819"/>
                    <a:pt x="4251" y="688"/>
                    <a:pt x="4298" y="664"/>
                  </a:cubicBezTo>
                  <a:lnTo>
                    <a:pt x="4298" y="640"/>
                  </a:lnTo>
                  <a:cubicBezTo>
                    <a:pt x="4502" y="424"/>
                    <a:pt x="4770" y="329"/>
                    <a:pt x="5016" y="329"/>
                  </a:cubicBezTo>
                  <a:cubicBezTo>
                    <a:pt x="5257" y="329"/>
                    <a:pt x="5478" y="421"/>
                    <a:pt x="5596" y="581"/>
                  </a:cubicBezTo>
                  <a:cubicBezTo>
                    <a:pt x="5620" y="628"/>
                    <a:pt x="5668" y="640"/>
                    <a:pt x="5715" y="664"/>
                  </a:cubicBezTo>
                  <a:cubicBezTo>
                    <a:pt x="5763" y="664"/>
                    <a:pt x="5799" y="640"/>
                    <a:pt x="5834" y="616"/>
                  </a:cubicBezTo>
                  <a:cubicBezTo>
                    <a:pt x="5984" y="476"/>
                    <a:pt x="6190" y="411"/>
                    <a:pt x="6397" y="411"/>
                  </a:cubicBezTo>
                  <a:cubicBezTo>
                    <a:pt x="6700" y="411"/>
                    <a:pt x="7005" y="552"/>
                    <a:pt x="7132" y="807"/>
                  </a:cubicBezTo>
                  <a:cubicBezTo>
                    <a:pt x="7153" y="869"/>
                    <a:pt x="7210" y="904"/>
                    <a:pt x="7287" y="904"/>
                  </a:cubicBezTo>
                  <a:cubicBezTo>
                    <a:pt x="7299" y="904"/>
                    <a:pt x="7310" y="904"/>
                    <a:pt x="7323" y="902"/>
                  </a:cubicBezTo>
                  <a:cubicBezTo>
                    <a:pt x="7391" y="883"/>
                    <a:pt x="7462" y="874"/>
                    <a:pt x="7533" y="874"/>
                  </a:cubicBezTo>
                  <a:cubicBezTo>
                    <a:pt x="7908" y="874"/>
                    <a:pt x="8292" y="1123"/>
                    <a:pt x="8382" y="1474"/>
                  </a:cubicBezTo>
                  <a:cubicBezTo>
                    <a:pt x="8392" y="1544"/>
                    <a:pt x="8445" y="1598"/>
                    <a:pt x="8519" y="1598"/>
                  </a:cubicBezTo>
                  <a:cubicBezTo>
                    <a:pt x="8533" y="1598"/>
                    <a:pt x="8546" y="1596"/>
                    <a:pt x="8561" y="1593"/>
                  </a:cubicBezTo>
                  <a:cubicBezTo>
                    <a:pt x="8578" y="1591"/>
                    <a:pt x="8595" y="1590"/>
                    <a:pt x="8612" y="1590"/>
                  </a:cubicBezTo>
                  <a:cubicBezTo>
                    <a:pt x="8726" y="1590"/>
                    <a:pt x="8843" y="1624"/>
                    <a:pt x="8978" y="1676"/>
                  </a:cubicBezTo>
                  <a:cubicBezTo>
                    <a:pt x="8994" y="1682"/>
                    <a:pt x="9013" y="1685"/>
                    <a:pt x="9033" y="1685"/>
                  </a:cubicBezTo>
                  <a:cubicBezTo>
                    <a:pt x="9095" y="1685"/>
                    <a:pt x="9162" y="1654"/>
                    <a:pt x="9180" y="1581"/>
                  </a:cubicBezTo>
                  <a:cubicBezTo>
                    <a:pt x="9216" y="1497"/>
                    <a:pt x="9180" y="1402"/>
                    <a:pt x="9097" y="1378"/>
                  </a:cubicBezTo>
                  <a:cubicBezTo>
                    <a:pt x="8942" y="1319"/>
                    <a:pt x="8799" y="1271"/>
                    <a:pt x="8644" y="1271"/>
                  </a:cubicBezTo>
                  <a:cubicBezTo>
                    <a:pt x="8472" y="841"/>
                    <a:pt x="7989" y="547"/>
                    <a:pt x="7502" y="547"/>
                  </a:cubicBezTo>
                  <a:cubicBezTo>
                    <a:pt x="7450" y="547"/>
                    <a:pt x="7398" y="550"/>
                    <a:pt x="7346" y="557"/>
                  </a:cubicBezTo>
                  <a:cubicBezTo>
                    <a:pt x="7145" y="251"/>
                    <a:pt x="6767" y="81"/>
                    <a:pt x="6386" y="81"/>
                  </a:cubicBezTo>
                  <a:cubicBezTo>
                    <a:pt x="6159" y="81"/>
                    <a:pt x="5931" y="142"/>
                    <a:pt x="5739" y="271"/>
                  </a:cubicBezTo>
                  <a:cubicBezTo>
                    <a:pt x="5542" y="91"/>
                    <a:pt x="5272" y="1"/>
                    <a:pt x="4995" y="1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2"/>
          <p:cNvSpPr txBox="1">
            <a:spLocks noGrp="1"/>
          </p:cNvSpPr>
          <p:nvPr>
            <p:ph type="subTitle" idx="1"/>
          </p:nvPr>
        </p:nvSpPr>
        <p:spPr>
          <a:xfrm>
            <a:off x="805789" y="1597824"/>
            <a:ext cx="7314032" cy="28477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Incorporate sentiment analysis from news and social media to add qualitative data.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Include macroeconomic indicators like GDP growth, inflation, and consumer confidence for better context.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Explore advanced models like </a:t>
            </a:r>
            <a:r>
              <a:rPr lang="en-US" sz="2000" dirty="0" err="1"/>
              <a:t>XGBoost</a:t>
            </a:r>
            <a:r>
              <a:rPr lang="en-US" sz="2000" dirty="0"/>
              <a:t> and model stacking to enhance performance.</a:t>
            </a:r>
            <a:endParaRPr sz="2000" dirty="0"/>
          </a:p>
        </p:txBody>
      </p:sp>
      <p:grpSp>
        <p:nvGrpSpPr>
          <p:cNvPr id="3" name="Google Shape;498;p27">
            <a:extLst>
              <a:ext uri="{FF2B5EF4-FFF2-40B4-BE49-F238E27FC236}">
                <a16:creationId xmlns:a16="http://schemas.microsoft.com/office/drawing/2014/main" id="{1A7BEC60-81D5-8F9D-4031-78D483D20A77}"/>
              </a:ext>
            </a:extLst>
          </p:cNvPr>
          <p:cNvGrpSpPr/>
          <p:nvPr/>
        </p:nvGrpSpPr>
        <p:grpSpPr>
          <a:xfrm>
            <a:off x="8177306" y="410094"/>
            <a:ext cx="583817" cy="580314"/>
            <a:chOff x="3541011" y="3367320"/>
            <a:chExt cx="348257" cy="346188"/>
          </a:xfrm>
        </p:grpSpPr>
        <p:sp>
          <p:nvSpPr>
            <p:cNvPr id="4" name="Google Shape;499;p27">
              <a:extLst>
                <a:ext uri="{FF2B5EF4-FFF2-40B4-BE49-F238E27FC236}">
                  <a16:creationId xmlns:a16="http://schemas.microsoft.com/office/drawing/2014/main" id="{0BCE4450-1195-183E-C2EE-44F387F3EC8A}"/>
                </a:ext>
              </a:extLst>
            </p:cNvPr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00;p27">
              <a:extLst>
                <a:ext uri="{FF2B5EF4-FFF2-40B4-BE49-F238E27FC236}">
                  <a16:creationId xmlns:a16="http://schemas.microsoft.com/office/drawing/2014/main" id="{460F3880-B446-A85C-ADF6-4532336B81A5}"/>
                </a:ext>
              </a:extLst>
            </p:cNvPr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01;p27">
              <a:extLst>
                <a:ext uri="{FF2B5EF4-FFF2-40B4-BE49-F238E27FC236}">
                  <a16:creationId xmlns:a16="http://schemas.microsoft.com/office/drawing/2014/main" id="{414DA24E-82DE-7278-C35D-39A3A76356B9}"/>
                </a:ext>
              </a:extLst>
            </p:cNvPr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2;p27">
              <a:extLst>
                <a:ext uri="{FF2B5EF4-FFF2-40B4-BE49-F238E27FC236}">
                  <a16:creationId xmlns:a16="http://schemas.microsoft.com/office/drawing/2014/main" id="{579C7E4E-7837-227F-FF14-3721F0AABB30}"/>
                </a:ext>
              </a:extLst>
            </p:cNvPr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484;p27">
            <a:extLst>
              <a:ext uri="{FF2B5EF4-FFF2-40B4-BE49-F238E27FC236}">
                <a16:creationId xmlns:a16="http://schemas.microsoft.com/office/drawing/2014/main" id="{1456F572-4A48-EE80-F701-275E95D9B9FC}"/>
              </a:ext>
            </a:extLst>
          </p:cNvPr>
          <p:cNvSpPr/>
          <p:nvPr/>
        </p:nvSpPr>
        <p:spPr>
          <a:xfrm>
            <a:off x="8038803" y="280179"/>
            <a:ext cx="824100" cy="824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" name="Google Shape;10421;p59">
            <a:extLst>
              <a:ext uri="{FF2B5EF4-FFF2-40B4-BE49-F238E27FC236}">
                <a16:creationId xmlns:a16="http://schemas.microsoft.com/office/drawing/2014/main" id="{130CCA71-543E-2507-1D5C-CD9A980F7D71}"/>
              </a:ext>
            </a:extLst>
          </p:cNvPr>
          <p:cNvGrpSpPr/>
          <p:nvPr/>
        </p:nvGrpSpPr>
        <p:grpSpPr>
          <a:xfrm>
            <a:off x="8119821" y="386512"/>
            <a:ext cx="662664" cy="660323"/>
            <a:chOff x="6203579" y="3348981"/>
            <a:chExt cx="351615" cy="350373"/>
          </a:xfrm>
          <a:solidFill>
            <a:srgbClr val="000000"/>
          </a:solidFill>
        </p:grpSpPr>
        <p:sp>
          <p:nvSpPr>
            <p:cNvPr id="17" name="Google Shape;10422;p59">
              <a:extLst>
                <a:ext uri="{FF2B5EF4-FFF2-40B4-BE49-F238E27FC236}">
                  <a16:creationId xmlns:a16="http://schemas.microsoft.com/office/drawing/2014/main" id="{672B61EC-7104-E88A-538C-35E8769F10A3}"/>
                </a:ext>
              </a:extLst>
            </p:cNvPr>
            <p:cNvSpPr/>
            <p:nvPr/>
          </p:nvSpPr>
          <p:spPr>
            <a:xfrm>
              <a:off x="6377667" y="3404249"/>
              <a:ext cx="93686" cy="58072"/>
            </a:xfrm>
            <a:custGeom>
              <a:avLst/>
              <a:gdLst/>
              <a:ahLst/>
              <a:cxnLst/>
              <a:rect l="l" t="t" r="r" b="b"/>
              <a:pathLst>
                <a:path w="2941" h="1823" extrusionOk="0">
                  <a:moveTo>
                    <a:pt x="644" y="0"/>
                  </a:moveTo>
                  <a:cubicBezTo>
                    <a:pt x="467" y="0"/>
                    <a:pt x="288" y="39"/>
                    <a:pt x="119" y="120"/>
                  </a:cubicBezTo>
                  <a:cubicBezTo>
                    <a:pt x="36" y="155"/>
                    <a:pt x="0" y="251"/>
                    <a:pt x="36" y="322"/>
                  </a:cubicBezTo>
                  <a:cubicBezTo>
                    <a:pt x="70" y="374"/>
                    <a:pt x="129" y="413"/>
                    <a:pt x="186" y="413"/>
                  </a:cubicBezTo>
                  <a:cubicBezTo>
                    <a:pt x="208" y="413"/>
                    <a:pt x="230" y="407"/>
                    <a:pt x="250" y="394"/>
                  </a:cubicBezTo>
                  <a:cubicBezTo>
                    <a:pt x="370" y="337"/>
                    <a:pt x="498" y="310"/>
                    <a:pt x="625" y="310"/>
                  </a:cubicBezTo>
                  <a:cubicBezTo>
                    <a:pt x="950" y="310"/>
                    <a:pt x="1269" y="487"/>
                    <a:pt x="1441" y="786"/>
                  </a:cubicBezTo>
                  <a:cubicBezTo>
                    <a:pt x="1215" y="1036"/>
                    <a:pt x="1143" y="1406"/>
                    <a:pt x="1286" y="1739"/>
                  </a:cubicBezTo>
                  <a:cubicBezTo>
                    <a:pt x="1322" y="1798"/>
                    <a:pt x="1381" y="1822"/>
                    <a:pt x="1441" y="1822"/>
                  </a:cubicBezTo>
                  <a:cubicBezTo>
                    <a:pt x="1560" y="1822"/>
                    <a:pt x="1631" y="1703"/>
                    <a:pt x="1584" y="1608"/>
                  </a:cubicBezTo>
                  <a:cubicBezTo>
                    <a:pt x="1453" y="1322"/>
                    <a:pt x="1572" y="989"/>
                    <a:pt x="1858" y="858"/>
                  </a:cubicBezTo>
                  <a:cubicBezTo>
                    <a:pt x="1936" y="822"/>
                    <a:pt x="2017" y="805"/>
                    <a:pt x="2096" y="805"/>
                  </a:cubicBezTo>
                  <a:cubicBezTo>
                    <a:pt x="2305" y="805"/>
                    <a:pt x="2501" y="924"/>
                    <a:pt x="2596" y="1132"/>
                  </a:cubicBezTo>
                  <a:cubicBezTo>
                    <a:pt x="2631" y="1193"/>
                    <a:pt x="2699" y="1229"/>
                    <a:pt x="2760" y="1229"/>
                  </a:cubicBezTo>
                  <a:cubicBezTo>
                    <a:pt x="2782" y="1229"/>
                    <a:pt x="2803" y="1224"/>
                    <a:pt x="2822" y="1215"/>
                  </a:cubicBezTo>
                  <a:cubicBezTo>
                    <a:pt x="2893" y="1167"/>
                    <a:pt x="2941" y="1084"/>
                    <a:pt x="2893" y="1013"/>
                  </a:cubicBezTo>
                  <a:cubicBezTo>
                    <a:pt x="2757" y="696"/>
                    <a:pt x="2448" y="503"/>
                    <a:pt x="2108" y="503"/>
                  </a:cubicBezTo>
                  <a:cubicBezTo>
                    <a:pt x="1975" y="503"/>
                    <a:pt x="1837" y="532"/>
                    <a:pt x="1703" y="596"/>
                  </a:cubicBezTo>
                  <a:cubicBezTo>
                    <a:pt x="1476" y="218"/>
                    <a:pt x="1066" y="0"/>
                    <a:pt x="644" y="0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8" name="Google Shape;10423;p59">
              <a:extLst>
                <a:ext uri="{FF2B5EF4-FFF2-40B4-BE49-F238E27FC236}">
                  <a16:creationId xmlns:a16="http://schemas.microsoft.com/office/drawing/2014/main" id="{2CA96227-7059-0642-28D5-146B770DAF8B}"/>
                </a:ext>
              </a:extLst>
            </p:cNvPr>
            <p:cNvSpPr/>
            <p:nvPr/>
          </p:nvSpPr>
          <p:spPr>
            <a:xfrm>
              <a:off x="6260090" y="3449611"/>
              <a:ext cx="76643" cy="44947"/>
            </a:xfrm>
            <a:custGeom>
              <a:avLst/>
              <a:gdLst/>
              <a:ahLst/>
              <a:cxnLst/>
              <a:rect l="l" t="t" r="r" b="b"/>
              <a:pathLst>
                <a:path w="2406" h="1411" extrusionOk="0">
                  <a:moveTo>
                    <a:pt x="1868" y="0"/>
                  </a:moveTo>
                  <a:cubicBezTo>
                    <a:pt x="1523" y="0"/>
                    <a:pt x="1190" y="178"/>
                    <a:pt x="1012" y="541"/>
                  </a:cubicBezTo>
                  <a:cubicBezTo>
                    <a:pt x="891" y="501"/>
                    <a:pt x="765" y="480"/>
                    <a:pt x="638" y="480"/>
                  </a:cubicBezTo>
                  <a:cubicBezTo>
                    <a:pt x="466" y="480"/>
                    <a:pt x="291" y="518"/>
                    <a:pt x="119" y="601"/>
                  </a:cubicBezTo>
                  <a:cubicBezTo>
                    <a:pt x="36" y="636"/>
                    <a:pt x="0" y="732"/>
                    <a:pt x="36" y="803"/>
                  </a:cubicBezTo>
                  <a:cubicBezTo>
                    <a:pt x="70" y="855"/>
                    <a:pt x="129" y="894"/>
                    <a:pt x="186" y="894"/>
                  </a:cubicBezTo>
                  <a:cubicBezTo>
                    <a:pt x="209" y="894"/>
                    <a:pt x="230" y="888"/>
                    <a:pt x="250" y="875"/>
                  </a:cubicBezTo>
                  <a:cubicBezTo>
                    <a:pt x="375" y="820"/>
                    <a:pt x="506" y="794"/>
                    <a:pt x="636" y="794"/>
                  </a:cubicBezTo>
                  <a:cubicBezTo>
                    <a:pt x="990" y="794"/>
                    <a:pt x="1332" y="987"/>
                    <a:pt x="1489" y="1327"/>
                  </a:cubicBezTo>
                  <a:cubicBezTo>
                    <a:pt x="1512" y="1386"/>
                    <a:pt x="1572" y="1410"/>
                    <a:pt x="1631" y="1410"/>
                  </a:cubicBezTo>
                  <a:cubicBezTo>
                    <a:pt x="1750" y="1410"/>
                    <a:pt x="1822" y="1291"/>
                    <a:pt x="1786" y="1196"/>
                  </a:cubicBezTo>
                  <a:cubicBezTo>
                    <a:pt x="1679" y="970"/>
                    <a:pt x="1500" y="779"/>
                    <a:pt x="1310" y="660"/>
                  </a:cubicBezTo>
                  <a:cubicBezTo>
                    <a:pt x="1435" y="426"/>
                    <a:pt x="1654" y="315"/>
                    <a:pt x="1877" y="315"/>
                  </a:cubicBezTo>
                  <a:cubicBezTo>
                    <a:pt x="1971" y="315"/>
                    <a:pt x="2067" y="335"/>
                    <a:pt x="2155" y="374"/>
                  </a:cubicBezTo>
                  <a:cubicBezTo>
                    <a:pt x="2175" y="388"/>
                    <a:pt x="2198" y="394"/>
                    <a:pt x="2221" y="394"/>
                  </a:cubicBezTo>
                  <a:cubicBezTo>
                    <a:pt x="2280" y="394"/>
                    <a:pt x="2341" y="355"/>
                    <a:pt x="2358" y="303"/>
                  </a:cubicBezTo>
                  <a:cubicBezTo>
                    <a:pt x="2405" y="220"/>
                    <a:pt x="2358" y="124"/>
                    <a:pt x="2286" y="89"/>
                  </a:cubicBezTo>
                  <a:cubicBezTo>
                    <a:pt x="2151" y="30"/>
                    <a:pt x="2009" y="0"/>
                    <a:pt x="1868" y="0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9" name="Google Shape;10424;p59">
              <a:extLst>
                <a:ext uri="{FF2B5EF4-FFF2-40B4-BE49-F238E27FC236}">
                  <a16:creationId xmlns:a16="http://schemas.microsoft.com/office/drawing/2014/main" id="{76EC6C3F-827D-ACDA-C9BD-A4E6BE6B54F3}"/>
                </a:ext>
              </a:extLst>
            </p:cNvPr>
            <p:cNvSpPr/>
            <p:nvPr/>
          </p:nvSpPr>
          <p:spPr>
            <a:xfrm>
              <a:off x="6415574" y="3498349"/>
              <a:ext cx="49343" cy="21598"/>
            </a:xfrm>
            <a:custGeom>
              <a:avLst/>
              <a:gdLst/>
              <a:ahLst/>
              <a:cxnLst/>
              <a:rect l="l" t="t" r="r" b="b"/>
              <a:pathLst>
                <a:path w="1549" h="678" extrusionOk="0">
                  <a:moveTo>
                    <a:pt x="642" y="1"/>
                  </a:moveTo>
                  <a:cubicBezTo>
                    <a:pt x="446" y="1"/>
                    <a:pt x="250" y="58"/>
                    <a:pt x="84" y="178"/>
                  </a:cubicBezTo>
                  <a:cubicBezTo>
                    <a:pt x="13" y="237"/>
                    <a:pt x="1" y="333"/>
                    <a:pt x="37" y="404"/>
                  </a:cubicBezTo>
                  <a:cubicBezTo>
                    <a:pt x="75" y="450"/>
                    <a:pt x="128" y="477"/>
                    <a:pt x="180" y="477"/>
                  </a:cubicBezTo>
                  <a:cubicBezTo>
                    <a:pt x="209" y="477"/>
                    <a:pt x="237" y="469"/>
                    <a:pt x="263" y="452"/>
                  </a:cubicBezTo>
                  <a:cubicBezTo>
                    <a:pt x="382" y="366"/>
                    <a:pt x="521" y="324"/>
                    <a:pt x="659" y="324"/>
                  </a:cubicBezTo>
                  <a:cubicBezTo>
                    <a:pt x="865" y="324"/>
                    <a:pt x="1068" y="417"/>
                    <a:pt x="1203" y="595"/>
                  </a:cubicBezTo>
                  <a:cubicBezTo>
                    <a:pt x="1227" y="642"/>
                    <a:pt x="1275" y="678"/>
                    <a:pt x="1334" y="678"/>
                  </a:cubicBezTo>
                  <a:cubicBezTo>
                    <a:pt x="1465" y="678"/>
                    <a:pt x="1549" y="523"/>
                    <a:pt x="1465" y="416"/>
                  </a:cubicBezTo>
                  <a:cubicBezTo>
                    <a:pt x="1268" y="146"/>
                    <a:pt x="954" y="1"/>
                    <a:pt x="642" y="1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20" name="Google Shape;10425;p59">
              <a:extLst>
                <a:ext uri="{FF2B5EF4-FFF2-40B4-BE49-F238E27FC236}">
                  <a16:creationId xmlns:a16="http://schemas.microsoft.com/office/drawing/2014/main" id="{26332A7E-C622-E364-8929-03EBBE0E5BD6}"/>
                </a:ext>
              </a:extLst>
            </p:cNvPr>
            <p:cNvSpPr/>
            <p:nvPr/>
          </p:nvSpPr>
          <p:spPr>
            <a:xfrm>
              <a:off x="6344283" y="3473247"/>
              <a:ext cx="41380" cy="32301"/>
            </a:xfrm>
            <a:custGeom>
              <a:avLst/>
              <a:gdLst/>
              <a:ahLst/>
              <a:cxnLst/>
              <a:rect l="l" t="t" r="r" b="b"/>
              <a:pathLst>
                <a:path w="1299" h="1014" extrusionOk="0">
                  <a:moveTo>
                    <a:pt x="1122" y="0"/>
                  </a:moveTo>
                  <a:cubicBezTo>
                    <a:pt x="1048" y="0"/>
                    <a:pt x="986" y="56"/>
                    <a:pt x="953" y="133"/>
                  </a:cubicBezTo>
                  <a:cubicBezTo>
                    <a:pt x="899" y="455"/>
                    <a:pt x="612" y="701"/>
                    <a:pt x="293" y="701"/>
                  </a:cubicBezTo>
                  <a:cubicBezTo>
                    <a:pt x="259" y="701"/>
                    <a:pt x="225" y="698"/>
                    <a:pt x="191" y="692"/>
                  </a:cubicBezTo>
                  <a:cubicBezTo>
                    <a:pt x="178" y="689"/>
                    <a:pt x="166" y="687"/>
                    <a:pt x="155" y="687"/>
                  </a:cubicBezTo>
                  <a:cubicBezTo>
                    <a:pt x="87" y="687"/>
                    <a:pt x="33" y="742"/>
                    <a:pt x="12" y="823"/>
                  </a:cubicBezTo>
                  <a:cubicBezTo>
                    <a:pt x="0" y="906"/>
                    <a:pt x="60" y="990"/>
                    <a:pt x="155" y="1002"/>
                  </a:cubicBezTo>
                  <a:cubicBezTo>
                    <a:pt x="215" y="1014"/>
                    <a:pt x="250" y="1014"/>
                    <a:pt x="310" y="1014"/>
                  </a:cubicBezTo>
                  <a:cubicBezTo>
                    <a:pt x="774" y="1014"/>
                    <a:pt x="1203" y="668"/>
                    <a:pt x="1286" y="180"/>
                  </a:cubicBezTo>
                  <a:cubicBezTo>
                    <a:pt x="1298" y="97"/>
                    <a:pt x="1239" y="13"/>
                    <a:pt x="1143" y="2"/>
                  </a:cubicBezTo>
                  <a:cubicBezTo>
                    <a:pt x="1136" y="1"/>
                    <a:pt x="1129" y="0"/>
                    <a:pt x="1122" y="0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21" name="Google Shape;10426;p59">
              <a:extLst>
                <a:ext uri="{FF2B5EF4-FFF2-40B4-BE49-F238E27FC236}">
                  <a16:creationId xmlns:a16="http://schemas.microsoft.com/office/drawing/2014/main" id="{55EB373C-ABE8-2A4C-7B15-5AD4785FAE00}"/>
                </a:ext>
              </a:extLst>
            </p:cNvPr>
            <p:cNvSpPr/>
            <p:nvPr/>
          </p:nvSpPr>
          <p:spPr>
            <a:xfrm>
              <a:off x="6203579" y="3348981"/>
              <a:ext cx="351615" cy="350373"/>
            </a:xfrm>
            <a:custGeom>
              <a:avLst/>
              <a:gdLst/>
              <a:ahLst/>
              <a:cxnLst/>
              <a:rect l="l" t="t" r="r" b="b"/>
              <a:pathLst>
                <a:path w="11038" h="10999" extrusionOk="0">
                  <a:moveTo>
                    <a:pt x="4995" y="1"/>
                  </a:moveTo>
                  <a:cubicBezTo>
                    <a:pt x="4687" y="1"/>
                    <a:pt x="4370" y="111"/>
                    <a:pt x="4132" y="331"/>
                  </a:cubicBezTo>
                  <a:cubicBezTo>
                    <a:pt x="3987" y="258"/>
                    <a:pt x="3828" y="224"/>
                    <a:pt x="3666" y="224"/>
                  </a:cubicBezTo>
                  <a:cubicBezTo>
                    <a:pt x="3298" y="224"/>
                    <a:pt x="2919" y="402"/>
                    <a:pt x="2679" y="700"/>
                  </a:cubicBezTo>
                  <a:cubicBezTo>
                    <a:pt x="2642" y="695"/>
                    <a:pt x="2604" y="692"/>
                    <a:pt x="2566" y="692"/>
                  </a:cubicBezTo>
                  <a:cubicBezTo>
                    <a:pt x="2064" y="692"/>
                    <a:pt x="1551" y="1122"/>
                    <a:pt x="1429" y="1676"/>
                  </a:cubicBezTo>
                  <a:cubicBezTo>
                    <a:pt x="881" y="1795"/>
                    <a:pt x="488" y="2462"/>
                    <a:pt x="643" y="3081"/>
                  </a:cubicBezTo>
                  <a:cubicBezTo>
                    <a:pt x="84" y="3379"/>
                    <a:pt x="0" y="4248"/>
                    <a:pt x="441" y="4784"/>
                  </a:cubicBezTo>
                  <a:cubicBezTo>
                    <a:pt x="336" y="5477"/>
                    <a:pt x="852" y="6142"/>
                    <a:pt x="1432" y="6142"/>
                  </a:cubicBezTo>
                  <a:cubicBezTo>
                    <a:pt x="1510" y="6142"/>
                    <a:pt x="1589" y="6130"/>
                    <a:pt x="1667" y="6105"/>
                  </a:cubicBezTo>
                  <a:cubicBezTo>
                    <a:pt x="1827" y="6308"/>
                    <a:pt x="2150" y="6444"/>
                    <a:pt x="2456" y="6444"/>
                  </a:cubicBezTo>
                  <a:cubicBezTo>
                    <a:pt x="2491" y="6444"/>
                    <a:pt x="2526" y="6442"/>
                    <a:pt x="2560" y="6439"/>
                  </a:cubicBezTo>
                  <a:cubicBezTo>
                    <a:pt x="3002" y="7378"/>
                    <a:pt x="3681" y="7769"/>
                    <a:pt x="4568" y="7769"/>
                  </a:cubicBezTo>
                  <a:cubicBezTo>
                    <a:pt x="4805" y="7769"/>
                    <a:pt x="5056" y="7741"/>
                    <a:pt x="5322" y="7689"/>
                  </a:cubicBezTo>
                  <a:cubicBezTo>
                    <a:pt x="5429" y="8070"/>
                    <a:pt x="5715" y="8534"/>
                    <a:pt x="6382" y="8915"/>
                  </a:cubicBezTo>
                  <a:cubicBezTo>
                    <a:pt x="7454" y="9534"/>
                    <a:pt x="7965" y="10022"/>
                    <a:pt x="8037" y="10487"/>
                  </a:cubicBezTo>
                  <a:cubicBezTo>
                    <a:pt x="8085" y="10796"/>
                    <a:pt x="8346" y="10999"/>
                    <a:pt x="8644" y="10999"/>
                  </a:cubicBezTo>
                  <a:cubicBezTo>
                    <a:pt x="9049" y="10999"/>
                    <a:pt x="9323" y="10630"/>
                    <a:pt x="9251" y="10260"/>
                  </a:cubicBezTo>
                  <a:lnTo>
                    <a:pt x="8835" y="8355"/>
                  </a:lnTo>
                  <a:cubicBezTo>
                    <a:pt x="9275" y="8260"/>
                    <a:pt x="9573" y="7927"/>
                    <a:pt x="9620" y="7593"/>
                  </a:cubicBezTo>
                  <a:cubicBezTo>
                    <a:pt x="9656" y="7308"/>
                    <a:pt x="9763" y="7177"/>
                    <a:pt x="9644" y="6867"/>
                  </a:cubicBezTo>
                  <a:cubicBezTo>
                    <a:pt x="10299" y="6808"/>
                    <a:pt x="10752" y="6081"/>
                    <a:pt x="10609" y="5427"/>
                  </a:cubicBezTo>
                  <a:cubicBezTo>
                    <a:pt x="11025" y="5034"/>
                    <a:pt x="11037" y="4212"/>
                    <a:pt x="10585" y="3831"/>
                  </a:cubicBezTo>
                  <a:cubicBezTo>
                    <a:pt x="10656" y="3307"/>
                    <a:pt x="10323" y="2760"/>
                    <a:pt x="9823" y="2545"/>
                  </a:cubicBezTo>
                  <a:cubicBezTo>
                    <a:pt x="9835" y="2355"/>
                    <a:pt x="9787" y="2164"/>
                    <a:pt x="9704" y="1974"/>
                  </a:cubicBezTo>
                  <a:cubicBezTo>
                    <a:pt x="9673" y="1919"/>
                    <a:pt x="9616" y="1890"/>
                    <a:pt x="9560" y="1890"/>
                  </a:cubicBezTo>
                  <a:cubicBezTo>
                    <a:pt x="9531" y="1890"/>
                    <a:pt x="9502" y="1898"/>
                    <a:pt x="9478" y="1914"/>
                  </a:cubicBezTo>
                  <a:cubicBezTo>
                    <a:pt x="9406" y="1950"/>
                    <a:pt x="9370" y="2057"/>
                    <a:pt x="9418" y="2129"/>
                  </a:cubicBezTo>
                  <a:cubicBezTo>
                    <a:pt x="9513" y="2295"/>
                    <a:pt x="9537" y="2474"/>
                    <a:pt x="9489" y="2605"/>
                  </a:cubicBezTo>
                  <a:cubicBezTo>
                    <a:pt x="9466" y="2700"/>
                    <a:pt x="9525" y="2783"/>
                    <a:pt x="9609" y="2819"/>
                  </a:cubicBezTo>
                  <a:cubicBezTo>
                    <a:pt x="10061" y="2926"/>
                    <a:pt x="10371" y="3438"/>
                    <a:pt x="10251" y="3855"/>
                  </a:cubicBezTo>
                  <a:cubicBezTo>
                    <a:pt x="10240" y="3938"/>
                    <a:pt x="10263" y="4010"/>
                    <a:pt x="10323" y="4034"/>
                  </a:cubicBezTo>
                  <a:cubicBezTo>
                    <a:pt x="10609" y="4212"/>
                    <a:pt x="10716" y="4724"/>
                    <a:pt x="10490" y="5105"/>
                  </a:cubicBezTo>
                  <a:cubicBezTo>
                    <a:pt x="10418" y="4950"/>
                    <a:pt x="10299" y="4748"/>
                    <a:pt x="10085" y="4557"/>
                  </a:cubicBezTo>
                  <a:cubicBezTo>
                    <a:pt x="10051" y="4529"/>
                    <a:pt x="10014" y="4514"/>
                    <a:pt x="9978" y="4514"/>
                  </a:cubicBezTo>
                  <a:cubicBezTo>
                    <a:pt x="9939" y="4514"/>
                    <a:pt x="9902" y="4532"/>
                    <a:pt x="9870" y="4569"/>
                  </a:cubicBezTo>
                  <a:cubicBezTo>
                    <a:pt x="9799" y="4653"/>
                    <a:pt x="9799" y="4736"/>
                    <a:pt x="9882" y="4796"/>
                  </a:cubicBezTo>
                  <a:cubicBezTo>
                    <a:pt x="10085" y="4974"/>
                    <a:pt x="10216" y="5200"/>
                    <a:pt x="10287" y="5462"/>
                  </a:cubicBezTo>
                  <a:lnTo>
                    <a:pt x="10287" y="5498"/>
                  </a:lnTo>
                  <a:cubicBezTo>
                    <a:pt x="10463" y="6016"/>
                    <a:pt x="10035" y="6624"/>
                    <a:pt x="9592" y="6624"/>
                  </a:cubicBezTo>
                  <a:cubicBezTo>
                    <a:pt x="9526" y="6624"/>
                    <a:pt x="9459" y="6611"/>
                    <a:pt x="9394" y="6581"/>
                  </a:cubicBezTo>
                  <a:lnTo>
                    <a:pt x="9359" y="6581"/>
                  </a:lnTo>
                  <a:cubicBezTo>
                    <a:pt x="9251" y="6510"/>
                    <a:pt x="9120" y="6462"/>
                    <a:pt x="8989" y="6462"/>
                  </a:cubicBezTo>
                  <a:lnTo>
                    <a:pt x="8180" y="6462"/>
                  </a:lnTo>
                  <a:cubicBezTo>
                    <a:pt x="8096" y="6462"/>
                    <a:pt x="8013" y="6534"/>
                    <a:pt x="8013" y="6629"/>
                  </a:cubicBezTo>
                  <a:cubicBezTo>
                    <a:pt x="8013" y="6712"/>
                    <a:pt x="8096" y="6796"/>
                    <a:pt x="8180" y="6796"/>
                  </a:cubicBezTo>
                  <a:lnTo>
                    <a:pt x="8989" y="6796"/>
                  </a:lnTo>
                  <a:cubicBezTo>
                    <a:pt x="9251" y="6796"/>
                    <a:pt x="9442" y="7046"/>
                    <a:pt x="9370" y="7296"/>
                  </a:cubicBezTo>
                  <a:cubicBezTo>
                    <a:pt x="9370" y="7308"/>
                    <a:pt x="9359" y="7367"/>
                    <a:pt x="9311" y="7605"/>
                  </a:cubicBezTo>
                  <a:cubicBezTo>
                    <a:pt x="9228" y="7927"/>
                    <a:pt x="8942" y="8141"/>
                    <a:pt x="8632" y="8141"/>
                  </a:cubicBezTo>
                  <a:lnTo>
                    <a:pt x="7596" y="8141"/>
                  </a:lnTo>
                  <a:cubicBezTo>
                    <a:pt x="7275" y="8141"/>
                    <a:pt x="6989" y="7927"/>
                    <a:pt x="6918" y="7605"/>
                  </a:cubicBezTo>
                  <a:cubicBezTo>
                    <a:pt x="6870" y="7355"/>
                    <a:pt x="6858" y="7296"/>
                    <a:pt x="6858" y="7296"/>
                  </a:cubicBezTo>
                  <a:cubicBezTo>
                    <a:pt x="6799" y="7046"/>
                    <a:pt x="6977" y="6796"/>
                    <a:pt x="7239" y="6796"/>
                  </a:cubicBezTo>
                  <a:lnTo>
                    <a:pt x="7501" y="6796"/>
                  </a:lnTo>
                  <a:cubicBezTo>
                    <a:pt x="7584" y="6796"/>
                    <a:pt x="7656" y="6712"/>
                    <a:pt x="7656" y="6629"/>
                  </a:cubicBezTo>
                  <a:cubicBezTo>
                    <a:pt x="7656" y="6534"/>
                    <a:pt x="7584" y="6462"/>
                    <a:pt x="7501" y="6462"/>
                  </a:cubicBezTo>
                  <a:lnTo>
                    <a:pt x="7239" y="6462"/>
                  </a:lnTo>
                  <a:cubicBezTo>
                    <a:pt x="6763" y="6462"/>
                    <a:pt x="6430" y="6915"/>
                    <a:pt x="6549" y="7355"/>
                  </a:cubicBezTo>
                  <a:cubicBezTo>
                    <a:pt x="6584" y="7593"/>
                    <a:pt x="6608" y="7665"/>
                    <a:pt x="6608" y="7665"/>
                  </a:cubicBezTo>
                  <a:cubicBezTo>
                    <a:pt x="6727" y="8129"/>
                    <a:pt x="7144" y="8439"/>
                    <a:pt x="7596" y="8439"/>
                  </a:cubicBezTo>
                  <a:lnTo>
                    <a:pt x="8525" y="8439"/>
                  </a:lnTo>
                  <a:lnTo>
                    <a:pt x="8942" y="10380"/>
                  </a:lnTo>
                  <a:cubicBezTo>
                    <a:pt x="8954" y="10463"/>
                    <a:pt x="8942" y="10558"/>
                    <a:pt x="8882" y="10630"/>
                  </a:cubicBezTo>
                  <a:cubicBezTo>
                    <a:pt x="8818" y="10703"/>
                    <a:pt x="8733" y="10737"/>
                    <a:pt x="8650" y="10737"/>
                  </a:cubicBezTo>
                  <a:cubicBezTo>
                    <a:pt x="8517" y="10737"/>
                    <a:pt x="8388" y="10648"/>
                    <a:pt x="8358" y="10487"/>
                  </a:cubicBezTo>
                  <a:cubicBezTo>
                    <a:pt x="8275" y="9903"/>
                    <a:pt x="7739" y="9368"/>
                    <a:pt x="6561" y="8677"/>
                  </a:cubicBezTo>
                  <a:cubicBezTo>
                    <a:pt x="5751" y="8225"/>
                    <a:pt x="5513" y="7570"/>
                    <a:pt x="5620" y="6998"/>
                  </a:cubicBezTo>
                  <a:lnTo>
                    <a:pt x="5620" y="6998"/>
                  </a:lnTo>
                  <a:cubicBezTo>
                    <a:pt x="5918" y="7129"/>
                    <a:pt x="5870" y="7272"/>
                    <a:pt x="6025" y="7272"/>
                  </a:cubicBezTo>
                  <a:cubicBezTo>
                    <a:pt x="6156" y="7272"/>
                    <a:pt x="6227" y="7117"/>
                    <a:pt x="6156" y="7010"/>
                  </a:cubicBezTo>
                  <a:cubicBezTo>
                    <a:pt x="6025" y="6820"/>
                    <a:pt x="5834" y="6712"/>
                    <a:pt x="5620" y="6653"/>
                  </a:cubicBezTo>
                  <a:lnTo>
                    <a:pt x="5584" y="6617"/>
                  </a:lnTo>
                  <a:cubicBezTo>
                    <a:pt x="5560" y="6605"/>
                    <a:pt x="5537" y="6599"/>
                    <a:pt x="5516" y="6599"/>
                  </a:cubicBezTo>
                  <a:cubicBezTo>
                    <a:pt x="5495" y="6599"/>
                    <a:pt x="5477" y="6605"/>
                    <a:pt x="5465" y="6617"/>
                  </a:cubicBezTo>
                  <a:cubicBezTo>
                    <a:pt x="5422" y="6610"/>
                    <a:pt x="5377" y="6607"/>
                    <a:pt x="5333" y="6607"/>
                  </a:cubicBezTo>
                  <a:cubicBezTo>
                    <a:pt x="5145" y="6607"/>
                    <a:pt x="4950" y="6666"/>
                    <a:pt x="4787" y="6772"/>
                  </a:cubicBezTo>
                  <a:cubicBezTo>
                    <a:pt x="4715" y="6831"/>
                    <a:pt x="4703" y="6927"/>
                    <a:pt x="4751" y="6998"/>
                  </a:cubicBezTo>
                  <a:cubicBezTo>
                    <a:pt x="4789" y="7044"/>
                    <a:pt x="4838" y="7071"/>
                    <a:pt x="4886" y="7071"/>
                  </a:cubicBezTo>
                  <a:cubicBezTo>
                    <a:pt x="4913" y="7071"/>
                    <a:pt x="4940" y="7063"/>
                    <a:pt x="4965" y="7046"/>
                  </a:cubicBezTo>
                  <a:cubicBezTo>
                    <a:pt x="5072" y="6974"/>
                    <a:pt x="5191" y="6939"/>
                    <a:pt x="5310" y="6939"/>
                  </a:cubicBezTo>
                  <a:cubicBezTo>
                    <a:pt x="5298" y="7058"/>
                    <a:pt x="5287" y="7224"/>
                    <a:pt x="5298" y="7403"/>
                  </a:cubicBezTo>
                  <a:cubicBezTo>
                    <a:pt x="5049" y="7450"/>
                    <a:pt x="4820" y="7475"/>
                    <a:pt x="4609" y="7475"/>
                  </a:cubicBezTo>
                  <a:cubicBezTo>
                    <a:pt x="3761" y="7475"/>
                    <a:pt x="3208" y="7082"/>
                    <a:pt x="2846" y="6224"/>
                  </a:cubicBezTo>
                  <a:cubicBezTo>
                    <a:pt x="2798" y="6058"/>
                    <a:pt x="2762" y="5796"/>
                    <a:pt x="2798" y="5688"/>
                  </a:cubicBezTo>
                  <a:cubicBezTo>
                    <a:pt x="2822" y="5605"/>
                    <a:pt x="2786" y="5510"/>
                    <a:pt x="2691" y="5486"/>
                  </a:cubicBezTo>
                  <a:cubicBezTo>
                    <a:pt x="2672" y="5478"/>
                    <a:pt x="2652" y="5474"/>
                    <a:pt x="2633" y="5474"/>
                  </a:cubicBezTo>
                  <a:cubicBezTo>
                    <a:pt x="2568" y="5474"/>
                    <a:pt x="2507" y="5517"/>
                    <a:pt x="2489" y="5581"/>
                  </a:cubicBezTo>
                  <a:cubicBezTo>
                    <a:pt x="2429" y="5748"/>
                    <a:pt x="2453" y="5974"/>
                    <a:pt x="2489" y="6141"/>
                  </a:cubicBezTo>
                  <a:cubicBezTo>
                    <a:pt x="2469" y="6142"/>
                    <a:pt x="2450" y="6143"/>
                    <a:pt x="2431" y="6143"/>
                  </a:cubicBezTo>
                  <a:cubicBezTo>
                    <a:pt x="2141" y="6143"/>
                    <a:pt x="1950" y="5980"/>
                    <a:pt x="1905" y="5879"/>
                  </a:cubicBezTo>
                  <a:cubicBezTo>
                    <a:pt x="1893" y="5843"/>
                    <a:pt x="1858" y="5808"/>
                    <a:pt x="1810" y="5796"/>
                  </a:cubicBezTo>
                  <a:cubicBezTo>
                    <a:pt x="1789" y="5787"/>
                    <a:pt x="1771" y="5783"/>
                    <a:pt x="1753" y="5783"/>
                  </a:cubicBezTo>
                  <a:cubicBezTo>
                    <a:pt x="1701" y="5783"/>
                    <a:pt x="1658" y="5816"/>
                    <a:pt x="1596" y="5843"/>
                  </a:cubicBezTo>
                  <a:cubicBezTo>
                    <a:pt x="1552" y="5855"/>
                    <a:pt x="1509" y="5861"/>
                    <a:pt x="1466" y="5861"/>
                  </a:cubicBezTo>
                  <a:cubicBezTo>
                    <a:pt x="1050" y="5861"/>
                    <a:pt x="679" y="5315"/>
                    <a:pt x="798" y="4807"/>
                  </a:cubicBezTo>
                  <a:cubicBezTo>
                    <a:pt x="846" y="4653"/>
                    <a:pt x="643" y="4653"/>
                    <a:pt x="536" y="4260"/>
                  </a:cubicBezTo>
                  <a:cubicBezTo>
                    <a:pt x="417" y="3855"/>
                    <a:pt x="584" y="3462"/>
                    <a:pt x="893" y="3367"/>
                  </a:cubicBezTo>
                  <a:cubicBezTo>
                    <a:pt x="977" y="3343"/>
                    <a:pt x="1036" y="3248"/>
                    <a:pt x="1000" y="3164"/>
                  </a:cubicBezTo>
                  <a:cubicBezTo>
                    <a:pt x="798" y="2664"/>
                    <a:pt x="1131" y="2045"/>
                    <a:pt x="1596" y="2009"/>
                  </a:cubicBezTo>
                  <a:cubicBezTo>
                    <a:pt x="1667" y="2009"/>
                    <a:pt x="1739" y="1950"/>
                    <a:pt x="1739" y="1867"/>
                  </a:cubicBezTo>
                  <a:cubicBezTo>
                    <a:pt x="1781" y="1436"/>
                    <a:pt x="2175" y="1060"/>
                    <a:pt x="2570" y="1060"/>
                  </a:cubicBezTo>
                  <a:cubicBezTo>
                    <a:pt x="2623" y="1060"/>
                    <a:pt x="2675" y="1067"/>
                    <a:pt x="2727" y="1081"/>
                  </a:cubicBezTo>
                  <a:cubicBezTo>
                    <a:pt x="2736" y="1082"/>
                    <a:pt x="2745" y="1083"/>
                    <a:pt x="2754" y="1083"/>
                  </a:cubicBezTo>
                  <a:cubicBezTo>
                    <a:pt x="2816" y="1083"/>
                    <a:pt x="2874" y="1049"/>
                    <a:pt x="2905" y="997"/>
                  </a:cubicBezTo>
                  <a:cubicBezTo>
                    <a:pt x="3065" y="744"/>
                    <a:pt x="3387" y="579"/>
                    <a:pt x="3692" y="579"/>
                  </a:cubicBezTo>
                  <a:cubicBezTo>
                    <a:pt x="3773" y="579"/>
                    <a:pt x="3854" y="591"/>
                    <a:pt x="3929" y="616"/>
                  </a:cubicBezTo>
                  <a:cubicBezTo>
                    <a:pt x="3870" y="700"/>
                    <a:pt x="3810" y="819"/>
                    <a:pt x="3810" y="962"/>
                  </a:cubicBezTo>
                  <a:cubicBezTo>
                    <a:pt x="3774" y="962"/>
                    <a:pt x="3739" y="974"/>
                    <a:pt x="3703" y="974"/>
                  </a:cubicBezTo>
                  <a:cubicBezTo>
                    <a:pt x="3465" y="1045"/>
                    <a:pt x="3298" y="1212"/>
                    <a:pt x="3298" y="1212"/>
                  </a:cubicBezTo>
                  <a:cubicBezTo>
                    <a:pt x="3239" y="1271"/>
                    <a:pt x="3239" y="1378"/>
                    <a:pt x="3298" y="1438"/>
                  </a:cubicBezTo>
                  <a:cubicBezTo>
                    <a:pt x="3328" y="1468"/>
                    <a:pt x="3370" y="1483"/>
                    <a:pt x="3411" y="1483"/>
                  </a:cubicBezTo>
                  <a:cubicBezTo>
                    <a:pt x="3453" y="1483"/>
                    <a:pt x="3495" y="1468"/>
                    <a:pt x="3524" y="1438"/>
                  </a:cubicBezTo>
                  <a:cubicBezTo>
                    <a:pt x="3532" y="1422"/>
                    <a:pt x="3715" y="1247"/>
                    <a:pt x="3964" y="1247"/>
                  </a:cubicBezTo>
                  <a:cubicBezTo>
                    <a:pt x="4094" y="1247"/>
                    <a:pt x="4243" y="1295"/>
                    <a:pt x="4394" y="1438"/>
                  </a:cubicBezTo>
                  <a:cubicBezTo>
                    <a:pt x="4417" y="1462"/>
                    <a:pt x="4465" y="1474"/>
                    <a:pt x="4513" y="1474"/>
                  </a:cubicBezTo>
                  <a:cubicBezTo>
                    <a:pt x="4656" y="1474"/>
                    <a:pt x="4715" y="1295"/>
                    <a:pt x="4632" y="1200"/>
                  </a:cubicBezTo>
                  <a:cubicBezTo>
                    <a:pt x="4465" y="1033"/>
                    <a:pt x="4286" y="962"/>
                    <a:pt x="4132" y="926"/>
                  </a:cubicBezTo>
                  <a:cubicBezTo>
                    <a:pt x="4155" y="819"/>
                    <a:pt x="4251" y="688"/>
                    <a:pt x="4298" y="664"/>
                  </a:cubicBezTo>
                  <a:lnTo>
                    <a:pt x="4298" y="640"/>
                  </a:lnTo>
                  <a:cubicBezTo>
                    <a:pt x="4502" y="424"/>
                    <a:pt x="4770" y="329"/>
                    <a:pt x="5016" y="329"/>
                  </a:cubicBezTo>
                  <a:cubicBezTo>
                    <a:pt x="5257" y="329"/>
                    <a:pt x="5478" y="421"/>
                    <a:pt x="5596" y="581"/>
                  </a:cubicBezTo>
                  <a:cubicBezTo>
                    <a:pt x="5620" y="628"/>
                    <a:pt x="5668" y="640"/>
                    <a:pt x="5715" y="664"/>
                  </a:cubicBezTo>
                  <a:cubicBezTo>
                    <a:pt x="5763" y="664"/>
                    <a:pt x="5799" y="640"/>
                    <a:pt x="5834" y="616"/>
                  </a:cubicBezTo>
                  <a:cubicBezTo>
                    <a:pt x="5984" y="476"/>
                    <a:pt x="6190" y="411"/>
                    <a:pt x="6397" y="411"/>
                  </a:cubicBezTo>
                  <a:cubicBezTo>
                    <a:pt x="6700" y="411"/>
                    <a:pt x="7005" y="552"/>
                    <a:pt x="7132" y="807"/>
                  </a:cubicBezTo>
                  <a:cubicBezTo>
                    <a:pt x="7153" y="869"/>
                    <a:pt x="7210" y="904"/>
                    <a:pt x="7287" y="904"/>
                  </a:cubicBezTo>
                  <a:cubicBezTo>
                    <a:pt x="7299" y="904"/>
                    <a:pt x="7310" y="904"/>
                    <a:pt x="7323" y="902"/>
                  </a:cubicBezTo>
                  <a:cubicBezTo>
                    <a:pt x="7391" y="883"/>
                    <a:pt x="7462" y="874"/>
                    <a:pt x="7533" y="874"/>
                  </a:cubicBezTo>
                  <a:cubicBezTo>
                    <a:pt x="7908" y="874"/>
                    <a:pt x="8292" y="1123"/>
                    <a:pt x="8382" y="1474"/>
                  </a:cubicBezTo>
                  <a:cubicBezTo>
                    <a:pt x="8392" y="1544"/>
                    <a:pt x="8445" y="1598"/>
                    <a:pt x="8519" y="1598"/>
                  </a:cubicBezTo>
                  <a:cubicBezTo>
                    <a:pt x="8533" y="1598"/>
                    <a:pt x="8546" y="1596"/>
                    <a:pt x="8561" y="1593"/>
                  </a:cubicBezTo>
                  <a:cubicBezTo>
                    <a:pt x="8578" y="1591"/>
                    <a:pt x="8595" y="1590"/>
                    <a:pt x="8612" y="1590"/>
                  </a:cubicBezTo>
                  <a:cubicBezTo>
                    <a:pt x="8726" y="1590"/>
                    <a:pt x="8843" y="1624"/>
                    <a:pt x="8978" y="1676"/>
                  </a:cubicBezTo>
                  <a:cubicBezTo>
                    <a:pt x="8994" y="1682"/>
                    <a:pt x="9013" y="1685"/>
                    <a:pt x="9033" y="1685"/>
                  </a:cubicBezTo>
                  <a:cubicBezTo>
                    <a:pt x="9095" y="1685"/>
                    <a:pt x="9162" y="1654"/>
                    <a:pt x="9180" y="1581"/>
                  </a:cubicBezTo>
                  <a:cubicBezTo>
                    <a:pt x="9216" y="1497"/>
                    <a:pt x="9180" y="1402"/>
                    <a:pt x="9097" y="1378"/>
                  </a:cubicBezTo>
                  <a:cubicBezTo>
                    <a:pt x="8942" y="1319"/>
                    <a:pt x="8799" y="1271"/>
                    <a:pt x="8644" y="1271"/>
                  </a:cubicBezTo>
                  <a:cubicBezTo>
                    <a:pt x="8472" y="841"/>
                    <a:pt x="7989" y="547"/>
                    <a:pt x="7502" y="547"/>
                  </a:cubicBezTo>
                  <a:cubicBezTo>
                    <a:pt x="7450" y="547"/>
                    <a:pt x="7398" y="550"/>
                    <a:pt x="7346" y="557"/>
                  </a:cubicBezTo>
                  <a:cubicBezTo>
                    <a:pt x="7145" y="251"/>
                    <a:pt x="6767" y="81"/>
                    <a:pt x="6386" y="81"/>
                  </a:cubicBezTo>
                  <a:cubicBezTo>
                    <a:pt x="6159" y="81"/>
                    <a:pt x="5931" y="142"/>
                    <a:pt x="5739" y="271"/>
                  </a:cubicBezTo>
                  <a:cubicBezTo>
                    <a:pt x="5542" y="91"/>
                    <a:pt x="5272" y="1"/>
                    <a:pt x="4995" y="1"/>
                  </a:cubicBezTo>
                  <a:close/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</p:grpSp>
      <p:sp>
        <p:nvSpPr>
          <p:cNvPr id="22" name="Title 2">
            <a:extLst>
              <a:ext uri="{FF2B5EF4-FFF2-40B4-BE49-F238E27FC236}">
                <a16:creationId xmlns:a16="http://schemas.microsoft.com/office/drawing/2014/main" id="{94442569-FC37-BA2B-7D3E-F141F0B96252}"/>
              </a:ext>
            </a:extLst>
          </p:cNvPr>
          <p:cNvSpPr txBox="1">
            <a:spLocks/>
          </p:cNvSpPr>
          <p:nvPr/>
        </p:nvSpPr>
        <p:spPr>
          <a:xfrm>
            <a:off x="-677146" y="538694"/>
            <a:ext cx="513995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3600" dirty="0"/>
              <a:t>Future Work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48C8-77A1-D6DD-E52A-49E9410E7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06" y="633822"/>
            <a:ext cx="2622000" cy="837300"/>
          </a:xfrm>
        </p:spPr>
        <p:txBody>
          <a:bodyPr/>
          <a:lstStyle/>
          <a:p>
            <a:r>
              <a:rPr lang="en-US" sz="3600" dirty="0"/>
              <a:t>Call to 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04313-D7C3-6305-6F53-6E771A142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593" y="1824505"/>
            <a:ext cx="3785854" cy="2552939"/>
          </a:xfrm>
        </p:spPr>
        <p:txBody>
          <a:bodyPr/>
          <a:lstStyle/>
          <a:p>
            <a:pPr algn="l"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/>
              <a:t>Use predictive models as part of a broader investment strategy.</a:t>
            </a:r>
          </a:p>
          <a:p>
            <a:pPr algn="l"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/>
              <a:t>Combine models with qualitative analysis and expert judgment.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B854A4B-0B89-4FF4-E902-8856EC09DDA9}"/>
              </a:ext>
            </a:extLst>
          </p:cNvPr>
          <p:cNvSpPr txBox="1">
            <a:spLocks/>
          </p:cNvSpPr>
          <p:nvPr/>
        </p:nvSpPr>
        <p:spPr>
          <a:xfrm>
            <a:off x="4572000" y="1824506"/>
            <a:ext cx="3565361" cy="255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l"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/>
              <a:t>Focus on feature engineering for improved model accuracy.</a:t>
            </a:r>
          </a:p>
          <a:p>
            <a:pPr algn="l"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/>
              <a:t>Integrate diverse data sources to enhance model utility.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D06FF9-A9F8-E0D8-0D67-26275CA62FC7}"/>
              </a:ext>
            </a:extLst>
          </p:cNvPr>
          <p:cNvCxnSpPr/>
          <p:nvPr/>
        </p:nvCxnSpPr>
        <p:spPr>
          <a:xfrm>
            <a:off x="4377447" y="1731523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779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31F0D4D-8059-AEFA-3085-EA68CF534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119" y="1328396"/>
            <a:ext cx="5807413" cy="3058777"/>
          </a:xfrm>
        </p:spPr>
        <p:txBody>
          <a:bodyPr/>
          <a:lstStyle/>
          <a:p>
            <a:pPr algn="l"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/>
              <a:t>Machine learning can identify stock price trends but lacks precision.</a:t>
            </a:r>
          </a:p>
          <a:p>
            <a:pPr algn="l"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/>
              <a:t>High recall achieved, but false positives limit model reliability.</a:t>
            </a:r>
          </a:p>
          <a:p>
            <a:pPr algn="l"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/>
              <a:t>Future work: Incorporate external data (e.g., market sentiment, macro indicators).</a:t>
            </a:r>
          </a:p>
          <a:p>
            <a:pPr algn="l"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/>
              <a:t>Refine models to improve prediction accuracy.</a:t>
            </a:r>
          </a:p>
          <a:p>
            <a:pPr algn="l"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/>
              <a:t>Integrate quantitative predictions with qualitative insights for better investment tools.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91272823-F32B-AE1A-39B2-5FF1A1CA3E38}"/>
              </a:ext>
            </a:extLst>
          </p:cNvPr>
          <p:cNvSpPr txBox="1">
            <a:spLocks/>
          </p:cNvSpPr>
          <p:nvPr/>
        </p:nvSpPr>
        <p:spPr>
          <a:xfrm>
            <a:off x="-677146" y="538694"/>
            <a:ext cx="513995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36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91027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B1C47C-FEA7-19F5-CA02-42437D9BB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139252"/>
            <a:ext cx="7670736" cy="2630023"/>
          </a:xfrm>
        </p:spPr>
        <p:txBody>
          <a:bodyPr/>
          <a:lstStyle/>
          <a:p>
            <a:r>
              <a:rPr lang="en-US" sz="2000" dirty="0"/>
              <a:t>Project Objective:</a:t>
            </a:r>
          </a:p>
          <a:p>
            <a:pPr lvl="1"/>
            <a:r>
              <a:rPr lang="en-US" sz="2000" dirty="0"/>
              <a:t>Explore the predictive power of various models on NVIDIA stock movements</a:t>
            </a:r>
          </a:p>
          <a:p>
            <a:r>
              <a:rPr lang="en-US" sz="2000" dirty="0"/>
              <a:t>Understand how tech innovations, like GPU releases, can affect the stock market.</a:t>
            </a:r>
          </a:p>
          <a:p>
            <a:r>
              <a:rPr lang="en-US" sz="2000" dirty="0"/>
              <a:t>Can we reliably predict NVIDIA stock price movement through solely stock market data?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4C8E05-CD91-C6D9-1D41-B1C82B4BAF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Google Shape;482;p27">
            <a:extLst>
              <a:ext uri="{FF2B5EF4-FFF2-40B4-BE49-F238E27FC236}">
                <a16:creationId xmlns:a16="http://schemas.microsoft.com/office/drawing/2014/main" id="{C0F53345-8EDD-2C21-F47E-BF38158B8587}"/>
              </a:ext>
            </a:extLst>
          </p:cNvPr>
          <p:cNvSpPr/>
          <p:nvPr/>
        </p:nvSpPr>
        <p:spPr>
          <a:xfrm>
            <a:off x="8102017" y="165375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90;p27">
            <a:extLst>
              <a:ext uri="{FF2B5EF4-FFF2-40B4-BE49-F238E27FC236}">
                <a16:creationId xmlns:a16="http://schemas.microsoft.com/office/drawing/2014/main" id="{D6175804-CD8B-23FB-56E8-270820075729}"/>
              </a:ext>
            </a:extLst>
          </p:cNvPr>
          <p:cNvSpPr/>
          <p:nvPr/>
        </p:nvSpPr>
        <p:spPr>
          <a:xfrm>
            <a:off x="8225466" y="271892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53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body" idx="1"/>
          </p:nvPr>
        </p:nvSpPr>
        <p:spPr>
          <a:xfrm>
            <a:off x="700077" y="989475"/>
            <a:ext cx="7350142" cy="3480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/>
              <a:t>Historical stock data for NVIDIA (2000-2024)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/>
              <a:t>Key features: Date, Open, High, Low, Close, Adjusted Close, Volume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/>
              <a:t>Sourced from Kaggle, over 6,000 entries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Quality: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/>
              <a:t>No missing values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/>
              <a:t>Reliable for predictive modeling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Organization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/>
              <a:t>Chronologically structured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/>
              <a:t>Essential for temporal accuracy in models</a:t>
            </a:r>
          </a:p>
        </p:txBody>
      </p:sp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Overview</a:t>
            </a:r>
            <a:endParaRPr dirty="0"/>
          </a:p>
        </p:txBody>
      </p:sp>
      <p:grpSp>
        <p:nvGrpSpPr>
          <p:cNvPr id="529" name="Google Shape;529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7832348-B792-2ADB-B8C8-D973740496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35"/>
          <a:stretch/>
        </p:blipFill>
        <p:spPr>
          <a:xfrm>
            <a:off x="4543757" y="2315430"/>
            <a:ext cx="4258904" cy="1472361"/>
          </a:xfrm>
          <a:prstGeom prst="rect">
            <a:avLst/>
          </a:prstGeom>
        </p:spPr>
      </p:pic>
      <p:sp>
        <p:nvSpPr>
          <p:cNvPr id="4" name="Google Shape;482;p27">
            <a:extLst>
              <a:ext uri="{FF2B5EF4-FFF2-40B4-BE49-F238E27FC236}">
                <a16:creationId xmlns:a16="http://schemas.microsoft.com/office/drawing/2014/main" id="{F6876AFD-21B8-D398-C8F9-AA8F0052AC8A}"/>
              </a:ext>
            </a:extLst>
          </p:cNvPr>
          <p:cNvSpPr/>
          <p:nvPr/>
        </p:nvSpPr>
        <p:spPr>
          <a:xfrm>
            <a:off x="8102017" y="165375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90;p27">
            <a:extLst>
              <a:ext uri="{FF2B5EF4-FFF2-40B4-BE49-F238E27FC236}">
                <a16:creationId xmlns:a16="http://schemas.microsoft.com/office/drawing/2014/main" id="{61A70506-9F4A-324E-B4CF-3A4C5E3F23BF}"/>
              </a:ext>
            </a:extLst>
          </p:cNvPr>
          <p:cNvSpPr/>
          <p:nvPr/>
        </p:nvSpPr>
        <p:spPr>
          <a:xfrm>
            <a:off x="8225466" y="271892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0BE576-0119-A279-CFEC-6A1EDBD4E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3073281" cy="577800"/>
          </a:xfrm>
        </p:spPr>
        <p:txBody>
          <a:bodyPr/>
          <a:lstStyle/>
          <a:p>
            <a:r>
              <a:rPr lang="en-US" dirty="0"/>
              <a:t>Data Preparation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53340-2BD5-C1AE-B761-1D2471B0C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23" y="989475"/>
            <a:ext cx="6862399" cy="3548892"/>
          </a:xfrm>
          <a:prstGeom prst="rect">
            <a:avLst/>
          </a:prstGeom>
        </p:spPr>
      </p:pic>
      <p:sp>
        <p:nvSpPr>
          <p:cNvPr id="2" name="Google Shape;482;p27">
            <a:extLst>
              <a:ext uri="{FF2B5EF4-FFF2-40B4-BE49-F238E27FC236}">
                <a16:creationId xmlns:a16="http://schemas.microsoft.com/office/drawing/2014/main" id="{E838C86F-C1D6-2F76-9763-3CB2F6CD70A9}"/>
              </a:ext>
            </a:extLst>
          </p:cNvPr>
          <p:cNvSpPr/>
          <p:nvPr/>
        </p:nvSpPr>
        <p:spPr>
          <a:xfrm>
            <a:off x="8102017" y="165375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90;p27">
            <a:extLst>
              <a:ext uri="{FF2B5EF4-FFF2-40B4-BE49-F238E27FC236}">
                <a16:creationId xmlns:a16="http://schemas.microsoft.com/office/drawing/2014/main" id="{25B3B30F-61F6-A8BB-AC5D-F7B78C34C08A}"/>
              </a:ext>
            </a:extLst>
          </p:cNvPr>
          <p:cNvSpPr/>
          <p:nvPr/>
        </p:nvSpPr>
        <p:spPr>
          <a:xfrm>
            <a:off x="8225466" y="271892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96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>
          <a:extLst>
            <a:ext uri="{FF2B5EF4-FFF2-40B4-BE49-F238E27FC236}">
              <a16:creationId xmlns:a16="http://schemas.microsoft.com/office/drawing/2014/main" id="{D1FAEE74-C0C8-C7BC-42F2-715BCF6BF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Magnifying glass outline">
            <a:extLst>
              <a:ext uri="{FF2B5EF4-FFF2-40B4-BE49-F238E27FC236}">
                <a16:creationId xmlns:a16="http://schemas.microsoft.com/office/drawing/2014/main" id="{0BACEA1D-9A2A-2A42-A272-137DB4436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939250" y="-41743"/>
            <a:ext cx="4986867" cy="4986867"/>
          </a:xfrm>
          <a:prstGeom prst="rect">
            <a:avLst/>
          </a:prstGeom>
        </p:spPr>
      </p:pic>
      <p:sp>
        <p:nvSpPr>
          <p:cNvPr id="507" name="Google Shape;507;p28">
            <a:extLst>
              <a:ext uri="{FF2B5EF4-FFF2-40B4-BE49-F238E27FC236}">
                <a16:creationId xmlns:a16="http://schemas.microsoft.com/office/drawing/2014/main" id="{401ACD62-54BC-5865-58D2-B920448D03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0077" y="989475"/>
            <a:ext cx="7350142" cy="3480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/>
              <a:t>Uncovered trends and key observations.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/>
              <a:t>Spikes in trading volume around major product releases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Product Releases Impact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/>
              <a:t>Examples: RTX and GTX GPU launches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/>
              <a:t>Volume surges show increased investor interest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Framing for Modeling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/>
              <a:t>Insights inform our approach to predicting stock movements.</a:t>
            </a:r>
          </a:p>
        </p:txBody>
      </p:sp>
      <p:sp>
        <p:nvSpPr>
          <p:cNvPr id="508" name="Google Shape;508;p28">
            <a:extLst>
              <a:ext uri="{FF2B5EF4-FFF2-40B4-BE49-F238E27FC236}">
                <a16:creationId xmlns:a16="http://schemas.microsoft.com/office/drawing/2014/main" id="{9279A571-F94D-7DE8-2708-8AB07231E28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60510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grpSp>
        <p:nvGrpSpPr>
          <p:cNvPr id="529" name="Google Shape;529;p28">
            <a:extLst>
              <a:ext uri="{FF2B5EF4-FFF2-40B4-BE49-F238E27FC236}">
                <a16:creationId xmlns:a16="http://schemas.microsoft.com/office/drawing/2014/main" id="{120526C7-0A96-6BA1-B4EC-E8CD8BC2AE3F}"/>
              </a:ext>
            </a:extLst>
          </p:cNvPr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>
              <a:extLst>
                <a:ext uri="{FF2B5EF4-FFF2-40B4-BE49-F238E27FC236}">
                  <a16:creationId xmlns:a16="http://schemas.microsoft.com/office/drawing/2014/main" id="{A774E387-D930-9F01-16B2-950650A8BB75}"/>
                </a:ext>
              </a:extLst>
            </p:cNvPr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>
              <a:extLst>
                <a:ext uri="{FF2B5EF4-FFF2-40B4-BE49-F238E27FC236}">
                  <a16:creationId xmlns:a16="http://schemas.microsoft.com/office/drawing/2014/main" id="{42174EB5-628D-6A71-0934-99C39B1CEABA}"/>
                </a:ext>
              </a:extLst>
            </p:cNvPr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>
              <a:extLst>
                <a:ext uri="{FF2B5EF4-FFF2-40B4-BE49-F238E27FC236}">
                  <a16:creationId xmlns:a16="http://schemas.microsoft.com/office/drawing/2014/main" id="{7FD53C04-B171-1454-333A-5E1939F682EC}"/>
                </a:ext>
              </a:extLst>
            </p:cNvPr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>
              <a:extLst>
                <a:ext uri="{FF2B5EF4-FFF2-40B4-BE49-F238E27FC236}">
                  <a16:creationId xmlns:a16="http://schemas.microsoft.com/office/drawing/2014/main" id="{3087DE6F-D126-EE7B-7A78-63E6445D43F6}"/>
                </a:ext>
              </a:extLst>
            </p:cNvPr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>
              <a:extLst>
                <a:ext uri="{FF2B5EF4-FFF2-40B4-BE49-F238E27FC236}">
                  <a16:creationId xmlns:a16="http://schemas.microsoft.com/office/drawing/2014/main" id="{19B9FF12-0355-A636-28CE-87BCD6E1B9E9}"/>
                </a:ext>
              </a:extLst>
            </p:cNvPr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483;p27">
            <a:extLst>
              <a:ext uri="{FF2B5EF4-FFF2-40B4-BE49-F238E27FC236}">
                <a16:creationId xmlns:a16="http://schemas.microsoft.com/office/drawing/2014/main" id="{5674C55A-F641-4A30-FD49-122E4C4B2697}"/>
              </a:ext>
            </a:extLst>
          </p:cNvPr>
          <p:cNvSpPr/>
          <p:nvPr/>
        </p:nvSpPr>
        <p:spPr>
          <a:xfrm>
            <a:off x="8113125" y="26390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" name="Google Shape;491;p27">
            <a:extLst>
              <a:ext uri="{FF2B5EF4-FFF2-40B4-BE49-F238E27FC236}">
                <a16:creationId xmlns:a16="http://schemas.microsoft.com/office/drawing/2014/main" id="{B724D528-B82A-92F5-EF9F-F6C0CCE49057}"/>
              </a:ext>
            </a:extLst>
          </p:cNvPr>
          <p:cNvGrpSpPr/>
          <p:nvPr/>
        </p:nvGrpSpPr>
        <p:grpSpPr>
          <a:xfrm>
            <a:off x="8245856" y="385810"/>
            <a:ext cx="577210" cy="580282"/>
            <a:chOff x="3095745" y="3805393"/>
            <a:chExt cx="352840" cy="354717"/>
          </a:xfrm>
        </p:grpSpPr>
        <p:sp>
          <p:nvSpPr>
            <p:cNvPr id="14" name="Google Shape;492;p27">
              <a:extLst>
                <a:ext uri="{FF2B5EF4-FFF2-40B4-BE49-F238E27FC236}">
                  <a16:creationId xmlns:a16="http://schemas.microsoft.com/office/drawing/2014/main" id="{A0C5A7D1-92A9-873F-ECF9-04F8009117FE}"/>
                </a:ext>
              </a:extLst>
            </p:cNvPr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93;p27">
              <a:extLst>
                <a:ext uri="{FF2B5EF4-FFF2-40B4-BE49-F238E27FC236}">
                  <a16:creationId xmlns:a16="http://schemas.microsoft.com/office/drawing/2014/main" id="{45458E95-9E28-227E-F5CB-CE8D704F3CFD}"/>
                </a:ext>
              </a:extLst>
            </p:cNvPr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94;p27">
              <a:extLst>
                <a:ext uri="{FF2B5EF4-FFF2-40B4-BE49-F238E27FC236}">
                  <a16:creationId xmlns:a16="http://schemas.microsoft.com/office/drawing/2014/main" id="{CB97FCC6-BD5A-CBE4-6B67-65C64807E6A4}"/>
                </a:ext>
              </a:extLst>
            </p:cNvPr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95;p27">
              <a:extLst>
                <a:ext uri="{FF2B5EF4-FFF2-40B4-BE49-F238E27FC236}">
                  <a16:creationId xmlns:a16="http://schemas.microsoft.com/office/drawing/2014/main" id="{2C7DA18A-78D0-472C-67B3-4E8CD219006B}"/>
                </a:ext>
              </a:extLst>
            </p:cNvPr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96;p27">
              <a:extLst>
                <a:ext uri="{FF2B5EF4-FFF2-40B4-BE49-F238E27FC236}">
                  <a16:creationId xmlns:a16="http://schemas.microsoft.com/office/drawing/2014/main" id="{A873B356-BB74-98E6-15D6-A53AA578DD86}"/>
                </a:ext>
              </a:extLst>
            </p:cNvPr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97;p27">
              <a:extLst>
                <a:ext uri="{FF2B5EF4-FFF2-40B4-BE49-F238E27FC236}">
                  <a16:creationId xmlns:a16="http://schemas.microsoft.com/office/drawing/2014/main" id="{890CBC7F-E347-59EE-B52D-504BF22E0C3A}"/>
                </a:ext>
              </a:extLst>
            </p:cNvPr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633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5229-DEC3-DEAB-8124-2050EE08E2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2F704-EA7E-C1FD-ADFF-C52DB7DE75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325AE1-613F-C9CA-1456-D615DB51E082}"/>
              </a:ext>
            </a:extLst>
          </p:cNvPr>
          <p:cNvSpPr>
            <a:spLocks noGrp="1"/>
          </p:cNvSpPr>
          <p:nvPr>
            <p:ph type="ctr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B787230-DDBD-1528-96E0-E223081F7A4C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A8CC52F-0BE0-9899-6FC1-4151FF8C2BEE}"/>
              </a:ext>
            </a:extLst>
          </p:cNvPr>
          <p:cNvSpPr>
            <a:spLocks noGrp="1"/>
          </p:cNvSpPr>
          <p:nvPr>
            <p:ph type="ctr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Google Shape;483;p27">
            <a:extLst>
              <a:ext uri="{FF2B5EF4-FFF2-40B4-BE49-F238E27FC236}">
                <a16:creationId xmlns:a16="http://schemas.microsoft.com/office/drawing/2014/main" id="{3EB69B16-AF68-000F-B913-E7D221D676AF}"/>
              </a:ext>
            </a:extLst>
          </p:cNvPr>
          <p:cNvSpPr/>
          <p:nvPr/>
        </p:nvSpPr>
        <p:spPr>
          <a:xfrm>
            <a:off x="8113125" y="26390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" name="Google Shape;491;p27">
            <a:extLst>
              <a:ext uri="{FF2B5EF4-FFF2-40B4-BE49-F238E27FC236}">
                <a16:creationId xmlns:a16="http://schemas.microsoft.com/office/drawing/2014/main" id="{F4135BF1-7C57-C8F6-2791-C84CC155B8AB}"/>
              </a:ext>
            </a:extLst>
          </p:cNvPr>
          <p:cNvGrpSpPr/>
          <p:nvPr/>
        </p:nvGrpSpPr>
        <p:grpSpPr>
          <a:xfrm>
            <a:off x="8245856" y="385810"/>
            <a:ext cx="577210" cy="580282"/>
            <a:chOff x="3095745" y="3805393"/>
            <a:chExt cx="352840" cy="354717"/>
          </a:xfrm>
        </p:grpSpPr>
        <p:sp>
          <p:nvSpPr>
            <p:cNvPr id="10" name="Google Shape;492;p27">
              <a:extLst>
                <a:ext uri="{FF2B5EF4-FFF2-40B4-BE49-F238E27FC236}">
                  <a16:creationId xmlns:a16="http://schemas.microsoft.com/office/drawing/2014/main" id="{29FEF78B-22CE-2034-7D1F-3DBEC41D098A}"/>
                </a:ext>
              </a:extLst>
            </p:cNvPr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93;p27">
              <a:extLst>
                <a:ext uri="{FF2B5EF4-FFF2-40B4-BE49-F238E27FC236}">
                  <a16:creationId xmlns:a16="http://schemas.microsoft.com/office/drawing/2014/main" id="{6E90455C-6BB1-13B0-13FF-C714C0CE909C}"/>
                </a:ext>
              </a:extLst>
            </p:cNvPr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94;p27">
              <a:extLst>
                <a:ext uri="{FF2B5EF4-FFF2-40B4-BE49-F238E27FC236}">
                  <a16:creationId xmlns:a16="http://schemas.microsoft.com/office/drawing/2014/main" id="{5D0F28CE-649E-5228-6E9F-E1203E7A3099}"/>
                </a:ext>
              </a:extLst>
            </p:cNvPr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95;p27">
              <a:extLst>
                <a:ext uri="{FF2B5EF4-FFF2-40B4-BE49-F238E27FC236}">
                  <a16:creationId xmlns:a16="http://schemas.microsoft.com/office/drawing/2014/main" id="{5FC3CA36-021E-F773-1AC5-DCB01E44182F}"/>
                </a:ext>
              </a:extLst>
            </p:cNvPr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96;p27">
              <a:extLst>
                <a:ext uri="{FF2B5EF4-FFF2-40B4-BE49-F238E27FC236}">
                  <a16:creationId xmlns:a16="http://schemas.microsoft.com/office/drawing/2014/main" id="{D88BEE98-93B9-D87D-C4E7-728FB73F72B2}"/>
                </a:ext>
              </a:extLst>
            </p:cNvPr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97;p27">
              <a:extLst>
                <a:ext uri="{FF2B5EF4-FFF2-40B4-BE49-F238E27FC236}">
                  <a16:creationId xmlns:a16="http://schemas.microsoft.com/office/drawing/2014/main" id="{17CD5B37-0308-CDCA-F91E-8E64C6141A1F}"/>
                </a:ext>
              </a:extLst>
            </p:cNvPr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19C462D-2396-2476-C0DC-F7E973E0F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52" y="150032"/>
            <a:ext cx="7772400" cy="484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6682-3DEC-9FC5-57D3-33ABAD1EEE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18D5E-252A-4E00-68D3-06FE2B6324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F03061-CF50-B4A4-7CBA-BE675C5A1080}"/>
              </a:ext>
            </a:extLst>
          </p:cNvPr>
          <p:cNvSpPr>
            <a:spLocks noGrp="1"/>
          </p:cNvSpPr>
          <p:nvPr>
            <p:ph type="ctr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E1BF2C6-8402-3250-3220-1B1DC73631EC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ABF877-D951-22D6-6B6A-21645AA9F503}"/>
              </a:ext>
            </a:extLst>
          </p:cNvPr>
          <p:cNvSpPr>
            <a:spLocks noGrp="1"/>
          </p:cNvSpPr>
          <p:nvPr>
            <p:ph type="ctrTitle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381E94-98BF-F1A6-B172-B9A73DD9E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35" y="77028"/>
            <a:ext cx="7772400" cy="4989444"/>
          </a:xfrm>
          <a:prstGeom prst="rect">
            <a:avLst/>
          </a:prstGeom>
        </p:spPr>
      </p:pic>
      <p:sp>
        <p:nvSpPr>
          <p:cNvPr id="8" name="Google Shape;483;p27">
            <a:extLst>
              <a:ext uri="{FF2B5EF4-FFF2-40B4-BE49-F238E27FC236}">
                <a16:creationId xmlns:a16="http://schemas.microsoft.com/office/drawing/2014/main" id="{8AFDFD81-780E-8A63-960A-F5FC00D725EA}"/>
              </a:ext>
            </a:extLst>
          </p:cNvPr>
          <p:cNvSpPr/>
          <p:nvPr/>
        </p:nvSpPr>
        <p:spPr>
          <a:xfrm>
            <a:off x="8113125" y="26390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" name="Google Shape;491;p27">
            <a:extLst>
              <a:ext uri="{FF2B5EF4-FFF2-40B4-BE49-F238E27FC236}">
                <a16:creationId xmlns:a16="http://schemas.microsoft.com/office/drawing/2014/main" id="{E5161F85-5DE3-C959-23F4-D4D6B34F89F1}"/>
              </a:ext>
            </a:extLst>
          </p:cNvPr>
          <p:cNvGrpSpPr/>
          <p:nvPr/>
        </p:nvGrpSpPr>
        <p:grpSpPr>
          <a:xfrm>
            <a:off x="8245856" y="385810"/>
            <a:ext cx="577210" cy="580282"/>
            <a:chOff x="3095745" y="3805393"/>
            <a:chExt cx="352840" cy="354717"/>
          </a:xfrm>
        </p:grpSpPr>
        <p:sp>
          <p:nvSpPr>
            <p:cNvPr id="10" name="Google Shape;492;p27">
              <a:extLst>
                <a:ext uri="{FF2B5EF4-FFF2-40B4-BE49-F238E27FC236}">
                  <a16:creationId xmlns:a16="http://schemas.microsoft.com/office/drawing/2014/main" id="{EBA92654-73FD-7F12-EB4E-EC43C9A9A979}"/>
                </a:ext>
              </a:extLst>
            </p:cNvPr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93;p27">
              <a:extLst>
                <a:ext uri="{FF2B5EF4-FFF2-40B4-BE49-F238E27FC236}">
                  <a16:creationId xmlns:a16="http://schemas.microsoft.com/office/drawing/2014/main" id="{BD0BFFEF-EAEB-C01A-AB6B-664298636C0E}"/>
                </a:ext>
              </a:extLst>
            </p:cNvPr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94;p27">
              <a:extLst>
                <a:ext uri="{FF2B5EF4-FFF2-40B4-BE49-F238E27FC236}">
                  <a16:creationId xmlns:a16="http://schemas.microsoft.com/office/drawing/2014/main" id="{1472C1D4-29F4-BFE8-8286-DB8430118B5E}"/>
                </a:ext>
              </a:extLst>
            </p:cNvPr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95;p27">
              <a:extLst>
                <a:ext uri="{FF2B5EF4-FFF2-40B4-BE49-F238E27FC236}">
                  <a16:creationId xmlns:a16="http://schemas.microsoft.com/office/drawing/2014/main" id="{6CBA8B56-BD19-7B76-BB9F-B10A7306C96A}"/>
                </a:ext>
              </a:extLst>
            </p:cNvPr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96;p27">
              <a:extLst>
                <a:ext uri="{FF2B5EF4-FFF2-40B4-BE49-F238E27FC236}">
                  <a16:creationId xmlns:a16="http://schemas.microsoft.com/office/drawing/2014/main" id="{C8737DDA-8F59-3436-F057-A54EF4EC725C}"/>
                </a:ext>
              </a:extLst>
            </p:cNvPr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97;p27">
              <a:extLst>
                <a:ext uri="{FF2B5EF4-FFF2-40B4-BE49-F238E27FC236}">
                  <a16:creationId xmlns:a16="http://schemas.microsoft.com/office/drawing/2014/main" id="{17F82E91-802E-E21E-3D8E-D40B57CFD1EA}"/>
                </a:ext>
              </a:extLst>
            </p:cNvPr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7606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CE1E71-BEAF-C43A-B01C-B73CD1258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00" y="908778"/>
            <a:ext cx="8854399" cy="3325943"/>
          </a:xfrm>
          <a:prstGeom prst="rect">
            <a:avLst/>
          </a:prstGeom>
        </p:spPr>
      </p:pic>
      <p:sp>
        <p:nvSpPr>
          <p:cNvPr id="8" name="Google Shape;483;p27">
            <a:extLst>
              <a:ext uri="{FF2B5EF4-FFF2-40B4-BE49-F238E27FC236}">
                <a16:creationId xmlns:a16="http://schemas.microsoft.com/office/drawing/2014/main" id="{AFF47A5C-8E1A-251F-F215-B7733D6B9D82}"/>
              </a:ext>
            </a:extLst>
          </p:cNvPr>
          <p:cNvSpPr/>
          <p:nvPr/>
        </p:nvSpPr>
        <p:spPr>
          <a:xfrm>
            <a:off x="8113125" y="26390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" name="Google Shape;491;p27">
            <a:extLst>
              <a:ext uri="{FF2B5EF4-FFF2-40B4-BE49-F238E27FC236}">
                <a16:creationId xmlns:a16="http://schemas.microsoft.com/office/drawing/2014/main" id="{87942AA2-FE83-0DE7-F270-BF452C6EE117}"/>
              </a:ext>
            </a:extLst>
          </p:cNvPr>
          <p:cNvGrpSpPr/>
          <p:nvPr/>
        </p:nvGrpSpPr>
        <p:grpSpPr>
          <a:xfrm>
            <a:off x="8245856" y="385810"/>
            <a:ext cx="577210" cy="580282"/>
            <a:chOff x="3095745" y="3805393"/>
            <a:chExt cx="352840" cy="354717"/>
          </a:xfrm>
        </p:grpSpPr>
        <p:sp>
          <p:nvSpPr>
            <p:cNvPr id="10" name="Google Shape;492;p27">
              <a:extLst>
                <a:ext uri="{FF2B5EF4-FFF2-40B4-BE49-F238E27FC236}">
                  <a16:creationId xmlns:a16="http://schemas.microsoft.com/office/drawing/2014/main" id="{403B041D-BE87-1F3F-9029-34B554C058CB}"/>
                </a:ext>
              </a:extLst>
            </p:cNvPr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93;p27">
              <a:extLst>
                <a:ext uri="{FF2B5EF4-FFF2-40B4-BE49-F238E27FC236}">
                  <a16:creationId xmlns:a16="http://schemas.microsoft.com/office/drawing/2014/main" id="{8E397F1A-6605-7ED7-2538-AF07C1700BDD}"/>
                </a:ext>
              </a:extLst>
            </p:cNvPr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94;p27">
              <a:extLst>
                <a:ext uri="{FF2B5EF4-FFF2-40B4-BE49-F238E27FC236}">
                  <a16:creationId xmlns:a16="http://schemas.microsoft.com/office/drawing/2014/main" id="{C2AA4DAE-470B-2E80-5A16-3BDDC62F3744}"/>
                </a:ext>
              </a:extLst>
            </p:cNvPr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95;p27">
              <a:extLst>
                <a:ext uri="{FF2B5EF4-FFF2-40B4-BE49-F238E27FC236}">
                  <a16:creationId xmlns:a16="http://schemas.microsoft.com/office/drawing/2014/main" id="{8D40E042-2052-4BDD-F172-9FE37C3BC07F}"/>
                </a:ext>
              </a:extLst>
            </p:cNvPr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96;p27">
              <a:extLst>
                <a:ext uri="{FF2B5EF4-FFF2-40B4-BE49-F238E27FC236}">
                  <a16:creationId xmlns:a16="http://schemas.microsoft.com/office/drawing/2014/main" id="{F7529695-CD83-560E-98DE-EA04AE63BE95}"/>
                </a:ext>
              </a:extLst>
            </p:cNvPr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97;p27">
              <a:extLst>
                <a:ext uri="{FF2B5EF4-FFF2-40B4-BE49-F238E27FC236}">
                  <a16:creationId xmlns:a16="http://schemas.microsoft.com/office/drawing/2014/main" id="{EFFF15DE-BDDD-FC53-8E15-C2876545CA92}"/>
                </a:ext>
              </a:extLst>
            </p:cNvPr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67884233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8AC67"/>
      </a:dk1>
      <a:lt1>
        <a:srgbClr val="FFFFFF"/>
      </a:lt1>
      <a:dk2>
        <a:srgbClr val="063015"/>
      </a:dk2>
      <a:lt2>
        <a:srgbClr val="EED7FF"/>
      </a:lt2>
      <a:accent1>
        <a:srgbClr val="C799EB"/>
      </a:accent1>
      <a:accent2>
        <a:srgbClr val="57D87C"/>
      </a:accent2>
      <a:accent3>
        <a:srgbClr val="FD8DFD"/>
      </a:accent3>
      <a:accent4>
        <a:srgbClr val="9D55E0"/>
      </a:accent4>
      <a:accent5>
        <a:srgbClr val="3CD890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682</Words>
  <Application>Microsoft Macintosh PowerPoint</Application>
  <PresentationFormat>On-screen Show (16:9)</PresentationFormat>
  <Paragraphs>121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Fira Sans Condensed Medium</vt:lpstr>
      <vt:lpstr>Arial</vt:lpstr>
      <vt:lpstr>Advent Pro SemiBold</vt:lpstr>
      <vt:lpstr>Maven Pro</vt:lpstr>
      <vt:lpstr>Fira Sans Extra Condensed Medium</vt:lpstr>
      <vt:lpstr>Wingdings</vt:lpstr>
      <vt:lpstr>Share Tech</vt:lpstr>
      <vt:lpstr>Data Science Consulting by Slidesgo</vt:lpstr>
      <vt:lpstr>Predictive Analytics for NVIDIA</vt:lpstr>
      <vt:lpstr>MODELING</vt:lpstr>
      <vt:lpstr>Goals</vt:lpstr>
      <vt:lpstr>Data Overview</vt:lpstr>
      <vt:lpstr>Data Preparation</vt:lpstr>
      <vt:lpstr>Exploratory Data Analysis</vt:lpstr>
      <vt:lpstr>PowerPoint Presentation</vt:lpstr>
      <vt:lpstr>PowerPoint Presentation</vt:lpstr>
      <vt:lpstr>PowerPoint Presentation</vt:lpstr>
      <vt:lpstr>Model Selection</vt:lpstr>
      <vt:lpstr>Model Training and Testing</vt:lpstr>
      <vt:lpstr>Evaluation Metrics</vt:lpstr>
      <vt:lpstr>Key Points</vt:lpstr>
      <vt:lpstr>PowerPoint Presentation</vt:lpstr>
      <vt:lpstr>PowerPoint Presentation</vt:lpstr>
      <vt:lpstr>PowerPoint Presentation</vt:lpstr>
      <vt:lpstr>Result Interpretation</vt:lpstr>
      <vt:lpstr>Challenges &amp; Limitations</vt:lpstr>
      <vt:lpstr>Ethical Considerations</vt:lpstr>
      <vt:lpstr>PowerPoint Presentation</vt:lpstr>
      <vt:lpstr>Call to Action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Dexter Schincke</cp:lastModifiedBy>
  <cp:revision>10</cp:revision>
  <dcterms:modified xsi:type="dcterms:W3CDTF">2024-11-17T02:27:06Z</dcterms:modified>
</cp:coreProperties>
</file>