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49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79AD7-FADB-49E5-87DA-C5ACCBCCD5C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4CCD-D2A3-4E72-91F9-A3F84A8F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 strong opening, introducing yourself and your co-author (if applicable).</a:t>
            </a:r>
          </a:p>
          <a:p>
            <a:r>
              <a:rPr lang="en-US" dirty="0"/>
              <a:t>Present the title of your project, emphasizing its focus on predictive analytics for NVIDIA stock trends.</a:t>
            </a:r>
          </a:p>
          <a:p>
            <a:r>
              <a:rPr lang="en-US" dirty="0"/>
              <a:t>Mention that the project is a culmination of data science techniques aimed at understanding and forecasting stock movements in response to technological and market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4CCD-D2A3-4E72-91F9-A3F84A8F31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0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4CCD-D2A3-4E72-91F9-A3F84A8F31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4CCD-D2A3-4E72-91F9-A3F84A8F31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3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4CCD-D2A3-4E72-91F9-A3F84A8F31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3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4CCD-D2A3-4E72-91F9-A3F84A8F31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16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4CCD-D2A3-4E72-91F9-A3F84A8F31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6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Visuals</a:t>
            </a:r>
            <a:r>
              <a:rPr lang="en-US" dirty="0"/>
              <a:t>: A visual chart of data split, summary table of key training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4CCD-D2A3-4E72-91F9-A3F84A8F31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67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Visuals</a:t>
            </a:r>
            <a:r>
              <a:rPr lang="en-US" dirty="0"/>
              <a:t>: A chart with model performances side-by-side for each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4CCD-D2A3-4E72-91F9-A3F84A8F31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65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Visuals</a:t>
            </a:r>
            <a:r>
              <a:rPr lang="en-US" dirty="0"/>
              <a:t>: Bar chart comparing model metrics; line plot for ROC curve.  </a:t>
            </a:r>
            <a:r>
              <a:rPr lang="en-US" b="1" dirty="0"/>
              <a:t>Talk point</a:t>
            </a:r>
            <a:r>
              <a:rPr lang="en-US" b="0" dirty="0"/>
              <a:t>: explain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4CCD-D2A3-4E72-91F9-A3F84A8F31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2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Visuals</a:t>
            </a:r>
            <a:r>
              <a:rPr lang="en-US" dirty="0"/>
              <a:t>: Feature importance chart; correlation matrix between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4CCD-D2A3-4E72-91F9-A3F84A8F31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4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B29B-92F5-4287-8806-78DAD6C911F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08B-D212-4794-BCDC-9598F87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B29B-92F5-4287-8806-78DAD6C911F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08B-D212-4794-BCDC-9598F87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6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B29B-92F5-4287-8806-78DAD6C911F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08B-D212-4794-BCDC-9598F87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03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B29B-92F5-4287-8806-78DAD6C911F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08B-D212-4794-BCDC-9598F87A1F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772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B29B-92F5-4287-8806-78DAD6C911F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08B-D212-4794-BCDC-9598F87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32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B29B-92F5-4287-8806-78DAD6C911F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08B-D212-4794-BCDC-9598F87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63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B29B-92F5-4287-8806-78DAD6C911F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08B-D212-4794-BCDC-9598F87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86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B29B-92F5-4287-8806-78DAD6C911F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08B-D212-4794-BCDC-9598F87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79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B29B-92F5-4287-8806-78DAD6C911F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08B-D212-4794-BCDC-9598F87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9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B29B-92F5-4287-8806-78DAD6C911F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08B-D212-4794-BCDC-9598F87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3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B29B-92F5-4287-8806-78DAD6C911F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08B-D212-4794-BCDC-9598F87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8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B29B-92F5-4287-8806-78DAD6C911F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08B-D212-4794-BCDC-9598F87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3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B29B-92F5-4287-8806-78DAD6C911F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08B-D212-4794-BCDC-9598F87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9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B29B-92F5-4287-8806-78DAD6C911F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08B-D212-4794-BCDC-9598F87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B29B-92F5-4287-8806-78DAD6C911F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08B-D212-4794-BCDC-9598F87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4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B29B-92F5-4287-8806-78DAD6C911F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08B-D212-4794-BCDC-9598F87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1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B29B-92F5-4287-8806-78DAD6C911F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08B-D212-4794-BCDC-9598F87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B5B29B-92F5-4287-8806-78DAD6C911F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E608B-D212-4794-BCDC-9598F87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8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C8CE-D519-6242-399D-201852DD1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Analytics for NVIDIA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8E2D5-23C3-F4A4-D7B4-0EADCB90C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4907756"/>
            <a:ext cx="9144000" cy="1655762"/>
          </a:xfrm>
        </p:spPr>
        <p:txBody>
          <a:bodyPr/>
          <a:lstStyle/>
          <a:p>
            <a:r>
              <a:rPr lang="en-US" dirty="0"/>
              <a:t>Dexter </a:t>
            </a:r>
            <a:r>
              <a:rPr lang="en-US" dirty="0" err="1"/>
              <a:t>Schncke</a:t>
            </a:r>
            <a:r>
              <a:rPr lang="en-US" dirty="0"/>
              <a:t> and Hunter Fernandez</a:t>
            </a:r>
          </a:p>
          <a:p>
            <a:r>
              <a:rPr lang="en-US" dirty="0"/>
              <a:t>DSC 630</a:t>
            </a:r>
          </a:p>
        </p:txBody>
      </p:sp>
    </p:spTree>
    <p:extLst>
      <p:ext uri="{BB962C8B-B14F-4D97-AF65-F5344CB8AC3E}">
        <p14:creationId xmlns:p14="http://schemas.microsoft.com/office/powerpoint/2010/main" val="60375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828B-7E07-5C55-1BBF-BB6DB069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C104-46C2-8B85-A964-CD54C3C42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can identify upward movements but struggle with precision.</a:t>
            </a:r>
          </a:p>
          <a:p>
            <a:endParaRPr lang="en-US" dirty="0"/>
          </a:p>
          <a:p>
            <a:r>
              <a:rPr lang="en-US" dirty="0"/>
              <a:t>Need for additional data features, like market sentiment, to improve accuracy</a:t>
            </a:r>
          </a:p>
          <a:p>
            <a:endParaRPr lang="en-US" dirty="0"/>
          </a:p>
          <a:p>
            <a:r>
              <a:rPr lang="en-US" dirty="0"/>
              <a:t>LSTM’s sequential capabilities were underutilized, indicating the need for more time-dependent data features</a:t>
            </a:r>
          </a:p>
        </p:txBody>
      </p:sp>
    </p:spTree>
    <p:extLst>
      <p:ext uri="{BB962C8B-B14F-4D97-AF65-F5344CB8AC3E}">
        <p14:creationId xmlns:p14="http://schemas.microsoft.com/office/powerpoint/2010/main" val="79116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6A00-DFE2-4B9E-18C3-883D1A5B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528D4-7EFE-27C8-9DDF-AE320A087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 observed, especially with LSTM</a:t>
            </a:r>
          </a:p>
          <a:p>
            <a:endParaRPr lang="en-US" dirty="0"/>
          </a:p>
          <a:p>
            <a:r>
              <a:rPr lang="en-US" dirty="0"/>
              <a:t>Limited feature set impacted precision</a:t>
            </a:r>
          </a:p>
          <a:p>
            <a:endParaRPr lang="en-US" dirty="0"/>
          </a:p>
          <a:p>
            <a:r>
              <a:rPr lang="en-US" dirty="0"/>
              <a:t>Models’ inability to capture real-time sentiment.</a:t>
            </a:r>
          </a:p>
        </p:txBody>
      </p:sp>
    </p:spTree>
    <p:extLst>
      <p:ext uri="{BB962C8B-B14F-4D97-AF65-F5344CB8AC3E}">
        <p14:creationId xmlns:p14="http://schemas.microsoft.com/office/powerpoint/2010/main" val="163073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B351-F502-573D-E8AB-58969EB5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12C69-40D1-7F7E-47BF-D39D34D2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sentiment analysis from news or social media.</a:t>
            </a:r>
          </a:p>
          <a:p>
            <a:endParaRPr lang="en-US" dirty="0"/>
          </a:p>
          <a:p>
            <a:r>
              <a:rPr lang="en-US" dirty="0"/>
              <a:t>Incorporate macroeconomic indicators for context.</a:t>
            </a:r>
          </a:p>
          <a:p>
            <a:endParaRPr lang="en-US" dirty="0"/>
          </a:p>
          <a:p>
            <a:r>
              <a:rPr lang="en-US" dirty="0"/>
              <a:t>Try more advanced models</a:t>
            </a:r>
          </a:p>
        </p:txBody>
      </p:sp>
    </p:spTree>
    <p:extLst>
      <p:ext uri="{BB962C8B-B14F-4D97-AF65-F5344CB8AC3E}">
        <p14:creationId xmlns:p14="http://schemas.microsoft.com/office/powerpoint/2010/main" val="231724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53A1-93FC-4C9E-F807-A454687C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1411-710D-6A24-83CD-271D5563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misuse of predictive models for market manipulation</a:t>
            </a:r>
          </a:p>
          <a:p>
            <a:endParaRPr lang="en-US" dirty="0"/>
          </a:p>
          <a:p>
            <a:r>
              <a:rPr lang="en-US" dirty="0"/>
              <a:t>Ensure privacy and compliance when integrating external data</a:t>
            </a:r>
          </a:p>
        </p:txBody>
      </p:sp>
    </p:spTree>
    <p:extLst>
      <p:ext uri="{BB962C8B-B14F-4D97-AF65-F5344CB8AC3E}">
        <p14:creationId xmlns:p14="http://schemas.microsoft.com/office/powerpoint/2010/main" val="321838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54BC-6880-D58B-DE4B-CF4908A6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D61E-7D20-A59A-29FC-8F4C799C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models show potential but need more feature diversity.</a:t>
            </a:r>
          </a:p>
          <a:p>
            <a:endParaRPr lang="en-US" dirty="0"/>
          </a:p>
          <a:p>
            <a:r>
              <a:rPr lang="en-US" dirty="0"/>
              <a:t>High recall highlights predictive potential but comes at the cost of precision.</a:t>
            </a:r>
          </a:p>
          <a:p>
            <a:endParaRPr lang="en-US" dirty="0"/>
          </a:p>
          <a:p>
            <a:r>
              <a:rPr lang="en-US" dirty="0"/>
              <a:t>Future iterations should emphasize improving precision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225834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FBE0-720D-A4F2-C05E-AF98BC9A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1117-CCFF-075E-C56E-3D0362988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predictive models as part of a diversified investment strategy</a:t>
            </a:r>
          </a:p>
          <a:p>
            <a:endParaRPr lang="en-US" dirty="0"/>
          </a:p>
          <a:p>
            <a:r>
              <a:rPr lang="en-US" dirty="0"/>
              <a:t>Invest in more comprehensive data sources for improved accuracy</a:t>
            </a:r>
          </a:p>
        </p:txBody>
      </p:sp>
    </p:spTree>
    <p:extLst>
      <p:ext uri="{BB962C8B-B14F-4D97-AF65-F5344CB8AC3E}">
        <p14:creationId xmlns:p14="http://schemas.microsoft.com/office/powerpoint/2010/main" val="391224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28F1-DF88-7FCC-A7C6-99D340FB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769C-6159-56FB-EB3D-976EDEB4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2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5F49-3620-6996-0568-61415978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95275"/>
            <a:ext cx="10106025" cy="1400175"/>
          </a:xfrm>
        </p:spPr>
        <p:txBody>
          <a:bodyPr/>
          <a:lstStyle/>
          <a:p>
            <a:r>
              <a:rPr lang="en-US" dirty="0"/>
              <a:t>overview of the project's main goals and 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F27E-7BCA-836B-6776-FF1C68CB9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39300" cy="2755900"/>
          </a:xfrm>
        </p:spPr>
        <p:txBody>
          <a:bodyPr/>
          <a:lstStyle/>
          <a:p>
            <a:r>
              <a:rPr lang="en-US" dirty="0"/>
              <a:t>Project objective: </a:t>
            </a:r>
            <a:r>
              <a:rPr lang="en-US" i="1" dirty="0"/>
              <a:t>Exploring the predictive power of various models on NVIDIA stock movements.</a:t>
            </a:r>
          </a:p>
          <a:p>
            <a:r>
              <a:rPr lang="en-US" dirty="0"/>
              <a:t>Relevance: </a:t>
            </a:r>
            <a:r>
              <a:rPr lang="en-US" i="1" dirty="0"/>
              <a:t>Understanding how tech innovations, like GPU releases, impact investor behavior.</a:t>
            </a:r>
          </a:p>
          <a:p>
            <a:endParaRPr lang="en-US" i="1" dirty="0"/>
          </a:p>
          <a:p>
            <a:r>
              <a:rPr lang="en-US" dirty="0"/>
              <a:t>Can we reliably predict NVIDIA stock price movements?</a:t>
            </a:r>
          </a:p>
        </p:txBody>
      </p:sp>
    </p:spTree>
    <p:extLst>
      <p:ext uri="{BB962C8B-B14F-4D97-AF65-F5344CB8AC3E}">
        <p14:creationId xmlns:p14="http://schemas.microsoft.com/office/powerpoint/2010/main" val="78741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D8A9-B586-78C3-BEAB-4DBF19B4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(need 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5738D-8A2D-1FD7-46A8-4647357B3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stock data for NVIDIA was used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Main columns: Date, Open, Close, High, Low, Adjusted Close, Volume.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source:</a:t>
            </a:r>
          </a:p>
        </p:txBody>
      </p:sp>
    </p:spTree>
    <p:extLst>
      <p:ext uri="{BB962C8B-B14F-4D97-AF65-F5344CB8AC3E}">
        <p14:creationId xmlns:p14="http://schemas.microsoft.com/office/powerpoint/2010/main" val="402099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E781-3035-BCED-5655-79B7C9F4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BAB7F-8104-0176-BEF3-1F4AE40A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analysis showed key trends and anomalies</a:t>
            </a:r>
          </a:p>
          <a:p>
            <a:endParaRPr lang="en-US" dirty="0"/>
          </a:p>
          <a:p>
            <a:r>
              <a:rPr lang="en-US" dirty="0"/>
              <a:t>Key observations: </a:t>
            </a:r>
            <a:r>
              <a:rPr lang="en-US" i="1" dirty="0"/>
              <a:t>Stock volume spikes during product launches.</a:t>
            </a:r>
          </a:p>
          <a:p>
            <a:endParaRPr lang="en-US" i="1" dirty="0"/>
          </a:p>
          <a:p>
            <a:r>
              <a:rPr lang="en-US" dirty="0"/>
              <a:t>Correlations: </a:t>
            </a:r>
            <a:r>
              <a:rPr lang="en-US" i="1" dirty="0"/>
              <a:t>Positive correlation between volume and price movement.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4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79CE-F4BC-8CE0-6CFF-43CF5564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(need 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C15CB-DDCC-A5F9-E7F8-F50E9D31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0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96A-CF98-0999-A675-BEEF294E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235E-0019-3D26-EC00-46327A00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chosen:</a:t>
            </a:r>
          </a:p>
          <a:p>
            <a:pPr lvl="1"/>
            <a:r>
              <a:rPr lang="en-US" dirty="0"/>
              <a:t>Logistic Regression: Baseline binary classifier.</a:t>
            </a:r>
          </a:p>
          <a:p>
            <a:pPr lvl="1"/>
            <a:r>
              <a:rPr lang="en-US" dirty="0"/>
              <a:t>LSTM: Captures long-term dependencies in time-series data.</a:t>
            </a:r>
          </a:p>
          <a:p>
            <a:pPr lvl="1"/>
            <a:r>
              <a:rPr lang="en-US" dirty="0"/>
              <a:t>Random Forest: Handles non-linear relationships and interactions.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these models:</a:t>
            </a:r>
          </a:p>
          <a:p>
            <a:pPr lvl="1"/>
            <a:r>
              <a:rPr lang="en-US" dirty="0"/>
              <a:t>Diversity in approach: traditional, neural network, and ensemble method.</a:t>
            </a:r>
          </a:p>
        </p:txBody>
      </p:sp>
    </p:spTree>
    <p:extLst>
      <p:ext uri="{BB962C8B-B14F-4D97-AF65-F5344CB8AC3E}">
        <p14:creationId xmlns:p14="http://schemas.microsoft.com/office/powerpoint/2010/main" val="350217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BAAE-27B1-9ADC-153E-A3D7963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43FF-1ED2-43A3-FF9C-8FF9041F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Content:</a:t>
            </a:r>
          </a:p>
          <a:p>
            <a:pPr lvl="1"/>
            <a:r>
              <a:rPr lang="en-US" dirty="0"/>
              <a:t>Data split: 80% training, 20% testing</a:t>
            </a:r>
          </a:p>
          <a:p>
            <a:pPr lvl="1"/>
            <a:r>
              <a:rPr lang="en-US" dirty="0"/>
              <a:t>Hyperparameter tuning used for Random Forest</a:t>
            </a:r>
          </a:p>
          <a:p>
            <a:pPr lvl="1"/>
            <a:r>
              <a:rPr lang="en-US" dirty="0"/>
              <a:t>“LSTM trained for 10 epochs with a batch size of 32</a:t>
            </a:r>
          </a:p>
        </p:txBody>
      </p:sp>
    </p:spTree>
    <p:extLst>
      <p:ext uri="{BB962C8B-B14F-4D97-AF65-F5344CB8AC3E}">
        <p14:creationId xmlns:p14="http://schemas.microsoft.com/office/powerpoint/2010/main" val="225339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94E2-4C44-BAD5-F065-FE899867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23274-B856-231B-A02D-AA1720712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Accuracy: Correct predictions overall.</a:t>
            </a:r>
          </a:p>
          <a:p>
            <a:pPr lvl="1"/>
            <a:r>
              <a:rPr lang="en-US" dirty="0"/>
              <a:t>Precision: Proportion of true positives among predicted positives</a:t>
            </a:r>
          </a:p>
          <a:p>
            <a:pPr lvl="1"/>
            <a:r>
              <a:rPr lang="en-US" dirty="0"/>
              <a:t>Recall: Proportion of true positives captured</a:t>
            </a:r>
          </a:p>
          <a:p>
            <a:pPr lvl="1"/>
            <a:r>
              <a:rPr lang="en-US" dirty="0"/>
              <a:t>F1 Score: Harmonic mean of precision and recall.</a:t>
            </a:r>
          </a:p>
          <a:p>
            <a:pPr lvl="1"/>
            <a:r>
              <a:rPr lang="en-US" dirty="0"/>
              <a:t>ROC-AUC: Model’s ability to differentiate between classes.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7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65ED-C76C-54F5-5087-71B5142A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(need to add charts)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768B-CC20-A9A6-3CB7-6DC3299F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Regression:</a:t>
            </a:r>
          </a:p>
          <a:p>
            <a:pPr lvl="1"/>
            <a:r>
              <a:rPr lang="en-US" dirty="0"/>
              <a:t>Accuracy: 52%, Recall: 1.00, Precision: 0.52.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Random Forest:</a:t>
            </a:r>
          </a:p>
          <a:p>
            <a:pPr lvl="1"/>
            <a:r>
              <a:rPr lang="en-US" dirty="0"/>
              <a:t>Accuracy: 51%, balanced precision and recall</a:t>
            </a:r>
          </a:p>
          <a:p>
            <a:endParaRPr lang="en-US" dirty="0"/>
          </a:p>
          <a:p>
            <a:r>
              <a:rPr lang="en-US" dirty="0"/>
              <a:t>LSTM:</a:t>
            </a:r>
          </a:p>
          <a:p>
            <a:pPr lvl="1"/>
            <a:r>
              <a:rPr lang="en-US" dirty="0"/>
              <a:t>Accuracy: 52%, high recall but low precision.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5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595</Words>
  <Application>Microsoft Office PowerPoint</Application>
  <PresentationFormat>Widescreen</PresentationFormat>
  <Paragraphs>105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Century Gothic</vt:lpstr>
      <vt:lpstr>Wingdings 3</vt:lpstr>
      <vt:lpstr>Ion</vt:lpstr>
      <vt:lpstr>Predictive Analytics for NVIDIA</vt:lpstr>
      <vt:lpstr>overview of the project's main goals and relevance</vt:lpstr>
      <vt:lpstr>Data Overview (need work)</vt:lpstr>
      <vt:lpstr>Exploratory Data Analysis (EDA)</vt:lpstr>
      <vt:lpstr>Data Preparation (need work)</vt:lpstr>
      <vt:lpstr>Model Selection</vt:lpstr>
      <vt:lpstr>Model Training and Testing</vt:lpstr>
      <vt:lpstr>Evaluation Metrics</vt:lpstr>
      <vt:lpstr>Model Results (need to add charts)</vt:lpstr>
      <vt:lpstr>Insights and Interpretation</vt:lpstr>
      <vt:lpstr>Challenges and Limitations</vt:lpstr>
      <vt:lpstr>Future Work and Recommendations</vt:lpstr>
      <vt:lpstr>Ethical Considerations</vt:lpstr>
      <vt:lpstr>Conclusion</vt:lpstr>
      <vt:lpstr>Call to Action</vt:lpstr>
      <vt:lpstr>Q&amp;A (Optional)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hunter fernandez</dc:creator>
  <cp:lastModifiedBy>hunter fernandez</cp:lastModifiedBy>
  <cp:revision>1</cp:revision>
  <dcterms:created xsi:type="dcterms:W3CDTF">2024-11-09T04:36:52Z</dcterms:created>
  <dcterms:modified xsi:type="dcterms:W3CDTF">2024-11-09T04:53:44Z</dcterms:modified>
</cp:coreProperties>
</file>