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4" r:id="rId5"/>
    <p:sldId id="259" r:id="rId6"/>
    <p:sldId id="275" r:id="rId7"/>
    <p:sldId id="260" r:id="rId8"/>
    <p:sldId id="263" r:id="rId9"/>
    <p:sldId id="261" r:id="rId10"/>
    <p:sldId id="272" r:id="rId11"/>
    <p:sldId id="262" r:id="rId12"/>
    <p:sldId id="273" r:id="rId13"/>
    <p:sldId id="264" r:id="rId14"/>
    <p:sldId id="265" r:id="rId15"/>
    <p:sldId id="266" r:id="rId16"/>
    <p:sldId id="267" r:id="rId17"/>
    <p:sldId id="268" r:id="rId18"/>
    <p:sldId id="269" r:id="rId19"/>
    <p:sldId id="270" r:id="rId20"/>
    <p:sldId id="271"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49" autoAdjust="0"/>
  </p:normalViewPr>
  <p:slideViewPr>
    <p:cSldViewPr snapToGrid="0">
      <p:cViewPr varScale="1">
        <p:scale>
          <a:sx n="101" d="100"/>
          <a:sy n="101" d="100"/>
        </p:scale>
        <p:origin x="9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79AD7-FADB-49E5-87DA-C5ACCBCCD5C6}"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74CCD-D2A3-4E72-91F9-A3F84A8F310E}" type="slidenum">
              <a:rPr lang="en-US" smtClean="0"/>
              <a:t>‹#›</a:t>
            </a:fld>
            <a:endParaRPr lang="en-US"/>
          </a:p>
        </p:txBody>
      </p:sp>
    </p:spTree>
    <p:extLst>
      <p:ext uri="{BB962C8B-B14F-4D97-AF65-F5344CB8AC3E}">
        <p14:creationId xmlns:p14="http://schemas.microsoft.com/office/powerpoint/2010/main" val="381159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 strong opening, introducing yourself and your co-author (if applicable).</a:t>
            </a:r>
          </a:p>
          <a:p>
            <a:r>
              <a:rPr lang="en-US" dirty="0"/>
              <a:t>Present the title of your project, emphasizing its focus on predictive analytics for NVIDIA stock trends.</a:t>
            </a:r>
          </a:p>
          <a:p>
            <a:r>
              <a:rPr lang="en-US" dirty="0"/>
              <a:t>Mention that the project is a culmination of data science techniques aimed at understanding and forecasting stock movements in response to technological and market changes.</a:t>
            </a:r>
          </a:p>
        </p:txBody>
      </p:sp>
      <p:sp>
        <p:nvSpPr>
          <p:cNvPr id="4" name="Slide Number Placeholder 3"/>
          <p:cNvSpPr>
            <a:spLocks noGrp="1"/>
          </p:cNvSpPr>
          <p:nvPr>
            <p:ph type="sldNum" sz="quarter" idx="5"/>
          </p:nvPr>
        </p:nvSpPr>
        <p:spPr/>
        <p:txBody>
          <a:bodyPr/>
          <a:lstStyle/>
          <a:p>
            <a:fld id="{D4A74CCD-D2A3-4E72-91F9-A3F84A8F310E}" type="slidenum">
              <a:rPr lang="en-US" smtClean="0"/>
              <a:t>1</a:t>
            </a:fld>
            <a:endParaRPr lang="en-US"/>
          </a:p>
        </p:txBody>
      </p:sp>
    </p:spTree>
    <p:extLst>
      <p:ext uri="{BB962C8B-B14F-4D97-AF65-F5344CB8AC3E}">
        <p14:creationId xmlns:p14="http://schemas.microsoft.com/office/powerpoint/2010/main" val="1136770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Visuals</a:t>
            </a:r>
            <a:r>
              <a:rPr lang="en-US" dirty="0"/>
              <a:t>: Bar chart comparing model metrics; line plot for ROC curve.  </a:t>
            </a:r>
            <a:r>
              <a:rPr lang="en-US" b="1" dirty="0"/>
              <a:t>Talk point</a:t>
            </a:r>
            <a:r>
              <a:rPr lang="en-US" b="0" dirty="0"/>
              <a:t>: explain the results</a:t>
            </a:r>
          </a:p>
        </p:txBody>
      </p:sp>
      <p:sp>
        <p:nvSpPr>
          <p:cNvPr id="4" name="Slide Number Placeholder 3"/>
          <p:cNvSpPr>
            <a:spLocks noGrp="1"/>
          </p:cNvSpPr>
          <p:nvPr>
            <p:ph type="sldNum" sz="quarter" idx="5"/>
          </p:nvPr>
        </p:nvSpPr>
        <p:spPr/>
        <p:txBody>
          <a:bodyPr/>
          <a:lstStyle/>
          <a:p>
            <a:fld id="{D4A74CCD-D2A3-4E72-91F9-A3F84A8F310E}" type="slidenum">
              <a:rPr lang="en-US" smtClean="0"/>
              <a:t>13</a:t>
            </a:fld>
            <a:endParaRPr lang="en-US"/>
          </a:p>
        </p:txBody>
      </p:sp>
    </p:spTree>
    <p:extLst>
      <p:ext uri="{BB962C8B-B14F-4D97-AF65-F5344CB8AC3E}">
        <p14:creationId xmlns:p14="http://schemas.microsoft.com/office/powerpoint/2010/main" val="81825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Visuals</a:t>
            </a:r>
            <a:r>
              <a:rPr lang="en-US" dirty="0"/>
              <a:t>: Feature importance chart; correlation matrix between features.</a:t>
            </a:r>
          </a:p>
        </p:txBody>
      </p:sp>
      <p:sp>
        <p:nvSpPr>
          <p:cNvPr id="4" name="Slide Number Placeholder 3"/>
          <p:cNvSpPr>
            <a:spLocks noGrp="1"/>
          </p:cNvSpPr>
          <p:nvPr>
            <p:ph type="sldNum" sz="quarter" idx="5"/>
          </p:nvPr>
        </p:nvSpPr>
        <p:spPr/>
        <p:txBody>
          <a:bodyPr/>
          <a:lstStyle/>
          <a:p>
            <a:fld id="{D4A74CCD-D2A3-4E72-91F9-A3F84A8F310E}" type="slidenum">
              <a:rPr lang="en-US" smtClean="0"/>
              <a:t>14</a:t>
            </a:fld>
            <a:endParaRPr lang="en-US"/>
          </a:p>
        </p:txBody>
      </p:sp>
    </p:spTree>
    <p:extLst>
      <p:ext uri="{BB962C8B-B14F-4D97-AF65-F5344CB8AC3E}">
        <p14:creationId xmlns:p14="http://schemas.microsoft.com/office/powerpoint/2010/main" val="1732240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74CCD-D2A3-4E72-91F9-A3F84A8F310E}" type="slidenum">
              <a:rPr lang="en-US" smtClean="0"/>
              <a:t>15</a:t>
            </a:fld>
            <a:endParaRPr lang="en-US"/>
          </a:p>
        </p:txBody>
      </p:sp>
    </p:spTree>
    <p:extLst>
      <p:ext uri="{BB962C8B-B14F-4D97-AF65-F5344CB8AC3E}">
        <p14:creationId xmlns:p14="http://schemas.microsoft.com/office/powerpoint/2010/main" val="102391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74CCD-D2A3-4E72-91F9-A3F84A8F310E}" type="slidenum">
              <a:rPr lang="en-US" smtClean="0"/>
              <a:t>2</a:t>
            </a:fld>
            <a:endParaRPr lang="en-US"/>
          </a:p>
        </p:txBody>
      </p:sp>
    </p:spTree>
    <p:extLst>
      <p:ext uri="{BB962C8B-B14F-4D97-AF65-F5344CB8AC3E}">
        <p14:creationId xmlns:p14="http://schemas.microsoft.com/office/powerpoint/2010/main" val="44013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74CCD-D2A3-4E72-91F9-A3F84A8F310E}" type="slidenum">
              <a:rPr lang="en-US" smtClean="0"/>
              <a:t>3</a:t>
            </a:fld>
            <a:endParaRPr lang="en-US"/>
          </a:p>
        </p:txBody>
      </p:sp>
    </p:spTree>
    <p:extLst>
      <p:ext uri="{BB962C8B-B14F-4D97-AF65-F5344CB8AC3E}">
        <p14:creationId xmlns:p14="http://schemas.microsoft.com/office/powerpoint/2010/main" val="1036730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4ACF5-5D11-A075-16A3-02E70F9D0A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EA7E0-D705-15DF-AE97-6F33D9D164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57E61-DFB1-978B-2C18-2E64869756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63BC67-A2E5-809A-6125-CD72B3838A09}"/>
              </a:ext>
            </a:extLst>
          </p:cNvPr>
          <p:cNvSpPr>
            <a:spLocks noGrp="1"/>
          </p:cNvSpPr>
          <p:nvPr>
            <p:ph type="sldNum" sz="quarter" idx="5"/>
          </p:nvPr>
        </p:nvSpPr>
        <p:spPr/>
        <p:txBody>
          <a:bodyPr/>
          <a:lstStyle/>
          <a:p>
            <a:fld id="{D4A74CCD-D2A3-4E72-91F9-A3F84A8F310E}" type="slidenum">
              <a:rPr lang="en-US" smtClean="0"/>
              <a:t>4</a:t>
            </a:fld>
            <a:endParaRPr lang="en-US"/>
          </a:p>
        </p:txBody>
      </p:sp>
    </p:spTree>
    <p:extLst>
      <p:ext uri="{BB962C8B-B14F-4D97-AF65-F5344CB8AC3E}">
        <p14:creationId xmlns:p14="http://schemas.microsoft.com/office/powerpoint/2010/main" val="3707687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74CCD-D2A3-4E72-91F9-A3F84A8F310E}" type="slidenum">
              <a:rPr lang="en-US" smtClean="0"/>
              <a:t>5</a:t>
            </a:fld>
            <a:endParaRPr lang="en-US"/>
          </a:p>
        </p:txBody>
      </p:sp>
    </p:spTree>
    <p:extLst>
      <p:ext uri="{BB962C8B-B14F-4D97-AF65-F5344CB8AC3E}">
        <p14:creationId xmlns:p14="http://schemas.microsoft.com/office/powerpoint/2010/main" val="379161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0664F-4305-42B5-B11F-EBFF8042C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70BBC5-BF49-E4B6-FAB2-C3F6658B4E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07D3F0-01F7-40EB-BDA0-DD40DE4B29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8E32E-CB10-5B70-11D9-23BFAE2D6E7F}"/>
              </a:ext>
            </a:extLst>
          </p:cNvPr>
          <p:cNvSpPr>
            <a:spLocks noGrp="1"/>
          </p:cNvSpPr>
          <p:nvPr>
            <p:ph type="sldNum" sz="quarter" idx="5"/>
          </p:nvPr>
        </p:nvSpPr>
        <p:spPr/>
        <p:txBody>
          <a:bodyPr/>
          <a:lstStyle/>
          <a:p>
            <a:fld id="{D4A74CCD-D2A3-4E72-91F9-A3F84A8F310E}" type="slidenum">
              <a:rPr lang="en-US" smtClean="0"/>
              <a:t>6</a:t>
            </a:fld>
            <a:endParaRPr lang="en-US"/>
          </a:p>
        </p:txBody>
      </p:sp>
    </p:spTree>
    <p:extLst>
      <p:ext uri="{BB962C8B-B14F-4D97-AF65-F5344CB8AC3E}">
        <p14:creationId xmlns:p14="http://schemas.microsoft.com/office/powerpoint/2010/main" val="336882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A74CCD-D2A3-4E72-91F9-A3F84A8F310E}" type="slidenum">
              <a:rPr lang="en-US" smtClean="0"/>
              <a:t>8</a:t>
            </a:fld>
            <a:endParaRPr lang="en-US"/>
          </a:p>
        </p:txBody>
      </p:sp>
    </p:spTree>
    <p:extLst>
      <p:ext uri="{BB962C8B-B14F-4D97-AF65-F5344CB8AC3E}">
        <p14:creationId xmlns:p14="http://schemas.microsoft.com/office/powerpoint/2010/main" val="221866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Visuals</a:t>
            </a:r>
            <a:r>
              <a:rPr lang="en-US" dirty="0"/>
              <a:t>: A visual chart of data split, summary table of key training parameters.</a:t>
            </a:r>
          </a:p>
        </p:txBody>
      </p:sp>
      <p:sp>
        <p:nvSpPr>
          <p:cNvPr id="4" name="Slide Number Placeholder 3"/>
          <p:cNvSpPr>
            <a:spLocks noGrp="1"/>
          </p:cNvSpPr>
          <p:nvPr>
            <p:ph type="sldNum" sz="quarter" idx="5"/>
          </p:nvPr>
        </p:nvSpPr>
        <p:spPr/>
        <p:txBody>
          <a:bodyPr/>
          <a:lstStyle/>
          <a:p>
            <a:fld id="{D4A74CCD-D2A3-4E72-91F9-A3F84A8F310E}" type="slidenum">
              <a:rPr lang="en-US" smtClean="0"/>
              <a:t>9</a:t>
            </a:fld>
            <a:endParaRPr lang="en-US"/>
          </a:p>
        </p:txBody>
      </p:sp>
    </p:spTree>
    <p:extLst>
      <p:ext uri="{BB962C8B-B14F-4D97-AF65-F5344CB8AC3E}">
        <p14:creationId xmlns:p14="http://schemas.microsoft.com/office/powerpoint/2010/main" val="1068767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Visuals</a:t>
            </a:r>
            <a:r>
              <a:rPr lang="en-US" dirty="0"/>
              <a:t>: A chart with model performances side-by-side for each metric.</a:t>
            </a:r>
          </a:p>
        </p:txBody>
      </p:sp>
      <p:sp>
        <p:nvSpPr>
          <p:cNvPr id="4" name="Slide Number Placeholder 3"/>
          <p:cNvSpPr>
            <a:spLocks noGrp="1"/>
          </p:cNvSpPr>
          <p:nvPr>
            <p:ph type="sldNum" sz="quarter" idx="5"/>
          </p:nvPr>
        </p:nvSpPr>
        <p:spPr/>
        <p:txBody>
          <a:bodyPr/>
          <a:lstStyle/>
          <a:p>
            <a:fld id="{D4A74CCD-D2A3-4E72-91F9-A3F84A8F310E}" type="slidenum">
              <a:rPr lang="en-US" smtClean="0"/>
              <a:t>11</a:t>
            </a:fld>
            <a:endParaRPr lang="en-US"/>
          </a:p>
        </p:txBody>
      </p:sp>
    </p:spTree>
    <p:extLst>
      <p:ext uri="{BB962C8B-B14F-4D97-AF65-F5344CB8AC3E}">
        <p14:creationId xmlns:p14="http://schemas.microsoft.com/office/powerpoint/2010/main" val="308356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949232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5B29B-92F5-4287-8806-78DAD6C911F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37656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2816903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67726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377732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32546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277186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128537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48629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266953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296338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5B29B-92F5-4287-8806-78DAD6C911F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316073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5B29B-92F5-4287-8806-78DAD6C911F3}"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380809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314765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400734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FB5B29B-92F5-4287-8806-78DAD6C911F3}" type="datetimeFigureOut">
              <a:rPr lang="en-US" smtClean="0"/>
              <a:t>11/11/2024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88581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5B29B-92F5-4287-8806-78DAD6C911F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E608B-D212-4794-BCDC-9598F87A1FFA}" type="slidenum">
              <a:rPr lang="en-US" smtClean="0"/>
              <a:t>‹#›</a:t>
            </a:fld>
            <a:endParaRPr lang="en-US"/>
          </a:p>
        </p:txBody>
      </p:sp>
    </p:spTree>
    <p:extLst>
      <p:ext uri="{BB962C8B-B14F-4D97-AF65-F5344CB8AC3E}">
        <p14:creationId xmlns:p14="http://schemas.microsoft.com/office/powerpoint/2010/main" val="33059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FB5B29B-92F5-4287-8806-78DAD6C911F3}" type="datetimeFigureOut">
              <a:rPr lang="en-US" smtClean="0"/>
              <a:t>11/11/2024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4E608B-D212-4794-BCDC-9598F87A1FFA}" type="slidenum">
              <a:rPr lang="en-US" smtClean="0"/>
              <a:t>‹#›</a:t>
            </a:fld>
            <a:endParaRPr lang="en-US"/>
          </a:p>
        </p:txBody>
      </p:sp>
    </p:spTree>
    <p:extLst>
      <p:ext uri="{BB962C8B-B14F-4D97-AF65-F5344CB8AC3E}">
        <p14:creationId xmlns:p14="http://schemas.microsoft.com/office/powerpoint/2010/main" val="23530987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C8CE-D519-6242-399D-201852DD1EA4}"/>
              </a:ext>
            </a:extLst>
          </p:cNvPr>
          <p:cNvSpPr>
            <a:spLocks noGrp="1"/>
          </p:cNvSpPr>
          <p:nvPr>
            <p:ph type="ctrTitle"/>
          </p:nvPr>
        </p:nvSpPr>
        <p:spPr/>
        <p:txBody>
          <a:bodyPr/>
          <a:lstStyle/>
          <a:p>
            <a:r>
              <a:rPr lang="en-US" dirty="0"/>
              <a:t>Predictive Analytics for NVIDIA</a:t>
            </a:r>
          </a:p>
        </p:txBody>
      </p:sp>
      <p:sp>
        <p:nvSpPr>
          <p:cNvPr id="3" name="Subtitle 2">
            <a:extLst>
              <a:ext uri="{FF2B5EF4-FFF2-40B4-BE49-F238E27FC236}">
                <a16:creationId xmlns:a16="http://schemas.microsoft.com/office/drawing/2014/main" id="{79D8E2D5-23C3-F4A4-D7B4-0EADCB90C4EC}"/>
              </a:ext>
            </a:extLst>
          </p:cNvPr>
          <p:cNvSpPr>
            <a:spLocks noGrp="1"/>
          </p:cNvSpPr>
          <p:nvPr>
            <p:ph type="subTitle" idx="1"/>
          </p:nvPr>
        </p:nvSpPr>
        <p:spPr>
          <a:xfrm>
            <a:off x="1428750" y="4907756"/>
            <a:ext cx="9144000" cy="1655762"/>
          </a:xfrm>
        </p:spPr>
        <p:txBody>
          <a:bodyPr/>
          <a:lstStyle/>
          <a:p>
            <a:r>
              <a:rPr lang="en-US" dirty="0"/>
              <a:t>Dexter </a:t>
            </a:r>
            <a:r>
              <a:rPr lang="en-US" dirty="0" err="1"/>
              <a:t>Schncke</a:t>
            </a:r>
            <a:r>
              <a:rPr lang="en-US" dirty="0"/>
              <a:t> and Hunter Fernandez</a:t>
            </a:r>
          </a:p>
          <a:p>
            <a:r>
              <a:rPr lang="en-US" dirty="0"/>
              <a:t>DSC 630</a:t>
            </a:r>
          </a:p>
        </p:txBody>
      </p:sp>
    </p:spTree>
    <p:extLst>
      <p:ext uri="{BB962C8B-B14F-4D97-AF65-F5344CB8AC3E}">
        <p14:creationId xmlns:p14="http://schemas.microsoft.com/office/powerpoint/2010/main" val="603755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EBCB-F339-FF4A-1960-2A69D32693BC}"/>
              </a:ext>
            </a:extLst>
          </p:cNvPr>
          <p:cNvSpPr>
            <a:spLocks noGrp="1"/>
          </p:cNvSpPr>
          <p:nvPr>
            <p:ph type="title"/>
          </p:nvPr>
        </p:nvSpPr>
        <p:spPr/>
        <p:txBody>
          <a:bodyPr/>
          <a:lstStyle/>
          <a:p>
            <a:r>
              <a:rPr lang="en-US" dirty="0"/>
              <a:t>Model Training and Testing cont.</a:t>
            </a:r>
          </a:p>
        </p:txBody>
      </p:sp>
      <p:sp>
        <p:nvSpPr>
          <p:cNvPr id="3" name="Content Placeholder 2">
            <a:extLst>
              <a:ext uri="{FF2B5EF4-FFF2-40B4-BE49-F238E27FC236}">
                <a16:creationId xmlns:a16="http://schemas.microsoft.com/office/drawing/2014/main" id="{1207412C-FDCB-82E9-3C81-23D2D7C52D78}"/>
              </a:ext>
            </a:extLst>
          </p:cNvPr>
          <p:cNvSpPr>
            <a:spLocks noGrp="1"/>
          </p:cNvSpPr>
          <p:nvPr>
            <p:ph idx="1"/>
          </p:nvPr>
        </p:nvSpPr>
        <p:spPr>
          <a:xfrm>
            <a:off x="1189037" y="1331259"/>
            <a:ext cx="8946541" cy="4195481"/>
          </a:xfrm>
        </p:spPr>
        <p:txBody>
          <a:bodyPr/>
          <a:lstStyle/>
          <a:p>
            <a:r>
              <a:rPr lang="en-US" dirty="0"/>
              <a:t>Training the LSTM model was trickier due to overfitting. We managed this by using dropout layers and early stopping to keep the model from memorizing the training data instead of generalizing.</a:t>
            </a:r>
          </a:p>
          <a:p>
            <a:r>
              <a:rPr lang="en-US" dirty="0"/>
              <a:t>We chose the 80/20 split to strike a balance between maximizing training data and having a robust set for evaluation.</a:t>
            </a:r>
          </a:p>
        </p:txBody>
      </p:sp>
    </p:spTree>
    <p:extLst>
      <p:ext uri="{BB962C8B-B14F-4D97-AF65-F5344CB8AC3E}">
        <p14:creationId xmlns:p14="http://schemas.microsoft.com/office/powerpoint/2010/main" val="408854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94E2-4C44-BAD5-F065-FE899867F79C}"/>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3E523274-B856-231B-A02D-AA172071257D}"/>
              </a:ext>
            </a:extLst>
          </p:cNvPr>
          <p:cNvSpPr>
            <a:spLocks noGrp="1"/>
          </p:cNvSpPr>
          <p:nvPr>
            <p:ph idx="1"/>
          </p:nvPr>
        </p:nvSpPr>
        <p:spPr>
          <a:xfrm>
            <a:off x="1104293" y="1331259"/>
            <a:ext cx="8946541" cy="4195481"/>
          </a:xfrm>
        </p:spPr>
        <p:txBody>
          <a:bodyPr/>
          <a:lstStyle/>
          <a:p>
            <a:r>
              <a:rPr lang="en-US" dirty="0"/>
              <a:t>Evaluating model performance isn't just about accuracy. We needed to look at various metrics to understand our models' performance.</a:t>
            </a:r>
          </a:p>
          <a:p>
            <a:r>
              <a:rPr lang="en-US" dirty="0"/>
              <a:t>Precision was a key focus because, in stock trading, you don't want to take a loss.  For example, A model that's accurate but lacks precision can lead to costly decisions.</a:t>
            </a:r>
          </a:p>
          <a:p>
            <a:r>
              <a:rPr lang="en-US" dirty="0"/>
              <a:t>Recall showed us whether we captured all the signals, crucial for identifying genuine upward trends.</a:t>
            </a:r>
          </a:p>
        </p:txBody>
      </p:sp>
    </p:spTree>
    <p:extLst>
      <p:ext uri="{BB962C8B-B14F-4D97-AF65-F5344CB8AC3E}">
        <p14:creationId xmlns:p14="http://schemas.microsoft.com/office/powerpoint/2010/main" val="422207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5FC4E-353A-B05A-3167-8BD510FB6E29}"/>
              </a:ext>
            </a:extLst>
          </p:cNvPr>
          <p:cNvSpPr>
            <a:spLocks noGrp="1"/>
          </p:cNvSpPr>
          <p:nvPr>
            <p:ph type="title"/>
          </p:nvPr>
        </p:nvSpPr>
        <p:spPr/>
        <p:txBody>
          <a:bodyPr/>
          <a:lstStyle/>
          <a:p>
            <a:r>
              <a:rPr lang="en-US" dirty="0"/>
              <a:t>Evaluation Metrics cont.</a:t>
            </a:r>
          </a:p>
        </p:txBody>
      </p:sp>
      <p:sp>
        <p:nvSpPr>
          <p:cNvPr id="3" name="Content Placeholder 2">
            <a:extLst>
              <a:ext uri="{FF2B5EF4-FFF2-40B4-BE49-F238E27FC236}">
                <a16:creationId xmlns:a16="http://schemas.microsoft.com/office/drawing/2014/main" id="{039C15CD-FC56-4EF1-C042-45F5D090262D}"/>
              </a:ext>
            </a:extLst>
          </p:cNvPr>
          <p:cNvSpPr>
            <a:spLocks noGrp="1"/>
          </p:cNvSpPr>
          <p:nvPr>
            <p:ph idx="1"/>
          </p:nvPr>
        </p:nvSpPr>
        <p:spPr>
          <a:xfrm>
            <a:off x="1017587" y="1331259"/>
            <a:ext cx="8946541" cy="4195481"/>
          </a:xfrm>
        </p:spPr>
        <p:txBody>
          <a:bodyPr/>
          <a:lstStyle/>
          <a:p>
            <a:r>
              <a:rPr lang="en-US" dirty="0"/>
              <a:t>The ROC-AUC score told us how well the models could separate price increases from decreases, and a score close to 1 indicated predictive solid power.</a:t>
            </a:r>
          </a:p>
          <a:p>
            <a:r>
              <a:rPr lang="en-US" dirty="0"/>
              <a:t>Each model had its strengths and weaknesses. For instance, the F1 score was particularly insightful for the LSTM model, showing how it balanced recall and precision.</a:t>
            </a:r>
          </a:p>
        </p:txBody>
      </p:sp>
    </p:spTree>
    <p:extLst>
      <p:ext uri="{BB962C8B-B14F-4D97-AF65-F5344CB8AC3E}">
        <p14:creationId xmlns:p14="http://schemas.microsoft.com/office/powerpoint/2010/main" val="303666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65ED-C76C-54F5-5087-71B5142A1A99}"/>
              </a:ext>
            </a:extLst>
          </p:cNvPr>
          <p:cNvSpPr>
            <a:spLocks noGrp="1"/>
          </p:cNvSpPr>
          <p:nvPr>
            <p:ph type="title"/>
          </p:nvPr>
        </p:nvSpPr>
        <p:spPr/>
        <p:txBody>
          <a:bodyPr/>
          <a:lstStyle/>
          <a:p>
            <a:r>
              <a:rPr lang="en-US" dirty="0"/>
              <a:t>Model Results (need to add charts)</a:t>
            </a:r>
          </a:p>
        </p:txBody>
      </p:sp>
      <p:sp>
        <p:nvSpPr>
          <p:cNvPr id="3" name="Content Placeholder 2">
            <a:extLst>
              <a:ext uri="{FF2B5EF4-FFF2-40B4-BE49-F238E27FC236}">
                <a16:creationId xmlns:a16="http://schemas.microsoft.com/office/drawing/2014/main" id="{D1EC768B-CC20-A9A6-3CB7-6DC3299F47FB}"/>
              </a:ext>
            </a:extLst>
          </p:cNvPr>
          <p:cNvSpPr>
            <a:spLocks noGrp="1"/>
          </p:cNvSpPr>
          <p:nvPr>
            <p:ph idx="1"/>
          </p:nvPr>
        </p:nvSpPr>
        <p:spPr/>
        <p:txBody>
          <a:bodyPr/>
          <a:lstStyle/>
          <a:p>
            <a:r>
              <a:rPr lang="en-US" dirty="0"/>
              <a:t>Logistic Regression:</a:t>
            </a:r>
          </a:p>
          <a:p>
            <a:pPr lvl="1"/>
            <a:r>
              <a:rPr lang="en-US" dirty="0"/>
              <a:t>Accuracy: 52%, Recall: 1.00, Precision: 0.52.</a:t>
            </a:r>
          </a:p>
          <a:p>
            <a:pPr marL="457200" lvl="1" indent="0">
              <a:buNone/>
            </a:pPr>
            <a:endParaRPr lang="en-US" dirty="0"/>
          </a:p>
          <a:p>
            <a:r>
              <a:rPr lang="en-US" dirty="0"/>
              <a:t>Random Forest:</a:t>
            </a:r>
          </a:p>
          <a:p>
            <a:pPr lvl="1"/>
            <a:r>
              <a:rPr lang="en-US" dirty="0"/>
              <a:t>Accuracy: 51%, balanced precision and recall</a:t>
            </a:r>
          </a:p>
          <a:p>
            <a:endParaRPr lang="en-US" dirty="0"/>
          </a:p>
          <a:p>
            <a:r>
              <a:rPr lang="en-US" dirty="0"/>
              <a:t>LSTM:</a:t>
            </a:r>
          </a:p>
          <a:p>
            <a:pPr lvl="1"/>
            <a:r>
              <a:rPr lang="en-US" dirty="0"/>
              <a:t>Accuracy: 52%, high recall but low precision.</a:t>
            </a:r>
          </a:p>
          <a:p>
            <a:endParaRPr lang="en-US" dirty="0"/>
          </a:p>
          <a:p>
            <a:endParaRPr lang="en-US" dirty="0"/>
          </a:p>
        </p:txBody>
      </p:sp>
    </p:spTree>
    <p:extLst>
      <p:ext uri="{BB962C8B-B14F-4D97-AF65-F5344CB8AC3E}">
        <p14:creationId xmlns:p14="http://schemas.microsoft.com/office/powerpoint/2010/main" val="237095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828B-7E07-5C55-1BBF-BB6DB069F334}"/>
              </a:ext>
            </a:extLst>
          </p:cNvPr>
          <p:cNvSpPr>
            <a:spLocks noGrp="1"/>
          </p:cNvSpPr>
          <p:nvPr>
            <p:ph type="title"/>
          </p:nvPr>
        </p:nvSpPr>
        <p:spPr/>
        <p:txBody>
          <a:bodyPr/>
          <a:lstStyle/>
          <a:p>
            <a:r>
              <a:rPr lang="en-US" dirty="0"/>
              <a:t>Insights and Interpretation</a:t>
            </a:r>
          </a:p>
        </p:txBody>
      </p:sp>
      <p:sp>
        <p:nvSpPr>
          <p:cNvPr id="3" name="Content Placeholder 2">
            <a:extLst>
              <a:ext uri="{FF2B5EF4-FFF2-40B4-BE49-F238E27FC236}">
                <a16:creationId xmlns:a16="http://schemas.microsoft.com/office/drawing/2014/main" id="{A092C104-46C2-8B85-A964-CD54C3C421D4}"/>
              </a:ext>
            </a:extLst>
          </p:cNvPr>
          <p:cNvSpPr>
            <a:spLocks noGrp="1"/>
          </p:cNvSpPr>
          <p:nvPr>
            <p:ph idx="1"/>
          </p:nvPr>
        </p:nvSpPr>
        <p:spPr/>
        <p:txBody>
          <a:bodyPr/>
          <a:lstStyle/>
          <a:p>
            <a:r>
              <a:rPr lang="en-US" dirty="0"/>
              <a:t>Models can identify upward movements but struggle with precision.</a:t>
            </a:r>
          </a:p>
          <a:p>
            <a:endParaRPr lang="en-US" dirty="0"/>
          </a:p>
          <a:p>
            <a:r>
              <a:rPr lang="en-US" dirty="0"/>
              <a:t>Need for additional data features, like market sentiment, to improve accuracy</a:t>
            </a:r>
          </a:p>
          <a:p>
            <a:endParaRPr lang="en-US" dirty="0"/>
          </a:p>
          <a:p>
            <a:r>
              <a:rPr lang="en-US" dirty="0"/>
              <a:t>LSTM’s sequential capabilities were underutilized, indicating the need for more time-dependent data features</a:t>
            </a:r>
          </a:p>
        </p:txBody>
      </p:sp>
    </p:spTree>
    <p:extLst>
      <p:ext uri="{BB962C8B-B14F-4D97-AF65-F5344CB8AC3E}">
        <p14:creationId xmlns:p14="http://schemas.microsoft.com/office/powerpoint/2010/main" val="791161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6A00-DFE2-4B9E-18C3-883D1A5B75A8}"/>
              </a:ext>
            </a:extLst>
          </p:cNvPr>
          <p:cNvSpPr>
            <a:spLocks noGrp="1"/>
          </p:cNvSpPr>
          <p:nvPr>
            <p:ph type="title"/>
          </p:nvPr>
        </p:nvSpPr>
        <p:spPr>
          <a:xfrm>
            <a:off x="509667" y="152915"/>
            <a:ext cx="10538084" cy="1400530"/>
          </a:xfrm>
        </p:spPr>
        <p:txBody>
          <a:bodyPr/>
          <a:lstStyle/>
          <a:p>
            <a:r>
              <a:rPr lang="en-US" dirty="0"/>
              <a:t>Project Challenges and Model Limitations</a:t>
            </a:r>
          </a:p>
        </p:txBody>
      </p:sp>
      <p:sp>
        <p:nvSpPr>
          <p:cNvPr id="3" name="Content Placeholder 2">
            <a:extLst>
              <a:ext uri="{FF2B5EF4-FFF2-40B4-BE49-F238E27FC236}">
                <a16:creationId xmlns:a16="http://schemas.microsoft.com/office/drawing/2014/main" id="{4F3528D4-7EFE-27C8-9DDF-AE320A087E7B}"/>
              </a:ext>
            </a:extLst>
          </p:cNvPr>
          <p:cNvSpPr>
            <a:spLocks noGrp="1"/>
          </p:cNvSpPr>
          <p:nvPr>
            <p:ph idx="1"/>
          </p:nvPr>
        </p:nvSpPr>
        <p:spPr>
          <a:xfrm>
            <a:off x="726372" y="1553445"/>
            <a:ext cx="8946541" cy="4195481"/>
          </a:xfrm>
        </p:spPr>
        <p:txBody>
          <a:bodyPr/>
          <a:lstStyle/>
          <a:p>
            <a:r>
              <a:rPr lang="en-US" dirty="0"/>
              <a:t>Our feature set was limited mainly to historical stock data and volume. Without adding external data like market sentiment or broader economic trends, we were missing essential contexts that could have improved precision.</a:t>
            </a:r>
          </a:p>
          <a:p>
            <a:r>
              <a:rPr lang="en-US" dirty="0"/>
              <a:t>Handling the sequential nature of time-series data required careful preprocessing and feature engineering to ensure the models could capture relevant patterns.</a:t>
            </a:r>
          </a:p>
        </p:txBody>
      </p:sp>
    </p:spTree>
    <p:extLst>
      <p:ext uri="{BB962C8B-B14F-4D97-AF65-F5344CB8AC3E}">
        <p14:creationId xmlns:p14="http://schemas.microsoft.com/office/powerpoint/2010/main" val="1630736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B351-F502-573D-E8AB-58969EB5AC6B}"/>
              </a:ext>
            </a:extLst>
          </p:cNvPr>
          <p:cNvSpPr>
            <a:spLocks noGrp="1"/>
          </p:cNvSpPr>
          <p:nvPr>
            <p:ph type="title"/>
          </p:nvPr>
        </p:nvSpPr>
        <p:spPr>
          <a:xfrm>
            <a:off x="646111" y="452718"/>
            <a:ext cx="9764714" cy="1400530"/>
          </a:xfrm>
        </p:spPr>
        <p:txBody>
          <a:bodyPr/>
          <a:lstStyle/>
          <a:p>
            <a:r>
              <a:rPr lang="en-US" dirty="0"/>
              <a:t>Future Work and Recommendations</a:t>
            </a:r>
          </a:p>
        </p:txBody>
      </p:sp>
      <p:sp>
        <p:nvSpPr>
          <p:cNvPr id="3" name="Content Placeholder 2">
            <a:extLst>
              <a:ext uri="{FF2B5EF4-FFF2-40B4-BE49-F238E27FC236}">
                <a16:creationId xmlns:a16="http://schemas.microsoft.com/office/drawing/2014/main" id="{43C12C69-40D1-7F7E-47BF-D39D34D2FA7B}"/>
              </a:ext>
            </a:extLst>
          </p:cNvPr>
          <p:cNvSpPr>
            <a:spLocks noGrp="1"/>
          </p:cNvSpPr>
          <p:nvPr>
            <p:ph idx="1"/>
          </p:nvPr>
        </p:nvSpPr>
        <p:spPr>
          <a:xfrm>
            <a:off x="1055197" y="1262343"/>
            <a:ext cx="8946541" cy="4195481"/>
          </a:xfrm>
        </p:spPr>
        <p:txBody>
          <a:bodyPr/>
          <a:lstStyle/>
          <a:p>
            <a:r>
              <a:rPr lang="en-US" dirty="0"/>
              <a:t>Incorporating sentiment analysis could be a game changer by using natural language processing to analyze news articles or social media.</a:t>
            </a:r>
          </a:p>
          <a:p>
            <a:pPr lvl="1"/>
            <a:r>
              <a:rPr lang="en-US" dirty="0"/>
              <a:t>We could capture the market mood and add that qualitative insight to our data.</a:t>
            </a:r>
          </a:p>
          <a:p>
            <a:r>
              <a:rPr lang="en-US" dirty="0"/>
              <a:t>There’s also room to try out more advanced models like </a:t>
            </a:r>
            <a:r>
              <a:rPr lang="en-US" dirty="0" err="1"/>
              <a:t>XGBoost</a:t>
            </a:r>
            <a:r>
              <a:rPr lang="en-US" dirty="0"/>
              <a:t> or even ensemble stacking, which could handle complex interactions between features better than single models.</a:t>
            </a:r>
          </a:p>
          <a:p>
            <a:r>
              <a:rPr lang="en-US" dirty="0"/>
              <a:t>Bringing in macroeconomic data, like inflation rates or consumer confidence indices, could enhance our feature set and help the models make more informed predictions.</a:t>
            </a:r>
          </a:p>
        </p:txBody>
      </p:sp>
    </p:spTree>
    <p:extLst>
      <p:ext uri="{BB962C8B-B14F-4D97-AF65-F5344CB8AC3E}">
        <p14:creationId xmlns:p14="http://schemas.microsoft.com/office/powerpoint/2010/main" val="231724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53A1-93FC-4C9E-F807-A454687CEE0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39741411-710D-6A24-83CD-271D5563B578}"/>
              </a:ext>
            </a:extLst>
          </p:cNvPr>
          <p:cNvSpPr>
            <a:spLocks noGrp="1"/>
          </p:cNvSpPr>
          <p:nvPr>
            <p:ph idx="1"/>
          </p:nvPr>
        </p:nvSpPr>
        <p:spPr/>
        <p:txBody>
          <a:bodyPr/>
          <a:lstStyle/>
          <a:p>
            <a:r>
              <a:rPr lang="en-US" dirty="0"/>
              <a:t>Avoid misuse of predictive models for market manipulation</a:t>
            </a:r>
          </a:p>
          <a:p>
            <a:endParaRPr lang="en-US" dirty="0"/>
          </a:p>
          <a:p>
            <a:r>
              <a:rPr lang="en-US" dirty="0"/>
              <a:t>Ensure privacy and compliance when integrating external data</a:t>
            </a:r>
          </a:p>
        </p:txBody>
      </p:sp>
    </p:spTree>
    <p:extLst>
      <p:ext uri="{BB962C8B-B14F-4D97-AF65-F5344CB8AC3E}">
        <p14:creationId xmlns:p14="http://schemas.microsoft.com/office/powerpoint/2010/main" val="3218380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54BC-6880-D58B-DE4B-CF4908A6C0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ECD61E-7D20-A59A-29FC-8F4C799C5C14}"/>
              </a:ext>
            </a:extLst>
          </p:cNvPr>
          <p:cNvSpPr>
            <a:spLocks noGrp="1"/>
          </p:cNvSpPr>
          <p:nvPr>
            <p:ph idx="1"/>
          </p:nvPr>
        </p:nvSpPr>
        <p:spPr/>
        <p:txBody>
          <a:bodyPr/>
          <a:lstStyle/>
          <a:p>
            <a:r>
              <a:rPr lang="en-US" dirty="0"/>
              <a:t>Predictive models show potential but need more feature diversity.</a:t>
            </a:r>
          </a:p>
          <a:p>
            <a:endParaRPr lang="en-US" dirty="0"/>
          </a:p>
          <a:p>
            <a:r>
              <a:rPr lang="en-US" dirty="0"/>
              <a:t>High recall highlights predictive potential but comes at the cost of precision.</a:t>
            </a:r>
          </a:p>
          <a:p>
            <a:endParaRPr lang="en-US" dirty="0"/>
          </a:p>
          <a:p>
            <a:r>
              <a:rPr lang="en-US" dirty="0"/>
              <a:t>Future iterations should emphasize improving precision and reliability.</a:t>
            </a:r>
          </a:p>
        </p:txBody>
      </p:sp>
    </p:spTree>
    <p:extLst>
      <p:ext uri="{BB962C8B-B14F-4D97-AF65-F5344CB8AC3E}">
        <p14:creationId xmlns:p14="http://schemas.microsoft.com/office/powerpoint/2010/main" val="225834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FBE0-720D-A4F2-C05E-AF98BC9AEE9F}"/>
              </a:ext>
            </a:extLst>
          </p:cNvPr>
          <p:cNvSpPr>
            <a:spLocks noGrp="1"/>
          </p:cNvSpPr>
          <p:nvPr>
            <p:ph type="title"/>
          </p:nvPr>
        </p:nvSpPr>
        <p:spPr>
          <a:xfrm>
            <a:off x="522286" y="271743"/>
            <a:ext cx="9964739" cy="1400530"/>
          </a:xfrm>
        </p:spPr>
        <p:txBody>
          <a:bodyPr/>
          <a:lstStyle/>
          <a:p>
            <a:r>
              <a:rPr lang="en-US" dirty="0"/>
              <a:t>Bringing Predictive Models to Practice</a:t>
            </a:r>
          </a:p>
        </p:txBody>
      </p:sp>
      <p:sp>
        <p:nvSpPr>
          <p:cNvPr id="3" name="Content Placeholder 2">
            <a:extLst>
              <a:ext uri="{FF2B5EF4-FFF2-40B4-BE49-F238E27FC236}">
                <a16:creationId xmlns:a16="http://schemas.microsoft.com/office/drawing/2014/main" id="{12041117-CCFF-075E-C56E-3D036298823C}"/>
              </a:ext>
            </a:extLst>
          </p:cNvPr>
          <p:cNvSpPr>
            <a:spLocks noGrp="1"/>
          </p:cNvSpPr>
          <p:nvPr>
            <p:ph idx="1"/>
          </p:nvPr>
        </p:nvSpPr>
        <p:spPr>
          <a:xfrm>
            <a:off x="1031384" y="1159809"/>
            <a:ext cx="8946541" cy="4195481"/>
          </a:xfrm>
        </p:spPr>
        <p:txBody>
          <a:bodyPr/>
          <a:lstStyle/>
          <a:p>
            <a:r>
              <a:rPr lang="en-US" dirty="0"/>
              <a:t>Predictive models are powerful, but they shouldn’t be used in isolation. They should complement traditional analysis, giving analysts a first look so that they can follow up with more profound qualitative research.</a:t>
            </a:r>
          </a:p>
          <a:p>
            <a:r>
              <a:rPr lang="en-US" dirty="0"/>
              <a:t>Analysts could use these models for preliminary screenings, identifying potential opportunities before diving into the total investment analysis.</a:t>
            </a:r>
          </a:p>
          <a:p>
            <a:r>
              <a:rPr lang="en-US" dirty="0"/>
              <a:t>Continuous improvement is essential. As new data becomes available, updating models and fine-tuning features will keep them relevant and effective.</a:t>
            </a:r>
          </a:p>
        </p:txBody>
      </p:sp>
    </p:spTree>
    <p:extLst>
      <p:ext uri="{BB962C8B-B14F-4D97-AF65-F5344CB8AC3E}">
        <p14:creationId xmlns:p14="http://schemas.microsoft.com/office/powerpoint/2010/main" val="391224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5F49-3620-6996-0568-614159784701}"/>
              </a:ext>
            </a:extLst>
          </p:cNvPr>
          <p:cNvSpPr>
            <a:spLocks noGrp="1"/>
          </p:cNvSpPr>
          <p:nvPr>
            <p:ph type="title"/>
          </p:nvPr>
        </p:nvSpPr>
        <p:spPr>
          <a:xfrm>
            <a:off x="371475" y="295275"/>
            <a:ext cx="10106025" cy="1400175"/>
          </a:xfrm>
        </p:spPr>
        <p:txBody>
          <a:bodyPr/>
          <a:lstStyle/>
          <a:p>
            <a:r>
              <a:rPr lang="en-US" dirty="0"/>
              <a:t>overview of the project's main goals and relevance</a:t>
            </a:r>
          </a:p>
        </p:txBody>
      </p:sp>
      <p:sp>
        <p:nvSpPr>
          <p:cNvPr id="3" name="Content Placeholder 2">
            <a:extLst>
              <a:ext uri="{FF2B5EF4-FFF2-40B4-BE49-F238E27FC236}">
                <a16:creationId xmlns:a16="http://schemas.microsoft.com/office/drawing/2014/main" id="{967DF27E-7BCA-836B-6776-FF1C68CB9DC1}"/>
              </a:ext>
            </a:extLst>
          </p:cNvPr>
          <p:cNvSpPr>
            <a:spLocks noGrp="1"/>
          </p:cNvSpPr>
          <p:nvPr>
            <p:ph idx="1"/>
          </p:nvPr>
        </p:nvSpPr>
        <p:spPr>
          <a:xfrm>
            <a:off x="838200" y="1825625"/>
            <a:ext cx="9639300" cy="2755900"/>
          </a:xfrm>
        </p:spPr>
        <p:txBody>
          <a:bodyPr/>
          <a:lstStyle/>
          <a:p>
            <a:r>
              <a:rPr lang="en-US" dirty="0"/>
              <a:t>Project objective: </a:t>
            </a:r>
            <a:r>
              <a:rPr lang="en-US" i="1" dirty="0"/>
              <a:t>Exploring the predictive power of various models on NVIDIA stock movements.</a:t>
            </a:r>
          </a:p>
          <a:p>
            <a:r>
              <a:rPr lang="en-US" dirty="0"/>
              <a:t>Relevance: </a:t>
            </a:r>
            <a:r>
              <a:rPr lang="en-US" i="1" dirty="0"/>
              <a:t>Understanding how tech innovations, like GPU releases, impact investor behavior.</a:t>
            </a:r>
          </a:p>
          <a:p>
            <a:endParaRPr lang="en-US" i="1" dirty="0"/>
          </a:p>
          <a:p>
            <a:r>
              <a:rPr lang="en-US" dirty="0"/>
              <a:t>Can we reliably predict NVIDIA stock price movements?</a:t>
            </a:r>
          </a:p>
        </p:txBody>
      </p:sp>
    </p:spTree>
    <p:extLst>
      <p:ext uri="{BB962C8B-B14F-4D97-AF65-F5344CB8AC3E}">
        <p14:creationId xmlns:p14="http://schemas.microsoft.com/office/powerpoint/2010/main" val="78741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28F1-DF88-7FCC-A7C6-99D340FB5AEA}"/>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4EFC769C-6159-56FB-EB3D-976EDEB43B0A}"/>
              </a:ext>
            </a:extLst>
          </p:cNvPr>
          <p:cNvSpPr>
            <a:spLocks noGrp="1"/>
          </p:cNvSpPr>
          <p:nvPr>
            <p:ph idx="1"/>
          </p:nvPr>
        </p:nvSpPr>
        <p:spPr>
          <a:xfrm>
            <a:off x="1104293" y="1331259"/>
            <a:ext cx="8946541" cy="4195481"/>
          </a:xfrm>
        </p:spPr>
        <p:txBody>
          <a:bodyPr/>
          <a:lstStyle/>
          <a:p>
            <a:r>
              <a:rPr lang="en-US" dirty="0"/>
              <a:t>How confident are you in the model's predictions, given the precision and recall results?</a:t>
            </a:r>
          </a:p>
          <a:p>
            <a:pPr lvl="1"/>
            <a:r>
              <a:rPr lang="en-US" dirty="0"/>
              <a:t>Stock prediction is challenging because market movements are influenced by various factors, including economic indicators, company performance, investor sentiment, and even global events. Stocks don’t follow straightforward patterns, so capturing these influences with a model requires careful selection of data and features, along with robust model design.</a:t>
            </a:r>
          </a:p>
        </p:txBody>
      </p:sp>
    </p:spTree>
    <p:extLst>
      <p:ext uri="{BB962C8B-B14F-4D97-AF65-F5344CB8AC3E}">
        <p14:creationId xmlns:p14="http://schemas.microsoft.com/office/powerpoint/2010/main" val="1707221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9D8A7-4AA5-2EEB-4756-584C2FC06D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D5ED7A-1A48-0FBE-7D1E-41C01CE4D5B1}"/>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A0DA6E67-5557-B78D-69D8-8FBC0143A3AB}"/>
              </a:ext>
            </a:extLst>
          </p:cNvPr>
          <p:cNvSpPr>
            <a:spLocks noGrp="1"/>
          </p:cNvSpPr>
          <p:nvPr>
            <p:ph idx="1"/>
          </p:nvPr>
        </p:nvSpPr>
        <p:spPr>
          <a:xfrm>
            <a:off x="1104293" y="1331259"/>
            <a:ext cx="8946541" cy="4195481"/>
          </a:xfrm>
        </p:spPr>
        <p:txBody>
          <a:bodyPr/>
          <a:lstStyle/>
          <a:p>
            <a:r>
              <a:rPr lang="en-US" dirty="0"/>
              <a:t>Why didn’t you incorporate real-time data or sentiment analysis directly in this project?</a:t>
            </a:r>
          </a:p>
          <a:p>
            <a:pPr lvl="1"/>
            <a:r>
              <a:rPr lang="en-US" i="1" dirty="0">
                <a:effectLst/>
              </a:rPr>
              <a:t>Incorporating real-time data or sentiment analysis adds valuable context to the model. However, we didn’t have the time or resources to integrate these features fully for this initial project. Real-time data requires continuous updates and integration with APIs, while sentiment analysis involves using natural language processing techniques on extensive, unstructured news and social media data. Both are feasible and would likely improve the model’s accuracy, and we do see it as a worthwhile area to explore in future work if resources become available.</a:t>
            </a:r>
            <a:endParaRPr lang="en-US" dirty="0"/>
          </a:p>
        </p:txBody>
      </p:sp>
    </p:spTree>
    <p:extLst>
      <p:ext uri="{BB962C8B-B14F-4D97-AF65-F5344CB8AC3E}">
        <p14:creationId xmlns:p14="http://schemas.microsoft.com/office/powerpoint/2010/main" val="139079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8F56-2F58-8AF8-29C8-2C7AE238391D}"/>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DDF3E341-67E8-4F3A-3F7E-CFE17E54A480}"/>
              </a:ext>
            </a:extLst>
          </p:cNvPr>
          <p:cNvSpPr>
            <a:spLocks noGrp="1"/>
          </p:cNvSpPr>
          <p:nvPr>
            <p:ph idx="1"/>
          </p:nvPr>
        </p:nvSpPr>
        <p:spPr>
          <a:xfrm>
            <a:off x="875201" y="1331259"/>
            <a:ext cx="8946541" cy="4195481"/>
          </a:xfrm>
        </p:spPr>
        <p:txBody>
          <a:bodyPr/>
          <a:lstStyle/>
          <a:p>
            <a:r>
              <a:rPr lang="en-US" dirty="0"/>
              <a:t>How would you decide if the model is good enough to use in a real-world trading environment?</a:t>
            </a:r>
          </a:p>
          <a:p>
            <a:pPr lvl="1"/>
            <a:r>
              <a:rPr lang="en-US" i="1" dirty="0">
                <a:effectLst/>
              </a:rPr>
              <a:t>To evaluate whether the model could be used in real-world trading, we’d need to add more resources to test it and validate its accuracy rigorously. This would involve implementing it on a smaller scale in a controlled trading environment to identify bugs and ensure reliable predictions. Even with these improvements, a model like this may never be entirely suitable for real-world trading due to the sheer complexity and number of external variables that influence the stock market. Stock behavior can be affected by countless factors—economic shifts, global events, investor sentiment—that the model might not account for, potentially leading to mistakes. Therefore, while it can be a helpful tool, it must be used cautiously and with human expertise and other analysis methods.</a:t>
            </a:r>
            <a:endParaRPr lang="en-US" dirty="0"/>
          </a:p>
        </p:txBody>
      </p:sp>
    </p:spTree>
    <p:extLst>
      <p:ext uri="{BB962C8B-B14F-4D97-AF65-F5344CB8AC3E}">
        <p14:creationId xmlns:p14="http://schemas.microsoft.com/office/powerpoint/2010/main" val="39047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BD8A9-B586-78C3-BEAB-4DBF19B47703}"/>
              </a:ext>
            </a:extLst>
          </p:cNvPr>
          <p:cNvSpPr>
            <a:spLocks noGrp="1"/>
          </p:cNvSpPr>
          <p:nvPr>
            <p:ph type="title"/>
          </p:nvPr>
        </p:nvSpPr>
        <p:spPr/>
        <p:txBody>
          <a:bodyPr/>
          <a:lstStyle/>
          <a:p>
            <a:r>
              <a:rPr lang="en-US" dirty="0"/>
              <a:t>NVIDIA Stock Data Overview</a:t>
            </a:r>
          </a:p>
        </p:txBody>
      </p:sp>
      <p:sp>
        <p:nvSpPr>
          <p:cNvPr id="3" name="Content Placeholder 2">
            <a:extLst>
              <a:ext uri="{FF2B5EF4-FFF2-40B4-BE49-F238E27FC236}">
                <a16:creationId xmlns:a16="http://schemas.microsoft.com/office/drawing/2014/main" id="{22E5738D-8A2D-1FD7-46A8-4647357B37F0}"/>
              </a:ext>
            </a:extLst>
          </p:cNvPr>
          <p:cNvSpPr>
            <a:spLocks noGrp="1"/>
          </p:cNvSpPr>
          <p:nvPr>
            <p:ph idx="1"/>
          </p:nvPr>
        </p:nvSpPr>
        <p:spPr>
          <a:xfrm>
            <a:off x="1104293" y="1331259"/>
            <a:ext cx="8946541" cy="4195481"/>
          </a:xfrm>
        </p:spPr>
        <p:txBody>
          <a:bodyPr/>
          <a:lstStyle/>
          <a:p>
            <a:r>
              <a:rPr lang="en-US" dirty="0"/>
              <a:t>We based our analysis on an NVIDIA stock dataset covering 2000 to 2024. This broad timeframe allowed us to capture various market conditions, from economic booms to downturns, Which we thought it best to look at to find True stock Data outcomes.</a:t>
            </a:r>
          </a:p>
          <a:p>
            <a:r>
              <a:rPr lang="en-US" dirty="0"/>
              <a:t>We chose columns like Date, Open, High, Low, Close, Adjusted Close, and Volume because they represent the fundamental metrics influencing stock behavior. These features provided a reliable foundation for our stock analysis.</a:t>
            </a:r>
          </a:p>
        </p:txBody>
      </p:sp>
    </p:spTree>
    <p:extLst>
      <p:ext uri="{BB962C8B-B14F-4D97-AF65-F5344CB8AC3E}">
        <p14:creationId xmlns:p14="http://schemas.microsoft.com/office/powerpoint/2010/main" val="402099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8B6FB-1297-DB6A-1987-0176AFA4C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ED569-716D-1C6E-7E0C-BB865A716EB9}"/>
              </a:ext>
            </a:extLst>
          </p:cNvPr>
          <p:cNvSpPr>
            <a:spLocks noGrp="1"/>
          </p:cNvSpPr>
          <p:nvPr>
            <p:ph type="title"/>
          </p:nvPr>
        </p:nvSpPr>
        <p:spPr>
          <a:xfrm>
            <a:off x="419725" y="452718"/>
            <a:ext cx="9631109" cy="1400530"/>
          </a:xfrm>
        </p:spPr>
        <p:txBody>
          <a:bodyPr/>
          <a:lstStyle/>
          <a:p>
            <a:r>
              <a:rPr lang="en-US" dirty="0"/>
              <a:t>NVIDIA Stock Data Overview CONT.</a:t>
            </a:r>
          </a:p>
        </p:txBody>
      </p:sp>
      <p:sp>
        <p:nvSpPr>
          <p:cNvPr id="3" name="Content Placeholder 2">
            <a:extLst>
              <a:ext uri="{FF2B5EF4-FFF2-40B4-BE49-F238E27FC236}">
                <a16:creationId xmlns:a16="http://schemas.microsoft.com/office/drawing/2014/main" id="{22195809-D02F-E55C-D6F2-D844C79E3E94}"/>
              </a:ext>
            </a:extLst>
          </p:cNvPr>
          <p:cNvSpPr>
            <a:spLocks noGrp="1"/>
          </p:cNvSpPr>
          <p:nvPr>
            <p:ph idx="1"/>
          </p:nvPr>
        </p:nvSpPr>
        <p:spPr>
          <a:xfrm>
            <a:off x="1104293" y="1331259"/>
            <a:ext cx="8946541" cy="4195481"/>
          </a:xfrm>
        </p:spPr>
        <p:txBody>
          <a:bodyPr/>
          <a:lstStyle/>
          <a:p>
            <a:r>
              <a:rPr lang="en-US" dirty="0"/>
              <a:t>To give you a clearer idea, here’s a sample of the data. As you can see, we’re working with structured, consistent entries that help ensure accuracy in our modeling.</a:t>
            </a:r>
          </a:p>
        </p:txBody>
      </p:sp>
    </p:spTree>
    <p:extLst>
      <p:ext uri="{BB962C8B-B14F-4D97-AF65-F5344CB8AC3E}">
        <p14:creationId xmlns:p14="http://schemas.microsoft.com/office/powerpoint/2010/main" val="189176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E781-3035-BCED-5655-79B7C9F45778}"/>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416BAB7F-8104-0176-BEF3-1F4AE40A3FAC}"/>
              </a:ext>
            </a:extLst>
          </p:cNvPr>
          <p:cNvSpPr>
            <a:spLocks noGrp="1"/>
          </p:cNvSpPr>
          <p:nvPr>
            <p:ph idx="1"/>
          </p:nvPr>
        </p:nvSpPr>
        <p:spPr>
          <a:xfrm>
            <a:off x="1104293" y="1243293"/>
            <a:ext cx="8946541" cy="4195481"/>
          </a:xfrm>
        </p:spPr>
        <p:txBody>
          <a:bodyPr/>
          <a:lstStyle/>
          <a:p>
            <a:r>
              <a:rPr lang="en-US" dirty="0"/>
              <a:t>Before building our models, we needed to explore the data to see what stood out. </a:t>
            </a:r>
          </a:p>
          <a:p>
            <a:r>
              <a:rPr lang="en-US" dirty="0"/>
              <a:t>One major trend was the spikes in trading volume around NVIDIA’s big product launches, like when the RTX series hit the market. This showed that these events sparked significant market attention.</a:t>
            </a:r>
          </a:p>
        </p:txBody>
      </p:sp>
    </p:spTree>
    <p:extLst>
      <p:ext uri="{BB962C8B-B14F-4D97-AF65-F5344CB8AC3E}">
        <p14:creationId xmlns:p14="http://schemas.microsoft.com/office/powerpoint/2010/main" val="23367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63CCE-D9A2-D88C-F86B-3FA9E8C24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8214E-9D93-9261-15C7-DC67D8FDA512}"/>
              </a:ext>
            </a:extLst>
          </p:cNvPr>
          <p:cNvSpPr>
            <a:spLocks noGrp="1"/>
          </p:cNvSpPr>
          <p:nvPr>
            <p:ph type="title"/>
          </p:nvPr>
        </p:nvSpPr>
        <p:spPr>
          <a:xfrm>
            <a:off x="434715" y="332797"/>
            <a:ext cx="9616119" cy="1400530"/>
          </a:xfrm>
        </p:spPr>
        <p:txBody>
          <a:bodyPr/>
          <a:lstStyle/>
          <a:p>
            <a:r>
              <a:rPr lang="en-US" dirty="0"/>
              <a:t>Exploratory Data Analysis (EDA) CONT.</a:t>
            </a:r>
          </a:p>
        </p:txBody>
      </p:sp>
      <p:sp>
        <p:nvSpPr>
          <p:cNvPr id="3" name="Content Placeholder 2">
            <a:extLst>
              <a:ext uri="{FF2B5EF4-FFF2-40B4-BE49-F238E27FC236}">
                <a16:creationId xmlns:a16="http://schemas.microsoft.com/office/drawing/2014/main" id="{377E8E6F-355A-5C67-E982-8C0A79219326}"/>
              </a:ext>
            </a:extLst>
          </p:cNvPr>
          <p:cNvSpPr>
            <a:spLocks noGrp="1"/>
          </p:cNvSpPr>
          <p:nvPr>
            <p:ph idx="1"/>
          </p:nvPr>
        </p:nvSpPr>
        <p:spPr>
          <a:xfrm>
            <a:off x="769503" y="1733327"/>
            <a:ext cx="8946541" cy="4195481"/>
          </a:xfrm>
        </p:spPr>
        <p:txBody>
          <a:bodyPr/>
          <a:lstStyle/>
          <a:p>
            <a:r>
              <a:rPr lang="en-US" dirty="0"/>
              <a:t>Using correlation analysis, we also found a positive relationship between trading volume and price changes. The data suggested that days with more active trading were more likely to show price movement.</a:t>
            </a:r>
          </a:p>
          <a:p>
            <a:r>
              <a:rPr lang="en-US" dirty="0"/>
              <a:t>Another interesting pattern was the seasonal trends in Q4, when stock prices and volume increased, likely due to holiday season sales and new product announcements.</a:t>
            </a:r>
          </a:p>
        </p:txBody>
      </p:sp>
    </p:spTree>
    <p:extLst>
      <p:ext uri="{BB962C8B-B14F-4D97-AF65-F5344CB8AC3E}">
        <p14:creationId xmlns:p14="http://schemas.microsoft.com/office/powerpoint/2010/main" val="393364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79CE-F4BC-8CE0-6CFF-43CF55640BFB}"/>
              </a:ext>
            </a:extLst>
          </p:cNvPr>
          <p:cNvSpPr>
            <a:spLocks noGrp="1"/>
          </p:cNvSpPr>
          <p:nvPr>
            <p:ph type="title"/>
          </p:nvPr>
        </p:nvSpPr>
        <p:spPr/>
        <p:txBody>
          <a:bodyPr/>
          <a:lstStyle/>
          <a:p>
            <a:r>
              <a:rPr lang="en-US" dirty="0"/>
              <a:t>Data Preparation (need work)</a:t>
            </a:r>
          </a:p>
        </p:txBody>
      </p:sp>
      <p:sp>
        <p:nvSpPr>
          <p:cNvPr id="3" name="Content Placeholder 2">
            <a:extLst>
              <a:ext uri="{FF2B5EF4-FFF2-40B4-BE49-F238E27FC236}">
                <a16:creationId xmlns:a16="http://schemas.microsoft.com/office/drawing/2014/main" id="{816C15CB-DDCC-A5F9-E7F8-F50E9D31E8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1060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96A-CF98-0999-A675-BEEF294E9A06}"/>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0211235E-0019-3D26-EC00-46327A00F707}"/>
              </a:ext>
            </a:extLst>
          </p:cNvPr>
          <p:cNvSpPr>
            <a:spLocks noGrp="1"/>
          </p:cNvSpPr>
          <p:nvPr>
            <p:ph idx="1"/>
          </p:nvPr>
        </p:nvSpPr>
        <p:spPr/>
        <p:txBody>
          <a:bodyPr/>
          <a:lstStyle/>
          <a:p>
            <a:r>
              <a:rPr lang="en-US" dirty="0"/>
              <a:t>Models chosen:</a:t>
            </a:r>
          </a:p>
          <a:p>
            <a:pPr lvl="1"/>
            <a:r>
              <a:rPr lang="en-US" dirty="0"/>
              <a:t>Logistic Regression: Baseline binary classifier.</a:t>
            </a:r>
          </a:p>
          <a:p>
            <a:pPr lvl="1"/>
            <a:r>
              <a:rPr lang="en-US" dirty="0"/>
              <a:t>LSTM: Captures long-term dependencies in time-series data.</a:t>
            </a:r>
          </a:p>
          <a:p>
            <a:pPr lvl="1"/>
            <a:r>
              <a:rPr lang="en-US" dirty="0"/>
              <a:t>Random Forest: Handles non-linear relationships and interactions.</a:t>
            </a:r>
          </a:p>
          <a:p>
            <a:endParaRPr lang="en-US" dirty="0"/>
          </a:p>
          <a:p>
            <a:endParaRPr lang="en-US" dirty="0"/>
          </a:p>
          <a:p>
            <a:r>
              <a:rPr lang="en-US" dirty="0"/>
              <a:t>Why these models:</a:t>
            </a:r>
          </a:p>
          <a:p>
            <a:pPr lvl="1"/>
            <a:r>
              <a:rPr lang="en-US" dirty="0"/>
              <a:t>Diversity in approach: traditional, neural network, and ensemble method.</a:t>
            </a:r>
          </a:p>
        </p:txBody>
      </p:sp>
    </p:spTree>
    <p:extLst>
      <p:ext uri="{BB962C8B-B14F-4D97-AF65-F5344CB8AC3E}">
        <p14:creationId xmlns:p14="http://schemas.microsoft.com/office/powerpoint/2010/main" val="350217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BAAE-27B1-9ADC-153E-A3D796366463}"/>
              </a:ext>
            </a:extLst>
          </p:cNvPr>
          <p:cNvSpPr>
            <a:spLocks noGrp="1"/>
          </p:cNvSpPr>
          <p:nvPr>
            <p:ph type="title"/>
          </p:nvPr>
        </p:nvSpPr>
        <p:spPr/>
        <p:txBody>
          <a:bodyPr/>
          <a:lstStyle/>
          <a:p>
            <a:r>
              <a:rPr lang="en-US" dirty="0"/>
              <a:t>Model Training and Testing</a:t>
            </a:r>
          </a:p>
        </p:txBody>
      </p:sp>
      <p:sp>
        <p:nvSpPr>
          <p:cNvPr id="3" name="Content Placeholder 2">
            <a:extLst>
              <a:ext uri="{FF2B5EF4-FFF2-40B4-BE49-F238E27FC236}">
                <a16:creationId xmlns:a16="http://schemas.microsoft.com/office/drawing/2014/main" id="{6B6E43FF-1ED2-43A3-FF9C-8FF9041FA308}"/>
              </a:ext>
            </a:extLst>
          </p:cNvPr>
          <p:cNvSpPr>
            <a:spLocks noGrp="1"/>
          </p:cNvSpPr>
          <p:nvPr>
            <p:ph idx="1"/>
          </p:nvPr>
        </p:nvSpPr>
        <p:spPr>
          <a:xfrm>
            <a:off x="1036637" y="1331259"/>
            <a:ext cx="8946541" cy="4195481"/>
          </a:xfrm>
        </p:spPr>
        <p:txBody>
          <a:bodyPr/>
          <a:lstStyle/>
          <a:p>
            <a:r>
              <a:rPr lang="en-US" dirty="0"/>
              <a:t>We split the data into 80% for training and 20% for testing to train our models effectively. This ensured that our models learned from a solid portion of data but still had a dedicated set to test our stock market predictions.</a:t>
            </a:r>
          </a:p>
          <a:p>
            <a:r>
              <a:rPr lang="en-US" dirty="0"/>
              <a:t>We optimized hyperparameters for the Random Forest model, like the number of trees and maximum depth, using </a:t>
            </a:r>
            <a:r>
              <a:rPr lang="en-US" dirty="0" err="1"/>
              <a:t>GridSearchCV</a:t>
            </a:r>
            <a:r>
              <a:rPr lang="en-US" dirty="0"/>
              <a:t>. This helped us find the best configuration for performance.</a:t>
            </a:r>
          </a:p>
        </p:txBody>
      </p:sp>
    </p:spTree>
    <p:extLst>
      <p:ext uri="{BB962C8B-B14F-4D97-AF65-F5344CB8AC3E}">
        <p14:creationId xmlns:p14="http://schemas.microsoft.com/office/powerpoint/2010/main" val="2253390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132</TotalTime>
  <Words>1494</Words>
  <Application>Microsoft Office PowerPoint</Application>
  <PresentationFormat>Widescreen</PresentationFormat>
  <Paragraphs>107</Paragraphs>
  <Slides>22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Century Gothic</vt:lpstr>
      <vt:lpstr>Wingdings 3</vt:lpstr>
      <vt:lpstr>Ion</vt:lpstr>
      <vt:lpstr>Predictive Analytics for NVIDIA</vt:lpstr>
      <vt:lpstr>overview of the project's main goals and relevance</vt:lpstr>
      <vt:lpstr>NVIDIA Stock Data Overview</vt:lpstr>
      <vt:lpstr>NVIDIA Stock Data Overview CONT.</vt:lpstr>
      <vt:lpstr>Exploratory Data Analysis (EDA)</vt:lpstr>
      <vt:lpstr>Exploratory Data Analysis (EDA) CONT.</vt:lpstr>
      <vt:lpstr>Data Preparation (need work)</vt:lpstr>
      <vt:lpstr>Model Selection</vt:lpstr>
      <vt:lpstr>Model Training and Testing</vt:lpstr>
      <vt:lpstr>Model Training and Testing cont.</vt:lpstr>
      <vt:lpstr>Evaluation Metrics</vt:lpstr>
      <vt:lpstr>Evaluation Metrics cont.</vt:lpstr>
      <vt:lpstr>Model Results (need to add charts)</vt:lpstr>
      <vt:lpstr>Insights and Interpretation</vt:lpstr>
      <vt:lpstr>Project Challenges and Model Limitations</vt:lpstr>
      <vt:lpstr>Future Work and Recommendations</vt:lpstr>
      <vt:lpstr>Ethical Considerations</vt:lpstr>
      <vt:lpstr>Conclusion</vt:lpstr>
      <vt:lpstr>Bringing Predictive Models to Practice</vt:lpstr>
      <vt:lpstr>Q&amp;A</vt:lpstr>
      <vt:lpstr>Q&amp;A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hunter fernandez</dc:creator>
  <cp:lastModifiedBy>hunter fernandez</cp:lastModifiedBy>
  <cp:revision>3</cp:revision>
  <dcterms:created xsi:type="dcterms:W3CDTF">2024-11-09T04:36:52Z</dcterms:created>
  <dcterms:modified xsi:type="dcterms:W3CDTF">2024-11-12T02:28:27Z</dcterms:modified>
</cp:coreProperties>
</file>