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6BE152C-8F36-7F48-9441-9C75377808D3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21"/>
    <p:restoredTop sz="94687"/>
  </p:normalViewPr>
  <p:slideViewPr>
    <p:cSldViewPr snapToGrid="0">
      <p:cViewPr varScale="1">
        <p:scale>
          <a:sx n="63" d="100"/>
          <a:sy n="63" d="100"/>
        </p:scale>
        <p:origin x="184" y="2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58A1B5-6E35-4529-BB23-E39E586FF2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C8C9CE-C720-417C-AB2A-5EB474FA79F8}">
      <dgm:prSet/>
      <dgm:spPr/>
      <dgm:t>
        <a:bodyPr/>
        <a:lstStyle/>
        <a:p>
          <a:r>
            <a:rPr lang="en-US"/>
            <a:t>Credit card fraud results in billions of dollars in losses annually.</a:t>
          </a:r>
        </a:p>
      </dgm:t>
    </dgm:pt>
    <dgm:pt modelId="{518D7CA9-421B-45CE-8323-3C8E13DEAE44}" type="parTrans" cxnId="{8D9B8213-F32F-4B1B-879C-0382EEAB61BE}">
      <dgm:prSet/>
      <dgm:spPr/>
      <dgm:t>
        <a:bodyPr/>
        <a:lstStyle/>
        <a:p>
          <a:endParaRPr lang="en-US"/>
        </a:p>
      </dgm:t>
    </dgm:pt>
    <dgm:pt modelId="{0C3E4C4D-CA8D-485B-9C05-AB9FBB86B5E8}" type="sibTrans" cxnId="{8D9B8213-F32F-4B1B-879C-0382EEAB61BE}">
      <dgm:prSet/>
      <dgm:spPr/>
      <dgm:t>
        <a:bodyPr/>
        <a:lstStyle/>
        <a:p>
          <a:endParaRPr lang="en-US"/>
        </a:p>
      </dgm:t>
    </dgm:pt>
    <dgm:pt modelId="{90DD8C79-0157-4CF8-8E64-35B8EFC8633E}">
      <dgm:prSet/>
      <dgm:spPr/>
      <dgm:t>
        <a:bodyPr/>
        <a:lstStyle/>
        <a:p>
          <a:r>
            <a:rPr lang="en-US"/>
            <a:t>As digital transactions grow, so does the sophistication of fraud schemes.</a:t>
          </a:r>
        </a:p>
      </dgm:t>
    </dgm:pt>
    <dgm:pt modelId="{764ED1E6-A8A4-4B80-96A0-6F8AC5B2E31F}" type="parTrans" cxnId="{1C3A81B7-1CCE-45D8-BD53-87685D9D89A0}">
      <dgm:prSet/>
      <dgm:spPr/>
      <dgm:t>
        <a:bodyPr/>
        <a:lstStyle/>
        <a:p>
          <a:endParaRPr lang="en-US"/>
        </a:p>
      </dgm:t>
    </dgm:pt>
    <dgm:pt modelId="{0BF08A36-E4B4-4418-A69F-E2FEDCCD9ACE}" type="sibTrans" cxnId="{1C3A81B7-1CCE-45D8-BD53-87685D9D89A0}">
      <dgm:prSet/>
      <dgm:spPr/>
      <dgm:t>
        <a:bodyPr/>
        <a:lstStyle/>
        <a:p>
          <a:endParaRPr lang="en-US"/>
        </a:p>
      </dgm:t>
    </dgm:pt>
    <dgm:pt modelId="{100CFE74-FCE5-4B1F-9A40-8F6CB6EB71B1}">
      <dgm:prSet/>
      <dgm:spPr/>
      <dgm:t>
        <a:bodyPr/>
        <a:lstStyle/>
        <a:p>
          <a:r>
            <a:rPr lang="en-US"/>
            <a:t>Financial institutions need robust, scalable tools to detect real-time fraudulent transactions.</a:t>
          </a:r>
        </a:p>
      </dgm:t>
    </dgm:pt>
    <dgm:pt modelId="{E7A92B7D-9183-4B83-A63C-4DF3E2ECA8D4}" type="parTrans" cxnId="{AF7175CE-7350-4DAB-BADE-8A7DE50AB096}">
      <dgm:prSet/>
      <dgm:spPr/>
      <dgm:t>
        <a:bodyPr/>
        <a:lstStyle/>
        <a:p>
          <a:endParaRPr lang="en-US"/>
        </a:p>
      </dgm:t>
    </dgm:pt>
    <dgm:pt modelId="{B8D978E6-0CB2-47E3-AC30-E537A34A9B1A}" type="sibTrans" cxnId="{AF7175CE-7350-4DAB-BADE-8A7DE50AB096}">
      <dgm:prSet/>
      <dgm:spPr/>
      <dgm:t>
        <a:bodyPr/>
        <a:lstStyle/>
        <a:p>
          <a:endParaRPr lang="en-US"/>
        </a:p>
      </dgm:t>
    </dgm:pt>
    <dgm:pt modelId="{9BBADA46-57DE-4520-B911-982CFB960479}" type="pres">
      <dgm:prSet presAssocID="{C458A1B5-6E35-4529-BB23-E39E586FF213}" presName="root" presStyleCnt="0">
        <dgm:presLayoutVars>
          <dgm:dir/>
          <dgm:resizeHandles val="exact"/>
        </dgm:presLayoutVars>
      </dgm:prSet>
      <dgm:spPr/>
    </dgm:pt>
    <dgm:pt modelId="{7F05E5FF-7CFD-4FEA-A3EB-4DBFEBA3BC7D}" type="pres">
      <dgm:prSet presAssocID="{D7C8C9CE-C720-417C-AB2A-5EB474FA79F8}" presName="compNode" presStyleCnt="0"/>
      <dgm:spPr/>
    </dgm:pt>
    <dgm:pt modelId="{CABE58D6-0B4C-4DB7-B838-91C10B5DD533}" type="pres">
      <dgm:prSet presAssocID="{D7C8C9CE-C720-417C-AB2A-5EB474FA79F8}" presName="bgRect" presStyleLbl="bgShp" presStyleIdx="0" presStyleCnt="3"/>
      <dgm:spPr/>
    </dgm:pt>
    <dgm:pt modelId="{640B8C93-3EE4-4756-B537-5D273D9CD40E}" type="pres">
      <dgm:prSet presAssocID="{D7C8C9CE-C720-417C-AB2A-5EB474FA79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FBF50808-3CB0-4622-8B6B-700DD18AFC69}" type="pres">
      <dgm:prSet presAssocID="{D7C8C9CE-C720-417C-AB2A-5EB474FA79F8}" presName="spaceRect" presStyleCnt="0"/>
      <dgm:spPr/>
    </dgm:pt>
    <dgm:pt modelId="{847C28EF-58AD-4FA5-9225-C6CFC545FB4C}" type="pres">
      <dgm:prSet presAssocID="{D7C8C9CE-C720-417C-AB2A-5EB474FA79F8}" presName="parTx" presStyleLbl="revTx" presStyleIdx="0" presStyleCnt="3">
        <dgm:presLayoutVars>
          <dgm:chMax val="0"/>
          <dgm:chPref val="0"/>
        </dgm:presLayoutVars>
      </dgm:prSet>
      <dgm:spPr/>
    </dgm:pt>
    <dgm:pt modelId="{CB9C0649-4215-41B9-837F-A8AC505823D8}" type="pres">
      <dgm:prSet presAssocID="{0C3E4C4D-CA8D-485B-9C05-AB9FBB86B5E8}" presName="sibTrans" presStyleCnt="0"/>
      <dgm:spPr/>
    </dgm:pt>
    <dgm:pt modelId="{BCEACDA6-0E76-4375-A94F-EF9DC3ADB28F}" type="pres">
      <dgm:prSet presAssocID="{90DD8C79-0157-4CF8-8E64-35B8EFC8633E}" presName="compNode" presStyleCnt="0"/>
      <dgm:spPr/>
    </dgm:pt>
    <dgm:pt modelId="{99782717-40B8-4582-B5D3-D8DBBFB1ECF0}" type="pres">
      <dgm:prSet presAssocID="{90DD8C79-0157-4CF8-8E64-35B8EFC8633E}" presName="bgRect" presStyleLbl="bgShp" presStyleIdx="1" presStyleCnt="3"/>
      <dgm:spPr/>
    </dgm:pt>
    <dgm:pt modelId="{42ACD275-2BE2-4923-9931-9D86AF2AD12D}" type="pres">
      <dgm:prSet presAssocID="{90DD8C79-0157-4CF8-8E64-35B8EFC863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9DB045A-195D-410A-A944-9B621BF67B29}" type="pres">
      <dgm:prSet presAssocID="{90DD8C79-0157-4CF8-8E64-35B8EFC8633E}" presName="spaceRect" presStyleCnt="0"/>
      <dgm:spPr/>
    </dgm:pt>
    <dgm:pt modelId="{4A036233-C96F-4A32-B295-1BB86D49D20A}" type="pres">
      <dgm:prSet presAssocID="{90DD8C79-0157-4CF8-8E64-35B8EFC8633E}" presName="parTx" presStyleLbl="revTx" presStyleIdx="1" presStyleCnt="3">
        <dgm:presLayoutVars>
          <dgm:chMax val="0"/>
          <dgm:chPref val="0"/>
        </dgm:presLayoutVars>
      </dgm:prSet>
      <dgm:spPr/>
    </dgm:pt>
    <dgm:pt modelId="{A6FE66E6-B4C8-444C-806E-A41621DCAD58}" type="pres">
      <dgm:prSet presAssocID="{0BF08A36-E4B4-4418-A69F-E2FEDCCD9ACE}" presName="sibTrans" presStyleCnt="0"/>
      <dgm:spPr/>
    </dgm:pt>
    <dgm:pt modelId="{29FC50CA-93C7-48C9-A3A7-8174AD6B8AE3}" type="pres">
      <dgm:prSet presAssocID="{100CFE74-FCE5-4B1F-9A40-8F6CB6EB71B1}" presName="compNode" presStyleCnt="0"/>
      <dgm:spPr/>
    </dgm:pt>
    <dgm:pt modelId="{938148E3-8708-41D7-928A-B60F8E5886ED}" type="pres">
      <dgm:prSet presAssocID="{100CFE74-FCE5-4B1F-9A40-8F6CB6EB71B1}" presName="bgRect" presStyleLbl="bgShp" presStyleIdx="2" presStyleCnt="3"/>
      <dgm:spPr/>
    </dgm:pt>
    <dgm:pt modelId="{A20471D3-6EE3-4F48-9DE1-F1E02B4DDF0D}" type="pres">
      <dgm:prSet presAssocID="{100CFE74-FCE5-4B1F-9A40-8F6CB6EB71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11F5EC9D-3223-4C28-A7A8-1DD4A84E2F3F}" type="pres">
      <dgm:prSet presAssocID="{100CFE74-FCE5-4B1F-9A40-8F6CB6EB71B1}" presName="spaceRect" presStyleCnt="0"/>
      <dgm:spPr/>
    </dgm:pt>
    <dgm:pt modelId="{F2F3F507-12AD-464F-9D67-61673C39CB48}" type="pres">
      <dgm:prSet presAssocID="{100CFE74-FCE5-4B1F-9A40-8F6CB6EB71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9B8213-F32F-4B1B-879C-0382EEAB61BE}" srcId="{C458A1B5-6E35-4529-BB23-E39E586FF213}" destId="{D7C8C9CE-C720-417C-AB2A-5EB474FA79F8}" srcOrd="0" destOrd="0" parTransId="{518D7CA9-421B-45CE-8323-3C8E13DEAE44}" sibTransId="{0C3E4C4D-CA8D-485B-9C05-AB9FBB86B5E8}"/>
    <dgm:cxn modelId="{326FA581-F131-434F-844F-CC3BB2942A72}" type="presOf" srcId="{100CFE74-FCE5-4B1F-9A40-8F6CB6EB71B1}" destId="{F2F3F507-12AD-464F-9D67-61673C39CB48}" srcOrd="0" destOrd="0" presId="urn:microsoft.com/office/officeart/2018/2/layout/IconVerticalSolidList"/>
    <dgm:cxn modelId="{7AD14996-C184-452A-9233-FE1A67995803}" type="presOf" srcId="{C458A1B5-6E35-4529-BB23-E39E586FF213}" destId="{9BBADA46-57DE-4520-B911-982CFB960479}" srcOrd="0" destOrd="0" presId="urn:microsoft.com/office/officeart/2018/2/layout/IconVerticalSolidList"/>
    <dgm:cxn modelId="{3C74A3A2-F6E0-45C3-9586-689ED19C824F}" type="presOf" srcId="{90DD8C79-0157-4CF8-8E64-35B8EFC8633E}" destId="{4A036233-C96F-4A32-B295-1BB86D49D20A}" srcOrd="0" destOrd="0" presId="urn:microsoft.com/office/officeart/2018/2/layout/IconVerticalSolidList"/>
    <dgm:cxn modelId="{1C3A81B7-1CCE-45D8-BD53-87685D9D89A0}" srcId="{C458A1B5-6E35-4529-BB23-E39E586FF213}" destId="{90DD8C79-0157-4CF8-8E64-35B8EFC8633E}" srcOrd="1" destOrd="0" parTransId="{764ED1E6-A8A4-4B80-96A0-6F8AC5B2E31F}" sibTransId="{0BF08A36-E4B4-4418-A69F-E2FEDCCD9ACE}"/>
    <dgm:cxn modelId="{AF7175CE-7350-4DAB-BADE-8A7DE50AB096}" srcId="{C458A1B5-6E35-4529-BB23-E39E586FF213}" destId="{100CFE74-FCE5-4B1F-9A40-8F6CB6EB71B1}" srcOrd="2" destOrd="0" parTransId="{E7A92B7D-9183-4B83-A63C-4DF3E2ECA8D4}" sibTransId="{B8D978E6-0CB2-47E3-AC30-E537A34A9B1A}"/>
    <dgm:cxn modelId="{D96825D8-3E2F-4F02-A59F-959ED35C7658}" type="presOf" srcId="{D7C8C9CE-C720-417C-AB2A-5EB474FA79F8}" destId="{847C28EF-58AD-4FA5-9225-C6CFC545FB4C}" srcOrd="0" destOrd="0" presId="urn:microsoft.com/office/officeart/2018/2/layout/IconVerticalSolidList"/>
    <dgm:cxn modelId="{0DB4FF6E-35B7-4131-9224-D5F1FCA0A7AC}" type="presParOf" srcId="{9BBADA46-57DE-4520-B911-982CFB960479}" destId="{7F05E5FF-7CFD-4FEA-A3EB-4DBFEBA3BC7D}" srcOrd="0" destOrd="0" presId="urn:microsoft.com/office/officeart/2018/2/layout/IconVerticalSolidList"/>
    <dgm:cxn modelId="{E4640103-5596-4AF2-B1C1-28CA7EA59130}" type="presParOf" srcId="{7F05E5FF-7CFD-4FEA-A3EB-4DBFEBA3BC7D}" destId="{CABE58D6-0B4C-4DB7-B838-91C10B5DD533}" srcOrd="0" destOrd="0" presId="urn:microsoft.com/office/officeart/2018/2/layout/IconVerticalSolidList"/>
    <dgm:cxn modelId="{E18DEBC9-B6E9-4185-9817-527B968006F1}" type="presParOf" srcId="{7F05E5FF-7CFD-4FEA-A3EB-4DBFEBA3BC7D}" destId="{640B8C93-3EE4-4756-B537-5D273D9CD40E}" srcOrd="1" destOrd="0" presId="urn:microsoft.com/office/officeart/2018/2/layout/IconVerticalSolidList"/>
    <dgm:cxn modelId="{AC1FF2E7-D3C0-4A62-A795-1931FE3E158E}" type="presParOf" srcId="{7F05E5FF-7CFD-4FEA-A3EB-4DBFEBA3BC7D}" destId="{FBF50808-3CB0-4622-8B6B-700DD18AFC69}" srcOrd="2" destOrd="0" presId="urn:microsoft.com/office/officeart/2018/2/layout/IconVerticalSolidList"/>
    <dgm:cxn modelId="{28DD8392-A8F7-49CC-95D7-98D8EA7DC868}" type="presParOf" srcId="{7F05E5FF-7CFD-4FEA-A3EB-4DBFEBA3BC7D}" destId="{847C28EF-58AD-4FA5-9225-C6CFC545FB4C}" srcOrd="3" destOrd="0" presId="urn:microsoft.com/office/officeart/2018/2/layout/IconVerticalSolidList"/>
    <dgm:cxn modelId="{41FA19DB-352D-4917-8D62-870C84EE0408}" type="presParOf" srcId="{9BBADA46-57DE-4520-B911-982CFB960479}" destId="{CB9C0649-4215-41B9-837F-A8AC505823D8}" srcOrd="1" destOrd="0" presId="urn:microsoft.com/office/officeart/2018/2/layout/IconVerticalSolidList"/>
    <dgm:cxn modelId="{C1C8F46D-B113-4599-B9C0-71D127B0A5F8}" type="presParOf" srcId="{9BBADA46-57DE-4520-B911-982CFB960479}" destId="{BCEACDA6-0E76-4375-A94F-EF9DC3ADB28F}" srcOrd="2" destOrd="0" presId="urn:microsoft.com/office/officeart/2018/2/layout/IconVerticalSolidList"/>
    <dgm:cxn modelId="{B011594F-590A-4ADF-A434-3A7EABB4C574}" type="presParOf" srcId="{BCEACDA6-0E76-4375-A94F-EF9DC3ADB28F}" destId="{99782717-40B8-4582-B5D3-D8DBBFB1ECF0}" srcOrd="0" destOrd="0" presId="urn:microsoft.com/office/officeart/2018/2/layout/IconVerticalSolidList"/>
    <dgm:cxn modelId="{5310646B-C89D-49E7-A045-B86A3EBE50CC}" type="presParOf" srcId="{BCEACDA6-0E76-4375-A94F-EF9DC3ADB28F}" destId="{42ACD275-2BE2-4923-9931-9D86AF2AD12D}" srcOrd="1" destOrd="0" presId="urn:microsoft.com/office/officeart/2018/2/layout/IconVerticalSolidList"/>
    <dgm:cxn modelId="{71124011-E234-4478-ABF4-AC6518CC1009}" type="presParOf" srcId="{BCEACDA6-0E76-4375-A94F-EF9DC3ADB28F}" destId="{19DB045A-195D-410A-A944-9B621BF67B29}" srcOrd="2" destOrd="0" presId="urn:microsoft.com/office/officeart/2018/2/layout/IconVerticalSolidList"/>
    <dgm:cxn modelId="{3A861193-2E58-4034-8A8E-F0B05A8C00BD}" type="presParOf" srcId="{BCEACDA6-0E76-4375-A94F-EF9DC3ADB28F}" destId="{4A036233-C96F-4A32-B295-1BB86D49D20A}" srcOrd="3" destOrd="0" presId="urn:microsoft.com/office/officeart/2018/2/layout/IconVerticalSolidList"/>
    <dgm:cxn modelId="{D92E3BD0-21AA-4499-A2DE-162B92EF0B95}" type="presParOf" srcId="{9BBADA46-57DE-4520-B911-982CFB960479}" destId="{A6FE66E6-B4C8-444C-806E-A41621DCAD58}" srcOrd="3" destOrd="0" presId="urn:microsoft.com/office/officeart/2018/2/layout/IconVerticalSolidList"/>
    <dgm:cxn modelId="{3A705730-5821-4A82-84F3-3BDB0D010BC0}" type="presParOf" srcId="{9BBADA46-57DE-4520-B911-982CFB960479}" destId="{29FC50CA-93C7-48C9-A3A7-8174AD6B8AE3}" srcOrd="4" destOrd="0" presId="urn:microsoft.com/office/officeart/2018/2/layout/IconVerticalSolidList"/>
    <dgm:cxn modelId="{243D0CDC-BBA1-483B-9D5D-65A1A6F63489}" type="presParOf" srcId="{29FC50CA-93C7-48C9-A3A7-8174AD6B8AE3}" destId="{938148E3-8708-41D7-928A-B60F8E5886ED}" srcOrd="0" destOrd="0" presId="urn:microsoft.com/office/officeart/2018/2/layout/IconVerticalSolidList"/>
    <dgm:cxn modelId="{E0F08D89-A74A-4FF4-A604-2930DA3122F6}" type="presParOf" srcId="{29FC50CA-93C7-48C9-A3A7-8174AD6B8AE3}" destId="{A20471D3-6EE3-4F48-9DE1-F1E02B4DDF0D}" srcOrd="1" destOrd="0" presId="urn:microsoft.com/office/officeart/2018/2/layout/IconVerticalSolidList"/>
    <dgm:cxn modelId="{693F5508-EFE8-4D79-BCC8-5BAAB5FED01C}" type="presParOf" srcId="{29FC50CA-93C7-48C9-A3A7-8174AD6B8AE3}" destId="{11F5EC9D-3223-4C28-A7A8-1DD4A84E2F3F}" srcOrd="2" destOrd="0" presId="urn:microsoft.com/office/officeart/2018/2/layout/IconVerticalSolidList"/>
    <dgm:cxn modelId="{EAC8E654-11F1-45C7-B5AF-D1438C2E5EDA}" type="presParOf" srcId="{29FC50CA-93C7-48C9-A3A7-8174AD6B8AE3}" destId="{F2F3F507-12AD-464F-9D67-61673C39CB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A36F67-5400-47F7-91E1-6F28E6377EE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A6A4F1-E4E1-416D-A20A-90195BDB9A7A}">
      <dgm:prSet/>
      <dgm:spPr/>
      <dgm:t>
        <a:bodyPr/>
        <a:lstStyle/>
        <a:p>
          <a:r>
            <a:rPr lang="en-US"/>
            <a:t>Preprocessing: Splitting data into training and testing sets.</a:t>
          </a:r>
        </a:p>
      </dgm:t>
    </dgm:pt>
    <dgm:pt modelId="{671760FA-F155-4BF8-A02D-E16384B7A458}" type="parTrans" cxnId="{98816772-62FE-4C9E-BF9E-14306FE11758}">
      <dgm:prSet/>
      <dgm:spPr/>
      <dgm:t>
        <a:bodyPr/>
        <a:lstStyle/>
        <a:p>
          <a:endParaRPr lang="en-US"/>
        </a:p>
      </dgm:t>
    </dgm:pt>
    <dgm:pt modelId="{BB5C7C7F-97B4-4AF7-A504-8D6B57FCD8C3}" type="sibTrans" cxnId="{98816772-62FE-4C9E-BF9E-14306FE11758}">
      <dgm:prSet/>
      <dgm:spPr/>
      <dgm:t>
        <a:bodyPr/>
        <a:lstStyle/>
        <a:p>
          <a:endParaRPr lang="en-US"/>
        </a:p>
      </dgm:t>
    </dgm:pt>
    <dgm:pt modelId="{1451A73B-64B9-4AB1-9D79-4B19DBB90D31}">
      <dgm:prSet/>
      <dgm:spPr/>
      <dgm:t>
        <a:bodyPr/>
        <a:lstStyle/>
        <a:p>
          <a:r>
            <a:rPr lang="en-US"/>
            <a:t>Models: Logistic regression (baseline), SVC, Random Forest.</a:t>
          </a:r>
        </a:p>
      </dgm:t>
    </dgm:pt>
    <dgm:pt modelId="{C0F6570E-48BF-4258-87F9-AF5AF113DFAC}" type="parTrans" cxnId="{C6D39824-C30F-4C8F-A83D-BCDB9B5B3E96}">
      <dgm:prSet/>
      <dgm:spPr/>
      <dgm:t>
        <a:bodyPr/>
        <a:lstStyle/>
        <a:p>
          <a:endParaRPr lang="en-US"/>
        </a:p>
      </dgm:t>
    </dgm:pt>
    <dgm:pt modelId="{4D79D1F9-16DA-40D5-A7C6-39232B3AFD17}" type="sibTrans" cxnId="{C6D39824-C30F-4C8F-A83D-BCDB9B5B3E96}">
      <dgm:prSet/>
      <dgm:spPr/>
      <dgm:t>
        <a:bodyPr/>
        <a:lstStyle/>
        <a:p>
          <a:endParaRPr lang="en-US"/>
        </a:p>
      </dgm:t>
    </dgm:pt>
    <dgm:pt modelId="{EFA441A3-8FDD-43CC-BF6C-7638DF113FB4}">
      <dgm:prSet/>
      <dgm:spPr/>
      <dgm:t>
        <a:bodyPr/>
        <a:lstStyle/>
        <a:p>
          <a:r>
            <a:rPr lang="en-US"/>
            <a:t>Evaluation Metrics: Accuracy, precision, recall, F1-score.</a:t>
          </a:r>
        </a:p>
      </dgm:t>
    </dgm:pt>
    <dgm:pt modelId="{D8B48C4E-DD5B-4843-B96A-8B8E70A8488C}" type="parTrans" cxnId="{CB8FAE52-4CF3-4990-BAD2-B9E4B77553AB}">
      <dgm:prSet/>
      <dgm:spPr/>
      <dgm:t>
        <a:bodyPr/>
        <a:lstStyle/>
        <a:p>
          <a:endParaRPr lang="en-US"/>
        </a:p>
      </dgm:t>
    </dgm:pt>
    <dgm:pt modelId="{B36C6494-C0B9-48C2-A597-922F78692976}" type="sibTrans" cxnId="{CB8FAE52-4CF3-4990-BAD2-B9E4B77553AB}">
      <dgm:prSet/>
      <dgm:spPr/>
      <dgm:t>
        <a:bodyPr/>
        <a:lstStyle/>
        <a:p>
          <a:endParaRPr lang="en-US"/>
        </a:p>
      </dgm:t>
    </dgm:pt>
    <dgm:pt modelId="{BA3AC95D-F3D2-4549-A150-EEF7849CA052}" type="pres">
      <dgm:prSet presAssocID="{A3A36F67-5400-47F7-91E1-6F28E6377EE9}" presName="root" presStyleCnt="0">
        <dgm:presLayoutVars>
          <dgm:dir/>
          <dgm:resizeHandles val="exact"/>
        </dgm:presLayoutVars>
      </dgm:prSet>
      <dgm:spPr/>
    </dgm:pt>
    <dgm:pt modelId="{FD20A10D-13DC-4BFB-A1AE-532B7A5D178B}" type="pres">
      <dgm:prSet presAssocID="{18A6A4F1-E4E1-416D-A20A-90195BDB9A7A}" presName="compNode" presStyleCnt="0"/>
      <dgm:spPr/>
    </dgm:pt>
    <dgm:pt modelId="{CD8731C8-8B2D-4724-9188-68FE35F0BA03}" type="pres">
      <dgm:prSet presAssocID="{18A6A4F1-E4E1-416D-A20A-90195BDB9A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A36ABAD-B6C7-411B-9D3A-AF7B4D69220E}" type="pres">
      <dgm:prSet presAssocID="{18A6A4F1-E4E1-416D-A20A-90195BDB9A7A}" presName="spaceRect" presStyleCnt="0"/>
      <dgm:spPr/>
    </dgm:pt>
    <dgm:pt modelId="{637D85B6-299D-4BB3-B03E-B9970514C6CB}" type="pres">
      <dgm:prSet presAssocID="{18A6A4F1-E4E1-416D-A20A-90195BDB9A7A}" presName="textRect" presStyleLbl="revTx" presStyleIdx="0" presStyleCnt="3">
        <dgm:presLayoutVars>
          <dgm:chMax val="1"/>
          <dgm:chPref val="1"/>
        </dgm:presLayoutVars>
      </dgm:prSet>
      <dgm:spPr/>
    </dgm:pt>
    <dgm:pt modelId="{D4FAB2CD-67F4-4439-8FD2-438809ABC618}" type="pres">
      <dgm:prSet presAssocID="{BB5C7C7F-97B4-4AF7-A504-8D6B57FCD8C3}" presName="sibTrans" presStyleCnt="0"/>
      <dgm:spPr/>
    </dgm:pt>
    <dgm:pt modelId="{DE32F592-C820-4412-9D91-7B9B95ADDCB1}" type="pres">
      <dgm:prSet presAssocID="{1451A73B-64B9-4AB1-9D79-4B19DBB90D31}" presName="compNode" presStyleCnt="0"/>
      <dgm:spPr/>
    </dgm:pt>
    <dgm:pt modelId="{7FF39FF0-AF7C-432A-927A-B3E1740919BF}" type="pres">
      <dgm:prSet presAssocID="{1451A73B-64B9-4AB1-9D79-4B19DBB90D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005B467-CADD-4892-B4A7-53F941DD8997}" type="pres">
      <dgm:prSet presAssocID="{1451A73B-64B9-4AB1-9D79-4B19DBB90D31}" presName="spaceRect" presStyleCnt="0"/>
      <dgm:spPr/>
    </dgm:pt>
    <dgm:pt modelId="{18987B63-1759-4DCC-BB32-639D7FACAAD1}" type="pres">
      <dgm:prSet presAssocID="{1451A73B-64B9-4AB1-9D79-4B19DBB90D31}" presName="textRect" presStyleLbl="revTx" presStyleIdx="1" presStyleCnt="3">
        <dgm:presLayoutVars>
          <dgm:chMax val="1"/>
          <dgm:chPref val="1"/>
        </dgm:presLayoutVars>
      </dgm:prSet>
      <dgm:spPr/>
    </dgm:pt>
    <dgm:pt modelId="{D55D4263-08B6-46A5-A200-4C56F07B2D0A}" type="pres">
      <dgm:prSet presAssocID="{4D79D1F9-16DA-40D5-A7C6-39232B3AFD17}" presName="sibTrans" presStyleCnt="0"/>
      <dgm:spPr/>
    </dgm:pt>
    <dgm:pt modelId="{6F4FBA04-3638-40CF-A668-650F9C3924DF}" type="pres">
      <dgm:prSet presAssocID="{EFA441A3-8FDD-43CC-BF6C-7638DF113FB4}" presName="compNode" presStyleCnt="0"/>
      <dgm:spPr/>
    </dgm:pt>
    <dgm:pt modelId="{4FA1B63C-9733-48D3-BA07-4C9E1879E3B5}" type="pres">
      <dgm:prSet presAssocID="{EFA441A3-8FDD-43CC-BF6C-7638DF113F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1F44018-E7CC-48CB-8A72-90CF67854195}" type="pres">
      <dgm:prSet presAssocID="{EFA441A3-8FDD-43CC-BF6C-7638DF113FB4}" presName="spaceRect" presStyleCnt="0"/>
      <dgm:spPr/>
    </dgm:pt>
    <dgm:pt modelId="{F5718836-59FD-4EBE-898D-CA88523E7B78}" type="pres">
      <dgm:prSet presAssocID="{EFA441A3-8FDD-43CC-BF6C-7638DF113F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354623-F4C1-4490-8DBD-B049DD0B5424}" type="presOf" srcId="{1451A73B-64B9-4AB1-9D79-4B19DBB90D31}" destId="{18987B63-1759-4DCC-BB32-639D7FACAAD1}" srcOrd="0" destOrd="0" presId="urn:microsoft.com/office/officeart/2018/2/layout/IconLabelList"/>
    <dgm:cxn modelId="{C6D39824-C30F-4C8F-A83D-BCDB9B5B3E96}" srcId="{A3A36F67-5400-47F7-91E1-6F28E6377EE9}" destId="{1451A73B-64B9-4AB1-9D79-4B19DBB90D31}" srcOrd="1" destOrd="0" parTransId="{C0F6570E-48BF-4258-87F9-AF5AF113DFAC}" sibTransId="{4D79D1F9-16DA-40D5-A7C6-39232B3AFD17}"/>
    <dgm:cxn modelId="{CC855B26-0ACA-4547-AF7D-D6A63CFF3D09}" type="presOf" srcId="{EFA441A3-8FDD-43CC-BF6C-7638DF113FB4}" destId="{F5718836-59FD-4EBE-898D-CA88523E7B78}" srcOrd="0" destOrd="0" presId="urn:microsoft.com/office/officeart/2018/2/layout/IconLabelList"/>
    <dgm:cxn modelId="{CB8FAE52-4CF3-4990-BAD2-B9E4B77553AB}" srcId="{A3A36F67-5400-47F7-91E1-6F28E6377EE9}" destId="{EFA441A3-8FDD-43CC-BF6C-7638DF113FB4}" srcOrd="2" destOrd="0" parTransId="{D8B48C4E-DD5B-4843-B96A-8B8E70A8488C}" sibTransId="{B36C6494-C0B9-48C2-A597-922F78692976}"/>
    <dgm:cxn modelId="{98816772-62FE-4C9E-BF9E-14306FE11758}" srcId="{A3A36F67-5400-47F7-91E1-6F28E6377EE9}" destId="{18A6A4F1-E4E1-416D-A20A-90195BDB9A7A}" srcOrd="0" destOrd="0" parTransId="{671760FA-F155-4BF8-A02D-E16384B7A458}" sibTransId="{BB5C7C7F-97B4-4AF7-A504-8D6B57FCD8C3}"/>
    <dgm:cxn modelId="{0FBB39B1-6402-4262-BEC0-E8EFD2D19DB0}" type="presOf" srcId="{18A6A4F1-E4E1-416D-A20A-90195BDB9A7A}" destId="{637D85B6-299D-4BB3-B03E-B9970514C6CB}" srcOrd="0" destOrd="0" presId="urn:microsoft.com/office/officeart/2018/2/layout/IconLabelList"/>
    <dgm:cxn modelId="{398CC5C3-BBEA-4451-AF17-545EC3114CF8}" type="presOf" srcId="{A3A36F67-5400-47F7-91E1-6F28E6377EE9}" destId="{BA3AC95D-F3D2-4549-A150-EEF7849CA052}" srcOrd="0" destOrd="0" presId="urn:microsoft.com/office/officeart/2018/2/layout/IconLabelList"/>
    <dgm:cxn modelId="{FD5D64D5-2B16-4F17-A5D6-D54699413879}" type="presParOf" srcId="{BA3AC95D-F3D2-4549-A150-EEF7849CA052}" destId="{FD20A10D-13DC-4BFB-A1AE-532B7A5D178B}" srcOrd="0" destOrd="0" presId="urn:microsoft.com/office/officeart/2018/2/layout/IconLabelList"/>
    <dgm:cxn modelId="{87011902-5F29-4D79-A7AD-4F41E2E0A9E6}" type="presParOf" srcId="{FD20A10D-13DC-4BFB-A1AE-532B7A5D178B}" destId="{CD8731C8-8B2D-4724-9188-68FE35F0BA03}" srcOrd="0" destOrd="0" presId="urn:microsoft.com/office/officeart/2018/2/layout/IconLabelList"/>
    <dgm:cxn modelId="{7ABFDF71-38FA-4FBA-9E72-B6469FAA18D9}" type="presParOf" srcId="{FD20A10D-13DC-4BFB-A1AE-532B7A5D178B}" destId="{AA36ABAD-B6C7-411B-9D3A-AF7B4D69220E}" srcOrd="1" destOrd="0" presId="urn:microsoft.com/office/officeart/2018/2/layout/IconLabelList"/>
    <dgm:cxn modelId="{F856FA24-675C-4F33-8784-157585CDF8B2}" type="presParOf" srcId="{FD20A10D-13DC-4BFB-A1AE-532B7A5D178B}" destId="{637D85B6-299D-4BB3-B03E-B9970514C6CB}" srcOrd="2" destOrd="0" presId="urn:microsoft.com/office/officeart/2018/2/layout/IconLabelList"/>
    <dgm:cxn modelId="{6E00CCBA-B2B9-42F1-9326-08699A4FEA3A}" type="presParOf" srcId="{BA3AC95D-F3D2-4549-A150-EEF7849CA052}" destId="{D4FAB2CD-67F4-4439-8FD2-438809ABC618}" srcOrd="1" destOrd="0" presId="urn:microsoft.com/office/officeart/2018/2/layout/IconLabelList"/>
    <dgm:cxn modelId="{BC863BD7-8974-4AAA-BE68-EDDE8504AAAB}" type="presParOf" srcId="{BA3AC95D-F3D2-4549-A150-EEF7849CA052}" destId="{DE32F592-C820-4412-9D91-7B9B95ADDCB1}" srcOrd="2" destOrd="0" presId="urn:microsoft.com/office/officeart/2018/2/layout/IconLabelList"/>
    <dgm:cxn modelId="{498197E3-7500-4CB9-BED7-453689A49C34}" type="presParOf" srcId="{DE32F592-C820-4412-9D91-7B9B95ADDCB1}" destId="{7FF39FF0-AF7C-432A-927A-B3E1740919BF}" srcOrd="0" destOrd="0" presId="urn:microsoft.com/office/officeart/2018/2/layout/IconLabelList"/>
    <dgm:cxn modelId="{35D0D305-8666-4DF0-9FD8-650C4EBC6448}" type="presParOf" srcId="{DE32F592-C820-4412-9D91-7B9B95ADDCB1}" destId="{E005B467-CADD-4892-B4A7-53F941DD8997}" srcOrd="1" destOrd="0" presId="urn:microsoft.com/office/officeart/2018/2/layout/IconLabelList"/>
    <dgm:cxn modelId="{2B384F4E-9417-44D0-B6B6-9E272CEA0508}" type="presParOf" srcId="{DE32F592-C820-4412-9D91-7B9B95ADDCB1}" destId="{18987B63-1759-4DCC-BB32-639D7FACAAD1}" srcOrd="2" destOrd="0" presId="urn:microsoft.com/office/officeart/2018/2/layout/IconLabelList"/>
    <dgm:cxn modelId="{AD3AB549-DC64-4F39-A612-ABDD85CFAB01}" type="presParOf" srcId="{BA3AC95D-F3D2-4549-A150-EEF7849CA052}" destId="{D55D4263-08B6-46A5-A200-4C56F07B2D0A}" srcOrd="3" destOrd="0" presId="urn:microsoft.com/office/officeart/2018/2/layout/IconLabelList"/>
    <dgm:cxn modelId="{26447C37-C53F-40D6-8D3A-0F423A734EC7}" type="presParOf" srcId="{BA3AC95D-F3D2-4549-A150-EEF7849CA052}" destId="{6F4FBA04-3638-40CF-A668-650F9C3924DF}" srcOrd="4" destOrd="0" presId="urn:microsoft.com/office/officeart/2018/2/layout/IconLabelList"/>
    <dgm:cxn modelId="{706DB6DC-2388-4469-A1C5-8A03062202F7}" type="presParOf" srcId="{6F4FBA04-3638-40CF-A668-650F9C3924DF}" destId="{4FA1B63C-9733-48D3-BA07-4C9E1879E3B5}" srcOrd="0" destOrd="0" presId="urn:microsoft.com/office/officeart/2018/2/layout/IconLabelList"/>
    <dgm:cxn modelId="{AB4998AF-2744-44CD-8A72-5B0FCB7EAF77}" type="presParOf" srcId="{6F4FBA04-3638-40CF-A668-650F9C3924DF}" destId="{91F44018-E7CC-48CB-8A72-90CF67854195}" srcOrd="1" destOrd="0" presId="urn:microsoft.com/office/officeart/2018/2/layout/IconLabelList"/>
    <dgm:cxn modelId="{539AC006-6947-4FE2-A4F7-8019C590E40E}" type="presParOf" srcId="{6F4FBA04-3638-40CF-A668-650F9C3924DF}" destId="{F5718836-59FD-4EBE-898D-CA88523E7B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FBDE7E-5CA5-451B-A2D1-24E6C6A059F4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6A8F20-A6D5-4B12-9BE9-F546A72761B3}">
      <dgm:prSet/>
      <dgm:spPr/>
      <dgm:t>
        <a:bodyPr/>
        <a:lstStyle/>
        <a:p>
          <a:r>
            <a:rPr lang="en-US"/>
            <a:t>Explore</a:t>
          </a:r>
        </a:p>
      </dgm:t>
    </dgm:pt>
    <dgm:pt modelId="{CEC109C8-8A55-4F21-B4C1-D8A678DCC3F0}" type="parTrans" cxnId="{251E6F85-A3F0-4EB6-859A-382C34C23095}">
      <dgm:prSet/>
      <dgm:spPr/>
      <dgm:t>
        <a:bodyPr/>
        <a:lstStyle/>
        <a:p>
          <a:endParaRPr lang="en-US"/>
        </a:p>
      </dgm:t>
    </dgm:pt>
    <dgm:pt modelId="{DE29D888-124E-4557-B39F-EA05D8D7709A}" type="sibTrans" cxnId="{251E6F85-A3F0-4EB6-859A-382C34C23095}">
      <dgm:prSet/>
      <dgm:spPr/>
      <dgm:t>
        <a:bodyPr/>
        <a:lstStyle/>
        <a:p>
          <a:endParaRPr lang="en-US"/>
        </a:p>
      </dgm:t>
    </dgm:pt>
    <dgm:pt modelId="{0730D2D0-310E-49D7-ACA7-8FF90B639033}">
      <dgm:prSet/>
      <dgm:spPr/>
      <dgm:t>
        <a:bodyPr/>
        <a:lstStyle/>
        <a:p>
          <a:r>
            <a:rPr lang="en-US"/>
            <a:t>Explore advanced models like Gradient Boosting and deep learning.</a:t>
          </a:r>
        </a:p>
      </dgm:t>
    </dgm:pt>
    <dgm:pt modelId="{C3AC7D90-4FCE-4A0E-B9F8-EE81C65DE29B}" type="parTrans" cxnId="{68DD1BDE-B6A4-4C7C-8974-23F066AA0113}">
      <dgm:prSet/>
      <dgm:spPr/>
      <dgm:t>
        <a:bodyPr/>
        <a:lstStyle/>
        <a:p>
          <a:endParaRPr lang="en-US"/>
        </a:p>
      </dgm:t>
    </dgm:pt>
    <dgm:pt modelId="{062C6AB8-B9AE-4A63-98B8-8E26CF0DD545}" type="sibTrans" cxnId="{68DD1BDE-B6A4-4C7C-8974-23F066AA0113}">
      <dgm:prSet/>
      <dgm:spPr/>
      <dgm:t>
        <a:bodyPr/>
        <a:lstStyle/>
        <a:p>
          <a:endParaRPr lang="en-US"/>
        </a:p>
      </dgm:t>
    </dgm:pt>
    <dgm:pt modelId="{701E0C25-354A-43E1-9D58-82ABD4033267}">
      <dgm:prSet/>
      <dgm:spPr/>
      <dgm:t>
        <a:bodyPr/>
        <a:lstStyle/>
        <a:p>
          <a:r>
            <a:rPr lang="en-US"/>
            <a:t>Implement</a:t>
          </a:r>
        </a:p>
      </dgm:t>
    </dgm:pt>
    <dgm:pt modelId="{224022D3-094F-48AA-B11D-C9E8236CC0BD}" type="parTrans" cxnId="{CA4A931A-CFE6-4836-9D90-4F46B67DBFB1}">
      <dgm:prSet/>
      <dgm:spPr/>
      <dgm:t>
        <a:bodyPr/>
        <a:lstStyle/>
        <a:p>
          <a:endParaRPr lang="en-US"/>
        </a:p>
      </dgm:t>
    </dgm:pt>
    <dgm:pt modelId="{28BC1579-1732-4EAA-AD44-C194A6277647}" type="sibTrans" cxnId="{CA4A931A-CFE6-4836-9D90-4F46B67DBFB1}">
      <dgm:prSet/>
      <dgm:spPr/>
      <dgm:t>
        <a:bodyPr/>
        <a:lstStyle/>
        <a:p>
          <a:endParaRPr lang="en-US"/>
        </a:p>
      </dgm:t>
    </dgm:pt>
    <dgm:pt modelId="{A138B8DF-94B7-4776-B595-D8C13F08342C}">
      <dgm:prSet/>
      <dgm:spPr/>
      <dgm:t>
        <a:bodyPr/>
        <a:lstStyle/>
        <a:p>
          <a:r>
            <a:rPr lang="en-US"/>
            <a:t>Implement real-time fraud detection.</a:t>
          </a:r>
        </a:p>
      </dgm:t>
    </dgm:pt>
    <dgm:pt modelId="{8EEA634F-8F8A-49DC-9651-FB6499AEAC3C}" type="parTrans" cxnId="{DD751A55-EB03-474F-9B72-86C6B6C44936}">
      <dgm:prSet/>
      <dgm:spPr/>
      <dgm:t>
        <a:bodyPr/>
        <a:lstStyle/>
        <a:p>
          <a:endParaRPr lang="en-US"/>
        </a:p>
      </dgm:t>
    </dgm:pt>
    <dgm:pt modelId="{70CDF354-2BB3-4BC7-B64F-9844D947786B}" type="sibTrans" cxnId="{DD751A55-EB03-474F-9B72-86C6B6C44936}">
      <dgm:prSet/>
      <dgm:spPr/>
      <dgm:t>
        <a:bodyPr/>
        <a:lstStyle/>
        <a:p>
          <a:endParaRPr lang="en-US"/>
        </a:p>
      </dgm:t>
    </dgm:pt>
    <dgm:pt modelId="{2484C716-7DFF-40F9-A765-6057989E1390}">
      <dgm:prSet/>
      <dgm:spPr/>
      <dgm:t>
        <a:bodyPr/>
        <a:lstStyle/>
        <a:p>
          <a:r>
            <a:rPr lang="en-US"/>
            <a:t>Update</a:t>
          </a:r>
        </a:p>
      </dgm:t>
    </dgm:pt>
    <dgm:pt modelId="{C212A244-1F0B-4193-98C8-39003A2ACEE6}" type="parTrans" cxnId="{4F008170-F918-4E9D-9CFB-952DF7293286}">
      <dgm:prSet/>
      <dgm:spPr/>
      <dgm:t>
        <a:bodyPr/>
        <a:lstStyle/>
        <a:p>
          <a:endParaRPr lang="en-US"/>
        </a:p>
      </dgm:t>
    </dgm:pt>
    <dgm:pt modelId="{5F45ABDC-7EB8-4D73-A249-F43BEC5B1976}" type="sibTrans" cxnId="{4F008170-F918-4E9D-9CFB-952DF7293286}">
      <dgm:prSet/>
      <dgm:spPr/>
      <dgm:t>
        <a:bodyPr/>
        <a:lstStyle/>
        <a:p>
          <a:endParaRPr lang="en-US"/>
        </a:p>
      </dgm:t>
    </dgm:pt>
    <dgm:pt modelId="{AA62CE6A-8E07-40F5-8006-E92E835F442F}">
      <dgm:prSet/>
      <dgm:spPr/>
      <dgm:t>
        <a:bodyPr/>
        <a:lstStyle/>
        <a:p>
          <a:r>
            <a:rPr lang="en-US"/>
            <a:t>Regularly update the training dataset.</a:t>
          </a:r>
        </a:p>
      </dgm:t>
    </dgm:pt>
    <dgm:pt modelId="{71D6AE8B-5C24-46C0-9441-9654EC32092E}" type="parTrans" cxnId="{94144853-FE04-424F-BB4B-80B0CB414E83}">
      <dgm:prSet/>
      <dgm:spPr/>
      <dgm:t>
        <a:bodyPr/>
        <a:lstStyle/>
        <a:p>
          <a:endParaRPr lang="en-US"/>
        </a:p>
      </dgm:t>
    </dgm:pt>
    <dgm:pt modelId="{02FD57D8-9A75-40B4-986A-894E4557008B}" type="sibTrans" cxnId="{94144853-FE04-424F-BB4B-80B0CB414E83}">
      <dgm:prSet/>
      <dgm:spPr/>
      <dgm:t>
        <a:bodyPr/>
        <a:lstStyle/>
        <a:p>
          <a:endParaRPr lang="en-US"/>
        </a:p>
      </dgm:t>
    </dgm:pt>
    <dgm:pt modelId="{399D920D-21AB-8047-ADD9-C2B0E4A67FD4}" type="pres">
      <dgm:prSet presAssocID="{D2FBDE7E-5CA5-451B-A2D1-24E6C6A059F4}" presName="Name0" presStyleCnt="0">
        <dgm:presLayoutVars>
          <dgm:dir/>
          <dgm:animLvl val="lvl"/>
          <dgm:resizeHandles val="exact"/>
        </dgm:presLayoutVars>
      </dgm:prSet>
      <dgm:spPr/>
    </dgm:pt>
    <dgm:pt modelId="{54F982A9-9DBC-F046-84C5-8CFFC2B00F8F}" type="pres">
      <dgm:prSet presAssocID="{B26A8F20-A6D5-4B12-9BE9-F546A72761B3}" presName="linNode" presStyleCnt="0"/>
      <dgm:spPr/>
    </dgm:pt>
    <dgm:pt modelId="{EAAE942F-E7A4-4446-A91A-3F91E9050D16}" type="pres">
      <dgm:prSet presAssocID="{B26A8F20-A6D5-4B12-9BE9-F546A72761B3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34C2BF1F-170F-7B47-9963-E7D088A5C1E2}" type="pres">
      <dgm:prSet presAssocID="{B26A8F20-A6D5-4B12-9BE9-F546A72761B3}" presName="descendantText" presStyleLbl="alignNode1" presStyleIdx="0" presStyleCnt="3">
        <dgm:presLayoutVars>
          <dgm:bulletEnabled/>
        </dgm:presLayoutVars>
      </dgm:prSet>
      <dgm:spPr/>
    </dgm:pt>
    <dgm:pt modelId="{E27ED2E6-D645-984B-A5CE-A866BD6936BB}" type="pres">
      <dgm:prSet presAssocID="{DE29D888-124E-4557-B39F-EA05D8D7709A}" presName="sp" presStyleCnt="0"/>
      <dgm:spPr/>
    </dgm:pt>
    <dgm:pt modelId="{963DFF11-0D7C-9D4E-A5CB-C87604C1470B}" type="pres">
      <dgm:prSet presAssocID="{701E0C25-354A-43E1-9D58-82ABD4033267}" presName="linNode" presStyleCnt="0"/>
      <dgm:spPr/>
    </dgm:pt>
    <dgm:pt modelId="{4DAA13C6-7240-4344-A1DA-78C457C7BD79}" type="pres">
      <dgm:prSet presAssocID="{701E0C25-354A-43E1-9D58-82ABD4033267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E240B621-E99C-4145-8FCB-C60A3166F2F0}" type="pres">
      <dgm:prSet presAssocID="{701E0C25-354A-43E1-9D58-82ABD4033267}" presName="descendantText" presStyleLbl="alignNode1" presStyleIdx="1" presStyleCnt="3">
        <dgm:presLayoutVars>
          <dgm:bulletEnabled/>
        </dgm:presLayoutVars>
      </dgm:prSet>
      <dgm:spPr/>
    </dgm:pt>
    <dgm:pt modelId="{0A11BFB1-956C-6A48-96F5-97D1C3525508}" type="pres">
      <dgm:prSet presAssocID="{28BC1579-1732-4EAA-AD44-C194A6277647}" presName="sp" presStyleCnt="0"/>
      <dgm:spPr/>
    </dgm:pt>
    <dgm:pt modelId="{0C986300-FF3F-FB48-B689-8CC8C74278EE}" type="pres">
      <dgm:prSet presAssocID="{2484C716-7DFF-40F9-A765-6057989E1390}" presName="linNode" presStyleCnt="0"/>
      <dgm:spPr/>
    </dgm:pt>
    <dgm:pt modelId="{ECF43361-49AC-394C-84C2-699EA6D55CFC}" type="pres">
      <dgm:prSet presAssocID="{2484C716-7DFF-40F9-A765-6057989E1390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E0BAB642-8104-AA43-8772-5B36537301A0}" type="pres">
      <dgm:prSet presAssocID="{2484C716-7DFF-40F9-A765-6057989E1390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5D7AA10D-7419-BF42-8CCF-DA5B0DF4FA63}" type="presOf" srcId="{B26A8F20-A6D5-4B12-9BE9-F546A72761B3}" destId="{EAAE942F-E7A4-4446-A91A-3F91E9050D16}" srcOrd="0" destOrd="0" presId="urn:microsoft.com/office/officeart/2016/7/layout/VerticalHollowActionList"/>
    <dgm:cxn modelId="{FDB2DC10-4164-C545-B29A-77D2F4A6A0EC}" type="presOf" srcId="{A138B8DF-94B7-4776-B595-D8C13F08342C}" destId="{E240B621-E99C-4145-8FCB-C60A3166F2F0}" srcOrd="0" destOrd="0" presId="urn:microsoft.com/office/officeart/2016/7/layout/VerticalHollowActionList"/>
    <dgm:cxn modelId="{CA4A931A-CFE6-4836-9D90-4F46B67DBFB1}" srcId="{D2FBDE7E-5CA5-451B-A2D1-24E6C6A059F4}" destId="{701E0C25-354A-43E1-9D58-82ABD4033267}" srcOrd="1" destOrd="0" parTransId="{224022D3-094F-48AA-B11D-C9E8236CC0BD}" sibTransId="{28BC1579-1732-4EAA-AD44-C194A6277647}"/>
    <dgm:cxn modelId="{689E421D-AA16-8D43-A404-9CC26DA549E6}" type="presOf" srcId="{0730D2D0-310E-49D7-ACA7-8FF90B639033}" destId="{34C2BF1F-170F-7B47-9963-E7D088A5C1E2}" srcOrd="0" destOrd="0" presId="urn:microsoft.com/office/officeart/2016/7/layout/VerticalHollowActionList"/>
    <dgm:cxn modelId="{0F2A3F32-9E74-8742-839A-B76A8D92E006}" type="presOf" srcId="{701E0C25-354A-43E1-9D58-82ABD4033267}" destId="{4DAA13C6-7240-4344-A1DA-78C457C7BD79}" srcOrd="0" destOrd="0" presId="urn:microsoft.com/office/officeart/2016/7/layout/VerticalHollowActionList"/>
    <dgm:cxn modelId="{94144853-FE04-424F-BB4B-80B0CB414E83}" srcId="{2484C716-7DFF-40F9-A765-6057989E1390}" destId="{AA62CE6A-8E07-40F5-8006-E92E835F442F}" srcOrd="0" destOrd="0" parTransId="{71D6AE8B-5C24-46C0-9441-9654EC32092E}" sibTransId="{02FD57D8-9A75-40B4-986A-894E4557008B}"/>
    <dgm:cxn modelId="{DD751A55-EB03-474F-9B72-86C6B6C44936}" srcId="{701E0C25-354A-43E1-9D58-82ABD4033267}" destId="{A138B8DF-94B7-4776-B595-D8C13F08342C}" srcOrd="0" destOrd="0" parTransId="{8EEA634F-8F8A-49DC-9651-FB6499AEAC3C}" sibTransId="{70CDF354-2BB3-4BC7-B64F-9844D947786B}"/>
    <dgm:cxn modelId="{1E4F7D6C-A395-FF45-ACD5-2E757FDD1958}" type="presOf" srcId="{AA62CE6A-8E07-40F5-8006-E92E835F442F}" destId="{E0BAB642-8104-AA43-8772-5B36537301A0}" srcOrd="0" destOrd="0" presId="urn:microsoft.com/office/officeart/2016/7/layout/VerticalHollowActionList"/>
    <dgm:cxn modelId="{4F008170-F918-4E9D-9CFB-952DF7293286}" srcId="{D2FBDE7E-5CA5-451B-A2D1-24E6C6A059F4}" destId="{2484C716-7DFF-40F9-A765-6057989E1390}" srcOrd="2" destOrd="0" parTransId="{C212A244-1F0B-4193-98C8-39003A2ACEE6}" sibTransId="{5F45ABDC-7EB8-4D73-A249-F43BEC5B1976}"/>
    <dgm:cxn modelId="{251E6F85-A3F0-4EB6-859A-382C34C23095}" srcId="{D2FBDE7E-5CA5-451B-A2D1-24E6C6A059F4}" destId="{B26A8F20-A6D5-4B12-9BE9-F546A72761B3}" srcOrd="0" destOrd="0" parTransId="{CEC109C8-8A55-4F21-B4C1-D8A678DCC3F0}" sibTransId="{DE29D888-124E-4557-B39F-EA05D8D7709A}"/>
    <dgm:cxn modelId="{64C4449B-59D0-A046-BED6-B2EF2290FD22}" type="presOf" srcId="{D2FBDE7E-5CA5-451B-A2D1-24E6C6A059F4}" destId="{399D920D-21AB-8047-ADD9-C2B0E4A67FD4}" srcOrd="0" destOrd="0" presId="urn:microsoft.com/office/officeart/2016/7/layout/VerticalHollowActionList"/>
    <dgm:cxn modelId="{D83557A2-0551-D443-BC4D-43FA30F21522}" type="presOf" srcId="{2484C716-7DFF-40F9-A765-6057989E1390}" destId="{ECF43361-49AC-394C-84C2-699EA6D55CFC}" srcOrd="0" destOrd="0" presId="urn:microsoft.com/office/officeart/2016/7/layout/VerticalHollowActionList"/>
    <dgm:cxn modelId="{68DD1BDE-B6A4-4C7C-8974-23F066AA0113}" srcId="{B26A8F20-A6D5-4B12-9BE9-F546A72761B3}" destId="{0730D2D0-310E-49D7-ACA7-8FF90B639033}" srcOrd="0" destOrd="0" parTransId="{C3AC7D90-4FCE-4A0E-B9F8-EE81C65DE29B}" sibTransId="{062C6AB8-B9AE-4A63-98B8-8E26CF0DD545}"/>
    <dgm:cxn modelId="{A0E74D16-259C-7C41-BDFD-718BAA70576A}" type="presParOf" srcId="{399D920D-21AB-8047-ADD9-C2B0E4A67FD4}" destId="{54F982A9-9DBC-F046-84C5-8CFFC2B00F8F}" srcOrd="0" destOrd="0" presId="urn:microsoft.com/office/officeart/2016/7/layout/VerticalHollowActionList"/>
    <dgm:cxn modelId="{C04B03FB-3DA1-6C49-AF08-6771F29613ED}" type="presParOf" srcId="{54F982A9-9DBC-F046-84C5-8CFFC2B00F8F}" destId="{EAAE942F-E7A4-4446-A91A-3F91E9050D16}" srcOrd="0" destOrd="0" presId="urn:microsoft.com/office/officeart/2016/7/layout/VerticalHollowActionList"/>
    <dgm:cxn modelId="{85B0FE18-CF56-B94C-9E23-4788017CB411}" type="presParOf" srcId="{54F982A9-9DBC-F046-84C5-8CFFC2B00F8F}" destId="{34C2BF1F-170F-7B47-9963-E7D088A5C1E2}" srcOrd="1" destOrd="0" presId="urn:microsoft.com/office/officeart/2016/7/layout/VerticalHollowActionList"/>
    <dgm:cxn modelId="{CC695083-14C0-7441-A7B2-7E4434A66201}" type="presParOf" srcId="{399D920D-21AB-8047-ADD9-C2B0E4A67FD4}" destId="{E27ED2E6-D645-984B-A5CE-A866BD6936BB}" srcOrd="1" destOrd="0" presId="urn:microsoft.com/office/officeart/2016/7/layout/VerticalHollowActionList"/>
    <dgm:cxn modelId="{99B39067-F818-6C46-8A43-64D9974B48B0}" type="presParOf" srcId="{399D920D-21AB-8047-ADD9-C2B0E4A67FD4}" destId="{963DFF11-0D7C-9D4E-A5CB-C87604C1470B}" srcOrd="2" destOrd="0" presId="urn:microsoft.com/office/officeart/2016/7/layout/VerticalHollowActionList"/>
    <dgm:cxn modelId="{7386BDC7-A1D8-8940-92F2-9C204B5A1013}" type="presParOf" srcId="{963DFF11-0D7C-9D4E-A5CB-C87604C1470B}" destId="{4DAA13C6-7240-4344-A1DA-78C457C7BD79}" srcOrd="0" destOrd="0" presId="urn:microsoft.com/office/officeart/2016/7/layout/VerticalHollowActionList"/>
    <dgm:cxn modelId="{EA970E61-CC0D-6E45-8B93-030A0CE1807C}" type="presParOf" srcId="{963DFF11-0D7C-9D4E-A5CB-C87604C1470B}" destId="{E240B621-E99C-4145-8FCB-C60A3166F2F0}" srcOrd="1" destOrd="0" presId="urn:microsoft.com/office/officeart/2016/7/layout/VerticalHollowActionList"/>
    <dgm:cxn modelId="{C8C3699B-39FB-304F-A089-52FD43F83145}" type="presParOf" srcId="{399D920D-21AB-8047-ADD9-C2B0E4A67FD4}" destId="{0A11BFB1-956C-6A48-96F5-97D1C3525508}" srcOrd="3" destOrd="0" presId="urn:microsoft.com/office/officeart/2016/7/layout/VerticalHollowActionList"/>
    <dgm:cxn modelId="{29A74CD7-E58B-BA42-9F5C-7732179DB373}" type="presParOf" srcId="{399D920D-21AB-8047-ADD9-C2B0E4A67FD4}" destId="{0C986300-FF3F-FB48-B689-8CC8C74278EE}" srcOrd="4" destOrd="0" presId="urn:microsoft.com/office/officeart/2016/7/layout/VerticalHollowActionList"/>
    <dgm:cxn modelId="{4A891EE0-3A90-774E-A82A-3B3CC2117D58}" type="presParOf" srcId="{0C986300-FF3F-FB48-B689-8CC8C74278EE}" destId="{ECF43361-49AC-394C-84C2-699EA6D55CFC}" srcOrd="0" destOrd="0" presId="urn:microsoft.com/office/officeart/2016/7/layout/VerticalHollowActionList"/>
    <dgm:cxn modelId="{B893CD4D-0387-3C4B-8775-26C48474F9E3}" type="presParOf" srcId="{0C986300-FF3F-FB48-B689-8CC8C74278EE}" destId="{E0BAB642-8104-AA43-8772-5B36537301A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E58D6-0B4C-4DB7-B838-91C10B5DD533}">
      <dsp:nvSpPr>
        <dsp:cNvPr id="0" name=""/>
        <dsp:cNvSpPr/>
      </dsp:nvSpPr>
      <dsp:spPr>
        <a:xfrm>
          <a:off x="0" y="68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B8C93-3EE4-4756-B537-5D273D9CD40E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C28EF-58AD-4FA5-9225-C6CFC545FB4C}">
      <dsp:nvSpPr>
        <dsp:cNvPr id="0" name=""/>
        <dsp:cNvSpPr/>
      </dsp:nvSpPr>
      <dsp:spPr>
        <a:xfrm>
          <a:off x="1838002" y="68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Credit card fraud results in billions of dollars in losses annually.</a:t>
          </a:r>
        </a:p>
      </dsp:txBody>
      <dsp:txXfrm>
        <a:off x="1838002" y="680"/>
        <a:ext cx="4405989" cy="1591344"/>
      </dsp:txXfrm>
    </dsp:sp>
    <dsp:sp modelId="{99782717-40B8-4582-B5D3-D8DBBFB1ECF0}">
      <dsp:nvSpPr>
        <dsp:cNvPr id="0" name=""/>
        <dsp:cNvSpPr/>
      </dsp:nvSpPr>
      <dsp:spPr>
        <a:xfrm>
          <a:off x="0" y="198986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CD275-2BE2-4923-9931-9D86AF2AD12D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36233-C96F-4A32-B295-1BB86D49D20A}">
      <dsp:nvSpPr>
        <dsp:cNvPr id="0" name=""/>
        <dsp:cNvSpPr/>
      </dsp:nvSpPr>
      <dsp:spPr>
        <a:xfrm>
          <a:off x="1838002" y="198986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 digital transactions grow, so does the sophistication of fraud schemes.</a:t>
          </a:r>
        </a:p>
      </dsp:txBody>
      <dsp:txXfrm>
        <a:off x="1838002" y="1989860"/>
        <a:ext cx="4405989" cy="1591344"/>
      </dsp:txXfrm>
    </dsp:sp>
    <dsp:sp modelId="{938148E3-8708-41D7-928A-B60F8E5886ED}">
      <dsp:nvSpPr>
        <dsp:cNvPr id="0" name=""/>
        <dsp:cNvSpPr/>
      </dsp:nvSpPr>
      <dsp:spPr>
        <a:xfrm>
          <a:off x="0" y="397904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0471D3-6EE3-4F48-9DE1-F1E02B4DDF0D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3F507-12AD-464F-9D67-61673C39CB48}">
      <dsp:nvSpPr>
        <dsp:cNvPr id="0" name=""/>
        <dsp:cNvSpPr/>
      </dsp:nvSpPr>
      <dsp:spPr>
        <a:xfrm>
          <a:off x="1838002" y="397904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Financial institutions need robust, scalable tools to detect real-time fraudulent transactions.</a:t>
          </a:r>
        </a:p>
      </dsp:txBody>
      <dsp:txXfrm>
        <a:off x="1838002" y="3979040"/>
        <a:ext cx="4405989" cy="1591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731C8-8B2D-4724-9188-68FE35F0BA03}">
      <dsp:nvSpPr>
        <dsp:cNvPr id="0" name=""/>
        <dsp:cNvSpPr/>
      </dsp:nvSpPr>
      <dsp:spPr>
        <a:xfrm>
          <a:off x="1014450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D85B6-299D-4BB3-B03E-B9970514C6CB}">
      <dsp:nvSpPr>
        <dsp:cNvPr id="0" name=""/>
        <dsp:cNvSpPr/>
      </dsp:nvSpPr>
      <dsp:spPr>
        <a:xfrm>
          <a:off x="240806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Preprocessing: Splitting data into training and testing sets.</a:t>
          </a:r>
        </a:p>
      </dsp:txBody>
      <dsp:txXfrm>
        <a:off x="240806" y="2141959"/>
        <a:ext cx="2813250" cy="720000"/>
      </dsp:txXfrm>
    </dsp:sp>
    <dsp:sp modelId="{7FF39FF0-AF7C-432A-927A-B3E1740919BF}">
      <dsp:nvSpPr>
        <dsp:cNvPr id="0" name=""/>
        <dsp:cNvSpPr/>
      </dsp:nvSpPr>
      <dsp:spPr>
        <a:xfrm>
          <a:off x="4320018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87B63-1759-4DCC-BB32-639D7FACAAD1}">
      <dsp:nvSpPr>
        <dsp:cNvPr id="0" name=""/>
        <dsp:cNvSpPr/>
      </dsp:nvSpPr>
      <dsp:spPr>
        <a:xfrm>
          <a:off x="3546375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Models: Logistic regression (baseline), SVC, Random Forest.</a:t>
          </a:r>
        </a:p>
      </dsp:txBody>
      <dsp:txXfrm>
        <a:off x="3546375" y="2141959"/>
        <a:ext cx="2813250" cy="720000"/>
      </dsp:txXfrm>
    </dsp:sp>
    <dsp:sp modelId="{4FA1B63C-9733-48D3-BA07-4C9E1879E3B5}">
      <dsp:nvSpPr>
        <dsp:cNvPr id="0" name=""/>
        <dsp:cNvSpPr/>
      </dsp:nvSpPr>
      <dsp:spPr>
        <a:xfrm>
          <a:off x="7625587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18836-59FD-4EBE-898D-CA88523E7B78}">
      <dsp:nvSpPr>
        <dsp:cNvPr id="0" name=""/>
        <dsp:cNvSpPr/>
      </dsp:nvSpPr>
      <dsp:spPr>
        <a:xfrm>
          <a:off x="6851943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Evaluation Metrics: Accuracy, precision, recall, F1-score.</a:t>
          </a:r>
        </a:p>
      </dsp:txBody>
      <dsp:txXfrm>
        <a:off x="6851943" y="2141959"/>
        <a:ext cx="2813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2BF1F-170F-7B47-9963-E7D088A5C1E2}">
      <dsp:nvSpPr>
        <dsp:cNvPr id="0" name=""/>
        <dsp:cNvSpPr/>
      </dsp:nvSpPr>
      <dsp:spPr>
        <a:xfrm>
          <a:off x="1209226" y="1439"/>
          <a:ext cx="4836906" cy="147531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49" tIns="374730" rIns="93849" bIns="3747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Explore advanced models like Gradient Boosting and deep learning.</a:t>
          </a:r>
        </a:p>
      </dsp:txBody>
      <dsp:txXfrm>
        <a:off x="1209226" y="1439"/>
        <a:ext cx="4836906" cy="1475316"/>
      </dsp:txXfrm>
    </dsp:sp>
    <dsp:sp modelId="{EAAE942F-E7A4-4446-A91A-3F91E9050D16}">
      <dsp:nvSpPr>
        <dsp:cNvPr id="0" name=""/>
        <dsp:cNvSpPr/>
      </dsp:nvSpPr>
      <dsp:spPr>
        <a:xfrm>
          <a:off x="0" y="1439"/>
          <a:ext cx="1209226" cy="14753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88" tIns="145728" rIns="63988" bIns="14572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Explore</a:t>
          </a:r>
        </a:p>
      </dsp:txBody>
      <dsp:txXfrm>
        <a:off x="0" y="1439"/>
        <a:ext cx="1209226" cy="1475316"/>
      </dsp:txXfrm>
    </dsp:sp>
    <dsp:sp modelId="{E240B621-E99C-4145-8FCB-C60A3166F2F0}">
      <dsp:nvSpPr>
        <dsp:cNvPr id="0" name=""/>
        <dsp:cNvSpPr/>
      </dsp:nvSpPr>
      <dsp:spPr>
        <a:xfrm>
          <a:off x="1209226" y="1565274"/>
          <a:ext cx="4836906" cy="1475316"/>
        </a:xfrm>
        <a:prstGeom prst="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45438"/>
              <a:satOff val="19406"/>
              <a:lumOff val="-392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49" tIns="374730" rIns="93849" bIns="3747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real-time fraud detection.</a:t>
          </a:r>
        </a:p>
      </dsp:txBody>
      <dsp:txXfrm>
        <a:off x="1209226" y="1565274"/>
        <a:ext cx="4836906" cy="1475316"/>
      </dsp:txXfrm>
    </dsp:sp>
    <dsp:sp modelId="{4DAA13C6-7240-4344-A1DA-78C457C7BD79}">
      <dsp:nvSpPr>
        <dsp:cNvPr id="0" name=""/>
        <dsp:cNvSpPr/>
      </dsp:nvSpPr>
      <dsp:spPr>
        <a:xfrm>
          <a:off x="0" y="1565274"/>
          <a:ext cx="1209226" cy="14753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245438"/>
              <a:satOff val="19406"/>
              <a:lumOff val="-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88" tIns="145728" rIns="63988" bIns="14572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</a:t>
          </a:r>
        </a:p>
      </dsp:txBody>
      <dsp:txXfrm>
        <a:off x="0" y="1565274"/>
        <a:ext cx="1209226" cy="1475316"/>
      </dsp:txXfrm>
    </dsp:sp>
    <dsp:sp modelId="{E0BAB642-8104-AA43-8772-5B36537301A0}">
      <dsp:nvSpPr>
        <dsp:cNvPr id="0" name=""/>
        <dsp:cNvSpPr/>
      </dsp:nvSpPr>
      <dsp:spPr>
        <a:xfrm>
          <a:off x="1209226" y="3129110"/>
          <a:ext cx="4836906" cy="1475316"/>
        </a:xfrm>
        <a:prstGeom prst="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0875"/>
              <a:satOff val="38812"/>
              <a:lumOff val="-784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49" tIns="374730" rIns="93849" bIns="3747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Regularly update the training dataset.</a:t>
          </a:r>
        </a:p>
      </dsp:txBody>
      <dsp:txXfrm>
        <a:off x="1209226" y="3129110"/>
        <a:ext cx="4836906" cy="1475316"/>
      </dsp:txXfrm>
    </dsp:sp>
    <dsp:sp modelId="{ECF43361-49AC-394C-84C2-699EA6D55CFC}">
      <dsp:nvSpPr>
        <dsp:cNvPr id="0" name=""/>
        <dsp:cNvSpPr/>
      </dsp:nvSpPr>
      <dsp:spPr>
        <a:xfrm>
          <a:off x="0" y="3129110"/>
          <a:ext cx="1209226" cy="14753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-490875"/>
              <a:satOff val="38812"/>
              <a:lumOff val="-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988" tIns="145728" rIns="63988" bIns="14572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</a:t>
          </a:r>
        </a:p>
      </dsp:txBody>
      <dsp:txXfrm>
        <a:off x="0" y="3129110"/>
        <a:ext cx="1209226" cy="1475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98FB-1832-38A3-3D14-CDF669FE8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Card</a:t>
            </a:r>
            <a:br>
              <a:rPr lang="en-US" dirty="0"/>
            </a:br>
            <a:r>
              <a:rPr lang="en-US" dirty="0"/>
              <a:t>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DB7C0-B82E-B914-B346-5169F9DA2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Dexter Schincke</a:t>
            </a:r>
          </a:p>
          <a:p>
            <a:r>
              <a:rPr lang="en-US" dirty="0"/>
              <a:t>Institute: 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425072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010E-7418-EA98-3D14-DA30E871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72" y="0"/>
            <a:ext cx="9905998" cy="19050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19792-4636-A200-FBDF-2C09A888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72" y="1666241"/>
            <a:ext cx="10867707" cy="45821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did you handle potential overfitting in your models?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was the reasoning behind selecting the specific machine learning models (Logistic Regression, SVC, Random Forest)?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you explain the impact of feature scaling in your models, especially since some features are monetary values?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did you choose precision, recall, and F1-score as your evaluation metrics over others like accuracy or ROC-AUC?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insights did the correlation heatmap provide, and how did it affect your modeling decisions?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Were there any challenges or difficulties working with anonymized features (V1-V28)?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would you adapt your approach if the dataset was highly imbalanced?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measures would you take to ensure the model can be deployed for fraud detection in a real-world, high-volume setting?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do you ensure that your model is not biased or unfair to certain demographic groups?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would you do if the model performs well on the training data but not on the testing set?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1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3AF2-49B5-3F41-4693-0F5AC574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5CB5-7D7A-7A17-B93B-E8508E85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Projects/Papers:</a:t>
            </a:r>
          </a:p>
          <a:p>
            <a:pPr marL="0" indent="0">
              <a:buNone/>
            </a:pPr>
            <a:r>
              <a:rPr lang="en-US" dirty="0" err="1"/>
              <a:t>Abueltouh</a:t>
            </a:r>
            <a:r>
              <a:rPr lang="en-US" dirty="0"/>
              <a:t>, A. (2024). Credit Card Detection. Kaggle. https://</a:t>
            </a:r>
            <a:r>
              <a:rPr lang="en-US" dirty="0" err="1"/>
              <a:t>www.kaggle.com</a:t>
            </a:r>
            <a:r>
              <a:rPr lang="en-US" dirty="0"/>
              <a:t>/code/</a:t>
            </a:r>
            <a:r>
              <a:rPr lang="en-US" dirty="0" err="1"/>
              <a:t>abdallahabuelftouh</a:t>
            </a:r>
            <a:r>
              <a:rPr lang="en-US" dirty="0"/>
              <a:t>/credit-card-detection</a:t>
            </a:r>
          </a:p>
          <a:p>
            <a:pPr marL="0" indent="0">
              <a:buNone/>
            </a:pPr>
            <a:r>
              <a:rPr lang="en-US" dirty="0"/>
              <a:t>Fatima, S. (2024). Credit card fraud detection: Achieving 99% accuracy. Kaggle. https://</a:t>
            </a:r>
            <a:r>
              <a:rPr lang="en-US" dirty="0" err="1"/>
              <a:t>www.kaggle.com</a:t>
            </a:r>
            <a:r>
              <a:rPr lang="en-US" dirty="0"/>
              <a:t>/code/samanfatima7/credit-card-fraud-detection-achieving-99-acc</a:t>
            </a:r>
          </a:p>
          <a:p>
            <a:pPr marL="0" indent="0">
              <a:buNone/>
            </a:pPr>
            <a:r>
              <a:rPr lang="en-US" dirty="0" err="1"/>
              <a:t>GeeksforGeeks</a:t>
            </a:r>
            <a:r>
              <a:rPr lang="en-US" dirty="0"/>
              <a:t>. (2024, September 6). ML credit card fraud detection. </a:t>
            </a:r>
            <a:r>
              <a:rPr lang="en-US" dirty="0" err="1"/>
              <a:t>GeeksforGeeks</a:t>
            </a:r>
            <a:r>
              <a:rPr lang="en-US" dirty="0"/>
              <a:t>. https://</a:t>
            </a:r>
            <a:r>
              <a:rPr lang="en-US" dirty="0" err="1"/>
              <a:t>www.geeksforgeeks.org</a:t>
            </a:r>
            <a:r>
              <a:rPr lang="en-US" dirty="0"/>
              <a:t>/ml-credit-card-fraud-detection/</a:t>
            </a:r>
          </a:p>
          <a:p>
            <a:pPr marL="0" indent="0">
              <a:buNone/>
            </a:pPr>
            <a:r>
              <a:rPr lang="en-US" dirty="0" err="1"/>
              <a:t>Ileberi</a:t>
            </a:r>
            <a:r>
              <a:rPr lang="en-US" dirty="0"/>
              <a:t>, E., Sun, Y., &amp; Wang, Z. (2022). A machine learning-based credit card fraud detection using the GA algorithm for feature selection. Journal of Big Data, 9, 24. https://</a:t>
            </a:r>
            <a:r>
              <a:rPr lang="en-US" dirty="0" err="1"/>
              <a:t>doi.org</a:t>
            </a:r>
            <a:r>
              <a:rPr lang="en-US" dirty="0"/>
              <a:t>/10.1186/s40537-022-00573-8</a:t>
            </a:r>
          </a:p>
          <a:p>
            <a:pPr marL="0" indent="0">
              <a:buNone/>
            </a:pPr>
            <a:r>
              <a:rPr lang="en-US" dirty="0"/>
              <a:t>Datasets:</a:t>
            </a:r>
          </a:p>
          <a:p>
            <a:pPr marL="0" indent="0">
              <a:buNone/>
            </a:pPr>
            <a:r>
              <a:rPr lang="en-US" dirty="0" err="1"/>
              <a:t>Elgiriye</a:t>
            </a:r>
            <a:r>
              <a:rPr lang="en-US" dirty="0"/>
              <a:t> </a:t>
            </a:r>
            <a:r>
              <a:rPr lang="en-US" dirty="0" err="1"/>
              <a:t>Withana</a:t>
            </a:r>
            <a:r>
              <a:rPr lang="en-US" dirty="0"/>
              <a:t>, N. (2023). Credit card fraud detection dataset 2023. Kaggle.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nelgiriyewithana</a:t>
            </a:r>
            <a:r>
              <a:rPr lang="en-US" dirty="0"/>
              <a:t>/credit-card-fraud-detection-dataset-2023/data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2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A1CBC-3832-4ADB-CAA1-F4A2B10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Business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7C139-E247-42FB-B2E1-992447548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182008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23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1977-38F2-2306-92B9-B19670CD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C9530627-D4F7-2AF9-69DD-84866E03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85" r="48348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E01D2-4E66-E2CF-9747-13B6AB1A6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Dataset: Kaggle Credit Card Fraud Detection (2023)</a:t>
            </a:r>
          </a:p>
          <a:p>
            <a:r>
              <a:rPr lang="en-US" dirty="0"/>
              <a:t>Features: Anonymized attributes (v1-V28), transaction amount, target variable (fraudulent/legitimate)</a:t>
            </a:r>
          </a:p>
          <a:p>
            <a:r>
              <a:rPr lang="en-US" dirty="0"/>
              <a:t>Key Points:</a:t>
            </a:r>
          </a:p>
          <a:p>
            <a:pPr lvl="1"/>
            <a:r>
              <a:rPr lang="en-US" dirty="0"/>
              <a:t>No missing values or class imbalance</a:t>
            </a:r>
          </a:p>
          <a:p>
            <a:pPr lvl="1"/>
            <a:r>
              <a:rPr lang="en-US" dirty="0"/>
              <a:t>Data split: 70% training, 30% testing.</a:t>
            </a:r>
          </a:p>
        </p:txBody>
      </p:sp>
    </p:spTree>
    <p:extLst>
      <p:ext uri="{BB962C8B-B14F-4D97-AF65-F5344CB8AC3E}">
        <p14:creationId xmlns:p14="http://schemas.microsoft.com/office/powerpoint/2010/main" val="334200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72B4-2337-671E-8EF4-A5EB1C7A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Methods &amp;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CAC879-8E17-0D39-F709-DF411E384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17387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133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7465-2E03-6C1F-EA88-42B031E2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A327-8FFD-7515-0FDC-8A4B095B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666999"/>
            <a:ext cx="5122606" cy="3216276"/>
          </a:xfrm>
        </p:spPr>
        <p:txBody>
          <a:bodyPr anchor="t">
            <a:normAutofit/>
          </a:bodyPr>
          <a:lstStyle/>
          <a:p>
            <a:r>
              <a:rPr lang="en-US" dirty="0"/>
              <a:t>Correlation Heatmap: Strong correlations between V1-V19.</a:t>
            </a:r>
          </a:p>
          <a:p>
            <a:r>
              <a:rPr lang="en-US" dirty="0"/>
              <a:t>Key insights: V1-V19 show a strong correlation; V20-V28 have weaker patterns.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BFB80E1-EE24-32C1-9687-BFA2973FB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463128"/>
            <a:ext cx="5451627" cy="361170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0056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E2EF3-6E19-B5BA-3892-258D12E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8991-C3CF-8325-E81D-909EC799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Performance Metrics: Comparison of logistic regression, SVC, and Random Forest.</a:t>
            </a:r>
          </a:p>
          <a:p>
            <a:r>
              <a:rPr lang="en-US" sz="1800"/>
              <a:t>Key Insights: Random Forest outperformed other models in precision, recall, and F1-score.</a:t>
            </a:r>
          </a:p>
        </p:txBody>
      </p:sp>
      <p:pic>
        <p:nvPicPr>
          <p:cNvPr id="4" name="Picture 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F838A09C-34B5-BC33-8541-41FDC5A4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055656"/>
            <a:ext cx="6916633" cy="442664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696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387A81-BF85-61D1-A455-BA280C05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C66B-9BE5-5093-95A2-DEE75B65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dirty="0"/>
              <a:t>Key Findings: Random Forest outperforms Logistic Regression and SVC.</a:t>
            </a:r>
          </a:p>
          <a:p>
            <a:r>
              <a:rPr lang="en-US" dirty="0"/>
              <a:t>Key points:</a:t>
            </a:r>
          </a:p>
          <a:p>
            <a:pPr lvl="1"/>
            <a:r>
              <a:rPr lang="en-US" dirty="0"/>
              <a:t>High precision, recall, and F1-score</a:t>
            </a:r>
          </a:p>
          <a:p>
            <a:pPr lvl="1"/>
            <a:r>
              <a:rPr lang="en-US" dirty="0"/>
              <a:t>Suitable for real-world fraud detection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1696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C4E0-A93C-A231-D27F-335C204CA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2200"/>
              <a:t>Future Work &amp; Recommendations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EC96E5B-894B-EB2D-6D6A-47BA7D7EB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109427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884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lorful carved figures of humans">
            <a:extLst>
              <a:ext uri="{FF2B5EF4-FFF2-40B4-BE49-F238E27FC236}">
                <a16:creationId xmlns:a16="http://schemas.microsoft.com/office/drawing/2014/main" id="{3BDFDA8E-0DE1-A300-4E23-831A97C4F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210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D26AA5-99B6-4DAC-65CA-510DA4D9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6BB2-B482-EA20-D608-610B687AF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Ensure data privacy and fairness.</a:t>
            </a:r>
          </a:p>
          <a:p>
            <a:r>
              <a:rPr lang="en-US" dirty="0"/>
              <a:t>Avoid model biases, ensuring fairness across all demographic groups.</a:t>
            </a:r>
          </a:p>
        </p:txBody>
      </p:sp>
    </p:spTree>
    <p:extLst>
      <p:ext uri="{BB962C8B-B14F-4D97-AF65-F5344CB8AC3E}">
        <p14:creationId xmlns:p14="http://schemas.microsoft.com/office/powerpoint/2010/main" val="1746561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122</TotalTime>
  <Words>622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Credit Card Fraud Detection</vt:lpstr>
      <vt:lpstr>Business Problem</vt:lpstr>
      <vt:lpstr>Data Overview</vt:lpstr>
      <vt:lpstr>Methods &amp; Modeling</vt:lpstr>
      <vt:lpstr>Exploratory Data Analysis (EDA)</vt:lpstr>
      <vt:lpstr>Model Evaluation</vt:lpstr>
      <vt:lpstr>Conclusion</vt:lpstr>
      <vt:lpstr>Future Work &amp; Recommendations</vt:lpstr>
      <vt:lpstr>Ethical Considerations</vt:lpstr>
      <vt:lpstr>Q&amp;A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Dexter Schincke</dc:creator>
  <cp:lastModifiedBy>Dexter Schincke</cp:lastModifiedBy>
  <cp:revision>1</cp:revision>
  <dcterms:created xsi:type="dcterms:W3CDTF">2024-12-23T04:26:35Z</dcterms:created>
  <dcterms:modified xsi:type="dcterms:W3CDTF">2024-12-23T06:29:16Z</dcterms:modified>
</cp:coreProperties>
</file>