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7F2C4-FC69-4FBD-8481-8B53F8410F14}" type="datetimeFigureOut">
              <a:rPr lang="de-DE"/>
              <a:t>28.11.2016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5E6F3-F9ED-4CFA-9302-5A6D0C822015}" type="slidenum">
              <a:rPr lang="de-DE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37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5E6F3-F9ED-4CFA-9302-5A6D0C822015}" type="slidenum">
              <a:rPr lang="de-DE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63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5E6F3-F9ED-4CFA-9302-5A6D0C822015}" type="slidenum">
              <a:rPr lang="de-DE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7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5E6F3-F9ED-4CFA-9302-5A6D0C822015}" type="slidenum">
              <a:rPr lang="de-DE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1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5E6F3-F9ED-4CFA-9302-5A6D0C822015}" type="slidenum">
              <a:rPr lang="de-DE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28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5E6F3-F9ED-4CFA-9302-5A6D0C822015}" type="slidenum">
              <a:rPr lang="de-DE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4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5E6F3-F9ED-4CFA-9302-5A6D0C822015}" type="slidenum">
              <a:rPr lang="de-DE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4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5E6F3-F9ED-4CFA-9302-5A6D0C822015}" type="slidenum">
              <a:rPr lang="de-DE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9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7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85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3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397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172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19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20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3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69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75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5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04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7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70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Problema</a:t>
            </a:r>
            <a:r>
              <a:rPr lang="DE-DE" dirty="0"/>
              <a:t> da </a:t>
            </a:r>
            <a:r>
              <a:rPr lang="DE-DE" dirty="0" err="1"/>
              <a:t>Pista</a:t>
            </a:r>
            <a:r>
              <a:rPr lang="DE-DE" dirty="0"/>
              <a:t> de </a:t>
            </a:r>
            <a:r>
              <a:rPr lang="DE-DE" dirty="0" err="1"/>
              <a:t>Esqui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 err="1"/>
              <a:t>Apresentação</a:t>
            </a:r>
            <a:r>
              <a:rPr lang="DE-DE" sz="2400" dirty="0"/>
              <a:t> e </a:t>
            </a:r>
            <a:r>
              <a:rPr lang="DE-DE" sz="2400" dirty="0" err="1"/>
              <a:t>Implementação</a:t>
            </a:r>
          </a:p>
          <a:p>
            <a:r>
              <a:rPr lang="DE-DE" dirty="0" err="1">
                <a:solidFill>
                  <a:srgbClr val="7F7F7F"/>
                </a:solidFill>
              </a:rPr>
              <a:t>Sérgio</a:t>
            </a:r>
            <a:r>
              <a:rPr lang="DE-DE" dirty="0">
                <a:solidFill>
                  <a:srgbClr val="7F7F7F"/>
                </a:solidFill>
              </a:rPr>
              <a:t> </a:t>
            </a:r>
            <a:r>
              <a:rPr lang="DE-DE" dirty="0" err="1">
                <a:solidFill>
                  <a:srgbClr val="7F7F7F"/>
                </a:solidFill>
              </a:rPr>
              <a:t>Damasceno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Cenário e o Elevador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Um dos locais mais apreciados é a estação de esqui de </a:t>
            </a:r>
            <a:r>
              <a:rPr lang="PT-BR" dirty="0" err="1">
                <a:solidFill>
                  <a:schemeClr val="tx1"/>
                </a:solidFill>
              </a:rPr>
              <a:t>Gornergrat</a:t>
            </a:r>
            <a:r>
              <a:rPr lang="PT-BR" dirty="0">
                <a:solidFill>
                  <a:schemeClr val="tx1"/>
                </a:solidFill>
              </a:rPr>
              <a:t> nos Alpes, localizada na cidade de </a:t>
            </a:r>
            <a:r>
              <a:rPr lang="PT-BR" dirty="0" err="1">
                <a:solidFill>
                  <a:schemeClr val="tx1"/>
                </a:solidFill>
              </a:rPr>
              <a:t>Zermatt</a:t>
            </a:r>
            <a:r>
              <a:rPr lang="PT-BR" dirty="0">
                <a:solidFill>
                  <a:schemeClr val="tx1"/>
                </a:solidFill>
              </a:rPr>
              <a:t> na </a:t>
            </a:r>
            <a:r>
              <a:rPr lang="PT-BR" dirty="0" err="1">
                <a:solidFill>
                  <a:schemeClr val="tx1"/>
                </a:solidFill>
              </a:rPr>
              <a:t>Suiça</a:t>
            </a:r>
            <a:r>
              <a:rPr lang="PT-BR" dirty="0">
                <a:solidFill>
                  <a:schemeClr val="tx1"/>
                </a:solidFill>
              </a:rPr>
              <a:t>. </a:t>
            </a:r>
            <a:r>
              <a:rPr lang="PT-BR" dirty="0" err="1">
                <a:solidFill>
                  <a:schemeClr val="tx1"/>
                </a:solidFill>
              </a:rPr>
              <a:t>Gornergrat</a:t>
            </a:r>
            <a:r>
              <a:rPr lang="PT-BR" dirty="0">
                <a:solidFill>
                  <a:schemeClr val="tx1"/>
                </a:solidFill>
              </a:rPr>
              <a:t> é famosa pelo Matterhorn, pico que ilustra as embalagens do famoso chocolate </a:t>
            </a:r>
            <a:r>
              <a:rPr lang="PT-BR" dirty="0" err="1">
                <a:solidFill>
                  <a:schemeClr val="tx1"/>
                </a:solidFill>
              </a:rPr>
              <a:t>Suiça</a:t>
            </a:r>
            <a:r>
              <a:rPr lang="PT-BR" dirty="0">
                <a:solidFill>
                  <a:schemeClr val="tx1"/>
                </a:solidFill>
              </a:rPr>
              <a:t>. </a:t>
            </a:r>
            <a:r>
              <a:rPr lang="PT-BR" dirty="0" err="1">
                <a:solidFill>
                  <a:schemeClr val="tx1"/>
                </a:solidFill>
              </a:rPr>
              <a:t>Gornergrat</a:t>
            </a:r>
            <a:r>
              <a:rPr lang="PT-BR" dirty="0">
                <a:solidFill>
                  <a:schemeClr val="tx1"/>
                </a:solidFill>
              </a:rPr>
              <a:t> é famosa pelo Matterhorn, pico que ilustra as embalagens do famoso chocolate </a:t>
            </a:r>
            <a:r>
              <a:rPr lang="PT-BR" dirty="0" err="1">
                <a:solidFill>
                  <a:schemeClr val="tx1"/>
                </a:solidFill>
              </a:rPr>
              <a:t>Suiça</a:t>
            </a:r>
            <a:r>
              <a:rPr lang="PT-BR" dirty="0">
                <a:solidFill>
                  <a:schemeClr val="tx1"/>
                </a:solidFill>
              </a:rPr>
              <a:t>. </a:t>
            </a:r>
            <a:r>
              <a:rPr lang="PT-BR" dirty="0" err="1">
                <a:solidFill>
                  <a:schemeClr val="tx1"/>
                </a:solidFill>
              </a:rPr>
              <a:t>Gornergrat</a:t>
            </a:r>
            <a:r>
              <a:rPr lang="PT-BR" dirty="0">
                <a:solidFill>
                  <a:schemeClr val="tx1"/>
                </a:solidFill>
              </a:rPr>
              <a:t> é famosa pelo Matterhorn, pico que ilustra as embalagens do famoso chocolate </a:t>
            </a:r>
            <a:r>
              <a:rPr lang="PT-BR" dirty="0" err="1">
                <a:solidFill>
                  <a:schemeClr val="tx1"/>
                </a:solidFill>
              </a:rPr>
              <a:t>Toblerone</a:t>
            </a:r>
            <a:r>
              <a:rPr lang="PT-BR" dirty="0">
                <a:solidFill>
                  <a:schemeClr val="tx1"/>
                </a:solidFill>
              </a:rPr>
              <a:t>.....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Em uma estação de esqui existem elevadores que levam as pessoas para o alto da pista de onde elas vão iniciar a sua descida com esqui até a base da pista. Em </a:t>
            </a:r>
            <a:r>
              <a:rPr lang="PT-BR" dirty="0" err="1">
                <a:solidFill>
                  <a:schemeClr val="tx1"/>
                </a:solidFill>
              </a:rPr>
              <a:t>Gomergrat</a:t>
            </a:r>
            <a:r>
              <a:rPr lang="PT-BR" dirty="0">
                <a:solidFill>
                  <a:schemeClr val="tx1"/>
                </a:solidFill>
              </a:rPr>
              <a:t> existe um elevador de esqui aberto, também conhecido como </a:t>
            </a:r>
            <a:r>
              <a:rPr lang="PT-BR" i="1" dirty="0" err="1">
                <a:solidFill>
                  <a:schemeClr val="tx1"/>
                </a:solidFill>
              </a:rPr>
              <a:t>chairlift</a:t>
            </a:r>
            <a:r>
              <a:rPr lang="PT-BR" i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com capacidade para quatro pessoas.</a:t>
            </a:r>
          </a:p>
        </p:txBody>
      </p:sp>
    </p:spTree>
    <p:extLst>
      <p:ext uri="{BB962C8B-B14F-4D97-AF65-F5344CB8AC3E}">
        <p14:creationId xmlns:p14="http://schemas.microsoft.com/office/powerpoint/2010/main" val="137770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Esquiadores e as Filas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/>
              <a:t>As pessoas que chegam para usar o Elevador se organizam em quatro Filas:</a:t>
            </a:r>
          </a:p>
          <a:p>
            <a:pPr lvl="1"/>
            <a:r>
              <a:rPr lang="PT-BR" dirty="0" err="1">
                <a:solidFill>
                  <a:srgbClr val="404040"/>
                </a:solidFill>
              </a:rPr>
              <a:t>Left</a:t>
            </a:r>
            <a:r>
              <a:rPr lang="PT-BR" dirty="0">
                <a:solidFill>
                  <a:srgbClr val="404040"/>
                </a:solidFill>
              </a:rPr>
              <a:t> Single (LS): Pessoas que embarcarão sozinhas no lado esquerdo do elevador.</a:t>
            </a:r>
          </a:p>
          <a:p>
            <a:pPr lvl="1"/>
            <a:r>
              <a:rPr lang="PT-BR" dirty="0" err="1">
                <a:solidFill>
                  <a:srgbClr val="404040"/>
                </a:solidFill>
              </a:rPr>
              <a:t>Right</a:t>
            </a:r>
            <a:r>
              <a:rPr lang="PT-BR" dirty="0">
                <a:solidFill>
                  <a:srgbClr val="404040"/>
                </a:solidFill>
              </a:rPr>
              <a:t> Single (RS): </a:t>
            </a:r>
            <a:r>
              <a:rPr lang="PT-BR" dirty="0">
                <a:solidFill>
                  <a:schemeClr val="tx1"/>
                </a:solidFill>
              </a:rPr>
              <a:t>Pessoas que embarcarão sozinhas no lado direito do elevador.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Left</a:t>
            </a:r>
            <a:r>
              <a:rPr lang="PT-BR" dirty="0">
                <a:solidFill>
                  <a:schemeClr val="tx1"/>
                </a:solidFill>
              </a:rPr>
              <a:t> Triple (LT): Trio de pessoas que embarcarão juntas no lado esquerdo do elevador.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Right</a:t>
            </a:r>
            <a:r>
              <a:rPr lang="PT-BR" dirty="0">
                <a:solidFill>
                  <a:schemeClr val="tx1"/>
                </a:solidFill>
              </a:rPr>
              <a:t> Triple (RT): Trio de pessoas que embarcarão juntas no lado direito do elevador.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 err="1">
                <a:solidFill>
                  <a:schemeClr val="tx1"/>
                </a:solidFill>
              </a:rPr>
              <a:t>Quando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chegam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elevador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 err="1">
                <a:solidFill>
                  <a:schemeClr val="tx1"/>
                </a:solidFill>
              </a:rPr>
              <a:t>pessoas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organizam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Filas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seguinte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maneira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Entra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 Fila LS se: LS &lt; 2*LT &amp; LS &lt; 2*RT &amp; LS &lt; RS.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Entra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Fila RS se: RS &lt; 2*LT &amp; RS &lt; 2*RT &amp; RS &lt;= LS.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Entra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 Fila LT se: LT &lt;= RT.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Senão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Fila RT.</a:t>
            </a:r>
          </a:p>
          <a:p>
            <a:r>
              <a:rPr lang="EN-US" dirty="0">
                <a:solidFill>
                  <a:schemeClr val="tx1"/>
                </a:solidFill>
              </a:rPr>
              <a:t>Um </a:t>
            </a:r>
            <a:r>
              <a:rPr lang="EN-US" dirty="0" err="1">
                <a:solidFill>
                  <a:schemeClr val="tx1"/>
                </a:solidFill>
              </a:rPr>
              <a:t>esquiador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chegar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às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Filas</a:t>
            </a:r>
            <a:r>
              <a:rPr lang="EN-US" dirty="0">
                <a:solidFill>
                  <a:schemeClr val="tx1"/>
                </a:solidFill>
              </a:rPr>
              <a:t> entre 0,1s e 1s.</a:t>
            </a:r>
          </a:p>
        </p:txBody>
      </p:sp>
    </p:spTree>
    <p:extLst>
      <p:ext uri="{BB962C8B-B14F-4D97-AF65-F5344CB8AC3E}">
        <p14:creationId xmlns:p14="http://schemas.microsoft.com/office/powerpoint/2010/main" val="32934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Embarque no Elevador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/>
              <a:t>Quando o Elevador chega, a cada 4s, as pessoas embarcam do seguinte modo:</a:t>
            </a:r>
          </a:p>
          <a:p>
            <a:pPr lvl="1"/>
            <a:r>
              <a:rPr lang="PT-BR" dirty="0">
                <a:solidFill>
                  <a:srgbClr val="404040"/>
                </a:solidFill>
              </a:rPr>
              <a:t>Da Fila LT saem três pessoas. Se não houver três pessoas, ninguém desta fila embarca e passa-se para a próxima fila.</a:t>
            </a:r>
          </a:p>
          <a:p>
            <a:pPr lvl="1"/>
            <a:r>
              <a:rPr lang="PT-BR" dirty="0">
                <a:solidFill>
                  <a:srgbClr val="404040"/>
                </a:solidFill>
              </a:rPr>
              <a:t>Da Fila RT saem três pessoas, se houver três vagas no elevador. Se não houver três pessoas ou não houver três vagas no elevador, ninguém embarca e passa-se para a próxima fila.</a:t>
            </a:r>
          </a:p>
          <a:p>
            <a:pPr lvl="1"/>
            <a:r>
              <a:rPr lang="PT-BR" dirty="0">
                <a:solidFill>
                  <a:srgbClr val="404040"/>
                </a:solidFill>
              </a:rPr>
              <a:t>Da Fila LS sai uma pessoa que irá preencher o elevador do lado esquerdo juntamente com o trio da Fila RT.</a:t>
            </a:r>
          </a:p>
          <a:p>
            <a:pPr lvl="1"/>
            <a:r>
              <a:rPr lang="PT-BR" dirty="0">
                <a:solidFill>
                  <a:srgbClr val="404040"/>
                </a:solidFill>
              </a:rPr>
              <a:t>Da Fila RS sai uma pessoa que irá preencher o elevador do lado direito juntamente com o trio da Fila LT. </a:t>
            </a:r>
          </a:p>
          <a:p>
            <a:pPr lvl="1"/>
            <a:r>
              <a:rPr lang="PT-BR" dirty="0">
                <a:solidFill>
                  <a:srgbClr val="404040"/>
                </a:solidFill>
              </a:rPr>
              <a:t>Caso pessoas das Filas LT e RT não embarquem, as pessoas das Filas LS e RS poderão preencher o elevador de forma alternada.</a:t>
            </a:r>
          </a:p>
          <a:p>
            <a:pPr lvl="1"/>
            <a:r>
              <a:rPr lang="PT-BR" dirty="0">
                <a:solidFill>
                  <a:srgbClr val="404040"/>
                </a:solidFill>
              </a:rPr>
              <a:t>Caso as Filas LS e RS estejam vazias o elevador pode carregar apenas três pessoas das filas de trio.</a:t>
            </a:r>
          </a:p>
        </p:txBody>
      </p:sp>
    </p:spTree>
    <p:extLst>
      <p:ext uri="{BB962C8B-B14F-4D97-AF65-F5344CB8AC3E}">
        <p14:creationId xmlns:p14="http://schemas.microsoft.com/office/powerpoint/2010/main" val="80230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Concorrência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Neste problema, existe um caso de concorrência de uso das Filas.</a:t>
            </a:r>
          </a:p>
          <a:p>
            <a:r>
              <a:rPr lang="PT-BR" dirty="0">
                <a:solidFill>
                  <a:srgbClr val="404040"/>
                </a:solidFill>
              </a:rPr>
              <a:t>O elevador será executado numa thread própria.</a:t>
            </a:r>
          </a:p>
          <a:p>
            <a:r>
              <a:rPr lang="PT-BR" dirty="0">
                <a:solidFill>
                  <a:srgbClr val="404040"/>
                </a:solidFill>
              </a:rPr>
              <a:t>Cada esquiador será executado numa thread própria.</a:t>
            </a:r>
          </a:p>
          <a:p>
            <a:r>
              <a:rPr lang="PT-BR" dirty="0">
                <a:solidFill>
                  <a:srgbClr val="404040"/>
                </a:solidFill>
              </a:rPr>
              <a:t>Como o elevador retira pessoas das Filas e cada esquiador se auto insere nelas, as Filas são compartilhadas pelas threads esquiadores e elevador.</a:t>
            </a:r>
          </a:p>
        </p:txBody>
      </p:sp>
    </p:spTree>
    <p:extLst>
      <p:ext uri="{BB962C8B-B14F-4D97-AF65-F5344CB8AC3E}">
        <p14:creationId xmlns:p14="http://schemas.microsoft.com/office/powerpoint/2010/main" val="173349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Para implementação desse problema foi escolhida a linguagem Java.</a:t>
            </a:r>
          </a:p>
          <a:p>
            <a:r>
              <a:rPr lang="PT-BR" dirty="0">
                <a:solidFill>
                  <a:srgbClr val="404040"/>
                </a:solidFill>
              </a:rPr>
              <a:t>O Java fornece uma ferramenta que gerencia o uso de recursos compartilhados declarando os métodos que utilizam tais recursos como </a:t>
            </a:r>
            <a:r>
              <a:rPr lang="PT-BR" i="1" dirty="0" err="1">
                <a:solidFill>
                  <a:srgbClr val="404040"/>
                </a:solidFill>
              </a:rPr>
              <a:t>synchronized</a:t>
            </a:r>
            <a:r>
              <a:rPr lang="PT-BR" dirty="0">
                <a:solidFill>
                  <a:srgbClr val="404040"/>
                </a:solidFill>
              </a:rPr>
              <a:t>. Dessa maneira, a JVM gerencia de forma automática a utilização dos recursos compartilhados.</a:t>
            </a:r>
          </a:p>
          <a:p>
            <a:r>
              <a:rPr lang="PT-BR" dirty="0">
                <a:solidFill>
                  <a:srgbClr val="404040"/>
                </a:solidFill>
              </a:rPr>
              <a:t>O código pode ser visualizado no seguinte endereço: </a:t>
            </a:r>
            <a:r>
              <a:rPr lang="PT-BR" dirty="0">
                <a:solidFill>
                  <a:schemeClr val="tx1"/>
                </a:solidFill>
              </a:rPr>
              <a:t>https://github.com/Schinwinkwinsky/ProblemaDaPistaDeEsqui</a:t>
            </a:r>
            <a:endParaRPr lang="PT-B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1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63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Facetado</vt:lpstr>
      <vt:lpstr>Problema da Pista de Esqui</vt:lpstr>
      <vt:lpstr>O Cenário e o Elevador</vt:lpstr>
      <vt:lpstr>Os Esquiadores e as Filas</vt:lpstr>
      <vt:lpstr>O Embarque no Elevador</vt:lpstr>
      <vt:lpstr>A Concorrência</vt:lpstr>
      <vt:lpstr>Implementação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da Pista de Esqui</dc:title>
  <dc:creator/>
  <cp:lastModifiedBy/>
  <cp:revision>2</cp:revision>
  <dcterms:created xsi:type="dcterms:W3CDTF">2012-07-30T23:50:35Z</dcterms:created>
  <dcterms:modified xsi:type="dcterms:W3CDTF">2016-11-28T03:56:24Z</dcterms:modified>
</cp:coreProperties>
</file>