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4" r:id="rId2"/>
    <p:sldId id="263" r:id="rId3"/>
    <p:sldId id="265" r:id="rId4"/>
    <p:sldId id="266" r:id="rId5"/>
    <p:sldId id="267" r:id="rId6"/>
    <p:sldId id="274" r:id="rId7"/>
    <p:sldId id="275" r:id="rId8"/>
    <p:sldId id="276" r:id="rId9"/>
    <p:sldId id="273" r:id="rId10"/>
    <p:sldId id="268" r:id="rId11"/>
    <p:sldId id="269" r:id="rId12"/>
    <p:sldId id="270" r:id="rId13"/>
    <p:sldId id="278" r:id="rId14"/>
    <p:sldId id="279" r:id="rId15"/>
    <p:sldId id="281" r:id="rId16"/>
    <p:sldId id="282" r:id="rId17"/>
    <p:sldId id="283" r:id="rId18"/>
    <p:sldId id="284" r:id="rId19"/>
    <p:sldId id="280" r:id="rId20"/>
    <p:sldId id="271" r:id="rId21"/>
    <p:sldId id="272" r:id="rId2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" initials="L" lastIdx="3" clrIdx="0">
    <p:extLst>
      <p:ext uri="{19B8F6BF-5375-455C-9EA6-DF929625EA0E}">
        <p15:presenceInfo xmlns:p15="http://schemas.microsoft.com/office/powerpoint/2012/main" userId="Luk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701" autoAdjust="0"/>
    <p:restoredTop sz="91212" autoAdjust="0"/>
  </p:normalViewPr>
  <p:slideViewPr>
    <p:cSldViewPr>
      <p:cViewPr varScale="1">
        <p:scale>
          <a:sx n="114" d="100"/>
          <a:sy n="114" d="100"/>
        </p:scale>
        <p:origin x="112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664575"/>
            <a:ext cx="3103562" cy="8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94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F67A72A-DB5D-4F56-8EC2-CA1C05C6F54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88943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4"/>
          <p:cNvGrpSpPr>
            <a:grpSpLocks/>
          </p:cNvGrpSpPr>
          <p:nvPr/>
        </p:nvGrpSpPr>
        <p:grpSpPr bwMode="auto">
          <a:xfrm>
            <a:off x="71438" y="2143125"/>
            <a:ext cx="9358312" cy="4643438"/>
            <a:chOff x="0" y="2214554"/>
            <a:chExt cx="9358346" cy="4643446"/>
          </a:xfrm>
        </p:grpSpPr>
        <p:sp>
          <p:nvSpPr>
            <p:cNvPr id="3" name="Rechteck 2"/>
            <p:cNvSpPr/>
            <p:nvPr/>
          </p:nvSpPr>
          <p:spPr>
            <a:xfrm>
              <a:off x="0" y="2214554"/>
              <a:ext cx="9358346" cy="4643446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4" name="Textfeld 3"/>
            <p:cNvSpPr txBox="1">
              <a:spLocks noChangeArrowheads="1"/>
            </p:cNvSpPr>
            <p:nvPr/>
          </p:nvSpPr>
          <p:spPr bwMode="auto">
            <a:xfrm>
              <a:off x="1428755" y="4354508"/>
              <a:ext cx="6286523" cy="646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altLang="de-DE"/>
                <a:t>Fügen Sie auf der Masterfolie ein frei wählbares Bild ein (z.B. passend zum Vortrag)</a:t>
              </a:r>
            </a:p>
          </p:txBody>
        </p:sp>
      </p:grpSp>
      <p:pic>
        <p:nvPicPr>
          <p:cNvPr id="5" name="Picture 9" descr="II_rahmen_neu_tit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96875" y="6547122"/>
            <a:ext cx="3670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9" name="Picture 11" descr="KIT-Logo-rgb_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fik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6381750"/>
            <a:ext cx="4699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1"/>
          <p:cNvSpPr txBox="1">
            <a:spLocks noChangeArrowheads="1"/>
          </p:cNvSpPr>
          <p:nvPr userDrawn="1"/>
        </p:nvSpPr>
        <p:spPr bwMode="auto">
          <a:xfrm>
            <a:off x="385763" y="3366198"/>
            <a:ext cx="8507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Fakultät</a:t>
            </a:r>
            <a:r>
              <a:rPr lang="de-DE" altLang="de-DE" sz="1000" baseline="0" dirty="0">
                <a:solidFill>
                  <a:schemeClr val="bg1"/>
                </a:solidFill>
              </a:rPr>
              <a:t> für Informatik – Institut für Anthropomatik und Robotik – Intelligente Prozessautomation und Robotik (IAR-IPR) , Prof. Dr.-Ing. habil. B. Hein</a:t>
            </a:r>
            <a:endParaRPr lang="de-DE" altLang="de-DE" sz="1000" dirty="0">
              <a:solidFill>
                <a:schemeClr val="bg1"/>
              </a:solidFill>
            </a:endParaRPr>
          </a:p>
        </p:txBody>
      </p:sp>
      <p:pic>
        <p:nvPicPr>
          <p:cNvPr id="12" name="Picture 20" descr="header_small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33375"/>
            <a:ext cx="216058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878258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413166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22654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0075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66566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3330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49484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82668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85303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47415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4978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Karlsruhe Institute of Technology (KIT).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5868144" y="6453188"/>
            <a:ext cx="2880569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900" dirty="0"/>
              <a:t>Institut für Anthropomatik und Robotik –</a:t>
            </a:r>
            <a:br>
              <a:rPr lang="de-DE" altLang="de-DE" sz="900" dirty="0"/>
            </a:br>
            <a:r>
              <a:rPr lang="de-DE" altLang="de-DE" sz="900" dirty="0"/>
              <a:t> Intelligente Prozessautomation und Robotik (IAR-IPR)</a:t>
            </a:r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C9A3BCB7-53F7-4CEB-A9D8-3986DC682D22}" type="slidenum">
              <a:rPr lang="de-DE" altLang="de-DE" sz="900" b="1" smtClean="0"/>
              <a:pPr eaLnBrk="1" hangingPunct="1">
                <a:spcBef>
                  <a:spcPct val="50000"/>
                </a:spcBef>
                <a:defRPr/>
              </a:pPr>
              <a:t>‹Nr.›</a:t>
            </a:fld>
            <a:endParaRPr lang="de-DE" altLang="de-DE" sz="900" b="1"/>
          </a:p>
        </p:txBody>
      </p:sp>
      <p:pic>
        <p:nvPicPr>
          <p:cNvPr id="1031" name="Picture 13" descr="KIT-Logo-rgb_d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1"/>
          <p:cNvSpPr>
            <a:spLocks noChangeArrowheads="1"/>
          </p:cNvSpPr>
          <p:nvPr/>
        </p:nvSpPr>
        <p:spPr bwMode="auto">
          <a:xfrm>
            <a:off x="612775" y="6445250"/>
            <a:ext cx="8636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502721D-4FB2-44E6-8ECB-01285A512724}" type="datetime1">
              <a:rPr lang="de-DE" altLang="de-DE" sz="900" smtClean="0"/>
              <a:pPr eaLnBrk="1" hangingPunct="1">
                <a:defRPr/>
              </a:pPr>
              <a:t>08.10.2018</a:t>
            </a:fld>
            <a:endParaRPr lang="de-DE" altLang="de-DE" sz="90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pic>
        <p:nvPicPr>
          <p:cNvPr id="10" name="Picture 20" descr="header_small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4" y="911604"/>
            <a:ext cx="1076325" cy="205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sz="2200" b="1" dirty="0"/>
              <a:t>Implementierung eines Clustering-basierten Verfahrens zur Segmentierung von Volumenmodellen</a:t>
            </a:r>
            <a:endParaRPr lang="de-DE" altLang="de-DE" sz="2200" b="1" dirty="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800" b="1" dirty="0">
                <a:solidFill>
                  <a:srgbClr val="000000"/>
                </a:solidFill>
              </a:rPr>
              <a:t>Lukas Diewald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Design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250D4C0-FE41-4BAD-A3E3-65404E90B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845" y="815975"/>
            <a:ext cx="3905136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81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Implementierung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/>
              <a:t>Rechenaufwendig -&gt; LH-Clustering Schrittweite</a:t>
            </a:r>
          </a:p>
          <a:p>
            <a:r>
              <a:rPr lang="de-DE" altLang="de-DE" dirty="0"/>
              <a:t>Genaueres Clustering -&gt; Gehirn als wenige Cluster erkannt</a:t>
            </a:r>
          </a:p>
          <a:p>
            <a:endParaRPr lang="de-DE" alt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AE63402-C639-4D8C-804F-D459BB552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132856"/>
            <a:ext cx="3528392" cy="310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9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Ergebnisse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/>
              <a:t>Seitenventrikel</a:t>
            </a:r>
          </a:p>
          <a:p>
            <a:pPr lvl="1"/>
            <a:r>
              <a:rPr lang="de-DE" altLang="de-DE" dirty="0"/>
              <a:t>1a Vorderhorn</a:t>
            </a:r>
          </a:p>
          <a:p>
            <a:pPr lvl="1"/>
            <a:r>
              <a:rPr lang="de-DE" altLang="de-DE" dirty="0"/>
              <a:t>1b Hinterhorn</a:t>
            </a:r>
          </a:p>
          <a:p>
            <a:pPr lvl="1"/>
            <a:r>
              <a:rPr lang="de-DE" altLang="de-DE" dirty="0"/>
              <a:t>2 Unterhorn</a:t>
            </a:r>
          </a:p>
          <a:p>
            <a:endParaRPr lang="de-DE" altLang="de-DE" dirty="0"/>
          </a:p>
          <a:p>
            <a:r>
              <a:rPr lang="de-DE" altLang="de-DE" dirty="0"/>
              <a:t>3 Dritter Ventrikel</a:t>
            </a:r>
          </a:p>
          <a:p>
            <a:endParaRPr lang="de-DE" altLang="de-DE" dirty="0"/>
          </a:p>
          <a:p>
            <a:r>
              <a:rPr lang="de-DE" altLang="de-DE" dirty="0"/>
              <a:t>4 Vierter Ventrikel</a:t>
            </a:r>
          </a:p>
          <a:p>
            <a:endParaRPr lang="de-DE" altLang="de-DE" dirty="0"/>
          </a:p>
          <a:p>
            <a:r>
              <a:rPr lang="de-DE" altLang="de-DE" dirty="0"/>
              <a:t>Seitenventrikel sind für die Punktion wichtig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C797976-23F8-4637-A35C-2DD0194F9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391327"/>
            <a:ext cx="3600649" cy="245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15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  <a:p>
            <a:pPr eaLnBrk="1" hangingPunct="1"/>
            <a:endParaRPr lang="de-DE" altLang="de-DE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Ergebnisse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8563"/>
            <a:ext cx="8356600" cy="4894262"/>
          </a:xfrm>
        </p:spPr>
        <p:txBody>
          <a:bodyPr/>
          <a:lstStyle/>
          <a:p>
            <a:r>
              <a:rPr lang="de-DE" altLang="de-DE" dirty="0"/>
              <a:t>Normal 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490666A-F1DD-47E4-B306-858A725191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" b="106"/>
          <a:stretch/>
        </p:blipFill>
        <p:spPr>
          <a:xfrm>
            <a:off x="5016000" y="1809000"/>
            <a:ext cx="3240000" cy="324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FA2458C-62AE-4ABA-B2B1-DF59BFFDE4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" r="2685"/>
          <a:stretch/>
        </p:blipFill>
        <p:spPr>
          <a:xfrm>
            <a:off x="888000" y="1809000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33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Ergebnisse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/>
              <a:t>Normal 2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FA4DE23-A105-441E-842C-33F5788C3C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4" r="6264"/>
          <a:stretch/>
        </p:blipFill>
        <p:spPr>
          <a:xfrm>
            <a:off x="888000" y="1809000"/>
            <a:ext cx="3240000" cy="3240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4004B27-2354-4209-A0DD-D4C9499E7B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4" r="6324"/>
          <a:stretch/>
        </p:blipFill>
        <p:spPr>
          <a:xfrm>
            <a:off x="5016000" y="1809000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1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Ergebnisse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/>
              <a:t>Atrophie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DB8EC53-F6B9-4162-9145-84A0DB8C6E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" r="2392"/>
          <a:stretch/>
        </p:blipFill>
        <p:spPr>
          <a:xfrm>
            <a:off x="888000" y="1809000"/>
            <a:ext cx="3240000" cy="3240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723E274-2A55-4D05-A359-8D8D00720B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" r="1931"/>
          <a:stretch/>
        </p:blipFill>
        <p:spPr>
          <a:xfrm>
            <a:off x="5016000" y="1809000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43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Ergebnisse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/>
              <a:t>1) Wie gut ist das </a:t>
            </a:r>
            <a:r>
              <a:rPr lang="de-DE" altLang="de-DE" dirty="0" err="1"/>
              <a:t>Ventrikelsystem</a:t>
            </a:r>
            <a:r>
              <a:rPr lang="de-DE" altLang="de-DE" dirty="0"/>
              <a:t> bei der Visualisierung zu erkennen?</a:t>
            </a:r>
          </a:p>
          <a:p>
            <a:pPr marL="0" indent="0">
              <a:buNone/>
            </a:pPr>
            <a:endParaRPr lang="de-DE" altLang="de-DE" dirty="0"/>
          </a:p>
          <a:p>
            <a:r>
              <a:rPr lang="de-DE" altLang="de-DE" dirty="0"/>
              <a:t>2) Wird das </a:t>
            </a:r>
            <a:r>
              <a:rPr lang="de-DE" altLang="de-DE" dirty="0" err="1"/>
              <a:t>Ventrikelsystem</a:t>
            </a:r>
            <a:r>
              <a:rPr lang="de-DE" altLang="de-DE" dirty="0"/>
              <a:t> in der Visualisierung vollständig dargestellt?</a:t>
            </a:r>
          </a:p>
          <a:p>
            <a:pPr marL="0" indent="0">
              <a:buNone/>
            </a:pPr>
            <a:endParaRPr lang="de-DE" altLang="de-DE" dirty="0"/>
          </a:p>
          <a:p>
            <a:r>
              <a:rPr lang="de-DE" altLang="de-DE" dirty="0"/>
              <a:t>3) Wie genau ist das </a:t>
            </a:r>
            <a:r>
              <a:rPr lang="de-DE" altLang="de-DE" dirty="0" err="1"/>
              <a:t>Ventrikelsystem</a:t>
            </a:r>
            <a:r>
              <a:rPr lang="de-DE" altLang="de-DE" dirty="0"/>
              <a:t> segmentiert?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53D730F3-1B2D-4AEF-9306-E54DA146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591761"/>
              </p:ext>
            </p:extLst>
          </p:nvPr>
        </p:nvGraphicFramePr>
        <p:xfrm>
          <a:off x="1835696" y="3933056"/>
          <a:ext cx="6768752" cy="198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3458">
                  <a:extLst>
                    <a:ext uri="{9D8B030D-6E8A-4147-A177-3AD203B41FA5}">
                      <a16:colId xmlns:a16="http://schemas.microsoft.com/office/drawing/2014/main" val="4202591971"/>
                    </a:ext>
                  </a:extLst>
                </a:gridCol>
                <a:gridCol w="1406494">
                  <a:extLst>
                    <a:ext uri="{9D8B030D-6E8A-4147-A177-3AD203B41FA5}">
                      <a16:colId xmlns:a16="http://schemas.microsoft.com/office/drawing/2014/main" val="97713545"/>
                    </a:ext>
                  </a:extLst>
                </a:gridCol>
                <a:gridCol w="1406494">
                  <a:extLst>
                    <a:ext uri="{9D8B030D-6E8A-4147-A177-3AD203B41FA5}">
                      <a16:colId xmlns:a16="http://schemas.microsoft.com/office/drawing/2014/main" val="2104460712"/>
                    </a:ext>
                  </a:extLst>
                </a:gridCol>
                <a:gridCol w="1582306">
                  <a:extLst>
                    <a:ext uri="{9D8B030D-6E8A-4147-A177-3AD203B41FA5}">
                      <a16:colId xmlns:a16="http://schemas.microsoft.com/office/drawing/2014/main" val="3767811007"/>
                    </a:ext>
                  </a:extLst>
                </a:gridCol>
              </a:tblGrid>
              <a:tr h="496854">
                <a:tc>
                  <a:txBody>
                    <a:bodyPr/>
                    <a:lstStyle/>
                    <a:p>
                      <a:r>
                        <a:rPr lang="de-DE" dirty="0" err="1"/>
                        <a:t>Ventrikelsystem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de-DE" dirty="0"/>
                        <a:t>Frage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 Frage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3. Frage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36580"/>
                  </a:ext>
                </a:extLst>
              </a:tr>
              <a:tr h="496854">
                <a:tc>
                  <a:txBody>
                    <a:bodyPr/>
                    <a:lstStyle/>
                    <a:p>
                      <a:r>
                        <a:rPr lang="de-DE" dirty="0"/>
                        <a:t>Normal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483744"/>
                  </a:ext>
                </a:extLst>
              </a:tr>
              <a:tr h="496854">
                <a:tc>
                  <a:txBody>
                    <a:bodyPr/>
                    <a:lstStyle/>
                    <a:p>
                      <a:r>
                        <a:rPr lang="de-DE" dirty="0"/>
                        <a:t>Normal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26686"/>
                  </a:ext>
                </a:extLst>
              </a:tr>
              <a:tr h="496854">
                <a:tc>
                  <a:txBody>
                    <a:bodyPr/>
                    <a:lstStyle/>
                    <a:p>
                      <a:r>
                        <a:rPr lang="de-DE" dirty="0"/>
                        <a:t>Atrophie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24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211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Ergebnisse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08546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Ergebnisse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00460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Ergebnisse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/>
              <a:t>Selber Datensatz</a:t>
            </a:r>
          </a:p>
          <a:p>
            <a:r>
              <a:rPr lang="de-DE" altLang="de-DE" dirty="0"/>
              <a:t>Verschiedene Größen</a:t>
            </a:r>
          </a:p>
          <a:p>
            <a:pPr marL="0" indent="0">
              <a:buNone/>
            </a:pPr>
            <a:endParaRPr lang="de-DE" altLang="de-DE" dirty="0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F3196780-8461-40D8-B82A-D7DFFBF78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80525"/>
              </p:ext>
            </p:extLst>
          </p:nvPr>
        </p:nvGraphicFramePr>
        <p:xfrm>
          <a:off x="537965" y="3861048"/>
          <a:ext cx="8064895" cy="1885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79">
                  <a:extLst>
                    <a:ext uri="{9D8B030D-6E8A-4147-A177-3AD203B41FA5}">
                      <a16:colId xmlns:a16="http://schemas.microsoft.com/office/drawing/2014/main" val="767123062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1203245180"/>
                    </a:ext>
                  </a:extLst>
                </a:gridCol>
                <a:gridCol w="1642041">
                  <a:extLst>
                    <a:ext uri="{9D8B030D-6E8A-4147-A177-3AD203B41FA5}">
                      <a16:colId xmlns:a16="http://schemas.microsoft.com/office/drawing/2014/main" val="597634210"/>
                    </a:ext>
                  </a:extLst>
                </a:gridCol>
                <a:gridCol w="1583917">
                  <a:extLst>
                    <a:ext uri="{9D8B030D-6E8A-4147-A177-3AD203B41FA5}">
                      <a16:colId xmlns:a16="http://schemas.microsoft.com/office/drawing/2014/main" val="1959869322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1547301500"/>
                    </a:ext>
                  </a:extLst>
                </a:gridCol>
              </a:tblGrid>
              <a:tr h="718090">
                <a:tc>
                  <a:txBody>
                    <a:bodyPr/>
                    <a:lstStyle/>
                    <a:p>
                      <a:r>
                        <a:rPr lang="de-DE" sz="1400" dirty="0"/>
                        <a:t>Volumengröße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LH-Histogramm [s]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Gesamtes Verfahren [s]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LH-Histogramm [</a:t>
                      </a:r>
                      <a:r>
                        <a:rPr lang="de-DE" sz="1400" dirty="0" err="1"/>
                        <a:t>Voxel</a:t>
                      </a:r>
                      <a:r>
                        <a:rPr lang="de-DE" sz="1400" dirty="0"/>
                        <a:t>/s]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Clustering [</a:t>
                      </a:r>
                      <a:r>
                        <a:rPr lang="de-DE" sz="1400" dirty="0" err="1"/>
                        <a:t>Voxel</a:t>
                      </a:r>
                      <a:r>
                        <a:rPr lang="de-DE" sz="1400" dirty="0"/>
                        <a:t>/s]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991617"/>
                  </a:ext>
                </a:extLst>
              </a:tr>
              <a:tr h="401181">
                <a:tc>
                  <a:txBody>
                    <a:bodyPr/>
                    <a:lstStyle/>
                    <a:p>
                      <a:r>
                        <a:rPr lang="de-DE" sz="1400" dirty="0"/>
                        <a:t>256x101x256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220 * 10³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330 * 10³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7391"/>
                  </a:ext>
                </a:extLst>
              </a:tr>
              <a:tr h="386053">
                <a:tc>
                  <a:txBody>
                    <a:bodyPr/>
                    <a:lstStyle/>
                    <a:p>
                      <a:r>
                        <a:rPr lang="de-DE" sz="1400" dirty="0"/>
                        <a:t>384x151x384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247 * 10³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76 * 10³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07245"/>
                  </a:ext>
                </a:extLst>
              </a:tr>
              <a:tr h="366884">
                <a:tc>
                  <a:txBody>
                    <a:bodyPr/>
                    <a:lstStyle/>
                    <a:p>
                      <a:r>
                        <a:rPr lang="de-DE" sz="1400" dirty="0"/>
                        <a:t>512x201x512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234 * 10³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532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28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  <a:p>
            <a:pPr eaLnBrk="1" hangingPunct="1"/>
            <a:endParaRPr lang="de-DE" altLang="de-DE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Gliederung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/>
              <a:t>Motivation</a:t>
            </a:r>
          </a:p>
          <a:p>
            <a:r>
              <a:rPr lang="de-DE" altLang="de-DE" dirty="0"/>
              <a:t>State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art</a:t>
            </a:r>
            <a:endParaRPr lang="de-DE" altLang="de-DE" dirty="0"/>
          </a:p>
          <a:p>
            <a:r>
              <a:rPr lang="de-DE" altLang="de-DE" dirty="0"/>
              <a:t>Methode</a:t>
            </a:r>
          </a:p>
          <a:p>
            <a:r>
              <a:rPr lang="de-DE" altLang="de-DE" dirty="0"/>
              <a:t>Design</a:t>
            </a:r>
          </a:p>
          <a:p>
            <a:r>
              <a:rPr lang="de-DE" altLang="de-DE" dirty="0"/>
              <a:t>Implementierung</a:t>
            </a:r>
          </a:p>
          <a:p>
            <a:r>
              <a:rPr lang="de-DE" altLang="de-DE" dirty="0"/>
              <a:t>Ergebnisse</a:t>
            </a:r>
          </a:p>
          <a:p>
            <a:r>
              <a:rPr lang="de-DE" altLang="de-DE" dirty="0"/>
              <a:t>Fazit &amp; Ausblick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Fazit &amp; Ausblick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/>
              <a:t>Verfahren funktioniert</a:t>
            </a:r>
          </a:p>
          <a:p>
            <a:r>
              <a:rPr lang="de-DE" altLang="de-DE" dirty="0"/>
              <a:t>Schwierig bis nicht möglich verformte </a:t>
            </a:r>
            <a:r>
              <a:rPr lang="de-DE" altLang="de-DE" dirty="0" err="1"/>
              <a:t>Ventrikelsystem</a:t>
            </a:r>
            <a:r>
              <a:rPr lang="de-DE" altLang="de-DE" dirty="0"/>
              <a:t> zu segmentieren</a:t>
            </a:r>
          </a:p>
          <a:p>
            <a:endParaRPr lang="de-DE" altLang="de-DE" dirty="0"/>
          </a:p>
          <a:p>
            <a:r>
              <a:rPr lang="de-DE" altLang="de-DE" dirty="0"/>
              <a:t>Benutzerfreundlichkeit verbessern</a:t>
            </a:r>
          </a:p>
          <a:p>
            <a:r>
              <a:rPr lang="de-DE" altLang="de-DE" dirty="0"/>
              <a:t>Genauere Clustern -&gt; CT-Daten nicht möglich evtl.</a:t>
            </a:r>
          </a:p>
          <a:p>
            <a:endParaRPr lang="de-DE" altLang="de-DE" dirty="0"/>
          </a:p>
          <a:p>
            <a:r>
              <a:rPr lang="de-DE" altLang="de-DE" dirty="0" err="1"/>
              <a:t>Machine</a:t>
            </a:r>
            <a:r>
              <a:rPr lang="de-DE" altLang="de-DE" dirty="0"/>
              <a:t>-Learning Verfahren benutzen</a:t>
            </a:r>
          </a:p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601631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de-DE" altLang="de-DE" dirty="0"/>
            </a:br>
            <a:endParaRPr lang="de-DE" alt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24CA861-9FC3-47DD-96C3-32A5E646817B}"/>
              </a:ext>
            </a:extLst>
          </p:cNvPr>
          <p:cNvSpPr txBox="1"/>
          <p:nvPr/>
        </p:nvSpPr>
        <p:spPr>
          <a:xfrm>
            <a:off x="1701800" y="2844904"/>
            <a:ext cx="6744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Danke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283093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Motivation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err="1"/>
              <a:t>HoloMed</a:t>
            </a:r>
            <a:r>
              <a:rPr lang="de-DE" altLang="de-DE" dirty="0"/>
              <a:t> Projekt</a:t>
            </a:r>
          </a:p>
          <a:p>
            <a:r>
              <a:rPr lang="de-DE" altLang="de-DE" dirty="0"/>
              <a:t>Unterstützung des Arztes mithilfe einer AR-Brille</a:t>
            </a:r>
          </a:p>
          <a:p>
            <a:r>
              <a:rPr lang="de-DE" altLang="de-DE" dirty="0" err="1"/>
              <a:t>Ventrikelpunktion</a:t>
            </a:r>
            <a:endParaRPr lang="de-DE" altLang="de-DE" dirty="0"/>
          </a:p>
          <a:p>
            <a:pPr lvl="1"/>
            <a:r>
              <a:rPr lang="de-DE" altLang="de-DE" dirty="0"/>
              <a:t>Präziser Eingriff</a:t>
            </a:r>
          </a:p>
          <a:p>
            <a:pPr lvl="1"/>
            <a:r>
              <a:rPr lang="de-DE" altLang="de-DE" dirty="0"/>
              <a:t>Sehr fehleranfällig</a:t>
            </a:r>
          </a:p>
          <a:p>
            <a:pPr marL="0" indent="0">
              <a:buNone/>
            </a:pPr>
            <a:endParaRPr lang="de-DE" altLang="de-DE" dirty="0"/>
          </a:p>
          <a:p>
            <a:r>
              <a:rPr lang="de-DE" altLang="de-DE" dirty="0"/>
              <a:t>Segmentierung des </a:t>
            </a:r>
            <a:r>
              <a:rPr lang="de-DE" altLang="de-DE" dirty="0" err="1"/>
              <a:t>Ventrikelsystems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r>
              <a:rPr lang="de-DE" altLang="de-DE" dirty="0"/>
              <a:t>Transferfunktion</a:t>
            </a:r>
          </a:p>
          <a:p>
            <a:pPr lvl="1"/>
            <a:r>
              <a:rPr lang="de-DE" altLang="de-DE" dirty="0"/>
              <a:t>Was wird gezeigt?</a:t>
            </a:r>
          </a:p>
          <a:p>
            <a:pPr lvl="1"/>
            <a:r>
              <a:rPr lang="de-DE" altLang="de-DE" dirty="0"/>
              <a:t>Wie wird es gezeigt?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F501A05-FC31-4FE1-8FF6-3D82322555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482598"/>
            <a:ext cx="3528641" cy="361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2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State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art</a:t>
            </a:r>
            <a:endParaRPr lang="de-DE" altLang="de-DE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/>
              <a:t>Viele Paper zum Thema Transferfunktionen</a:t>
            </a:r>
          </a:p>
          <a:p>
            <a:r>
              <a:rPr lang="de-DE" altLang="de-DE" dirty="0"/>
              <a:t>Viele </a:t>
            </a:r>
            <a:r>
              <a:rPr lang="de-DE" altLang="de-DE" dirty="0" err="1"/>
              <a:t>unteschiedliche</a:t>
            </a:r>
            <a:r>
              <a:rPr lang="de-DE" altLang="de-DE" dirty="0"/>
              <a:t> Ansätze</a:t>
            </a:r>
          </a:p>
          <a:p>
            <a:pPr marL="0" indent="0">
              <a:buNone/>
            </a:pPr>
            <a:endParaRPr lang="de-DE" altLang="de-DE" dirty="0"/>
          </a:p>
          <a:p>
            <a:r>
              <a:rPr lang="de-DE" altLang="de-DE" dirty="0"/>
              <a:t>Unterscheidungen</a:t>
            </a:r>
          </a:p>
          <a:p>
            <a:pPr lvl="1"/>
            <a:r>
              <a:rPr lang="de-DE" altLang="de-DE" dirty="0"/>
              <a:t>Dimensionalität</a:t>
            </a:r>
          </a:p>
          <a:p>
            <a:pPr lvl="1"/>
            <a:r>
              <a:rPr lang="de-DE" altLang="de-DE" dirty="0"/>
              <a:t>Benutzer-zentrisch vs. Daten-zentrisch</a:t>
            </a:r>
          </a:p>
          <a:p>
            <a:pPr lvl="1"/>
            <a:r>
              <a:rPr lang="de-DE" altLang="de-DE" dirty="0"/>
              <a:t>Raum-basiert</a:t>
            </a:r>
          </a:p>
          <a:p>
            <a:pPr lvl="1"/>
            <a:r>
              <a:rPr lang="de-DE" altLang="de-DE" dirty="0" err="1"/>
              <a:t>Machine</a:t>
            </a:r>
            <a:r>
              <a:rPr lang="de-DE" altLang="de-DE" dirty="0"/>
              <a:t>-Learning</a:t>
            </a:r>
          </a:p>
          <a:p>
            <a:pPr lvl="1"/>
            <a:r>
              <a:rPr lang="de-DE" altLang="de-DE" dirty="0"/>
              <a:t>Clustering-basiert</a:t>
            </a:r>
          </a:p>
          <a:p>
            <a:endParaRPr lang="de-DE" altLang="de-DE" dirty="0"/>
          </a:p>
          <a:p>
            <a:r>
              <a:rPr lang="de-DE" altLang="de-DE" dirty="0"/>
              <a:t>Verfahren in mehreren Kategorien</a:t>
            </a:r>
          </a:p>
        </p:txBody>
      </p:sp>
    </p:spTree>
    <p:extLst>
      <p:ext uri="{BB962C8B-B14F-4D97-AF65-F5344CB8AC3E}">
        <p14:creationId xmlns:p14="http://schemas.microsoft.com/office/powerpoint/2010/main" val="33794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Methode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/>
              <a:t>Gradient</a:t>
            </a:r>
          </a:p>
          <a:p>
            <a:r>
              <a:rPr lang="de-DE" altLang="de-DE" dirty="0"/>
              <a:t>LH-Werte</a:t>
            </a:r>
          </a:p>
          <a:p>
            <a:r>
              <a:rPr lang="de-DE" altLang="de-DE" dirty="0"/>
              <a:t>Clustering auf dem LH-Raum</a:t>
            </a:r>
          </a:p>
          <a:p>
            <a:r>
              <a:rPr lang="de-DE" altLang="de-DE" dirty="0"/>
              <a:t>Clustering auf dem Volumenraum </a:t>
            </a:r>
          </a:p>
        </p:txBody>
      </p:sp>
    </p:spTree>
    <p:extLst>
      <p:ext uri="{BB962C8B-B14F-4D97-AF65-F5344CB8AC3E}">
        <p14:creationId xmlns:p14="http://schemas.microsoft.com/office/powerpoint/2010/main" val="15307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Methode – Gradient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00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altLang="de-DE" dirty="0"/>
                  <a:t>Beschreibt die Richtung der Größten Änderung der Intensitätswerte</a:t>
                </a:r>
              </a:p>
              <a:p>
                <a:r>
                  <a:rPr lang="de-DE" altLang="de-DE" dirty="0"/>
                  <a:t>Hongs Methode: Approximationsbasiertes Verfahren</a:t>
                </a:r>
              </a:p>
              <a:p>
                <a:r>
                  <a:rPr lang="de-DE" dirty="0"/>
                  <a:t>Lokale 4x4x4 Nachbarschaft</a:t>
                </a:r>
              </a:p>
              <a:p>
                <a:endParaRPr lang="de-DE" dirty="0"/>
              </a:p>
              <a:p>
                <a:pPr/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l-PL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i="1" dirty="0" smtClean="0">
                        <a:latin typeface="Cambria Math" panose="02040503050406030204" pitchFamily="18" charset="0"/>
                      </a:rPr>
                      <m:t>+ 2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+ 2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𝐺𝑧𝑥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+ 2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𝐻𝑥𝑦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+ 2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𝐼𝑥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+ 2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𝐽𝑦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+ 2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𝐾𝑧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alt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eqArr>
                      </m:e>
                    </m:d>
                    <m:r>
                      <a:rPr lang="de-DE" alt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alt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   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   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   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   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   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   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de-DE" alt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eqArr>
                      </m:e>
                    </m:d>
                  </m:oMath>
                </a14:m>
                <a:r>
                  <a:rPr lang="de-DE" altLang="de-DE" dirty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alt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eqArr>
                      </m:e>
                    </m:d>
                  </m:oMath>
                </a14:m>
                <a:endParaRPr lang="de-DE" altLang="de-DE" dirty="0"/>
              </a:p>
            </p:txBody>
          </p:sp>
        </mc:Choice>
        <mc:Fallback>
          <p:sp>
            <p:nvSpPr>
              <p:cNvPr id="410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14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>
            <a:extLst>
              <a:ext uri="{FF2B5EF4-FFF2-40B4-BE49-F238E27FC236}">
                <a16:creationId xmlns:a16="http://schemas.microsoft.com/office/drawing/2014/main" id="{2E3225C0-C528-472F-80FF-6FEBF3E6E3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743510"/>
            <a:ext cx="3727792" cy="334931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3E14270-7BAC-4AED-AB03-D5A3DC2A3B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76" y="4422429"/>
            <a:ext cx="2991218" cy="187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7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Methode – LH-Werte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00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altLang="de-DE" dirty="0"/>
                  <a:t>Low- und High-Werte</a:t>
                </a:r>
              </a:p>
              <a:p>
                <a:r>
                  <a:rPr lang="de-DE" altLang="de-DE" dirty="0"/>
                  <a:t>Beschreiben den Grenzübergang zwischen 2 Materialien</a:t>
                </a:r>
              </a:p>
              <a:p>
                <a:r>
                  <a:rPr lang="de-DE" altLang="de-DE" dirty="0"/>
                  <a:t>Integration in Richtung und entgegengesetzter Richtung des Gradienten</a:t>
                </a:r>
              </a:p>
              <a:p>
                <a:r>
                  <a:rPr lang="de-DE" altLang="de-DE" dirty="0" err="1"/>
                  <a:t>Heun‘s</a:t>
                </a:r>
                <a:r>
                  <a:rPr lang="de-DE" altLang="de-DE" dirty="0"/>
                  <a:t> Methode</a:t>
                </a:r>
              </a:p>
              <a:p>
                <a:endParaRPr lang="de-DE" altLang="de-DE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 +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endParaRPr lang="de-DE" altLang="de-DE" dirty="0"/>
              </a:p>
              <a:p>
                <a:pPr marL="0" indent="0">
                  <a:buNone/>
                </a:pPr>
                <a:endParaRPr lang="de-DE" altLang="de-DE" dirty="0"/>
              </a:p>
            </p:txBody>
          </p:sp>
        </mc:Choice>
        <mc:Fallback>
          <p:sp>
            <p:nvSpPr>
              <p:cNvPr id="410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14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67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Methode – Clustering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err="1"/>
              <a:t>Meanshiftclustering</a:t>
            </a:r>
            <a:endParaRPr lang="de-DE" altLang="de-DE" dirty="0"/>
          </a:p>
          <a:p>
            <a:r>
              <a:rPr lang="de-DE" altLang="de-DE" dirty="0"/>
              <a:t>Über dem LH-Raum</a:t>
            </a:r>
          </a:p>
          <a:p>
            <a:r>
              <a:rPr lang="de-DE" altLang="de-DE" dirty="0"/>
              <a:t>Über dem Raum des Volumens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r>
              <a:rPr lang="de-DE" altLang="de-DE" dirty="0" err="1"/>
              <a:t>Voxel</a:t>
            </a:r>
            <a:r>
              <a:rPr lang="de-DE" altLang="de-DE" dirty="0"/>
              <a:t> der Cluster:</a:t>
            </a:r>
          </a:p>
          <a:p>
            <a:pPr lvl="1"/>
            <a:r>
              <a:rPr lang="de-DE" altLang="de-DE" dirty="0"/>
              <a:t>Haben ähnliche LH-Werte</a:t>
            </a:r>
          </a:p>
          <a:p>
            <a:pPr lvl="1"/>
            <a:r>
              <a:rPr lang="de-DE" altLang="de-DE" dirty="0"/>
              <a:t>Sind räumlich nah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75FE607-0749-4A1A-A9BE-1C88A412F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791" y="2564903"/>
            <a:ext cx="3527921" cy="352792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5E8B83C-3D3D-44CD-B431-D2BADDE3FC1C}"/>
              </a:ext>
            </a:extLst>
          </p:cNvPr>
          <p:cNvSpPr txBox="1"/>
          <p:nvPr/>
        </p:nvSpPr>
        <p:spPr>
          <a:xfrm>
            <a:off x="6278078" y="5969713"/>
            <a:ext cx="2048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 https://gifer.com/en/8OHN</a:t>
            </a:r>
          </a:p>
        </p:txBody>
      </p:sp>
    </p:spTree>
    <p:extLst>
      <p:ext uri="{BB962C8B-B14F-4D97-AF65-F5344CB8AC3E}">
        <p14:creationId xmlns:p14="http://schemas.microsoft.com/office/powerpoint/2010/main" val="8380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Design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/>
              <a:t>Drei Programme</a:t>
            </a:r>
          </a:p>
          <a:p>
            <a:pPr lvl="1"/>
            <a:r>
              <a:rPr lang="de-DE" altLang="de-DE" dirty="0"/>
              <a:t>MITK-</a:t>
            </a:r>
            <a:r>
              <a:rPr lang="de-DE" altLang="de-DE" dirty="0" err="1"/>
              <a:t>Workbench</a:t>
            </a:r>
            <a:endParaRPr lang="de-DE" altLang="de-DE" dirty="0"/>
          </a:p>
          <a:p>
            <a:pPr lvl="1"/>
            <a:r>
              <a:rPr lang="de-DE" altLang="de-DE" dirty="0" err="1"/>
              <a:t>VolumeRenderHelper</a:t>
            </a:r>
            <a:endParaRPr lang="de-DE" altLang="de-DE" dirty="0"/>
          </a:p>
          <a:p>
            <a:pPr lvl="1"/>
            <a:r>
              <a:rPr lang="de-DE" altLang="de-DE" dirty="0" err="1"/>
              <a:t>VolumeRenderer</a:t>
            </a:r>
            <a:r>
              <a:rPr lang="de-DE" altLang="de-DE" dirty="0"/>
              <a:t>  -&gt; Unity</a:t>
            </a:r>
          </a:p>
          <a:p>
            <a:r>
              <a:rPr lang="de-DE" altLang="de-DE" dirty="0"/>
              <a:t>Vorarbeit des IPRs</a:t>
            </a:r>
          </a:p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682454259"/>
      </p:ext>
    </p:extLst>
  </p:cSld>
  <p:clrMapOvr>
    <a:masterClrMapping/>
  </p:clrMapOvr>
</p:sld>
</file>

<file path=ppt/theme/theme1.xml><?xml version="1.0" encoding="utf-8"?>
<a:theme xmlns:a="http://schemas.openxmlformats.org/drawingml/2006/main" name="KIT-PPT_Master_dt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_de" id="{E58EA59F-AEFC-4AF0-8242-9B56F65111F5}" vid="{FD0CB52A-1909-4ACC-9F0D-308A45691F74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Präsentation_de</Template>
  <TotalTime>0</TotalTime>
  <Words>798</Words>
  <Application>Microsoft Office PowerPoint</Application>
  <PresentationFormat>Bildschirmpräsentation (4:3)</PresentationFormat>
  <Paragraphs>167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4" baseType="lpstr">
      <vt:lpstr>Arial</vt:lpstr>
      <vt:lpstr>Cambria Math</vt:lpstr>
      <vt:lpstr>KIT-PPT_Master_dt_2016</vt:lpstr>
      <vt:lpstr>PowerPoint-Präsentation</vt:lpstr>
      <vt:lpstr>Gliederung</vt:lpstr>
      <vt:lpstr>Motivation</vt:lpstr>
      <vt:lpstr>State of the art</vt:lpstr>
      <vt:lpstr>Methode</vt:lpstr>
      <vt:lpstr>Methode – Gradient</vt:lpstr>
      <vt:lpstr>Methode – LH-Werte</vt:lpstr>
      <vt:lpstr>Methode – Clustering</vt:lpstr>
      <vt:lpstr>Design</vt:lpstr>
      <vt:lpstr>Design</vt:lpstr>
      <vt:lpstr>Implementierung</vt:lpstr>
      <vt:lpstr>Ergebnisse</vt:lpstr>
      <vt:lpstr>Ergebnisse</vt:lpstr>
      <vt:lpstr>Ergebnisse</vt:lpstr>
      <vt:lpstr>Ergebnisse</vt:lpstr>
      <vt:lpstr>Ergebnisse</vt:lpstr>
      <vt:lpstr>Ergebnisse</vt:lpstr>
      <vt:lpstr>Ergebnisse</vt:lpstr>
      <vt:lpstr>Ergebnisse</vt:lpstr>
      <vt:lpstr>Fazit &amp; Ausblick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</dc:creator>
  <cp:lastModifiedBy>Lukas</cp:lastModifiedBy>
  <cp:revision>32</cp:revision>
  <dcterms:created xsi:type="dcterms:W3CDTF">2018-10-07T08:26:21Z</dcterms:created>
  <dcterms:modified xsi:type="dcterms:W3CDTF">2018-10-08T14:13:32Z</dcterms:modified>
</cp:coreProperties>
</file>