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3" r:id="rId3"/>
    <p:sldId id="265" r:id="rId4"/>
    <p:sldId id="266" r:id="rId5"/>
    <p:sldId id="267" r:id="rId6"/>
    <p:sldId id="274" r:id="rId7"/>
    <p:sldId id="285" r:id="rId8"/>
    <p:sldId id="275" r:id="rId9"/>
    <p:sldId id="276" r:id="rId10"/>
    <p:sldId id="273" r:id="rId11"/>
    <p:sldId id="268" r:id="rId12"/>
    <p:sldId id="269" r:id="rId13"/>
    <p:sldId id="270" r:id="rId14"/>
    <p:sldId id="278" r:id="rId15"/>
    <p:sldId id="279" r:id="rId16"/>
    <p:sldId id="281" r:id="rId17"/>
    <p:sldId id="282" r:id="rId18"/>
    <p:sldId id="283" r:id="rId19"/>
    <p:sldId id="284" r:id="rId20"/>
    <p:sldId id="286" r:id="rId21"/>
    <p:sldId id="280" r:id="rId22"/>
    <p:sldId id="271" r:id="rId23"/>
    <p:sldId id="272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3" clrIdx="0">
    <p:extLst>
      <p:ext uri="{19B8F6BF-5375-455C-9EA6-DF929625EA0E}">
        <p15:presenceInfo xmlns:p15="http://schemas.microsoft.com/office/powerpoint/2012/main" userId="Luk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127" d="100"/>
          <a:sy n="127" d="100"/>
        </p:scale>
        <p:origin x="76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4"/>
          <p:cNvGrpSpPr>
            <a:grpSpLocks/>
          </p:cNvGrpSpPr>
          <p:nvPr/>
        </p:nvGrpSpPr>
        <p:grpSpPr bwMode="auto">
          <a:xfrm>
            <a:off x="71438" y="2143125"/>
            <a:ext cx="9358312" cy="4643438"/>
            <a:chOff x="0" y="2214554"/>
            <a:chExt cx="9358346" cy="4643446"/>
          </a:xfrm>
        </p:grpSpPr>
        <p:sp>
          <p:nvSpPr>
            <p:cNvPr id="3" name="Rechteck 2"/>
            <p:cNvSpPr/>
            <p:nvPr/>
          </p:nvSpPr>
          <p:spPr>
            <a:xfrm>
              <a:off x="0" y="2214554"/>
              <a:ext cx="9358346" cy="4643446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" name="Textfeld 3"/>
            <p:cNvSpPr txBox="1">
              <a:spLocks noChangeArrowheads="1"/>
            </p:cNvSpPr>
            <p:nvPr/>
          </p:nvSpPr>
          <p:spPr bwMode="auto">
            <a:xfrm>
              <a:off x="1428755" y="4354508"/>
              <a:ext cx="6286523" cy="646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altLang="de-DE"/>
                <a:t>Fügen Sie auf der Masterfolie ein frei wählbares Bild ein (z.B. passend zum Vortrag)</a:t>
              </a:r>
            </a:p>
          </p:txBody>
        </p:sp>
      </p:grpSp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47122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 userDrawn="1"/>
        </p:nvSpPr>
        <p:spPr bwMode="auto">
          <a:xfrm>
            <a:off x="385763" y="3366198"/>
            <a:ext cx="8507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Fakultät</a:t>
            </a:r>
            <a:r>
              <a:rPr lang="de-DE" altLang="de-DE" sz="1000" baseline="0" dirty="0">
                <a:solidFill>
                  <a:schemeClr val="bg1"/>
                </a:solidFill>
              </a:rPr>
              <a:t> für Informatik – Institut für Anthropomatik und Robotik – Intelligente Prozessautomation und Robotik (IAR-IPR) , Prof. Dr.-Ing. habil. B. Hein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pic>
        <p:nvPicPr>
          <p:cNvPr id="12" name="Picture 20" descr="header_small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3375"/>
            <a:ext cx="21605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5868144" y="6453188"/>
            <a:ext cx="2880569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Institut für Anthropomatik und Robotik –</a:t>
            </a:r>
            <a:br>
              <a:rPr lang="de-DE" altLang="de-DE" sz="900" dirty="0"/>
            </a:br>
            <a:r>
              <a:rPr lang="de-DE" altLang="de-DE" sz="900" dirty="0"/>
              <a:t> Intelligente Prozessautomation und Robotik (IAR-IPR)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02721D-4FB2-44E6-8ECB-01285A512724}" type="datetime1">
              <a:rPr lang="de-DE" altLang="de-DE" sz="900" smtClean="0"/>
              <a:pPr eaLnBrk="1" hangingPunct="1">
                <a:defRPr/>
              </a:pPr>
              <a:t>09.10.2018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pic>
        <p:nvPicPr>
          <p:cNvPr id="10" name="Picture 20" descr="header_small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4" y="911604"/>
            <a:ext cx="1076325" cy="20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2200" b="1" dirty="0"/>
              <a:t>Implementierung eines Clustering-basierten Verfahrens zur Segmentierung von Volumenmodellen</a:t>
            </a:r>
            <a:endParaRPr lang="de-DE" altLang="de-DE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800" b="1" dirty="0">
                <a:solidFill>
                  <a:srgbClr val="000000"/>
                </a:solidFill>
              </a:rPr>
              <a:t>Lukas Diewald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Vier Programme</a:t>
            </a:r>
          </a:p>
          <a:p>
            <a:pPr lvl="1"/>
            <a:r>
              <a:rPr lang="de-DE" altLang="de-DE" dirty="0"/>
              <a:t>MITK-</a:t>
            </a:r>
            <a:r>
              <a:rPr lang="de-DE" altLang="de-DE" dirty="0" err="1"/>
              <a:t>Workbench</a:t>
            </a:r>
            <a:endParaRPr lang="de-DE" altLang="de-DE" dirty="0"/>
          </a:p>
          <a:p>
            <a:pPr lvl="1"/>
            <a:r>
              <a:rPr lang="de-DE" altLang="de-DE" dirty="0" err="1"/>
              <a:t>VolumeRenderHelper</a:t>
            </a:r>
            <a:endParaRPr lang="de-DE" altLang="de-DE" dirty="0"/>
          </a:p>
          <a:p>
            <a:pPr lvl="1"/>
            <a:r>
              <a:rPr lang="de-DE" altLang="de-DE" dirty="0" err="1"/>
              <a:t>VolumeRenderer</a:t>
            </a:r>
            <a:endParaRPr lang="de-DE" altLang="de-DE" dirty="0"/>
          </a:p>
          <a:p>
            <a:pPr lvl="1"/>
            <a:r>
              <a:rPr lang="de-DE" altLang="de-DE" dirty="0" err="1"/>
              <a:t>PlotHelper</a:t>
            </a:r>
            <a:endParaRPr lang="de-DE" altLang="de-DE" dirty="0"/>
          </a:p>
          <a:p>
            <a:pPr lvl="1"/>
            <a:endParaRPr lang="de-DE" altLang="de-DE" dirty="0"/>
          </a:p>
          <a:p>
            <a:r>
              <a:rPr lang="de-DE" altLang="de-DE" dirty="0"/>
              <a:t>Vorarbeit des IPRs</a:t>
            </a:r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824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50D4C0-FE41-4BAD-A3E3-65404E90B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12" y="1198563"/>
            <a:ext cx="3622002" cy="48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Implementierung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Mit Parameter von Nguyen wurde das Gehirn als ein paar wenige Cluster erkannt</a:t>
            </a:r>
          </a:p>
          <a:p>
            <a:r>
              <a:rPr lang="de-DE" altLang="de-DE" dirty="0"/>
              <a:t>Parameter auf Intensitätswerte des Gehirns anpassen</a:t>
            </a:r>
          </a:p>
          <a:p>
            <a:pPr marL="0" indent="0">
              <a:buNone/>
            </a:pP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E63402-C639-4D8C-804F-D459BB55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73" y="2292554"/>
            <a:ext cx="4320480" cy="3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</a:t>
            </a:r>
            <a:r>
              <a:rPr lang="de-DE" altLang="de-DE" dirty="0" err="1"/>
              <a:t>Ventrikelsystem</a:t>
            </a:r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Seitenventrikel</a:t>
            </a:r>
          </a:p>
          <a:p>
            <a:pPr lvl="1"/>
            <a:r>
              <a:rPr lang="de-DE" altLang="de-DE" dirty="0"/>
              <a:t>1a Vorderhorn</a:t>
            </a:r>
          </a:p>
          <a:p>
            <a:pPr lvl="1"/>
            <a:r>
              <a:rPr lang="de-DE" altLang="de-DE" dirty="0"/>
              <a:t>1b Hinterhorn</a:t>
            </a:r>
          </a:p>
          <a:p>
            <a:pPr lvl="1"/>
            <a:r>
              <a:rPr lang="de-DE" altLang="de-DE" dirty="0"/>
              <a:t>2 Unterhorn</a:t>
            </a:r>
          </a:p>
          <a:p>
            <a:endParaRPr lang="de-DE" altLang="de-DE" dirty="0"/>
          </a:p>
          <a:p>
            <a:r>
              <a:rPr lang="de-DE" altLang="de-DE" dirty="0"/>
              <a:t>3 Dritter Ventrikel</a:t>
            </a:r>
          </a:p>
          <a:p>
            <a:endParaRPr lang="de-DE" altLang="de-DE" dirty="0"/>
          </a:p>
          <a:p>
            <a:r>
              <a:rPr lang="de-DE" altLang="de-DE" dirty="0"/>
              <a:t>4 Vierter Ventrikel</a:t>
            </a:r>
          </a:p>
          <a:p>
            <a:endParaRPr lang="de-DE" altLang="de-DE" dirty="0"/>
          </a:p>
          <a:p>
            <a:r>
              <a:rPr lang="de-DE" altLang="de-DE" dirty="0"/>
              <a:t>Seitenventrikel sind für die Punktion wichtig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797976-23F8-4637-A35C-2DD0194F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98563"/>
            <a:ext cx="4464745" cy="30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/>
            <a:endParaRPr lang="de-DE" altLang="de-DE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r>
              <a:rPr lang="de-DE" altLang="de-DE" dirty="0"/>
              <a:t>Normal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90666A-F1DD-47E4-B306-858A7251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A2458C-62AE-4ABA-B2B1-DF59BFFDE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" r="2685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Normal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A4DE23-A105-441E-842C-33F5788C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r="6264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004B27-2354-4209-A0DD-D4C9499E7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r="6324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Atrophie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B8EC53-F6B9-4162-9145-84A0DB8C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r="2392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23E274-2A55-4D05-A359-8D8D00720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1931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Interview Arzt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1) Wie gut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bei der Visualisierung zu erkennen?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2) Wird das </a:t>
            </a:r>
            <a:r>
              <a:rPr lang="de-DE" altLang="de-DE" dirty="0" err="1"/>
              <a:t>Ventrikelsystem</a:t>
            </a:r>
            <a:r>
              <a:rPr lang="de-DE" altLang="de-DE" dirty="0"/>
              <a:t> in der Visualisierung vollständig dargestellt?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3) Wie genau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segmentiert?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D730F3-1B2D-4AEF-9306-E54DA146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62762"/>
              </p:ext>
            </p:extLst>
          </p:nvPr>
        </p:nvGraphicFramePr>
        <p:xfrm>
          <a:off x="935596" y="3717032"/>
          <a:ext cx="7272808" cy="220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205">
                  <a:extLst>
                    <a:ext uri="{9D8B030D-6E8A-4147-A177-3AD203B41FA5}">
                      <a16:colId xmlns:a16="http://schemas.microsoft.com/office/drawing/2014/main" val="4202591971"/>
                    </a:ext>
                  </a:extLst>
                </a:gridCol>
                <a:gridCol w="1511233">
                  <a:extLst>
                    <a:ext uri="{9D8B030D-6E8A-4147-A177-3AD203B41FA5}">
                      <a16:colId xmlns:a16="http://schemas.microsoft.com/office/drawing/2014/main" val="97713545"/>
                    </a:ext>
                  </a:extLst>
                </a:gridCol>
                <a:gridCol w="1511233">
                  <a:extLst>
                    <a:ext uri="{9D8B030D-6E8A-4147-A177-3AD203B41FA5}">
                      <a16:colId xmlns:a16="http://schemas.microsoft.com/office/drawing/2014/main" val="2104460712"/>
                    </a:ext>
                  </a:extLst>
                </a:gridCol>
                <a:gridCol w="1700137">
                  <a:extLst>
                    <a:ext uri="{9D8B030D-6E8A-4147-A177-3AD203B41FA5}">
                      <a16:colId xmlns:a16="http://schemas.microsoft.com/office/drawing/2014/main" val="3767811007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r>
                        <a:rPr lang="de-DE" dirty="0" err="1"/>
                        <a:t>Ventrikelsystem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dirty="0"/>
                        <a:t>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 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 Frage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3658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Normal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83744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Normal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26686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Atrophie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2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1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Interview Arzt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Allgemein empfand der Arzt die Segmentierungen gut</a:t>
            </a:r>
          </a:p>
          <a:p>
            <a:endParaRPr lang="de-DE" altLang="de-DE" dirty="0"/>
          </a:p>
          <a:p>
            <a:r>
              <a:rPr lang="de-DE" altLang="de-DE" dirty="0"/>
              <a:t>Ausreißer störten</a:t>
            </a:r>
          </a:p>
          <a:p>
            <a:endParaRPr lang="de-DE" altLang="de-DE" dirty="0"/>
          </a:p>
          <a:p>
            <a:r>
              <a:rPr lang="de-DE" altLang="de-DE" dirty="0" err="1"/>
              <a:t>Ventrikelsystem</a:t>
            </a:r>
            <a:r>
              <a:rPr lang="de-DE" altLang="de-DE" dirty="0"/>
              <a:t> als solches klar zu erkennen</a:t>
            </a:r>
          </a:p>
        </p:txBody>
      </p:sp>
    </p:spTree>
    <p:extLst>
      <p:ext uri="{BB962C8B-B14F-4D97-AF65-F5344CB8AC3E}">
        <p14:creationId xmlns:p14="http://schemas.microsoft.com/office/powerpoint/2010/main" val="40854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Datensätze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Verschiedene Datensätze getestet</a:t>
            </a:r>
          </a:p>
          <a:p>
            <a:pPr lvl="1"/>
            <a:r>
              <a:rPr lang="de-DE" altLang="de-DE" dirty="0"/>
              <a:t>Normale</a:t>
            </a:r>
          </a:p>
          <a:p>
            <a:pPr lvl="1"/>
            <a:r>
              <a:rPr lang="de-DE" altLang="de-DE" dirty="0"/>
              <a:t>Schlanke</a:t>
            </a:r>
          </a:p>
          <a:p>
            <a:pPr lvl="1"/>
            <a:r>
              <a:rPr lang="de-DE" altLang="de-DE" dirty="0" err="1"/>
              <a:t>Mittellinienshift</a:t>
            </a:r>
            <a:endParaRPr lang="de-DE" altLang="de-DE" dirty="0"/>
          </a:p>
          <a:p>
            <a:pPr lvl="1"/>
            <a:r>
              <a:rPr lang="de-DE" altLang="de-DE" dirty="0"/>
              <a:t>Deformiert</a:t>
            </a:r>
          </a:p>
          <a:p>
            <a:pPr lvl="1"/>
            <a:r>
              <a:rPr lang="de-DE" altLang="de-DE" dirty="0"/>
              <a:t>Atrophie</a:t>
            </a:r>
          </a:p>
          <a:p>
            <a:pPr lvl="1"/>
            <a:r>
              <a:rPr lang="de-DE" dirty="0"/>
              <a:t>Hydrocephalus-</a:t>
            </a:r>
            <a:r>
              <a:rPr lang="de-DE" dirty="0" err="1"/>
              <a:t>Ventrikelblut</a:t>
            </a:r>
            <a:endParaRPr lang="de-DE" dirty="0"/>
          </a:p>
          <a:p>
            <a:pPr lvl="1"/>
            <a:r>
              <a:rPr lang="de-DE" dirty="0" err="1"/>
              <a:t>Subarachnoidale</a:t>
            </a:r>
            <a:r>
              <a:rPr lang="de-DE" dirty="0"/>
              <a:t> Einblutung</a:t>
            </a:r>
          </a:p>
          <a:p>
            <a:pPr lvl="1"/>
            <a:r>
              <a:rPr lang="de-DE" dirty="0"/>
              <a:t>Blut-resorbiert</a:t>
            </a:r>
          </a:p>
          <a:p>
            <a:endParaRPr lang="de-DE" altLang="de-DE" dirty="0"/>
          </a:p>
          <a:p>
            <a:r>
              <a:rPr lang="de-DE" altLang="de-DE" dirty="0"/>
              <a:t>Probleme bei auffallenden Besonderheiten</a:t>
            </a:r>
          </a:p>
          <a:p>
            <a:pPr marL="476250" lvl="1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046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/>
            <a:endParaRPr lang="de-DE" altLang="de-DE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Motivation</a:t>
            </a:r>
          </a:p>
          <a:p>
            <a:r>
              <a:rPr lang="de-DE" altLang="de-DE" dirty="0"/>
              <a:t>State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art</a:t>
            </a:r>
            <a:endParaRPr lang="de-DE" altLang="de-DE" dirty="0"/>
          </a:p>
          <a:p>
            <a:r>
              <a:rPr lang="de-DE" altLang="de-DE" dirty="0"/>
              <a:t>Methode</a:t>
            </a:r>
          </a:p>
          <a:p>
            <a:r>
              <a:rPr lang="de-DE" altLang="de-DE" dirty="0"/>
              <a:t>Design</a:t>
            </a:r>
          </a:p>
          <a:p>
            <a:r>
              <a:rPr lang="de-DE" altLang="de-DE" dirty="0"/>
              <a:t>Implementierung</a:t>
            </a:r>
          </a:p>
          <a:p>
            <a:r>
              <a:rPr lang="de-DE" altLang="de-DE" dirty="0"/>
              <a:t>Ergebnisse</a:t>
            </a:r>
          </a:p>
          <a:p>
            <a:r>
              <a:rPr lang="de-DE" altLang="de-DE" dirty="0"/>
              <a:t>Fazit &amp; Ausblick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Benutzerfreundlichkeit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NASA-TLX</a:t>
            </a:r>
          </a:p>
          <a:p>
            <a:r>
              <a:rPr lang="de-DE" altLang="de-DE"/>
              <a:t>Durchschnittliche Gesamtbeanspruchung: 38,32</a:t>
            </a:r>
            <a:endParaRPr lang="de-DE" alt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06DE85E-18C6-4242-900F-4CDE451A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60021"/>
              </p:ext>
            </p:extLst>
          </p:nvPr>
        </p:nvGraphicFramePr>
        <p:xfrm>
          <a:off x="1186037" y="3063557"/>
          <a:ext cx="67687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27">
                  <a:extLst>
                    <a:ext uri="{9D8B030D-6E8A-4147-A177-3AD203B41FA5}">
                      <a16:colId xmlns:a16="http://schemas.microsoft.com/office/drawing/2014/main" val="1522013243"/>
                    </a:ext>
                  </a:extLst>
                </a:gridCol>
                <a:gridCol w="1506169">
                  <a:extLst>
                    <a:ext uri="{9D8B030D-6E8A-4147-A177-3AD203B41FA5}">
                      <a16:colId xmlns:a16="http://schemas.microsoft.com/office/drawing/2014/main" val="8863139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889572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2282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Gewichtung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Wichtung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5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Geistige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Körperliche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3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Zeitliche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6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Anstrengung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5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9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4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Berechnungszeit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Selber Datensatz</a:t>
            </a:r>
          </a:p>
          <a:p>
            <a:endParaRPr lang="de-DE" altLang="de-DE" dirty="0"/>
          </a:p>
          <a:p>
            <a:r>
              <a:rPr lang="de-DE" altLang="de-DE" dirty="0"/>
              <a:t>Verschiedene Größen</a:t>
            </a:r>
          </a:p>
          <a:p>
            <a:pPr marL="0" indent="0">
              <a:buNone/>
            </a:pPr>
            <a:endParaRPr lang="de-DE" alt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3196780-8461-40D8-B82A-D7DFFBF78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09854"/>
              </p:ext>
            </p:extLst>
          </p:nvPr>
        </p:nvGraphicFramePr>
        <p:xfrm>
          <a:off x="537965" y="3645694"/>
          <a:ext cx="8064895" cy="188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76712306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203245180"/>
                    </a:ext>
                  </a:extLst>
                </a:gridCol>
                <a:gridCol w="1642041">
                  <a:extLst>
                    <a:ext uri="{9D8B030D-6E8A-4147-A177-3AD203B41FA5}">
                      <a16:colId xmlns:a16="http://schemas.microsoft.com/office/drawing/2014/main" val="597634210"/>
                    </a:ext>
                  </a:extLst>
                </a:gridCol>
                <a:gridCol w="1583917">
                  <a:extLst>
                    <a:ext uri="{9D8B030D-6E8A-4147-A177-3AD203B41FA5}">
                      <a16:colId xmlns:a16="http://schemas.microsoft.com/office/drawing/2014/main" val="195986932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547301500"/>
                    </a:ext>
                  </a:extLst>
                </a:gridCol>
              </a:tblGrid>
              <a:tr h="718090">
                <a:tc>
                  <a:txBody>
                    <a:bodyPr/>
                    <a:lstStyle/>
                    <a:p>
                      <a:r>
                        <a:rPr lang="de-DE" sz="1400" dirty="0"/>
                        <a:t>Volumengröße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LH-Histogramm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Gesamtes Verfahren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LH-Histogramm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Clustering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91617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r>
                        <a:rPr lang="de-DE" sz="1400" dirty="0"/>
                        <a:t>256x101x256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220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330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7391"/>
                  </a:ext>
                </a:extLst>
              </a:tr>
              <a:tr h="386053">
                <a:tc>
                  <a:txBody>
                    <a:bodyPr/>
                    <a:lstStyle/>
                    <a:p>
                      <a:r>
                        <a:rPr lang="de-DE" sz="1400" dirty="0"/>
                        <a:t>384x151x384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247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76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7245"/>
                  </a:ext>
                </a:extLst>
              </a:tr>
              <a:tr h="366884">
                <a:tc>
                  <a:txBody>
                    <a:bodyPr/>
                    <a:lstStyle/>
                    <a:p>
                      <a:r>
                        <a:rPr lang="de-DE" sz="1400" dirty="0"/>
                        <a:t>512x201x512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234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3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Fazit &amp; Ausblick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Verfahren funktioniert</a:t>
            </a:r>
          </a:p>
          <a:p>
            <a:endParaRPr lang="de-DE" altLang="de-DE" dirty="0"/>
          </a:p>
          <a:p>
            <a:r>
              <a:rPr lang="de-DE" altLang="de-DE" dirty="0"/>
              <a:t>Schwierig bis nicht möglich verformte </a:t>
            </a:r>
            <a:r>
              <a:rPr lang="de-DE" altLang="de-DE" dirty="0" err="1"/>
              <a:t>Ventrikelsystem</a:t>
            </a:r>
            <a:r>
              <a:rPr lang="de-DE" altLang="de-DE" dirty="0"/>
              <a:t> zu segmentieren</a:t>
            </a:r>
          </a:p>
          <a:p>
            <a:r>
              <a:rPr lang="de-DE" altLang="de-DE" dirty="0" err="1"/>
              <a:t>Machine</a:t>
            </a:r>
            <a:r>
              <a:rPr lang="de-DE" altLang="de-DE" dirty="0"/>
              <a:t>-Learning Verfahren benutzen</a:t>
            </a:r>
          </a:p>
          <a:p>
            <a:endParaRPr lang="de-DE" altLang="de-DE" dirty="0"/>
          </a:p>
          <a:p>
            <a:r>
              <a:rPr lang="de-DE" altLang="de-DE" dirty="0"/>
              <a:t>Benutzerfreundlichkeit verbessern</a:t>
            </a:r>
          </a:p>
          <a:p>
            <a:r>
              <a:rPr lang="de-DE" altLang="de-DE" dirty="0"/>
              <a:t>Weitere Algorithmen anwenden</a:t>
            </a:r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01631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DE" altLang="de-DE" dirty="0"/>
            </a:b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4CA861-9FC3-47DD-96C3-32A5E646817B}"/>
              </a:ext>
            </a:extLst>
          </p:cNvPr>
          <p:cNvSpPr txBox="1"/>
          <p:nvPr/>
        </p:nvSpPr>
        <p:spPr>
          <a:xfrm>
            <a:off x="1701800" y="2844904"/>
            <a:ext cx="674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8309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6911975" cy="56197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HoloMed</a:t>
            </a:r>
            <a:r>
              <a:rPr lang="de-DE" altLang="de-DE" dirty="0"/>
              <a:t> Projekt</a:t>
            </a:r>
          </a:p>
          <a:p>
            <a:r>
              <a:rPr lang="de-DE" altLang="de-DE" dirty="0"/>
              <a:t>Unterstützung des Arztes mithilfe einer AR-Brille</a:t>
            </a:r>
          </a:p>
          <a:p>
            <a:r>
              <a:rPr lang="de-DE" altLang="de-DE" dirty="0" err="1"/>
              <a:t>Ventrikelpunktion</a:t>
            </a:r>
            <a:endParaRPr lang="de-DE" altLang="de-DE" dirty="0"/>
          </a:p>
          <a:p>
            <a:pPr lvl="1"/>
            <a:r>
              <a:rPr lang="de-DE" altLang="de-DE" dirty="0"/>
              <a:t>Präziser Eingriff</a:t>
            </a:r>
          </a:p>
          <a:p>
            <a:pPr lvl="1"/>
            <a:r>
              <a:rPr lang="de-DE" altLang="de-DE" dirty="0"/>
              <a:t>Sehr fehleranfällig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Segmentierung des </a:t>
            </a:r>
            <a:r>
              <a:rPr lang="de-DE" altLang="de-DE" dirty="0" err="1"/>
              <a:t>Ventrikelsystems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Transferfunktion</a:t>
            </a:r>
          </a:p>
          <a:p>
            <a:pPr lvl="1"/>
            <a:r>
              <a:rPr lang="de-DE" altLang="de-DE" dirty="0"/>
              <a:t>Was wird gezeigt?</a:t>
            </a:r>
          </a:p>
          <a:p>
            <a:pPr lvl="1"/>
            <a:r>
              <a:rPr lang="de-DE" altLang="de-DE" dirty="0"/>
              <a:t>Wie wird es gezeigt?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501A05-FC31-4FE1-8FF6-3D8232255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82598"/>
            <a:ext cx="3528641" cy="36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State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art</a:t>
            </a:r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Viele Paper zum Thema Transferfunktionen</a:t>
            </a:r>
          </a:p>
          <a:p>
            <a:r>
              <a:rPr lang="de-DE" altLang="de-DE" dirty="0"/>
              <a:t>Viele unterschiedliche Ansätze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Unterscheidungen</a:t>
            </a:r>
          </a:p>
          <a:p>
            <a:pPr lvl="1"/>
            <a:r>
              <a:rPr lang="de-DE" altLang="de-DE" dirty="0"/>
              <a:t>Dimensionalität</a:t>
            </a:r>
          </a:p>
          <a:p>
            <a:pPr lvl="1"/>
            <a:r>
              <a:rPr lang="de-DE" altLang="de-DE" dirty="0"/>
              <a:t>Benutzer-zentrisch vs. Daten-zentrisch</a:t>
            </a:r>
          </a:p>
          <a:p>
            <a:pPr lvl="1"/>
            <a:r>
              <a:rPr lang="de-DE" altLang="de-DE" dirty="0"/>
              <a:t>Raum-basiert</a:t>
            </a:r>
          </a:p>
          <a:p>
            <a:pPr lvl="1"/>
            <a:r>
              <a:rPr lang="de-DE" altLang="de-DE" dirty="0" err="1"/>
              <a:t>Machine</a:t>
            </a:r>
            <a:r>
              <a:rPr lang="de-DE" altLang="de-DE" dirty="0"/>
              <a:t>-Learning</a:t>
            </a:r>
          </a:p>
          <a:p>
            <a:pPr lvl="1"/>
            <a:r>
              <a:rPr lang="de-DE" altLang="de-DE" dirty="0"/>
              <a:t>Clustering-basiert</a:t>
            </a:r>
          </a:p>
          <a:p>
            <a:endParaRPr lang="de-DE" altLang="de-DE" dirty="0"/>
          </a:p>
          <a:p>
            <a:r>
              <a:rPr lang="de-DE" altLang="de-DE" dirty="0"/>
              <a:t>Verfahren können in mehrere Kategorien genannt werden</a:t>
            </a:r>
          </a:p>
        </p:txBody>
      </p:sp>
    </p:spTree>
    <p:extLst>
      <p:ext uri="{BB962C8B-B14F-4D97-AF65-F5344CB8AC3E}">
        <p14:creationId xmlns:p14="http://schemas.microsoft.com/office/powerpoint/2010/main" val="33794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Verfahren von Nguyen</a:t>
            </a:r>
          </a:p>
          <a:p>
            <a:r>
              <a:rPr lang="de-DE" altLang="de-DE" dirty="0"/>
              <a:t>Gradient</a:t>
            </a:r>
          </a:p>
          <a:p>
            <a:r>
              <a:rPr lang="de-DE" altLang="de-DE" dirty="0"/>
              <a:t>LH-Werte</a:t>
            </a:r>
          </a:p>
          <a:p>
            <a:r>
              <a:rPr lang="de-DE" altLang="de-DE" dirty="0"/>
              <a:t>Clustering</a:t>
            </a:r>
          </a:p>
          <a:p>
            <a:pPr lvl="1"/>
            <a:r>
              <a:rPr lang="de-DE" altLang="de-DE" dirty="0"/>
              <a:t>LH-Raum</a:t>
            </a:r>
          </a:p>
          <a:p>
            <a:pPr lvl="1"/>
            <a:r>
              <a:rPr lang="de-DE" altLang="de-DE" dirty="0"/>
              <a:t>Volumenraum</a:t>
            </a:r>
          </a:p>
          <a:p>
            <a:pPr lvl="1"/>
            <a:r>
              <a:rPr lang="de-DE" altLang="de-DE" dirty="0"/>
              <a:t>Hierarchisch</a:t>
            </a:r>
          </a:p>
        </p:txBody>
      </p:sp>
    </p:spTree>
    <p:extLst>
      <p:ext uri="{BB962C8B-B14F-4D97-AF65-F5344CB8AC3E}">
        <p14:creationId xmlns:p14="http://schemas.microsoft.com/office/powerpoint/2010/main" val="1530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Gradient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Vektor</a:t>
            </a:r>
          </a:p>
          <a:p>
            <a:r>
              <a:rPr lang="de-DE" altLang="de-DE" dirty="0"/>
              <a:t>Beschreibt die Richtung der Größten Änderung der Intensitätswerte</a:t>
            </a:r>
          </a:p>
          <a:p>
            <a:pPr marL="0" indent="0">
              <a:buNone/>
            </a:pPr>
            <a:endParaRPr lang="de-DE" alt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B18D9-EE6D-4476-BBEB-3D923087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0" y="2316684"/>
            <a:ext cx="6035439" cy="37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Hongs Methode: Approximation-basiertes Verfahren</a:t>
                </a:r>
              </a:p>
              <a:p>
                <a:r>
                  <a:rPr lang="de-DE" dirty="0"/>
                  <a:t>Lokale 4x4x4 Nachbarschaft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𝐺𝑧𝑥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𝐻𝑥𝑦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𝐼𝑥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𝐽𝑦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𝐾𝑧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alt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altLang="de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de-DE" altLang="de-DE" dirty="0"/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2E3225C0-C528-472F-80FF-6FEBF3E6E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2332"/>
            <a:ext cx="3684582" cy="33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LH-Werte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Low- und High-Werte</a:t>
                </a:r>
              </a:p>
              <a:p>
                <a:r>
                  <a:rPr lang="de-DE" altLang="de-DE" dirty="0" err="1"/>
                  <a:t>Voxel</a:t>
                </a:r>
                <a:r>
                  <a:rPr lang="de-DE" altLang="de-DE" dirty="0"/>
                  <a:t> sind:</a:t>
                </a:r>
              </a:p>
              <a:p>
                <a:pPr lvl="1"/>
                <a:r>
                  <a:rPr lang="de-DE" altLang="de-DE" dirty="0"/>
                  <a:t>Innerhalb eines Materials</a:t>
                </a:r>
              </a:p>
              <a:p>
                <a:pPr lvl="1"/>
                <a:r>
                  <a:rPr lang="de-DE" altLang="de-DE" dirty="0"/>
                  <a:t>An der Grenze zweier Materialien</a:t>
                </a:r>
              </a:p>
              <a:p>
                <a:r>
                  <a:rPr lang="de-DE" altLang="de-DE" dirty="0"/>
                  <a:t>Integration in Richtung und entgegengesetzter Richtung des Gradienten</a:t>
                </a:r>
              </a:p>
              <a:p>
                <a:r>
                  <a:rPr lang="de-DE" altLang="de-DE" dirty="0" err="1"/>
                  <a:t>Heun‘s</a:t>
                </a:r>
                <a:r>
                  <a:rPr lang="de-DE" altLang="de-DE" dirty="0"/>
                  <a:t> Methode</a:t>
                </a:r>
              </a:p>
              <a:p>
                <a:endParaRPr lang="de-DE" altLang="de-DE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altLang="de-DE" dirty="0"/>
              </a:p>
              <a:p>
                <a:endParaRPr lang="de-DE" altLang="de-DE" dirty="0"/>
              </a:p>
              <a:p>
                <a:r>
                  <a:rPr lang="de-DE" altLang="de-DE" dirty="0"/>
                  <a:t>Umrechnung der Intensitätswerte</a:t>
                </a:r>
              </a:p>
              <a:p>
                <a:pPr marL="0" indent="0">
                  <a:buNone/>
                </a:pPr>
                <a:endParaRPr lang="de-DE" altLang="de-DE" dirty="0"/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7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Clustering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Meanshiftclustering</a:t>
            </a:r>
            <a:endParaRPr lang="de-DE" altLang="de-DE" dirty="0"/>
          </a:p>
          <a:p>
            <a:pPr lvl="1"/>
            <a:r>
              <a:rPr lang="de-DE" altLang="de-DE" dirty="0"/>
              <a:t>Bestimmen einer Bandbreite und eines </a:t>
            </a:r>
            <a:r>
              <a:rPr lang="de-DE" altLang="de-DE" dirty="0" err="1"/>
              <a:t>Thresholdes</a:t>
            </a:r>
            <a:endParaRPr lang="de-DE" altLang="de-DE" dirty="0"/>
          </a:p>
          <a:p>
            <a:pPr lvl="1"/>
            <a:r>
              <a:rPr lang="de-DE" altLang="de-DE" dirty="0"/>
              <a:t>Zufälligen Punkt wählen</a:t>
            </a:r>
          </a:p>
          <a:p>
            <a:pPr lvl="1"/>
            <a:r>
              <a:rPr lang="de-DE" altLang="de-DE" dirty="0"/>
              <a:t>Alle Punkte im Umkreis der Bandbreite zum Cluster hinzufügen</a:t>
            </a:r>
          </a:p>
          <a:p>
            <a:pPr lvl="1"/>
            <a:r>
              <a:rPr lang="de-DE" altLang="de-DE" dirty="0"/>
              <a:t>Neuen Mittelpunkt berechnen</a:t>
            </a:r>
          </a:p>
          <a:p>
            <a:pPr lvl="1"/>
            <a:r>
              <a:rPr lang="de-DE" altLang="de-DE" dirty="0"/>
              <a:t>Wiederholen bis 2 aufeinanderfolgende Mittelpunkte eine Distanz kleiner als Threshold * Bandbreite haben</a:t>
            </a:r>
          </a:p>
          <a:p>
            <a:pPr lvl="1"/>
            <a:r>
              <a:rPr lang="de-DE" altLang="de-DE" dirty="0"/>
              <a:t>Für jeden Punkt wiederholen</a:t>
            </a:r>
          </a:p>
          <a:p>
            <a:pPr lvl="1"/>
            <a:r>
              <a:rPr lang="de-DE" altLang="de-DE" dirty="0"/>
              <a:t>Verschmelzen von ähnlichen Clustern</a:t>
            </a:r>
          </a:p>
          <a:p>
            <a:r>
              <a:rPr lang="de-DE" altLang="de-DE" dirty="0"/>
              <a:t>Über dem LH-Raum</a:t>
            </a:r>
          </a:p>
          <a:p>
            <a:r>
              <a:rPr lang="de-DE" altLang="de-DE" dirty="0"/>
              <a:t>Über dem Raum des Volumens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 err="1"/>
              <a:t>Voxel</a:t>
            </a:r>
            <a:r>
              <a:rPr lang="de-DE" altLang="de-DE" dirty="0"/>
              <a:t> der Cluster:</a:t>
            </a:r>
          </a:p>
          <a:p>
            <a:pPr lvl="1"/>
            <a:r>
              <a:rPr lang="de-DE" altLang="de-DE" dirty="0"/>
              <a:t>Haben ähnliche LH-Werte</a:t>
            </a:r>
          </a:p>
          <a:p>
            <a:pPr lvl="1"/>
            <a:r>
              <a:rPr lang="de-DE" altLang="de-DE" dirty="0"/>
              <a:t>Sind räumlich nah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5FE607-0749-4A1A-A9BE-1C88A412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61" y="3429000"/>
            <a:ext cx="2592536" cy="259253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8B83C-3D3D-44CD-B431-D2BADDE3FC1C}"/>
              </a:ext>
            </a:extLst>
          </p:cNvPr>
          <p:cNvSpPr txBox="1"/>
          <p:nvPr/>
        </p:nvSpPr>
        <p:spPr>
          <a:xfrm>
            <a:off x="6051797" y="5934070"/>
            <a:ext cx="2048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 https://gifer.com/en/8OHN</a:t>
            </a:r>
          </a:p>
        </p:txBody>
      </p:sp>
    </p:spTree>
    <p:extLst>
      <p:ext uri="{BB962C8B-B14F-4D97-AF65-F5344CB8AC3E}">
        <p14:creationId xmlns:p14="http://schemas.microsoft.com/office/powerpoint/2010/main" val="83807934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_de" id="{E58EA59F-AEFC-4AF0-8242-9B56F65111F5}" vid="{FD0CB52A-1909-4ACC-9F0D-308A45691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Präsentation_de</Template>
  <TotalTime>0</TotalTime>
  <Words>981</Words>
  <Application>Microsoft Office PowerPoint</Application>
  <PresentationFormat>Bildschirmpräsentation (4:3)</PresentationFormat>
  <Paragraphs>235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KIT-PPT_Master_dt_2016</vt:lpstr>
      <vt:lpstr>PowerPoint-Präsentation</vt:lpstr>
      <vt:lpstr>Gliederung</vt:lpstr>
      <vt:lpstr>Motivation</vt:lpstr>
      <vt:lpstr>State of the art</vt:lpstr>
      <vt:lpstr>Methode</vt:lpstr>
      <vt:lpstr>Methode – Gradient</vt:lpstr>
      <vt:lpstr>Methode – Gradient</vt:lpstr>
      <vt:lpstr>Methode – LH-Werte</vt:lpstr>
      <vt:lpstr>Methode – Clustering</vt:lpstr>
      <vt:lpstr>Design</vt:lpstr>
      <vt:lpstr>Design</vt:lpstr>
      <vt:lpstr>Implementierung</vt:lpstr>
      <vt:lpstr>Ergebnisse – Ventrikelsystem</vt:lpstr>
      <vt:lpstr>Ergebnisse – Segmentierung</vt:lpstr>
      <vt:lpstr>Ergebnisse – Segmentierung</vt:lpstr>
      <vt:lpstr>Ergebnisse – Segmentierung</vt:lpstr>
      <vt:lpstr>Ergebnisse – Interview Arzt</vt:lpstr>
      <vt:lpstr>Ergebnisse – Interview Arzt</vt:lpstr>
      <vt:lpstr>Ergebnisse – Datensätze</vt:lpstr>
      <vt:lpstr>Ergebnisse – Benutzerfreundlichkeit</vt:lpstr>
      <vt:lpstr>Ergebnisse – Berechnungszeit</vt:lpstr>
      <vt:lpstr>Fazit &amp;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</dc:creator>
  <cp:lastModifiedBy>Lukas</cp:lastModifiedBy>
  <cp:revision>67</cp:revision>
  <dcterms:created xsi:type="dcterms:W3CDTF">2018-10-07T08:26:21Z</dcterms:created>
  <dcterms:modified xsi:type="dcterms:W3CDTF">2018-10-09T12:41:23Z</dcterms:modified>
</cp:coreProperties>
</file>