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70" r:id="rId4"/>
    <p:sldId id="266" r:id="rId5"/>
    <p:sldId id="267" r:id="rId6"/>
    <p:sldId id="274" r:id="rId7"/>
    <p:sldId id="285" r:id="rId8"/>
    <p:sldId id="275" r:id="rId9"/>
    <p:sldId id="276" r:id="rId10"/>
    <p:sldId id="273" r:id="rId11"/>
    <p:sldId id="268" r:id="rId12"/>
    <p:sldId id="269" r:id="rId13"/>
    <p:sldId id="284" r:id="rId14"/>
    <p:sldId id="278" r:id="rId15"/>
    <p:sldId id="279" r:id="rId16"/>
    <p:sldId id="281" r:id="rId17"/>
    <p:sldId id="282" r:id="rId18"/>
    <p:sldId id="283" r:id="rId19"/>
    <p:sldId id="286" r:id="rId20"/>
    <p:sldId id="280" r:id="rId21"/>
    <p:sldId id="271" r:id="rId22"/>
    <p:sldId id="287" r:id="rId23"/>
    <p:sldId id="272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3" clrIdx="0">
    <p:extLst>
      <p:ext uri="{19B8F6BF-5375-455C-9EA6-DF929625EA0E}">
        <p15:presenceInfo xmlns:p15="http://schemas.microsoft.com/office/powerpoint/2012/main" userId="Luk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114" d="100"/>
          <a:sy n="114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B5ED872-88FF-403D-A86A-DA4E6D7D0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4" y="2060848"/>
            <a:ext cx="7937267" cy="6870700"/>
          </a:xfrm>
          <a:prstGeom prst="rect">
            <a:avLst/>
          </a:prstGeom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47122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6381750"/>
            <a:ext cx="469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 userDrawn="1"/>
        </p:nvSpPr>
        <p:spPr bwMode="auto">
          <a:xfrm>
            <a:off x="385763" y="3366198"/>
            <a:ext cx="8507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Fakultät</a:t>
            </a:r>
            <a:r>
              <a:rPr lang="de-DE" altLang="de-DE" sz="1000" baseline="0" dirty="0">
                <a:solidFill>
                  <a:schemeClr val="bg1"/>
                </a:solidFill>
              </a:rPr>
              <a:t> für Informatik – Institut für Anthropomatik und Robotik – Intelligente Prozessautomation und Robotik (IAR-IPR) , Prof. Dr.-Ing. habil. B. Hein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5868144" y="6453188"/>
            <a:ext cx="2880569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/>
              <a:t>Institut für Anthropomatik und Robotik –</a:t>
            </a:r>
            <a:br>
              <a:rPr lang="de-DE" altLang="de-DE" sz="900" dirty="0"/>
            </a:br>
            <a:r>
              <a:rPr lang="de-DE" altLang="de-DE" sz="900" dirty="0"/>
              <a:t> Intelligente Prozessautomation und Robotik (IAR-IPR)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502721D-4FB2-44E6-8ECB-01285A512724}" type="datetime1">
              <a:rPr lang="de-DE" altLang="de-DE" sz="900" smtClean="0"/>
              <a:pPr eaLnBrk="1" hangingPunct="1">
                <a:defRPr/>
              </a:pPr>
              <a:t>10.10.2018</a:t>
            </a:fld>
            <a:endParaRPr lang="de-DE" alt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sz="2200" b="1" dirty="0"/>
              <a:t>Implementierung eines Clustering-basierten Verfahrens zur Segmentierung von Volumenmodellen</a:t>
            </a:r>
            <a:endParaRPr lang="de-DE" altLang="de-DE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800" b="1" dirty="0">
                <a:solidFill>
                  <a:srgbClr val="000000"/>
                </a:solidFill>
              </a:rPr>
              <a:t>Lukas Diewald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Design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MITK-</a:t>
            </a:r>
            <a:r>
              <a:rPr lang="de-DE" altLang="de-DE" dirty="0" err="1"/>
              <a:t>Workbench</a:t>
            </a:r>
            <a:endParaRPr lang="de-DE" altLang="de-DE" dirty="0"/>
          </a:p>
          <a:p>
            <a:pPr lvl="1"/>
            <a:r>
              <a:rPr lang="de-DE" altLang="de-DE" dirty="0"/>
              <a:t>Freeware vom Deutschen Krebsforschungszentrum</a:t>
            </a:r>
          </a:p>
          <a:p>
            <a:r>
              <a:rPr lang="de-DE" altLang="de-DE" dirty="0" err="1"/>
              <a:t>VolumeRenderer</a:t>
            </a:r>
            <a:endParaRPr lang="de-DE" altLang="de-DE" dirty="0"/>
          </a:p>
          <a:p>
            <a:pPr lvl="1"/>
            <a:r>
              <a:rPr lang="de-DE" altLang="de-DE" dirty="0"/>
              <a:t>C#, Unity</a:t>
            </a:r>
          </a:p>
          <a:p>
            <a:pPr lvl="1"/>
            <a:r>
              <a:rPr lang="de-DE" altLang="de-DE" dirty="0"/>
              <a:t>Vorarbeit des IPRs</a:t>
            </a:r>
          </a:p>
          <a:p>
            <a:pPr lvl="1"/>
            <a:r>
              <a:rPr lang="de-DE" altLang="de-DE" dirty="0"/>
              <a:t>Kleine Erweiterungen</a:t>
            </a:r>
          </a:p>
          <a:p>
            <a:r>
              <a:rPr lang="de-DE" altLang="de-DE" dirty="0" err="1"/>
              <a:t>VolumeRenderHelper</a:t>
            </a:r>
            <a:endParaRPr lang="de-DE" altLang="de-DE" dirty="0"/>
          </a:p>
          <a:p>
            <a:pPr lvl="1"/>
            <a:r>
              <a:rPr lang="de-DE" altLang="de-DE" dirty="0"/>
              <a:t>C#, Kommandozeile</a:t>
            </a:r>
          </a:p>
          <a:p>
            <a:pPr lvl="1"/>
            <a:r>
              <a:rPr lang="de-DE" altLang="de-DE" dirty="0"/>
              <a:t>Vorarbeit des IPRs</a:t>
            </a:r>
          </a:p>
          <a:p>
            <a:pPr lvl="1"/>
            <a:r>
              <a:rPr lang="de-DE" altLang="de-DE" dirty="0"/>
              <a:t>Wurde in dieser Arbeit erweitert</a:t>
            </a:r>
          </a:p>
          <a:p>
            <a:r>
              <a:rPr lang="de-DE" altLang="de-DE" dirty="0" err="1"/>
              <a:t>PlotHelper</a:t>
            </a:r>
            <a:endParaRPr lang="de-DE" altLang="de-DE" dirty="0"/>
          </a:p>
          <a:p>
            <a:pPr lvl="1"/>
            <a:r>
              <a:rPr lang="de-DE" altLang="de-DE" dirty="0"/>
              <a:t>Python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1026" name="Picture 2" descr="Bildergebnis für unity">
            <a:extLst>
              <a:ext uri="{FF2B5EF4-FFF2-40B4-BE49-F238E27FC236}">
                <a16:creationId xmlns:a16="http://schemas.microsoft.com/office/drawing/2014/main" id="{51B82746-1D4C-4F54-B377-60F48E466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03" y="2270186"/>
            <a:ext cx="1328749" cy="4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mitk">
            <a:extLst>
              <a:ext uri="{FF2B5EF4-FFF2-40B4-BE49-F238E27FC236}">
                <a16:creationId xmlns:a16="http://schemas.microsoft.com/office/drawing/2014/main" id="{F700379F-8109-458B-9050-B5D7ABA3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1" y="1435167"/>
            <a:ext cx="1794911" cy="4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python">
            <a:extLst>
              <a:ext uri="{FF2B5EF4-FFF2-40B4-BE49-F238E27FC236}">
                <a16:creationId xmlns:a16="http://schemas.microsoft.com/office/drawing/2014/main" id="{4FCE062C-F299-4F8D-B8D6-78DBF14C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47" y="4547049"/>
            <a:ext cx="979258" cy="9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ACFB3A0-1997-4F3C-AB54-D8D199F87D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27" y="3088165"/>
            <a:ext cx="1123498" cy="11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5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Design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50D4C0-FE41-4BAD-A3E3-65404E90B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38" y="188640"/>
            <a:ext cx="4459950" cy="60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8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Implementierung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Mit Parameter von Nguyen wurde das Gehirn als ein paar wenige Cluster erkannt</a:t>
            </a:r>
          </a:p>
          <a:p>
            <a:r>
              <a:rPr lang="de-DE" altLang="de-DE" dirty="0"/>
              <a:t>Parameter auf Intensitätswerte des Gehirns anpassen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E63402-C639-4D8C-804F-D459BB552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73" y="2292554"/>
            <a:ext cx="4320480" cy="380027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8BF9793-B7FE-434F-83DF-540F6BDD23E0}"/>
              </a:ext>
            </a:extLst>
          </p:cNvPr>
          <p:cNvSpPr txBox="1"/>
          <p:nvPr/>
        </p:nvSpPr>
        <p:spPr>
          <a:xfrm>
            <a:off x="4066357" y="50851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Gehirn</a:t>
            </a:r>
          </a:p>
        </p:txBody>
      </p:sp>
    </p:spTree>
    <p:extLst>
      <p:ext uri="{BB962C8B-B14F-4D97-AF65-F5344CB8AC3E}">
        <p14:creationId xmlns:p14="http://schemas.microsoft.com/office/powerpoint/2010/main" val="18189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Datensätze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dirty="0"/>
              <a:t>Verschiedene Datensätze getestet</a:t>
            </a:r>
          </a:p>
          <a:p>
            <a:pPr lvl="1"/>
            <a:r>
              <a:rPr lang="de-DE" altLang="de-DE" dirty="0"/>
              <a:t>Normale</a:t>
            </a:r>
          </a:p>
          <a:p>
            <a:pPr lvl="1"/>
            <a:r>
              <a:rPr lang="de-DE" altLang="de-DE" dirty="0"/>
              <a:t>Schlanke</a:t>
            </a:r>
          </a:p>
          <a:p>
            <a:pPr lvl="1"/>
            <a:r>
              <a:rPr lang="de-DE" altLang="de-DE" dirty="0" err="1"/>
              <a:t>Mittellinienshift</a:t>
            </a:r>
            <a:endParaRPr lang="de-DE" altLang="de-DE" dirty="0"/>
          </a:p>
          <a:p>
            <a:pPr lvl="1"/>
            <a:r>
              <a:rPr lang="de-DE" altLang="de-DE" dirty="0"/>
              <a:t>Deformiert</a:t>
            </a:r>
          </a:p>
          <a:p>
            <a:pPr lvl="1"/>
            <a:r>
              <a:rPr lang="de-DE" altLang="de-DE" dirty="0"/>
              <a:t>Atrophie</a:t>
            </a:r>
          </a:p>
          <a:p>
            <a:pPr lvl="1"/>
            <a:r>
              <a:rPr lang="de-DE" dirty="0"/>
              <a:t>Hydrocephalus-</a:t>
            </a:r>
            <a:r>
              <a:rPr lang="de-DE" dirty="0" err="1"/>
              <a:t>Ventrikelblut</a:t>
            </a:r>
            <a:endParaRPr lang="de-DE" dirty="0"/>
          </a:p>
          <a:p>
            <a:pPr lvl="1"/>
            <a:r>
              <a:rPr lang="de-DE" dirty="0" err="1"/>
              <a:t>Subarachnoidale</a:t>
            </a:r>
            <a:r>
              <a:rPr lang="de-DE" dirty="0"/>
              <a:t> Einblutung</a:t>
            </a:r>
          </a:p>
          <a:p>
            <a:pPr lvl="1"/>
            <a:r>
              <a:rPr lang="de-DE" dirty="0"/>
              <a:t>Blut-resorbiert</a:t>
            </a:r>
          </a:p>
          <a:p>
            <a:endParaRPr lang="de-DE" altLang="de-DE" dirty="0"/>
          </a:p>
          <a:p>
            <a:r>
              <a:rPr lang="de-DE" altLang="de-DE" dirty="0"/>
              <a:t>Probleme bei auffallenden Besonderheiten</a:t>
            </a:r>
          </a:p>
          <a:p>
            <a:pPr marL="476250" lvl="1" indent="0">
              <a:buNone/>
            </a:pPr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6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Segmentierung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Normal 1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  <a:p>
            <a:pPr eaLnBrk="1" hangingPunct="1"/>
            <a:endParaRPr lang="de-DE" alt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90666A-F1DD-47E4-B306-858A72519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b="106"/>
          <a:stretch/>
        </p:blipFill>
        <p:spPr>
          <a:xfrm>
            <a:off x="5016000" y="1809000"/>
            <a:ext cx="3240000" cy="32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A2458C-62AE-4ABA-B2B1-DF59BFFDE4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" r="2685"/>
          <a:stretch/>
        </p:blipFill>
        <p:spPr>
          <a:xfrm>
            <a:off x="888000" y="180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3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Segmentierung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Normal 2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A4DE23-A105-441E-842C-33F5788C3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" r="6264"/>
          <a:stretch/>
        </p:blipFill>
        <p:spPr>
          <a:xfrm>
            <a:off x="888000" y="1809000"/>
            <a:ext cx="3240000" cy="324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004B27-2354-4209-A0DD-D4C9499E7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 r="6324"/>
          <a:stretch/>
        </p:blipFill>
        <p:spPr>
          <a:xfrm>
            <a:off x="5016000" y="180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Segmentierung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Atrophie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DB8EC53-F6B9-4162-9145-84A0DB8C6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" r="2392"/>
          <a:stretch/>
        </p:blipFill>
        <p:spPr>
          <a:xfrm>
            <a:off x="888000" y="1809000"/>
            <a:ext cx="3240000" cy="324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723E274-2A55-4D05-A359-8D8D00720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r="1931"/>
          <a:stretch/>
        </p:blipFill>
        <p:spPr>
          <a:xfrm>
            <a:off x="5016000" y="180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4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Interview Arzt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1) Wie gut ist das </a:t>
            </a:r>
            <a:r>
              <a:rPr lang="de-DE" altLang="de-DE" dirty="0" err="1"/>
              <a:t>Ventrikelsystem</a:t>
            </a:r>
            <a:r>
              <a:rPr lang="de-DE" altLang="de-DE" dirty="0"/>
              <a:t> bei der Visualisierung zu erkennen?</a:t>
            </a:r>
          </a:p>
          <a:p>
            <a:r>
              <a:rPr lang="de-DE" altLang="de-DE" dirty="0"/>
              <a:t>2) Wird das </a:t>
            </a:r>
            <a:r>
              <a:rPr lang="de-DE" altLang="de-DE" dirty="0" err="1"/>
              <a:t>Ventrikelsystem</a:t>
            </a:r>
            <a:r>
              <a:rPr lang="de-DE" altLang="de-DE" dirty="0"/>
              <a:t> in der Visualisierung vollständig dargestellt?</a:t>
            </a:r>
          </a:p>
          <a:p>
            <a:r>
              <a:rPr lang="de-DE" altLang="de-DE" dirty="0"/>
              <a:t>3) Wie genau ist das </a:t>
            </a:r>
            <a:r>
              <a:rPr lang="de-DE" altLang="de-DE" dirty="0" err="1"/>
              <a:t>Ventrikelsystem</a:t>
            </a:r>
            <a:r>
              <a:rPr lang="de-DE" altLang="de-DE" dirty="0"/>
              <a:t> segmentiert?</a:t>
            </a:r>
          </a:p>
          <a:p>
            <a:endParaRPr lang="de-DE" altLang="de-DE" dirty="0"/>
          </a:p>
          <a:p>
            <a:r>
              <a:rPr lang="de-DE" altLang="de-DE" dirty="0"/>
              <a:t>Sehr schlecht 1 – 5 sehr gut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D730F3-1B2D-4AEF-9306-E54DA146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62762"/>
              </p:ext>
            </p:extLst>
          </p:nvPr>
        </p:nvGraphicFramePr>
        <p:xfrm>
          <a:off x="935596" y="3717032"/>
          <a:ext cx="7272808" cy="220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205">
                  <a:extLst>
                    <a:ext uri="{9D8B030D-6E8A-4147-A177-3AD203B41FA5}">
                      <a16:colId xmlns:a16="http://schemas.microsoft.com/office/drawing/2014/main" val="4202591971"/>
                    </a:ext>
                  </a:extLst>
                </a:gridCol>
                <a:gridCol w="1511233">
                  <a:extLst>
                    <a:ext uri="{9D8B030D-6E8A-4147-A177-3AD203B41FA5}">
                      <a16:colId xmlns:a16="http://schemas.microsoft.com/office/drawing/2014/main" val="97713545"/>
                    </a:ext>
                  </a:extLst>
                </a:gridCol>
                <a:gridCol w="1511233">
                  <a:extLst>
                    <a:ext uri="{9D8B030D-6E8A-4147-A177-3AD203B41FA5}">
                      <a16:colId xmlns:a16="http://schemas.microsoft.com/office/drawing/2014/main" val="2104460712"/>
                    </a:ext>
                  </a:extLst>
                </a:gridCol>
                <a:gridCol w="1700137">
                  <a:extLst>
                    <a:ext uri="{9D8B030D-6E8A-4147-A177-3AD203B41FA5}">
                      <a16:colId xmlns:a16="http://schemas.microsoft.com/office/drawing/2014/main" val="3767811007"/>
                    </a:ext>
                  </a:extLst>
                </a:gridCol>
              </a:tblGrid>
              <a:tr h="550860">
                <a:tc>
                  <a:txBody>
                    <a:bodyPr/>
                    <a:lstStyle/>
                    <a:p>
                      <a:r>
                        <a:rPr lang="de-DE" dirty="0" err="1"/>
                        <a:t>Ventrikelsystem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de-DE" dirty="0"/>
                        <a:t>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 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 Frage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36580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r>
                        <a:rPr lang="de-DE" dirty="0"/>
                        <a:t>Normal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83744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r>
                        <a:rPr lang="de-DE" dirty="0"/>
                        <a:t>Normal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26686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r>
                        <a:rPr lang="de-DE" dirty="0"/>
                        <a:t>Atrophie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2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21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Interview Arzt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dirty="0"/>
              <a:t>Allgemein empfand der Arzt die Segmentierungen als gut</a:t>
            </a:r>
          </a:p>
          <a:p>
            <a:endParaRPr lang="de-DE" altLang="de-DE" dirty="0"/>
          </a:p>
          <a:p>
            <a:r>
              <a:rPr lang="de-DE" altLang="de-DE" dirty="0"/>
              <a:t>Ausreißer störten</a:t>
            </a:r>
          </a:p>
          <a:p>
            <a:endParaRPr lang="de-DE" altLang="de-DE" dirty="0"/>
          </a:p>
          <a:p>
            <a:r>
              <a:rPr lang="de-DE" altLang="de-DE" dirty="0"/>
              <a:t>Darstellung nicht glatt</a:t>
            </a:r>
          </a:p>
          <a:p>
            <a:endParaRPr lang="de-DE" altLang="de-DE" dirty="0"/>
          </a:p>
          <a:p>
            <a:r>
              <a:rPr lang="de-DE" altLang="de-DE" dirty="0" err="1"/>
              <a:t>Ventrikelsystem</a:t>
            </a:r>
            <a:r>
              <a:rPr lang="de-DE" altLang="de-DE" dirty="0"/>
              <a:t> als solches klar zu erkennen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altLang="de-DE" dirty="0"/>
              <a:t>Ergebnisse – Benutzerfreundlichkeit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Nutzerstudie</a:t>
            </a:r>
          </a:p>
          <a:p>
            <a:r>
              <a:rPr lang="de-DE" altLang="de-DE" dirty="0"/>
              <a:t>NASA-TLX</a:t>
            </a:r>
          </a:p>
          <a:p>
            <a:r>
              <a:rPr lang="de-DE" altLang="de-DE" dirty="0"/>
              <a:t>Durchschnittliche Gesamtbeanspruchung: 38,32</a:t>
            </a:r>
          </a:p>
          <a:p>
            <a:r>
              <a:rPr lang="de-DE" altLang="de-DE" dirty="0"/>
              <a:t>Sehr niedrig 5 – 100 sehr hoch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06DE85E-18C6-4242-900F-4CDE451A6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60021"/>
              </p:ext>
            </p:extLst>
          </p:nvPr>
        </p:nvGraphicFramePr>
        <p:xfrm>
          <a:off x="1186037" y="3063557"/>
          <a:ext cx="67687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327">
                  <a:extLst>
                    <a:ext uri="{9D8B030D-6E8A-4147-A177-3AD203B41FA5}">
                      <a16:colId xmlns:a16="http://schemas.microsoft.com/office/drawing/2014/main" val="1522013243"/>
                    </a:ext>
                  </a:extLst>
                </a:gridCol>
                <a:gridCol w="1506169">
                  <a:extLst>
                    <a:ext uri="{9D8B030D-6E8A-4147-A177-3AD203B41FA5}">
                      <a16:colId xmlns:a16="http://schemas.microsoft.com/office/drawing/2014/main" val="8863139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8895728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2282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Kategorie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Gewichtung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Wichtung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5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Geistige 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8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Körperliche 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3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Zeitliche 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6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Anstrengung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5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Frustration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9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44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6911975" cy="561975"/>
          </a:xfrm>
        </p:spPr>
        <p:txBody>
          <a:bodyPr>
            <a:normAutofit/>
          </a:bodyPr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dirty="0" err="1"/>
              <a:t>HoloMed</a:t>
            </a:r>
            <a:r>
              <a:rPr lang="de-DE" altLang="de-DE" dirty="0"/>
              <a:t> Projekt</a:t>
            </a:r>
          </a:p>
          <a:p>
            <a:r>
              <a:rPr lang="de-DE" altLang="de-DE" dirty="0"/>
              <a:t>Unterstützung des Arztes</a:t>
            </a:r>
          </a:p>
          <a:p>
            <a:r>
              <a:rPr lang="de-DE" altLang="de-DE" dirty="0" err="1"/>
              <a:t>Ventrikelpunktion</a:t>
            </a:r>
            <a:endParaRPr lang="de-DE" altLang="de-DE" dirty="0"/>
          </a:p>
          <a:p>
            <a:pPr lvl="1"/>
            <a:r>
              <a:rPr lang="de-DE" altLang="de-DE" dirty="0"/>
              <a:t>Präziser Eingriff</a:t>
            </a:r>
          </a:p>
          <a:p>
            <a:pPr lvl="1"/>
            <a:r>
              <a:rPr lang="de-DE" altLang="de-DE" dirty="0"/>
              <a:t>Sehr fehleranfällig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AR-Brille</a:t>
            </a:r>
          </a:p>
          <a:p>
            <a:r>
              <a:rPr lang="de-DE" altLang="de-DE" dirty="0"/>
              <a:t>Segmentierung des </a:t>
            </a:r>
            <a:r>
              <a:rPr lang="de-DE" altLang="de-DE" dirty="0" err="1"/>
              <a:t>Ventrikelsystems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Transferfunktion</a:t>
            </a:r>
          </a:p>
          <a:p>
            <a:pPr lvl="1"/>
            <a:r>
              <a:rPr lang="de-DE" altLang="de-DE" dirty="0"/>
              <a:t>Was wird gezeigt?</a:t>
            </a:r>
          </a:p>
          <a:p>
            <a:pPr lvl="1"/>
            <a:r>
              <a:rPr lang="de-DE" altLang="de-DE" dirty="0"/>
              <a:t>Wie wird es gezeigt?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F501A05-FC31-4FE1-8FF6-3D82322555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82598"/>
            <a:ext cx="3528641" cy="361022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5A8C6BA-6D4A-4C64-878D-9C5979E6C1F5}"/>
              </a:ext>
            </a:extLst>
          </p:cNvPr>
          <p:cNvSpPr txBox="1"/>
          <p:nvPr/>
        </p:nvSpPr>
        <p:spPr>
          <a:xfrm>
            <a:off x="7956376" y="608592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[1]</a:t>
            </a:r>
          </a:p>
        </p:txBody>
      </p:sp>
    </p:spTree>
    <p:extLst>
      <p:ext uri="{BB962C8B-B14F-4D97-AF65-F5344CB8AC3E}">
        <p14:creationId xmlns:p14="http://schemas.microsoft.com/office/powerpoint/2010/main" val="847824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Berechnungszeit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Selber Datensatz</a:t>
            </a:r>
          </a:p>
          <a:p>
            <a:r>
              <a:rPr lang="de-DE" altLang="de-DE" dirty="0"/>
              <a:t>Verschiedene Größen</a:t>
            </a:r>
          </a:p>
          <a:p>
            <a:endParaRPr lang="de-DE" altLang="de-DE" dirty="0"/>
          </a:p>
          <a:p>
            <a:r>
              <a:rPr lang="de-DE" dirty="0"/>
              <a:t>3.70GHz Intel Core(TM) i7-8700K CPU</a:t>
            </a:r>
          </a:p>
          <a:p>
            <a:r>
              <a:rPr lang="de-DE" dirty="0"/>
              <a:t>32GB RAM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F3196780-8461-40D8-B82A-D7DFFBF78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09854"/>
              </p:ext>
            </p:extLst>
          </p:nvPr>
        </p:nvGraphicFramePr>
        <p:xfrm>
          <a:off x="537965" y="3645694"/>
          <a:ext cx="8064895" cy="188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79">
                  <a:extLst>
                    <a:ext uri="{9D8B030D-6E8A-4147-A177-3AD203B41FA5}">
                      <a16:colId xmlns:a16="http://schemas.microsoft.com/office/drawing/2014/main" val="76712306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1203245180"/>
                    </a:ext>
                  </a:extLst>
                </a:gridCol>
                <a:gridCol w="1642041">
                  <a:extLst>
                    <a:ext uri="{9D8B030D-6E8A-4147-A177-3AD203B41FA5}">
                      <a16:colId xmlns:a16="http://schemas.microsoft.com/office/drawing/2014/main" val="597634210"/>
                    </a:ext>
                  </a:extLst>
                </a:gridCol>
                <a:gridCol w="1583917">
                  <a:extLst>
                    <a:ext uri="{9D8B030D-6E8A-4147-A177-3AD203B41FA5}">
                      <a16:colId xmlns:a16="http://schemas.microsoft.com/office/drawing/2014/main" val="195986932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1547301500"/>
                    </a:ext>
                  </a:extLst>
                </a:gridCol>
              </a:tblGrid>
              <a:tr h="718090">
                <a:tc>
                  <a:txBody>
                    <a:bodyPr/>
                    <a:lstStyle/>
                    <a:p>
                      <a:r>
                        <a:rPr lang="de-DE" sz="1400" dirty="0"/>
                        <a:t>Volumengröße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LH-Histogramm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Gesamtes Verfahren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LH-Histogramm [</a:t>
                      </a:r>
                      <a:r>
                        <a:rPr lang="de-DE" sz="1400" dirty="0" err="1"/>
                        <a:t>Voxel</a:t>
                      </a:r>
                      <a:r>
                        <a:rPr lang="de-DE" sz="1400" dirty="0"/>
                        <a:t>/s]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Clustering [</a:t>
                      </a:r>
                      <a:r>
                        <a:rPr lang="de-DE" sz="1400" dirty="0" err="1"/>
                        <a:t>Voxel</a:t>
                      </a:r>
                      <a:r>
                        <a:rPr lang="de-DE" sz="1400" dirty="0"/>
                        <a:t>/s]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91617"/>
                  </a:ext>
                </a:extLst>
              </a:tr>
              <a:tr h="401181">
                <a:tc>
                  <a:txBody>
                    <a:bodyPr/>
                    <a:lstStyle/>
                    <a:p>
                      <a:r>
                        <a:rPr lang="de-DE" sz="1400" dirty="0"/>
                        <a:t>256x101x256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220 * 10³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330 * 10³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7391"/>
                  </a:ext>
                </a:extLst>
              </a:tr>
              <a:tr h="386053">
                <a:tc>
                  <a:txBody>
                    <a:bodyPr/>
                    <a:lstStyle/>
                    <a:p>
                      <a:r>
                        <a:rPr lang="de-DE" sz="1400" dirty="0"/>
                        <a:t>384x151x384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247 * 10³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76 * 10³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7245"/>
                  </a:ext>
                </a:extLst>
              </a:tr>
              <a:tr h="366884">
                <a:tc>
                  <a:txBody>
                    <a:bodyPr/>
                    <a:lstStyle/>
                    <a:p>
                      <a:r>
                        <a:rPr lang="de-DE" sz="1400" dirty="0"/>
                        <a:t>512x201x512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234 * 10³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3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8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Fazit &amp; Ausblick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dirty="0"/>
              <a:t>Seitenventrikel werden erfolgreich segmentiert</a:t>
            </a:r>
          </a:p>
          <a:p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Schwierigkeiten bei Datensätzen mit Pathologie</a:t>
            </a:r>
          </a:p>
          <a:p>
            <a:pPr lvl="1"/>
            <a:r>
              <a:rPr lang="de-DE" altLang="de-DE" dirty="0"/>
              <a:t>Intensitätswerte sind verändert</a:t>
            </a:r>
          </a:p>
          <a:p>
            <a:pPr lvl="1"/>
            <a:r>
              <a:rPr lang="de-DE" altLang="de-DE" dirty="0"/>
              <a:t>Ventrikel sind für die Grenzerkennung zu dünn</a:t>
            </a:r>
          </a:p>
          <a:p>
            <a:pPr marL="0" indent="0">
              <a:buNone/>
            </a:pP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Benutzerfreundlichkeit verbessern</a:t>
            </a:r>
          </a:p>
          <a:p>
            <a:pPr lvl="1"/>
            <a:r>
              <a:rPr lang="de-DE" altLang="de-DE" dirty="0"/>
              <a:t>GUI erstellen, Programme zusammenführen</a:t>
            </a:r>
          </a:p>
          <a:p>
            <a:r>
              <a:rPr lang="de-DE" altLang="de-DE" dirty="0"/>
              <a:t>Im </a:t>
            </a:r>
            <a:r>
              <a:rPr lang="de-DE" altLang="de-DE" dirty="0" err="1"/>
              <a:t>Postprocessing</a:t>
            </a:r>
            <a:r>
              <a:rPr lang="de-DE" altLang="de-DE" dirty="0"/>
              <a:t> weitere Algorithmen anwenden</a:t>
            </a:r>
          </a:p>
          <a:p>
            <a:pPr lvl="1"/>
            <a:r>
              <a:rPr lang="de-DE" altLang="de-DE" dirty="0"/>
              <a:t>Region </a:t>
            </a:r>
            <a:r>
              <a:rPr lang="de-DE" altLang="de-DE" dirty="0" err="1"/>
              <a:t>Growing</a:t>
            </a:r>
            <a:r>
              <a:rPr lang="de-DE" altLang="de-DE" dirty="0"/>
              <a:t>, Filteroperationen</a:t>
            </a:r>
          </a:p>
          <a:p>
            <a:r>
              <a:rPr lang="de-DE" altLang="de-DE" dirty="0" err="1"/>
              <a:t>Machine</a:t>
            </a:r>
            <a:r>
              <a:rPr lang="de-DE" altLang="de-DE" dirty="0"/>
              <a:t>-Learning Verfahren benutzen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31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Quellen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altLang="de-DE" sz="1400" dirty="0"/>
              <a:t>Titelfolie: https://craniosacral-praxis.at/was-ist-csb.html</a:t>
            </a:r>
          </a:p>
          <a:p>
            <a:pPr marL="0" indent="0">
              <a:buNone/>
            </a:pPr>
            <a:r>
              <a:rPr lang="de-DE" altLang="de-DE" sz="1400" dirty="0"/>
              <a:t>[1] </a:t>
            </a:r>
            <a:r>
              <a:rPr lang="de-DE" sz="1400" dirty="0"/>
              <a:t>Forschungsprojekt </a:t>
            </a:r>
            <a:r>
              <a:rPr lang="de-DE" sz="1400" dirty="0" err="1"/>
              <a:t>HoloMed</a:t>
            </a:r>
            <a:r>
              <a:rPr lang="de-DE" sz="1400" dirty="0"/>
              <a:t>. https://www.ipr.kit.edu/projekte_ 2851.php </a:t>
            </a:r>
            <a:endParaRPr lang="de-DE" altLang="de-DE" sz="1400" dirty="0"/>
          </a:p>
          <a:p>
            <a:pPr marL="0" indent="0">
              <a:buNone/>
            </a:pPr>
            <a:r>
              <a:rPr lang="de-DE" altLang="de-DE" sz="1400" dirty="0"/>
              <a:t>[2]</a:t>
            </a:r>
            <a:r>
              <a:rPr lang="de-DE" sz="1400" dirty="0"/>
              <a:t> TZENG, F-Y ; LUM, Eric B. ; MA, K-L: An intelligent </a:t>
            </a:r>
            <a:r>
              <a:rPr lang="de-DE" sz="1400" dirty="0" err="1"/>
              <a:t>system</a:t>
            </a:r>
            <a:r>
              <a:rPr lang="de-DE" sz="1400" dirty="0"/>
              <a:t> </a:t>
            </a:r>
            <a:r>
              <a:rPr lang="de-DE" sz="1400" dirty="0" err="1"/>
              <a:t>approach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higherdimensional</a:t>
            </a:r>
            <a:r>
              <a:rPr lang="de-DE" sz="1400" dirty="0"/>
              <a:t> </a:t>
            </a:r>
            <a:r>
              <a:rPr lang="de-DE" sz="1400" dirty="0" err="1"/>
              <a:t>classification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volume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. In: IEEE Transactions on </a:t>
            </a:r>
            <a:r>
              <a:rPr lang="de-DE" sz="1400" dirty="0" err="1"/>
              <a:t>visualization</a:t>
            </a:r>
            <a:r>
              <a:rPr lang="de-DE" sz="1400" dirty="0"/>
              <a:t> and </a:t>
            </a:r>
            <a:r>
              <a:rPr lang="de-DE" sz="1400" dirty="0" err="1"/>
              <a:t>computer</a:t>
            </a:r>
            <a:r>
              <a:rPr lang="de-DE" sz="1400" dirty="0"/>
              <a:t> </a:t>
            </a:r>
            <a:r>
              <a:rPr lang="de-DE" sz="1400" dirty="0" err="1"/>
              <a:t>graphics</a:t>
            </a:r>
            <a:r>
              <a:rPr lang="de-DE" sz="1400" dirty="0"/>
              <a:t> 11 (2005), Nr. 3, S. 273–284 </a:t>
            </a:r>
            <a:endParaRPr lang="de-DE" altLang="de-DE" sz="1400" dirty="0"/>
          </a:p>
          <a:p>
            <a:pPr marL="0" indent="0">
              <a:buNone/>
            </a:pPr>
            <a:r>
              <a:rPr lang="de-DE" altLang="de-DE" sz="1400" dirty="0"/>
              <a:t>[3]</a:t>
            </a:r>
            <a:r>
              <a:rPr lang="de-DE" sz="1400" dirty="0"/>
              <a:t> LAN, </a:t>
            </a:r>
            <a:r>
              <a:rPr lang="de-DE" sz="1400" dirty="0" err="1"/>
              <a:t>Shouren</a:t>
            </a:r>
            <a:r>
              <a:rPr lang="de-DE" sz="1400" dirty="0"/>
              <a:t> ; WANG, </a:t>
            </a:r>
            <a:r>
              <a:rPr lang="de-DE" sz="1400" dirty="0" err="1"/>
              <a:t>Lisheng</a:t>
            </a:r>
            <a:r>
              <a:rPr lang="de-DE" sz="1400" dirty="0"/>
              <a:t> ; SONG, </a:t>
            </a:r>
            <a:r>
              <a:rPr lang="de-DE" sz="1400" dirty="0" err="1"/>
              <a:t>Yipeng</a:t>
            </a:r>
            <a:r>
              <a:rPr lang="de-DE" sz="1400" dirty="0"/>
              <a:t> ; WANG, </a:t>
            </a:r>
            <a:r>
              <a:rPr lang="de-DE" sz="1400" dirty="0" err="1"/>
              <a:t>Yu</a:t>
            </a:r>
            <a:r>
              <a:rPr lang="de-DE" sz="1400" dirty="0"/>
              <a:t>-ping ; YAO, </a:t>
            </a:r>
            <a:r>
              <a:rPr lang="de-DE" sz="1400" dirty="0" err="1"/>
              <a:t>Liping</a:t>
            </a:r>
            <a:r>
              <a:rPr lang="de-DE" sz="1400" dirty="0"/>
              <a:t> ; SUN, Kun ; XIA, Bin ; XU, </a:t>
            </a:r>
            <a:r>
              <a:rPr lang="de-DE" sz="1400" dirty="0" err="1"/>
              <a:t>Zongben</a:t>
            </a:r>
            <a:r>
              <a:rPr lang="de-DE" sz="1400" dirty="0"/>
              <a:t>: </a:t>
            </a:r>
            <a:r>
              <a:rPr lang="de-DE" sz="1400" dirty="0" err="1"/>
              <a:t>Improving</a:t>
            </a:r>
            <a:r>
              <a:rPr lang="de-DE" sz="1400" dirty="0"/>
              <a:t> </a:t>
            </a:r>
            <a:r>
              <a:rPr lang="de-DE" sz="1400" dirty="0" err="1"/>
              <a:t>separability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structures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similar</a:t>
            </a:r>
            <a:r>
              <a:rPr lang="de-DE" sz="1400" dirty="0"/>
              <a:t> </a:t>
            </a:r>
            <a:r>
              <a:rPr lang="de-DE" sz="1400" dirty="0" err="1"/>
              <a:t>attributes</a:t>
            </a:r>
            <a:r>
              <a:rPr lang="de-DE" sz="1400" dirty="0"/>
              <a:t> in 2D </a:t>
            </a:r>
            <a:r>
              <a:rPr lang="de-DE" sz="1400" dirty="0" err="1"/>
              <a:t>transfer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design. In: IEEE </a:t>
            </a:r>
            <a:r>
              <a:rPr lang="de-DE" sz="1400" dirty="0" err="1"/>
              <a:t>transactions</a:t>
            </a:r>
            <a:r>
              <a:rPr lang="de-DE" sz="1400" dirty="0"/>
              <a:t> on </a:t>
            </a:r>
            <a:r>
              <a:rPr lang="de-DE" sz="1400" dirty="0" err="1"/>
              <a:t>visualization</a:t>
            </a:r>
            <a:r>
              <a:rPr lang="de-DE" sz="1400" dirty="0"/>
              <a:t> and </a:t>
            </a:r>
            <a:r>
              <a:rPr lang="de-DE" sz="1400" dirty="0" err="1"/>
              <a:t>computer</a:t>
            </a:r>
            <a:r>
              <a:rPr lang="de-DE" sz="1400" dirty="0"/>
              <a:t> </a:t>
            </a:r>
            <a:r>
              <a:rPr lang="de-DE" sz="1400" dirty="0" err="1"/>
              <a:t>graphics</a:t>
            </a:r>
            <a:r>
              <a:rPr lang="de-DE" sz="1400" dirty="0"/>
              <a:t> 23 (2017), Nr. 5, S. 1546–1560</a:t>
            </a:r>
            <a:endParaRPr lang="de-DE" altLang="de-DE" sz="1400" dirty="0"/>
          </a:p>
          <a:p>
            <a:pPr marL="0" indent="0">
              <a:buNone/>
            </a:pPr>
            <a:r>
              <a:rPr lang="de-DE" altLang="de-DE" sz="1400" dirty="0"/>
              <a:t>[4]</a:t>
            </a:r>
            <a:r>
              <a:rPr lang="de-DE" sz="1400" dirty="0"/>
              <a:t> NGUYEN, Binh P. ; TAY, Wei-Liang ; CHUI, </a:t>
            </a:r>
            <a:r>
              <a:rPr lang="de-DE" sz="1400" dirty="0" err="1"/>
              <a:t>Chee</a:t>
            </a:r>
            <a:r>
              <a:rPr lang="de-DE" sz="1400" dirty="0"/>
              <a:t>-Kong ; ONG, Sim-</a:t>
            </a:r>
            <a:r>
              <a:rPr lang="de-DE" sz="1400" dirty="0" err="1"/>
              <a:t>Heng</a:t>
            </a:r>
            <a:r>
              <a:rPr lang="de-DE" sz="1400" dirty="0"/>
              <a:t>: A </a:t>
            </a:r>
            <a:r>
              <a:rPr lang="de-DE" sz="1400" dirty="0" err="1"/>
              <a:t>clustering-based</a:t>
            </a:r>
            <a:r>
              <a:rPr lang="de-DE" sz="1400" dirty="0"/>
              <a:t> </a:t>
            </a:r>
            <a:r>
              <a:rPr lang="de-DE" sz="1400" dirty="0" err="1"/>
              <a:t>system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automate</a:t>
            </a:r>
            <a:r>
              <a:rPr lang="de-DE" sz="1400" dirty="0"/>
              <a:t> </a:t>
            </a:r>
            <a:r>
              <a:rPr lang="de-DE" sz="1400" dirty="0" err="1"/>
              <a:t>transfer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design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medical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</a:t>
            </a:r>
            <a:r>
              <a:rPr lang="de-DE" sz="1400" dirty="0" err="1"/>
              <a:t>visualization</a:t>
            </a:r>
            <a:r>
              <a:rPr lang="de-DE" sz="1400" dirty="0"/>
              <a:t>. In: The Visual Computer 28 (2012), Nr. 2, S. 181–191</a:t>
            </a:r>
            <a:endParaRPr lang="de-DE" altLang="de-DE" sz="1400" dirty="0"/>
          </a:p>
          <a:p>
            <a:pPr marL="0" indent="0">
              <a:buNone/>
            </a:pPr>
            <a:r>
              <a:rPr lang="de-DE" altLang="de-DE" sz="1400" dirty="0"/>
              <a:t>[5] </a:t>
            </a:r>
            <a:r>
              <a:rPr lang="de-DE" sz="1400" dirty="0"/>
              <a:t>HONG, Di-hui ; NING, Gang-min ; ZHAO, Ting ; ZHANG, Mu ; ZHENG, </a:t>
            </a:r>
            <a:r>
              <a:rPr lang="de-DE" sz="1400" dirty="0" err="1"/>
              <a:t>Xiaoxiang</a:t>
            </a:r>
            <a:r>
              <a:rPr lang="de-DE" sz="1400" dirty="0"/>
              <a:t>: Method </a:t>
            </a:r>
            <a:r>
              <a:rPr lang="de-DE" sz="1400" dirty="0" err="1"/>
              <a:t>of</a:t>
            </a:r>
            <a:r>
              <a:rPr lang="de-DE" sz="1400" dirty="0"/>
              <a:t> normal </a:t>
            </a:r>
            <a:r>
              <a:rPr lang="de-DE" sz="1400" dirty="0" err="1"/>
              <a:t>estimation</a:t>
            </a:r>
            <a:r>
              <a:rPr lang="de-DE" sz="1400" dirty="0"/>
              <a:t> 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approximation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visualization</a:t>
            </a:r>
            <a:r>
              <a:rPr lang="de-DE" sz="1400" dirty="0"/>
              <a:t>. In: Journal </a:t>
            </a:r>
            <a:r>
              <a:rPr lang="de-DE" sz="1400" dirty="0" err="1"/>
              <a:t>of</a:t>
            </a:r>
            <a:r>
              <a:rPr lang="de-DE" sz="1400" dirty="0"/>
              <a:t> Electronic Imaging 12 (2003), Nr. 3, S. 470–478 </a:t>
            </a:r>
            <a:endParaRPr lang="de-DE" altLang="de-DE" sz="1400" dirty="0"/>
          </a:p>
          <a:p>
            <a:pPr marL="0" indent="0">
              <a:buNone/>
            </a:pPr>
            <a:r>
              <a:rPr lang="de-DE" altLang="de-DE" sz="1400" dirty="0"/>
              <a:t>[6] </a:t>
            </a:r>
            <a:r>
              <a:rPr lang="de-DE" sz="1400" dirty="0"/>
              <a:t>https://gifer.com/en/8OHN</a:t>
            </a:r>
            <a:endParaRPr lang="de-DE" altLang="de-DE" sz="1400" dirty="0"/>
          </a:p>
          <a:p>
            <a:pPr marL="0" indent="0">
              <a:buNone/>
            </a:pPr>
            <a:r>
              <a:rPr lang="de-DE" altLang="de-DE" sz="1400" dirty="0"/>
              <a:t>[7] </a:t>
            </a:r>
            <a:r>
              <a:rPr lang="de-DE" sz="1400" dirty="0"/>
              <a:t>Kiefer-Saarland. http://www.kiefer-saarland.com/anatomie_ physiologie.htm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400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49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de-DE" altLang="de-DE" dirty="0"/>
            </a:br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4CA861-9FC3-47DD-96C3-32A5E646817B}"/>
              </a:ext>
            </a:extLst>
          </p:cNvPr>
          <p:cNvSpPr txBox="1"/>
          <p:nvPr/>
        </p:nvSpPr>
        <p:spPr>
          <a:xfrm>
            <a:off x="1701800" y="2844904"/>
            <a:ext cx="6744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Danke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83093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Ventrikelsystem</a:t>
            </a:r>
            <a:endParaRPr lang="de-DE" altLang="de-DE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dirty="0"/>
              <a:t>Hohlraum im Kopf</a:t>
            </a:r>
          </a:p>
          <a:p>
            <a:r>
              <a:rPr lang="de-DE" altLang="de-DE" dirty="0"/>
              <a:t>Mit Liquor gefüllt</a:t>
            </a:r>
          </a:p>
          <a:p>
            <a:endParaRPr lang="de-DE" altLang="de-DE" dirty="0"/>
          </a:p>
          <a:p>
            <a:r>
              <a:rPr lang="de-DE" altLang="de-DE" dirty="0"/>
              <a:t>Seitenventrikel</a:t>
            </a:r>
          </a:p>
          <a:p>
            <a:pPr lvl="1"/>
            <a:r>
              <a:rPr lang="de-DE" altLang="de-DE" dirty="0"/>
              <a:t>1a - Vorderhorn</a:t>
            </a:r>
          </a:p>
          <a:p>
            <a:pPr lvl="1"/>
            <a:r>
              <a:rPr lang="de-DE" altLang="de-DE" dirty="0"/>
              <a:t>1b - Hinterhorn</a:t>
            </a:r>
          </a:p>
          <a:p>
            <a:pPr lvl="1"/>
            <a:r>
              <a:rPr lang="de-DE" altLang="de-DE" dirty="0"/>
              <a:t>2 - Unterhorn</a:t>
            </a:r>
          </a:p>
          <a:p>
            <a:endParaRPr lang="de-DE" altLang="de-DE" dirty="0"/>
          </a:p>
          <a:p>
            <a:r>
              <a:rPr lang="de-DE" altLang="de-DE" dirty="0"/>
              <a:t>3 - Dritter Ventrikel</a:t>
            </a:r>
          </a:p>
          <a:p>
            <a:endParaRPr lang="de-DE" altLang="de-DE" dirty="0"/>
          </a:p>
          <a:p>
            <a:r>
              <a:rPr lang="de-DE" altLang="de-DE" dirty="0"/>
              <a:t>4 - Vierter Ventrikel</a:t>
            </a:r>
          </a:p>
          <a:p>
            <a:endParaRPr lang="de-DE" altLang="de-DE" dirty="0"/>
          </a:p>
          <a:p>
            <a:r>
              <a:rPr lang="de-DE" altLang="de-DE" dirty="0"/>
              <a:t>Seitenventrikel sind für die Punktion wichtig 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C797976-23F8-4637-A35C-2DD0194F9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98563"/>
            <a:ext cx="4464745" cy="304804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D0057C5-0E17-4EEF-A69A-96D2E30642FC}"/>
              </a:ext>
            </a:extLst>
          </p:cNvPr>
          <p:cNvSpPr txBox="1"/>
          <p:nvPr/>
        </p:nvSpPr>
        <p:spPr>
          <a:xfrm>
            <a:off x="6922133" y="4145823"/>
            <a:ext cx="193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Frei nach [7]</a:t>
            </a:r>
          </a:p>
        </p:txBody>
      </p:sp>
    </p:spTree>
    <p:extLst>
      <p:ext uri="{BB962C8B-B14F-4D97-AF65-F5344CB8AC3E}">
        <p14:creationId xmlns:p14="http://schemas.microsoft.com/office/powerpoint/2010/main" val="387611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State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art</a:t>
            </a:r>
            <a:endParaRPr lang="de-DE" altLang="de-DE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dirty="0"/>
              <a:t>Region </a:t>
            </a:r>
            <a:r>
              <a:rPr lang="de-DE" altLang="de-DE" dirty="0" err="1"/>
              <a:t>Growing</a:t>
            </a:r>
            <a:endParaRPr lang="de-DE" altLang="de-DE" dirty="0"/>
          </a:p>
          <a:p>
            <a:pPr lvl="1"/>
            <a:r>
              <a:rPr lang="de-DE" altLang="de-DE" dirty="0"/>
              <a:t>Seed wählen</a:t>
            </a:r>
          </a:p>
          <a:p>
            <a:pPr lvl="1"/>
            <a:r>
              <a:rPr lang="de-DE" altLang="de-DE" dirty="0"/>
              <a:t>Kostenfunktion</a:t>
            </a:r>
          </a:p>
          <a:p>
            <a:endParaRPr lang="de-DE" altLang="de-DE" dirty="0"/>
          </a:p>
          <a:p>
            <a:r>
              <a:rPr lang="de-DE" altLang="de-DE" dirty="0" err="1"/>
              <a:t>Machine</a:t>
            </a:r>
            <a:r>
              <a:rPr lang="de-DE" altLang="de-DE" dirty="0"/>
              <a:t> Learning, </a:t>
            </a:r>
            <a:r>
              <a:rPr lang="de-DE" altLang="de-DE" dirty="0" err="1"/>
              <a:t>Tzeng</a:t>
            </a:r>
            <a:r>
              <a:rPr lang="de-DE" altLang="de-DE" dirty="0"/>
              <a:t> [2]</a:t>
            </a:r>
          </a:p>
          <a:p>
            <a:pPr lvl="1"/>
            <a:r>
              <a:rPr lang="de-DE" altLang="de-DE" dirty="0"/>
              <a:t>Mit 2 verschiedenen Farben Regionen markieren</a:t>
            </a:r>
          </a:p>
          <a:p>
            <a:endParaRPr lang="de-DE" altLang="de-DE" dirty="0"/>
          </a:p>
          <a:p>
            <a:r>
              <a:rPr lang="de-DE" altLang="de-DE" dirty="0"/>
              <a:t>Zweidimensional, Lan [3]</a:t>
            </a:r>
          </a:p>
          <a:p>
            <a:pPr lvl="1"/>
            <a:r>
              <a:rPr lang="de-DE" altLang="de-DE" dirty="0"/>
              <a:t>Klassifizierung von Strukturen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Clustering-basiert, Nguyen [4]</a:t>
            </a:r>
          </a:p>
          <a:p>
            <a:pPr lvl="1"/>
            <a:r>
              <a:rPr lang="de-DE" altLang="de-DE" dirty="0"/>
              <a:t>Geringe Berechnungszeiten</a:t>
            </a:r>
          </a:p>
          <a:p>
            <a:pPr lvl="1"/>
            <a:r>
              <a:rPr lang="de-DE" altLang="de-DE" dirty="0"/>
              <a:t>Eignet sich für die Problemstellung</a:t>
            </a:r>
          </a:p>
          <a:p>
            <a:pPr lvl="1"/>
            <a:r>
              <a:rPr lang="de-DE" altLang="de-DE" dirty="0"/>
              <a:t>Umsetzbar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2058" name="Picture 10" descr="Bildergebnis für machine learning">
            <a:extLst>
              <a:ext uri="{FF2B5EF4-FFF2-40B4-BE49-F238E27FC236}">
                <a16:creationId xmlns:a16="http://schemas.microsoft.com/office/drawing/2014/main" id="{185C732A-B214-46C1-AB38-F54A3FAA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72" y="1865958"/>
            <a:ext cx="1934254" cy="12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ildergebnis für histogram 2d">
            <a:extLst>
              <a:ext uri="{FF2B5EF4-FFF2-40B4-BE49-F238E27FC236}">
                <a16:creationId xmlns:a16="http://schemas.microsoft.com/office/drawing/2014/main" id="{CDFA793F-90B4-4AAA-B942-387F0C26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68" y="3457924"/>
            <a:ext cx="1658462" cy="12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49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Clustering-basiertes Verfahren von Nguyen</a:t>
            </a:r>
          </a:p>
          <a:p>
            <a:endParaRPr lang="de-DE" altLang="de-DE" dirty="0"/>
          </a:p>
          <a:p>
            <a:r>
              <a:rPr lang="de-DE" altLang="de-DE" dirty="0"/>
              <a:t>Gradient</a:t>
            </a:r>
          </a:p>
          <a:p>
            <a:endParaRPr lang="de-DE" altLang="de-DE" dirty="0"/>
          </a:p>
          <a:p>
            <a:r>
              <a:rPr lang="de-DE" altLang="de-DE" dirty="0"/>
              <a:t>LH-Werte</a:t>
            </a:r>
          </a:p>
          <a:p>
            <a:endParaRPr lang="de-DE" altLang="de-DE" dirty="0"/>
          </a:p>
          <a:p>
            <a:r>
              <a:rPr lang="de-DE" altLang="de-DE" dirty="0"/>
              <a:t>Clustering</a:t>
            </a:r>
          </a:p>
          <a:p>
            <a:pPr lvl="1"/>
            <a:r>
              <a:rPr lang="de-DE" altLang="de-DE" dirty="0"/>
              <a:t>LH-Raum</a:t>
            </a:r>
          </a:p>
          <a:p>
            <a:pPr lvl="1"/>
            <a:r>
              <a:rPr lang="de-DE" altLang="de-DE" dirty="0"/>
              <a:t>Volumenraum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076" name="Picture 4" descr="Bildergebnis für clustering">
            <a:extLst>
              <a:ext uri="{FF2B5EF4-FFF2-40B4-BE49-F238E27FC236}">
                <a16:creationId xmlns:a16="http://schemas.microsoft.com/office/drawing/2014/main" id="{F584712C-7742-4A3D-B80D-8144A9FD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68960"/>
            <a:ext cx="3981324" cy="229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Gradient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Vektor</a:t>
            </a:r>
          </a:p>
          <a:p>
            <a:r>
              <a:rPr lang="de-DE" altLang="de-DE" dirty="0"/>
              <a:t>Beschreibt die Richtung der größten Änderung der Intensitätswerte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B18D9-EE6D-4476-BBEB-3D923087E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0" y="2316684"/>
            <a:ext cx="6035439" cy="37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0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altLang="de-DE" dirty="0"/>
                  <a:t>Gradient nur zwischen den </a:t>
                </a:r>
                <a:r>
                  <a:rPr lang="de-DE" altLang="de-DE" dirty="0" err="1"/>
                  <a:t>Voxeln</a:t>
                </a:r>
                <a:r>
                  <a:rPr lang="de-DE" altLang="de-DE" dirty="0"/>
                  <a:t> berechenbar</a:t>
                </a:r>
              </a:p>
              <a:p>
                <a:r>
                  <a:rPr lang="de-DE" altLang="de-DE" dirty="0"/>
                  <a:t>Hongs Methode: Approximation-basiertes Verfahren</a:t>
                </a:r>
              </a:p>
              <a:p>
                <a:r>
                  <a:rPr lang="de-DE" dirty="0"/>
                  <a:t>Lokale 4x4x4 Nachbarschaft</a:t>
                </a:r>
              </a:p>
              <a:p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𝐺𝑧𝑥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𝐻𝑥𝑦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𝐼𝑥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𝐽𝑦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𝐾𝑧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de-DE" dirty="0"/>
              </a:p>
              <a:p>
                <a:r>
                  <a:rPr lang="de-DE" dirty="0"/>
                  <a:t>Lösen der Parameter mit „</a:t>
                </a:r>
                <a:r>
                  <a:rPr lang="de-DE" dirty="0" err="1"/>
                  <a:t>error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“ und der Methode der kleinsten Quadrate</a:t>
                </a: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alt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eqArr>
                      </m:e>
                    </m:d>
                    <m:r>
                      <a:rPr lang="de-DE" alt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de-DE" altLang="de-DE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eqArr>
                      </m:e>
                    </m:d>
                  </m:oMath>
                </a14:m>
                <a:endParaRPr lang="de-DE" altLang="de-DE" dirty="0"/>
              </a:p>
            </p:txBody>
          </p:sp>
        </mc:Choice>
        <mc:Fallback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3225C0-C528-472F-80FF-6FEBF3E6E3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3252534" cy="29223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97DE88-36CE-49C1-A3EA-EB5F8D480C1A}"/>
              </a:ext>
            </a:extLst>
          </p:cNvPr>
          <p:cNvSpPr txBox="1"/>
          <p:nvPr/>
        </p:nvSpPr>
        <p:spPr>
          <a:xfrm>
            <a:off x="6371275" y="6142724"/>
            <a:ext cx="2386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Entnommen aus [5]</a:t>
            </a:r>
          </a:p>
        </p:txBody>
      </p:sp>
    </p:spTree>
    <p:extLst>
      <p:ext uri="{BB962C8B-B14F-4D97-AF65-F5344CB8AC3E}">
        <p14:creationId xmlns:p14="http://schemas.microsoft.com/office/powerpoint/2010/main" val="277978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LH-Werte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0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altLang="de-DE" dirty="0"/>
                  <a:t>Low- und High-Werte</a:t>
                </a:r>
              </a:p>
              <a:p>
                <a:r>
                  <a:rPr lang="de-DE" altLang="de-DE" dirty="0" err="1"/>
                  <a:t>Voxel</a:t>
                </a:r>
                <a:r>
                  <a:rPr lang="de-DE" altLang="de-DE" dirty="0"/>
                  <a:t> sind:</a:t>
                </a:r>
              </a:p>
              <a:p>
                <a:pPr lvl="1"/>
                <a:r>
                  <a:rPr lang="de-DE" altLang="de-DE" dirty="0"/>
                  <a:t>Innerhalb eines Materials</a:t>
                </a:r>
              </a:p>
              <a:p>
                <a:pPr lvl="1"/>
                <a:r>
                  <a:rPr lang="de-DE" altLang="de-DE" dirty="0"/>
                  <a:t>An der Grenze zweier Materialien</a:t>
                </a:r>
              </a:p>
              <a:p>
                <a:r>
                  <a:rPr lang="de-DE" altLang="de-DE" dirty="0"/>
                  <a:t>Beschreibt Grenzen</a:t>
                </a:r>
              </a:p>
              <a:p>
                <a:endParaRPr lang="de-DE" altLang="de-DE" dirty="0"/>
              </a:p>
              <a:p>
                <a:r>
                  <a:rPr lang="de-DE" altLang="de-DE" dirty="0" err="1"/>
                  <a:t>Heun‘s</a:t>
                </a:r>
                <a:r>
                  <a:rPr lang="de-DE" altLang="de-DE" dirty="0"/>
                  <a:t> Methode</a:t>
                </a:r>
              </a:p>
              <a:p>
                <a:pPr lvl="1"/>
                <a:r>
                  <a:rPr lang="de-DE" altLang="de-DE" dirty="0"/>
                  <a:t>Modifizierte Euler Verfahren</a:t>
                </a:r>
              </a:p>
              <a:p>
                <a:r>
                  <a:rPr lang="de-DE" altLang="de-DE" dirty="0"/>
                  <a:t>Integration in Richtung und entgegengesetzter Richtung des Gradienten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altLang="de-DE" dirty="0"/>
              </a:p>
              <a:p>
                <a:r>
                  <a:rPr lang="de-DE" altLang="de-DE" dirty="0"/>
                  <a:t>Integration stoppt wenn der aktuelle Gradient Länge 0 hat</a:t>
                </a:r>
              </a:p>
              <a:p>
                <a:endParaRPr lang="de-DE" altLang="de-DE" dirty="0"/>
              </a:p>
              <a:p>
                <a:r>
                  <a:rPr lang="de-DE" altLang="de-DE" dirty="0"/>
                  <a:t>Umrechnung der Intensitätswerte</a:t>
                </a:r>
              </a:p>
              <a:p>
                <a:pPr marL="0" indent="0">
                  <a:buNone/>
                </a:pPr>
                <a:endParaRPr lang="de-DE" altLang="de-DE" dirty="0"/>
              </a:p>
            </p:txBody>
          </p:sp>
        </mc:Choice>
        <mc:Fallback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D34AD96-8668-4737-9603-C9FF98EE9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26104"/>
            <a:ext cx="3772335" cy="27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7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Clustering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altLang="de-DE" dirty="0" err="1"/>
              <a:t>Meanshiftclustering</a:t>
            </a:r>
            <a:endParaRPr lang="de-DE" altLang="de-DE" dirty="0"/>
          </a:p>
          <a:p>
            <a:pPr lvl="1"/>
            <a:r>
              <a:rPr lang="de-DE" altLang="de-DE" dirty="0"/>
              <a:t>Bestimmen einer Bandbreite und eines </a:t>
            </a:r>
            <a:r>
              <a:rPr lang="de-DE" altLang="de-DE" dirty="0" err="1"/>
              <a:t>Thresholdes</a:t>
            </a:r>
            <a:endParaRPr lang="de-DE" altLang="de-DE" dirty="0"/>
          </a:p>
          <a:p>
            <a:pPr lvl="1"/>
            <a:r>
              <a:rPr lang="de-DE" altLang="de-DE" dirty="0"/>
              <a:t>Zufälligen Punkt wählen</a:t>
            </a:r>
          </a:p>
          <a:p>
            <a:pPr lvl="1"/>
            <a:r>
              <a:rPr lang="de-DE" altLang="de-DE" dirty="0"/>
              <a:t>Alle Punkte im Umkreis der Bandbreite zum Cluster hinzufügen</a:t>
            </a:r>
          </a:p>
          <a:p>
            <a:pPr lvl="1"/>
            <a:r>
              <a:rPr lang="de-DE" altLang="de-DE" dirty="0"/>
              <a:t>Neuen Mittelpunkt berechnen</a:t>
            </a:r>
          </a:p>
          <a:p>
            <a:pPr lvl="1"/>
            <a:r>
              <a:rPr lang="de-DE" altLang="de-DE" dirty="0"/>
              <a:t>Wiederholen bis 2 aufeinanderfolgende Mittelpunkte eine Distanz kleiner als Threshold * Bandbreite haben</a:t>
            </a:r>
          </a:p>
          <a:p>
            <a:pPr lvl="1"/>
            <a:r>
              <a:rPr lang="de-DE" altLang="de-DE" dirty="0"/>
              <a:t>Für jeden Punkt wiederholen</a:t>
            </a:r>
          </a:p>
          <a:p>
            <a:pPr lvl="1"/>
            <a:r>
              <a:rPr lang="de-DE" altLang="de-DE" dirty="0"/>
              <a:t>Verschmelzen von ähnlichen Clustern</a:t>
            </a:r>
          </a:p>
          <a:p>
            <a:r>
              <a:rPr lang="de-DE" altLang="de-DE" dirty="0"/>
              <a:t>Über dem LH-Raum</a:t>
            </a:r>
          </a:p>
          <a:p>
            <a:r>
              <a:rPr lang="de-DE" altLang="de-DE" dirty="0"/>
              <a:t>Über dem Raum des Volumens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 err="1"/>
              <a:t>Voxel</a:t>
            </a:r>
            <a:r>
              <a:rPr lang="de-DE" altLang="de-DE" dirty="0"/>
              <a:t> der Cluster:</a:t>
            </a:r>
          </a:p>
          <a:p>
            <a:pPr lvl="1"/>
            <a:r>
              <a:rPr lang="de-DE" altLang="de-DE" dirty="0"/>
              <a:t>Haben ähnliche LH-Werte</a:t>
            </a:r>
          </a:p>
          <a:p>
            <a:pPr lvl="1"/>
            <a:r>
              <a:rPr lang="de-DE" altLang="de-DE" dirty="0"/>
              <a:t>Sind räumlich nah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5FE607-0749-4A1A-A9BE-1C88A412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561" y="3429000"/>
            <a:ext cx="2592536" cy="259253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CC28DC0-8748-4106-8B05-AA4DD6D5832D}"/>
              </a:ext>
            </a:extLst>
          </p:cNvPr>
          <p:cNvSpPr txBox="1"/>
          <p:nvPr/>
        </p:nvSpPr>
        <p:spPr>
          <a:xfrm>
            <a:off x="6948264" y="598997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[6]</a:t>
            </a:r>
          </a:p>
        </p:txBody>
      </p:sp>
    </p:spTree>
    <p:extLst>
      <p:ext uri="{BB962C8B-B14F-4D97-AF65-F5344CB8AC3E}">
        <p14:creationId xmlns:p14="http://schemas.microsoft.com/office/powerpoint/2010/main" val="838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_de" id="{E58EA59F-AEFC-4AF0-8242-9B56F65111F5}" vid="{FD0CB52A-1909-4ACC-9F0D-308A45691F74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1388</Words>
  <Application>Microsoft Office PowerPoint</Application>
  <PresentationFormat>Bildschirmpräsentation (4:3)</PresentationFormat>
  <Paragraphs>271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KIT-PPT_Master_dt_2016</vt:lpstr>
      <vt:lpstr>PowerPoint-Präsentation</vt:lpstr>
      <vt:lpstr>Motivation</vt:lpstr>
      <vt:lpstr>Ventrikelsystem</vt:lpstr>
      <vt:lpstr>State of the art</vt:lpstr>
      <vt:lpstr>Methode</vt:lpstr>
      <vt:lpstr>Methode – Gradient</vt:lpstr>
      <vt:lpstr>Methode – Gradient</vt:lpstr>
      <vt:lpstr>Methode – LH-Werte</vt:lpstr>
      <vt:lpstr>Methode – Clustering</vt:lpstr>
      <vt:lpstr>Design</vt:lpstr>
      <vt:lpstr>Design</vt:lpstr>
      <vt:lpstr>Implementierung</vt:lpstr>
      <vt:lpstr>Ergebnisse – Datensätze</vt:lpstr>
      <vt:lpstr>Ergebnisse – Segmentierung</vt:lpstr>
      <vt:lpstr>Ergebnisse – Segmentierung</vt:lpstr>
      <vt:lpstr>Ergebnisse – Segmentierung</vt:lpstr>
      <vt:lpstr>Ergebnisse – Interview Arzt</vt:lpstr>
      <vt:lpstr>Ergebnisse – Interview Arzt</vt:lpstr>
      <vt:lpstr>Ergebnisse – Benutzerfreundlichkeit</vt:lpstr>
      <vt:lpstr>Ergebnisse – Berechnungszeit</vt:lpstr>
      <vt:lpstr>Fazit &amp; Ausblick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</dc:creator>
  <cp:lastModifiedBy>Lukas</cp:lastModifiedBy>
  <cp:revision>149</cp:revision>
  <dcterms:created xsi:type="dcterms:W3CDTF">2018-10-07T08:26:21Z</dcterms:created>
  <dcterms:modified xsi:type="dcterms:W3CDTF">2018-10-10T12:46:51Z</dcterms:modified>
</cp:coreProperties>
</file>