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2" r:id="rId7"/>
    <p:sldId id="263" r:id="rId8"/>
    <p:sldId id="264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C6CE9-3762-4FC2-9D41-93FADA386A25}" v="1521" dt="2021-05-03T01:28:40.155"/>
    <p1510:client id="{6320C49F-202C-B000-DC1E-F436A74D5BC4}" v="228" dt="2021-05-03T02:01:15.733"/>
    <p1510:client id="{65101572-0AF2-4975-631C-867A39118AA8}" v="19" dt="2021-05-03T02:02:57.308"/>
    <p1510:client id="{FCF1C59F-9028-B000-DC1E-F6DB731B5C68}" v="4" dt="2021-05-08T17:22:10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  <a:cs typeface="Calibri Light"/>
              </a:rPr>
              <a:t>EMOTION AI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454" y="3840156"/>
            <a:ext cx="460534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NEIL SAWANT</a:t>
            </a:r>
          </a:p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SHREYA CHITTARI</a:t>
            </a:r>
          </a:p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GUIDE-</a:t>
            </a:r>
          </a:p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VAHID BEHZADAN</a:t>
            </a:r>
          </a:p>
        </p:txBody>
      </p:sp>
      <p:pic>
        <p:nvPicPr>
          <p:cNvPr id="5" name="Picture 4" descr="Cute yellow robot">
            <a:extLst>
              <a:ext uri="{FF2B5EF4-FFF2-40B4-BE49-F238E27FC236}">
                <a16:creationId xmlns:a16="http://schemas.microsoft.com/office/drawing/2014/main" id="{B6B9D2EB-3BAC-4924-B486-E311FBDAA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3948" r="-2" b="-2"/>
          <a:stretch/>
        </p:blipFill>
        <p:spPr>
          <a:xfrm>
            <a:off x="5800734" y="1133963"/>
            <a:ext cx="5917401" cy="4590073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FD625-B985-436B-867A-91BFD234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cs typeface="Calibri Light"/>
              </a:rPr>
              <a:t>Facial Expression detection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20E9-CC29-4787-9FD0-486C41BF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204"/>
            <a:ext cx="4631033" cy="25770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Again we have another dataset as folows:</a:t>
            </a: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56A514C-D819-4B7D-92A3-0EB3654F6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52" r="5817" b="-1"/>
          <a:stretch/>
        </p:blipFill>
        <p:spPr>
          <a:xfrm>
            <a:off x="6515727" y="1159668"/>
            <a:ext cx="5676273" cy="569833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40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8F1FE-0754-42D5-9FA3-8F900B56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ea typeface="+mj-lt"/>
                <a:cs typeface="+mj-lt"/>
              </a:rPr>
              <a:t>Artificial neural Networks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0DDA-CA19-487A-A9FE-2CBC2339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204"/>
            <a:ext cx="4631033" cy="25770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The brain has over 100 billion neurons communicating through electrical &amp; chemical signals. Neurons communicate with each other and help us see, think, and generate ideas.</a:t>
            </a: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The brain has over 100 billion neurons communicating through electrical &amp; chemical signals. Neurons communicate with each other and help us see, think, and generate ideas.</a:t>
            </a: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The neuron collects signals from input channels named dendrites, processes information in its nucleus, and then generates an output in a long thin branch called axon.</a:t>
            </a:r>
            <a:endParaRPr lang="en-US" sz="14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DC48CDF-E1FC-41AF-B3DD-5471276C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727" y="2302790"/>
            <a:ext cx="5676273" cy="455520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437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47D5C-475C-4BA5-803F-725FD01C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Gradient Descent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AC06-3E8D-4D40-9664-4316B9481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Gradient descent is an optimization algorithm used to obtain the optimized network weight and bias values 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It works by iteratively trying to minimize the cost function 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It works by calculating the gradient of the cost function and moving in the negative direction until the local/global minimum is achieved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If the positive of the gradient is taken, local/global maximum is achieved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The size of the steps taken are called the learning rate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If learning rate increases, the area covered in the search space will increase so we might reach global minimum faster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8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97C41-E42E-44E0-A0E5-B14F2CB7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Convolutional Neural Networks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7C6B0-FB69-45B6-B0C7-981F9EF82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20204"/>
            <a:ext cx="4631033" cy="25770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A Convolutional Neural Network (ConvNet/CNN) is a Deep Learning algorithm which can take in an input image, assign importance (learnable weights and biases) to various aspects/objects in the image and be able to differentiate one from the other. The pre-processing required in a ConvNet is much lower as compared to other classification algorithms. While in primitive methods filters are hand-engineered, with enough training, ConvNets have the ability to learn these filters/characteristics.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32B40F9-2EC4-495B-85BA-D65CB4663F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5727" y="4530728"/>
            <a:ext cx="5676273" cy="23272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47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F2D14-9310-4C95-BA99-93D0069C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Resnets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17B8-4FC6-4D4A-B55B-F00A8B873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A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s CNNs grow deeper, vanishing gradient tend to occur which negatively impact network performance.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Vanishing gradient problem occurs when the gradient is back -propagated to earlier layers which results in a very small gradient. 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Residual Neural Network includes “skip connection” feature which enables training of 152 layers without vanishing gradient issues.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Resnet works by adding “identity mappings” on top of CNN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ImageNet contains 11 million images and 11,000 categories.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ImageNet is used to train ResNet deep network.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6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86F59-2DD1-44EF-970E-4BEA7EC1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Training and Testing data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165D-79DC-4FBE-A8D7-A5BA5BB7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Data set is generally divided into 80% for training and 20% for testing.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Sometimes, we might include cross validation dataset as well and then we divide it into 60%, 20%, 20% segments for training, validation, and testing, respectively (numbers may vary).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Training set: Used for gradient calculation and weight update 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Validation set: Used for cross -validation to assess training quality as training proceeds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Cross validation is implemented to overcome over-fitting which occurs when algorithm focuses on training set details at cost of losing generalization ability.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Testing set: Used for testing trained network 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206CA-10E6-4143-BE7D-8451D395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chemeClr val="bg1"/>
                </a:solidFill>
                <a:ea typeface="+mj-lt"/>
                <a:cs typeface="+mj-lt"/>
              </a:rPr>
              <a:t>Serve Trained trained model in Tensorflow</a:t>
            </a:r>
            <a:endParaRPr lang="en-US" sz="37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2C0F-145E-4917-89A6-D4D8750E0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Let’s assume that we already trained our model and it is generating good results on the testing data.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Now, we want to integrate our trained Tensorflow model into a web app and deploy the model in production level environment.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The following objective can be obtained using TensorFlow Serving. TensorFlow Serving is a high -performance serving system for machine learning models, designed for production environments.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With the help of TensorFlow Serving, we can easily deploy new algorithms to make predictions.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In -order to serve the trained model using TensorFlow Serving, we need to save the model in the format that is suitable for serving using TensorFlow Serving.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The model will have a version number and will be saved in a structured directory.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After the model is saved, we can now use TensorFlow Serving to start making inference requests using a specific version of our trained model "servable"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1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36021-C22E-49B9-BE3B-2BCE9A39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  <a:cs typeface="Calibri Light"/>
              </a:rPr>
              <a:t>Emotion AI</a:t>
            </a:r>
            <a:endParaRPr lang="en-US" sz="800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5892-0A09-4A51-B96B-4FD4076D3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Emotion AI refers to artificial intelligence that detects and interprets human emotional signals. The last thing a human expects is to replicate his own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behaviour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or expression and we are trying to build a model to predict one. The project focuses on 2 major points which are key point facial detection and facial expression prediction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5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58FEB-2402-424B-9E00-BF4464DE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  <a:cs typeface="Calibri Light"/>
              </a:rPr>
              <a:t>Project Details</a:t>
            </a:r>
            <a:endParaRPr lang="en-US" sz="8000">
              <a:solidFill>
                <a:schemeClr val="bg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4F55-CB47-40DC-88C6-95390393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9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900" dirty="0">
                <a:solidFill>
                  <a:schemeClr val="bg1"/>
                </a:solidFill>
                <a:cs typeface="Calibri"/>
              </a:rPr>
              <a:t>Key Facial Points Detection</a:t>
            </a:r>
          </a:p>
          <a:p>
            <a:r>
              <a:rPr lang="en-US" sz="1900" dirty="0">
                <a:solidFill>
                  <a:schemeClr val="bg1"/>
                </a:solidFill>
                <a:cs typeface="Calibri"/>
              </a:rPr>
              <a:t>Facial Expression detection</a:t>
            </a:r>
          </a:p>
          <a:p>
            <a:r>
              <a:rPr lang="en-US" sz="1900" dirty="0">
                <a:solidFill>
                  <a:schemeClr val="bg1"/>
                </a:solidFill>
                <a:cs typeface="Calibri"/>
              </a:rPr>
              <a:t>Artificial neural Networks</a:t>
            </a:r>
          </a:p>
          <a:p>
            <a:r>
              <a:rPr lang="en-US" sz="1900" dirty="0">
                <a:solidFill>
                  <a:schemeClr val="bg1"/>
                </a:solidFill>
                <a:cs typeface="Calibri"/>
              </a:rPr>
              <a:t>Gradient descent Algorithm</a:t>
            </a:r>
          </a:p>
          <a:p>
            <a:r>
              <a:rPr lang="en-US" sz="1900" dirty="0">
                <a:solidFill>
                  <a:schemeClr val="bg1"/>
                </a:solidFill>
                <a:cs typeface="Calibri"/>
              </a:rPr>
              <a:t>Convolutional Neural Networks </a:t>
            </a:r>
          </a:p>
          <a:p>
            <a:r>
              <a:rPr lang="en-US" sz="1900" dirty="0" err="1">
                <a:solidFill>
                  <a:schemeClr val="bg1"/>
                </a:solidFill>
                <a:cs typeface="Calibri"/>
              </a:rPr>
              <a:t>Resnets</a:t>
            </a:r>
          </a:p>
          <a:p>
            <a:r>
              <a:rPr lang="en-US" sz="1900" dirty="0">
                <a:solidFill>
                  <a:schemeClr val="bg1"/>
                </a:solidFill>
                <a:cs typeface="Calibri"/>
              </a:rPr>
              <a:t>Training and Testing data</a:t>
            </a:r>
          </a:p>
          <a:p>
            <a:r>
              <a:rPr lang="en-US" sz="1900" dirty="0">
                <a:solidFill>
                  <a:schemeClr val="bg1"/>
                </a:solidFill>
                <a:cs typeface="Calibri"/>
              </a:rPr>
              <a:t>Serve trained model in </a:t>
            </a:r>
            <a:r>
              <a:rPr lang="en-US" sz="1900" dirty="0" err="1">
                <a:solidFill>
                  <a:schemeClr val="bg1"/>
                </a:solidFill>
                <a:cs typeface="Calibri"/>
              </a:rPr>
              <a:t>Tensorflow</a:t>
            </a:r>
            <a:r>
              <a:rPr lang="en-US" sz="1900" dirty="0">
                <a:solidFill>
                  <a:schemeClr val="bg1"/>
                </a:solidFill>
                <a:cs typeface="Calibri"/>
              </a:rPr>
              <a:t> </a:t>
            </a:r>
          </a:p>
          <a:p>
            <a:endParaRPr lang="en-US" sz="19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19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br>
              <a:rPr lang="en-US" sz="1900" dirty="0"/>
            </a:br>
            <a:endParaRPr lang="en-US" sz="1900">
              <a:solidFill>
                <a:schemeClr val="bg1"/>
              </a:solidFill>
              <a:cs typeface="Calibri" panose="020F0502020204030204"/>
            </a:endParaRPr>
          </a:p>
          <a:p>
            <a:endParaRPr lang="en-US" sz="1900">
              <a:solidFill>
                <a:schemeClr val="bg1"/>
              </a:solidFill>
              <a:cs typeface="Calibri" panose="020F0502020204030204"/>
            </a:endParaRPr>
          </a:p>
          <a:p>
            <a:endParaRPr lang="en-US" sz="19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766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1A383-41AB-4A33-8770-71B24F74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Key Facial Points Detection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3033-5950-487A-9181-DC3DCB1B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Dataset consists of x and y coordinates with 15 facial key points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The images are 96 by 96 pixels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The images are gray scale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2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94C39-5DFF-40DE-A7FD-780C9EC1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cs typeface="Calibri Light"/>
              </a:rPr>
              <a:t>Key Facial Points Detection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92A7-D16E-442D-A7C0-9A680D5D3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204"/>
            <a:ext cx="4631033" cy="25770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The data set also conists of following variables</a:t>
            </a:r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8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288EFC6C-A85D-4EE1-9690-9072D8E8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551" y="1851006"/>
            <a:ext cx="4830870" cy="495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1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FE9F9-0B82-43D7-A9E7-EF26E6B7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Image visualizations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4D83-0DF5-4D46-A551-43907C4B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Plotting random images from the dataset along with facial keypoints</a:t>
            </a:r>
            <a:endParaRPr lang="en-US" sz="20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Image data is obtained from df['Image'] and plotted using plt.imshow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Access their value using .loc command,where we get the values for  coordinates of the image based on the column it is refering to.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5" descr="A picture containing text, different, looking, same&#10;&#10;Description automatically generated">
            <a:extLst>
              <a:ext uri="{FF2B5EF4-FFF2-40B4-BE49-F238E27FC236}">
                <a16:creationId xmlns:a16="http://schemas.microsoft.com/office/drawing/2014/main" id="{DF359675-ECAA-487B-9A2C-D911617FB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727" y="1769470"/>
            <a:ext cx="4562263" cy="331904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1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4CC47-FD5E-4E69-99AE-17742D31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Image Augmentation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DFD7-44FB-407E-9A4F-A416EA2D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Obtain the columns in the 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dataframe</a:t>
            </a:r>
            <a:endParaRPr lang="en-US" sz="1600" dirty="0" err="1">
              <a:solidFill>
                <a:schemeClr val="bg1"/>
              </a:solidFill>
              <a:cs typeface="Calibri" panose="020F0502020204030204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Flip the images along y axis</a:t>
            </a:r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cs typeface="Calibri"/>
              </a:rPr>
              <a:t>Y coordinate remains same as we are flipping horizontally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Only x 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coordiante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values would change, all we have to do is to subtract our initial x-coordinate values from width of the image(96)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Show Original image</a:t>
            </a:r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cs typeface="Calibri"/>
              </a:rPr>
              <a:t>Show Flipped image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Concatenate the original 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dataframe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with the augmented 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dataframe</a:t>
            </a:r>
            <a:endParaRPr lang="en-US" sz="1600" dirty="0" err="1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Increasing the brightness of the image</a:t>
            </a:r>
            <a:endParaRPr lang="en-US" sz="1600" dirty="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677E5-AC55-4D9A-92DC-02244484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2800">
                <a:solidFill>
                  <a:schemeClr val="bg1"/>
                </a:solidFill>
              </a:rPr>
              <a:t>DATA NORMALIZATION AND TRAINING DATA PREPARATION</a:t>
            </a:r>
          </a:p>
          <a:p>
            <a:pPr algn="r"/>
            <a:endParaRPr lang="en-US" sz="280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C191-2EF2-4CF1-8CAF-FC802D622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Obtain the value of images which is present in the 31st column</a:t>
            </a:r>
            <a:endParaRPr lang="en-US" sz="20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Normalize the images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Create an empty array of shape (x, 96, 96, 1) to feed the model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Iterate through the img list and add image values to the empty array after expanding it's dimension from (96, 96) to (96, 96, 1)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Convert the array type to float32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Obtain the value of x &amp; y coordinates which are to used as target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Split the data into train and test data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1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63A0B-DB42-44A2-87A5-9CAF9908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Facial Expression detection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B767-07F6-420B-90CE-789BF1EDE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cs typeface="Calibri"/>
              </a:rPr>
              <a:t>The dataset consists of images that belong to 5 categories: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Anger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Disgust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Sad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Happy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Surprise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EMOTION AI</vt:lpstr>
      <vt:lpstr>Emotion AI</vt:lpstr>
      <vt:lpstr>Project Details</vt:lpstr>
      <vt:lpstr>Key Facial Points Detection</vt:lpstr>
      <vt:lpstr>Key Facial Points Detection</vt:lpstr>
      <vt:lpstr>Image visualizations</vt:lpstr>
      <vt:lpstr>Image Augmentation</vt:lpstr>
      <vt:lpstr>DATA NORMALIZATION AND TRAINING DATA PREPARATION </vt:lpstr>
      <vt:lpstr>Facial Expression detection</vt:lpstr>
      <vt:lpstr>Facial Expression detection</vt:lpstr>
      <vt:lpstr>Artificial neural Networks</vt:lpstr>
      <vt:lpstr>Gradient Descent</vt:lpstr>
      <vt:lpstr>Convolutional Neural Networks</vt:lpstr>
      <vt:lpstr>Resnets</vt:lpstr>
      <vt:lpstr>Training and Testing data</vt:lpstr>
      <vt:lpstr>Serve Trained trained model in Tensorflow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30</cp:revision>
  <dcterms:created xsi:type="dcterms:W3CDTF">2021-05-02T15:38:27Z</dcterms:created>
  <dcterms:modified xsi:type="dcterms:W3CDTF">2021-05-09T19:25:50Z</dcterms:modified>
</cp:coreProperties>
</file>