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447" r:id="rId2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1AD"/>
    <a:srgbClr val="BA0000"/>
    <a:srgbClr val="EA6B6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5442" autoAdjust="0"/>
  </p:normalViewPr>
  <p:slideViewPr>
    <p:cSldViewPr snapToGrid="0">
      <p:cViewPr varScale="1">
        <p:scale>
          <a:sx n="155" d="100"/>
          <a:sy n="155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90BF7-A6F5-44DD-992C-278DD4A1FC7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D01D-4341-41B4-B96B-0410E0F0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0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533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1pPr>
    <a:lvl2pPr marL="285266" algn="l" defTabSz="570533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2pPr>
    <a:lvl3pPr marL="570533" algn="l" defTabSz="570533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3pPr>
    <a:lvl4pPr marL="855799" algn="l" defTabSz="570533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4pPr>
    <a:lvl5pPr marL="1141065" algn="l" defTabSz="570533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5pPr>
    <a:lvl6pPr marL="1426332" algn="l" defTabSz="570533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6pPr>
    <a:lvl7pPr marL="1711598" algn="l" defTabSz="570533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7pPr>
    <a:lvl8pPr marL="1996864" algn="l" defTabSz="570533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8pPr>
    <a:lvl9pPr marL="2282131" algn="l" defTabSz="570533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3D01D-4341-41B4-B96B-0410E0F0A0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95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8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8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2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4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3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7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8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ADC3-0BDE-4139-9336-F1B2F97A10A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5F0D-0100-47C3-B240-2E4FB749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7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2D1CEEC-EBE7-2607-EA49-196152D8F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" y="3408715"/>
            <a:ext cx="622857" cy="37314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246460C-8B38-68CB-B2B3-9EFDF0C1E146}"/>
              </a:ext>
            </a:extLst>
          </p:cNvPr>
          <p:cNvSpPr txBox="1"/>
          <p:nvPr/>
        </p:nvSpPr>
        <p:spPr>
          <a:xfrm>
            <a:off x="1370617" y="3306303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+mj-lt"/>
                <a:cs typeface="Calibri" panose="020F0502020204030204" pitchFamily="34" charset="0"/>
              </a:rPr>
              <a:t>Rain-aware</a:t>
            </a:r>
            <a:endParaRPr kumimoji="1" lang="zh-CN" altLang="en-US" sz="116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2427A5-C849-E9D5-AB0A-CAA48E85BDCF}"/>
              </a:ext>
            </a:extLst>
          </p:cNvPr>
          <p:cNvSpPr txBox="1"/>
          <p:nvPr/>
        </p:nvSpPr>
        <p:spPr>
          <a:xfrm rot="5400000">
            <a:off x="2034027" y="3958644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+mj-lt"/>
                <a:cs typeface="Calibri" panose="020F0502020204030204" pitchFamily="34" charset="0"/>
              </a:rPr>
              <a:t>Detail-aware</a:t>
            </a:r>
            <a:endParaRPr kumimoji="1" lang="zh-CN" altLang="en-US" sz="116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C242C97-963B-CC36-2F7C-F06C5732B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" y="3827529"/>
            <a:ext cx="620127" cy="34405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37F6CD-9F52-8D3F-D1E6-0CE40B7ED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182" y="4220030"/>
            <a:ext cx="620127" cy="42930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964A41C7-5B74-9A9B-FAD9-99F0D278E9DF}"/>
              </a:ext>
            </a:extLst>
          </p:cNvPr>
          <p:cNvSpPr txBox="1"/>
          <p:nvPr/>
        </p:nvSpPr>
        <p:spPr>
          <a:xfrm>
            <a:off x="1128452" y="4583655"/>
            <a:ext cx="160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Rain-/detail-aware </a:t>
            </a:r>
          </a:p>
          <a:p>
            <a:r>
              <a:rPr kumimoji="1" lang="en-US" altLang="zh-CN" sz="1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contrastive learning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531" name="组合 530">
            <a:extLst>
              <a:ext uri="{FF2B5EF4-FFF2-40B4-BE49-F238E27FC236}">
                <a16:creationId xmlns:a16="http://schemas.microsoft.com/office/drawing/2014/main" id="{5B63B0B9-DBEE-3607-A8C7-4FA0F649E6BC}"/>
              </a:ext>
            </a:extLst>
          </p:cNvPr>
          <p:cNvGrpSpPr/>
          <p:nvPr/>
        </p:nvGrpSpPr>
        <p:grpSpPr>
          <a:xfrm>
            <a:off x="1270726" y="3645539"/>
            <a:ext cx="1035163" cy="957894"/>
            <a:chOff x="9824679" y="3420114"/>
            <a:chExt cx="1542513" cy="1377300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2FA29DE-06D2-7A02-4B77-3655547B7D59}"/>
                </a:ext>
              </a:extLst>
            </p:cNvPr>
            <p:cNvSpPr/>
            <p:nvPr/>
          </p:nvSpPr>
          <p:spPr>
            <a:xfrm>
              <a:off x="9824679" y="3420114"/>
              <a:ext cx="1542513" cy="1377300"/>
            </a:xfrm>
            <a:prstGeom prst="roundRect">
              <a:avLst>
                <a:gd name="adj" fmla="val 6603"/>
              </a:avLst>
            </a:prstGeom>
            <a:solidFill>
              <a:srgbClr val="F5F5F5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6102789-053E-23B0-6D09-388E5C1752EC}"/>
                </a:ext>
              </a:extLst>
            </p:cNvPr>
            <p:cNvSpPr/>
            <p:nvPr/>
          </p:nvSpPr>
          <p:spPr>
            <a:xfrm>
              <a:off x="9970889" y="3512887"/>
              <a:ext cx="75304" cy="75304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4A16DF5-D1DB-7D2F-BCE8-A34464BFF9DC}"/>
                </a:ext>
              </a:extLst>
            </p:cNvPr>
            <p:cNvSpPr/>
            <p:nvPr/>
          </p:nvSpPr>
          <p:spPr>
            <a:xfrm>
              <a:off x="9887513" y="3639315"/>
              <a:ext cx="75304" cy="75304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698BBD7-9B4A-EC3A-39C2-7A5E46DF058F}"/>
                </a:ext>
              </a:extLst>
            </p:cNvPr>
            <p:cNvSpPr/>
            <p:nvPr/>
          </p:nvSpPr>
          <p:spPr>
            <a:xfrm>
              <a:off x="10082730" y="3610525"/>
              <a:ext cx="75304" cy="75304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9C32B13-CC6C-B1B7-4A92-E359E314CCED}"/>
                </a:ext>
              </a:extLst>
            </p:cNvPr>
            <p:cNvSpPr/>
            <p:nvPr/>
          </p:nvSpPr>
          <p:spPr>
            <a:xfrm>
              <a:off x="10187821" y="3496976"/>
              <a:ext cx="75304" cy="75304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D900543-CB5C-572C-8AAE-111523FE53E7}"/>
                </a:ext>
              </a:extLst>
            </p:cNvPr>
            <p:cNvSpPr/>
            <p:nvPr/>
          </p:nvSpPr>
          <p:spPr>
            <a:xfrm>
              <a:off x="9996764" y="3760516"/>
              <a:ext cx="75304" cy="75304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C333D8A-D0CB-FA9C-313B-2DBB021474B4}"/>
                </a:ext>
              </a:extLst>
            </p:cNvPr>
            <p:cNvSpPr/>
            <p:nvPr/>
          </p:nvSpPr>
          <p:spPr>
            <a:xfrm>
              <a:off x="9868258" y="3802943"/>
              <a:ext cx="75304" cy="75304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234F99D-4876-0FA3-49AB-06F957BC52E5}"/>
                </a:ext>
              </a:extLst>
            </p:cNvPr>
            <p:cNvSpPr/>
            <p:nvPr/>
          </p:nvSpPr>
          <p:spPr>
            <a:xfrm>
              <a:off x="10207245" y="3644450"/>
              <a:ext cx="75304" cy="75304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6A57DE4-2105-B785-C57D-5B555342473A}"/>
                </a:ext>
              </a:extLst>
            </p:cNvPr>
            <p:cNvSpPr/>
            <p:nvPr/>
          </p:nvSpPr>
          <p:spPr>
            <a:xfrm>
              <a:off x="10774491" y="4416034"/>
              <a:ext cx="75304" cy="753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A9B11A2-D616-DABE-84C5-EAF07AD9DD0E}"/>
                </a:ext>
              </a:extLst>
            </p:cNvPr>
            <p:cNvSpPr/>
            <p:nvPr/>
          </p:nvSpPr>
          <p:spPr>
            <a:xfrm>
              <a:off x="10755171" y="4568942"/>
              <a:ext cx="75304" cy="753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8DCDE45-33DB-086F-9C4F-09D0159C5D09}"/>
                </a:ext>
              </a:extLst>
            </p:cNvPr>
            <p:cNvSpPr/>
            <p:nvPr/>
          </p:nvSpPr>
          <p:spPr>
            <a:xfrm>
              <a:off x="10944419" y="4490447"/>
              <a:ext cx="75304" cy="753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2C402FC-FDF3-7D88-91E5-DB0907BEE598}"/>
                </a:ext>
              </a:extLst>
            </p:cNvPr>
            <p:cNvSpPr/>
            <p:nvPr/>
          </p:nvSpPr>
          <p:spPr>
            <a:xfrm>
              <a:off x="11059012" y="4531126"/>
              <a:ext cx="75304" cy="753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5418388-D6C0-3C33-24FE-8CFECBA9948C}"/>
                </a:ext>
              </a:extLst>
            </p:cNvPr>
            <p:cNvSpPr/>
            <p:nvPr/>
          </p:nvSpPr>
          <p:spPr>
            <a:xfrm>
              <a:off x="10849795" y="4527358"/>
              <a:ext cx="75304" cy="753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4DBC49D-291B-180C-C00B-9779E17C7E6D}"/>
                </a:ext>
              </a:extLst>
            </p:cNvPr>
            <p:cNvSpPr/>
            <p:nvPr/>
          </p:nvSpPr>
          <p:spPr>
            <a:xfrm>
              <a:off x="10878279" y="4646433"/>
              <a:ext cx="75304" cy="753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43400B0-DDB2-569B-D17D-43FC74D579E3}"/>
                </a:ext>
              </a:extLst>
            </p:cNvPr>
            <p:cNvSpPr/>
            <p:nvPr/>
          </p:nvSpPr>
          <p:spPr>
            <a:xfrm>
              <a:off x="10699187" y="4278431"/>
              <a:ext cx="75304" cy="753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516FC33-40E0-1765-7106-1F888EDA023A}"/>
                </a:ext>
              </a:extLst>
            </p:cNvPr>
            <p:cNvSpPr/>
            <p:nvPr/>
          </p:nvSpPr>
          <p:spPr>
            <a:xfrm>
              <a:off x="10650391" y="4453686"/>
              <a:ext cx="75304" cy="753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6CEAF67-990A-A827-2973-F06D9C88E4D5}"/>
                </a:ext>
              </a:extLst>
            </p:cNvPr>
            <p:cNvSpPr/>
            <p:nvPr/>
          </p:nvSpPr>
          <p:spPr>
            <a:xfrm>
              <a:off x="10413554" y="3965595"/>
              <a:ext cx="75304" cy="753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98A095-DB44-A9C9-B668-ECFC1C2536FF}"/>
                </a:ext>
              </a:extLst>
            </p:cNvPr>
            <p:cNvSpPr/>
            <p:nvPr/>
          </p:nvSpPr>
          <p:spPr>
            <a:xfrm>
              <a:off x="10284995" y="4068998"/>
              <a:ext cx="75304" cy="753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195A298-3462-9A0D-310E-5586892EB81C}"/>
                </a:ext>
              </a:extLst>
            </p:cNvPr>
            <p:cNvSpPr/>
            <p:nvPr/>
          </p:nvSpPr>
          <p:spPr>
            <a:xfrm>
              <a:off x="10424858" y="4119022"/>
              <a:ext cx="75304" cy="753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2CA60C3-DBAE-097D-9FBD-7A7D3E80C21B}"/>
                </a:ext>
              </a:extLst>
            </p:cNvPr>
            <p:cNvSpPr/>
            <p:nvPr/>
          </p:nvSpPr>
          <p:spPr>
            <a:xfrm>
              <a:off x="10520632" y="4003247"/>
              <a:ext cx="75304" cy="753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B19EAB5-A806-BD41-2473-3AD9FD1584CA}"/>
                </a:ext>
              </a:extLst>
            </p:cNvPr>
            <p:cNvSpPr/>
            <p:nvPr/>
          </p:nvSpPr>
          <p:spPr>
            <a:xfrm>
              <a:off x="10564721" y="4100446"/>
              <a:ext cx="75304" cy="753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0A059E1-228F-07C9-EAC5-08FF7D4A70A3}"/>
                </a:ext>
              </a:extLst>
            </p:cNvPr>
            <p:cNvSpPr/>
            <p:nvPr/>
          </p:nvSpPr>
          <p:spPr>
            <a:xfrm>
              <a:off x="10251264" y="4196107"/>
              <a:ext cx="75304" cy="753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FB4AF64-53B8-F5BE-95A2-39D6A24DFAD7}"/>
                </a:ext>
              </a:extLst>
            </p:cNvPr>
            <p:cNvSpPr/>
            <p:nvPr/>
          </p:nvSpPr>
          <p:spPr>
            <a:xfrm>
              <a:off x="10612739" y="3871972"/>
              <a:ext cx="75304" cy="753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2F2A984-DF9C-4B67-B98D-CBE4B4C584F0}"/>
                </a:ext>
              </a:extLst>
            </p:cNvPr>
            <p:cNvSpPr/>
            <p:nvPr/>
          </p:nvSpPr>
          <p:spPr>
            <a:xfrm>
              <a:off x="10658601" y="3992945"/>
              <a:ext cx="75304" cy="753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453" name="椭圆 452">
              <a:extLst>
                <a:ext uri="{FF2B5EF4-FFF2-40B4-BE49-F238E27FC236}">
                  <a16:creationId xmlns:a16="http://schemas.microsoft.com/office/drawing/2014/main" id="{E16830EA-B80B-5A4A-7B5C-1403E0372C59}"/>
                </a:ext>
              </a:extLst>
            </p:cNvPr>
            <p:cNvSpPr/>
            <p:nvPr/>
          </p:nvSpPr>
          <p:spPr>
            <a:xfrm>
              <a:off x="10230859" y="3941160"/>
              <a:ext cx="75304" cy="753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  <p:sp>
          <p:nvSpPr>
            <p:cNvPr id="457" name="椭圆 456">
              <a:extLst>
                <a:ext uri="{FF2B5EF4-FFF2-40B4-BE49-F238E27FC236}">
                  <a16:creationId xmlns:a16="http://schemas.microsoft.com/office/drawing/2014/main" id="{B46A2EA3-D6E4-A712-6934-250C11C9513F}"/>
                </a:ext>
              </a:extLst>
            </p:cNvPr>
            <p:cNvSpPr/>
            <p:nvPr/>
          </p:nvSpPr>
          <p:spPr>
            <a:xfrm>
              <a:off x="10869115" y="4300272"/>
              <a:ext cx="75304" cy="753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6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2" name="文本框 461">
                <a:extLst>
                  <a:ext uri="{FF2B5EF4-FFF2-40B4-BE49-F238E27FC236}">
                    <a16:creationId xmlns:a16="http://schemas.microsoft.com/office/drawing/2014/main" id="{5C86D1CD-6B49-19DB-C586-75E917EEA474}"/>
                  </a:ext>
                </a:extLst>
              </p:cNvPr>
              <p:cNvSpPr txBox="1"/>
              <p:nvPr/>
            </p:nvSpPr>
            <p:spPr>
              <a:xfrm>
                <a:off x="0" y="4623215"/>
                <a:ext cx="922368" cy="53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𝒟</m:t>
                      </m:r>
                    </m:oMath>
                  </m:oMathPara>
                </a14:m>
                <a:endParaRPr kumimoji="1" lang="en-US" altLang="zh-CN" sz="14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∪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2" name="文本框 461">
                <a:extLst>
                  <a:ext uri="{FF2B5EF4-FFF2-40B4-BE49-F238E27FC236}">
                    <a16:creationId xmlns:a16="http://schemas.microsoft.com/office/drawing/2014/main" id="{5C86D1CD-6B49-19DB-C586-75E917EEA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3215"/>
                <a:ext cx="922368" cy="534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圆角矩形 487">
            <a:extLst>
              <a:ext uri="{FF2B5EF4-FFF2-40B4-BE49-F238E27FC236}">
                <a16:creationId xmlns:a16="http://schemas.microsoft.com/office/drawing/2014/main" id="{FA3432CD-1C4C-2DEC-B287-E92549F35A9B}"/>
              </a:ext>
            </a:extLst>
          </p:cNvPr>
          <p:cNvSpPr/>
          <p:nvPr/>
        </p:nvSpPr>
        <p:spPr>
          <a:xfrm>
            <a:off x="3440526" y="3785543"/>
            <a:ext cx="1170392" cy="527957"/>
          </a:xfrm>
          <a:prstGeom prst="roundRect">
            <a:avLst>
              <a:gd name="adj" fmla="val 5717"/>
            </a:avLst>
          </a:prstGeom>
          <a:solidFill>
            <a:schemeClr val="bg1">
              <a:lumMod val="95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61" dirty="0">
              <a:solidFill>
                <a:schemeClr val="tx1"/>
              </a:solidFill>
            </a:endParaRPr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55C9A40E-338A-4C8D-5F3D-BD53F0D5B2B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90308" y="3595287"/>
            <a:ext cx="585939" cy="122444"/>
          </a:xfrm>
          <a:prstGeom prst="curvedConnector2">
            <a:avLst/>
          </a:prstGeom>
          <a:ln w="12700">
            <a:solidFill>
              <a:srgbClr val="BA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FE13AE48-6D21-DC91-2746-49D220881F29}"/>
              </a:ext>
            </a:extLst>
          </p:cNvPr>
          <p:cNvCxnSpPr>
            <a:cxnSpLocks/>
            <a:stCxn id="19" idx="3"/>
            <a:endCxn id="50" idx="1"/>
          </p:cNvCxnSpPr>
          <p:nvPr/>
        </p:nvCxnSpPr>
        <p:spPr>
          <a:xfrm>
            <a:off x="790306" y="3999556"/>
            <a:ext cx="774094" cy="193346"/>
          </a:xfrm>
          <a:prstGeom prst="curvedConnector2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70254BD2-6149-E8D7-A0A4-7B9755E61A8F}"/>
              </a:ext>
            </a:extLst>
          </p:cNvPr>
          <p:cNvCxnSpPr>
            <a:cxnSpLocks/>
            <a:stCxn id="21" idx="1"/>
            <a:endCxn id="41" idx="2"/>
          </p:cNvCxnSpPr>
          <p:nvPr/>
        </p:nvCxnSpPr>
        <p:spPr>
          <a:xfrm flipV="1">
            <a:off x="790309" y="4390562"/>
            <a:ext cx="1034543" cy="44118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线箭头连接符 552">
            <a:extLst>
              <a:ext uri="{FF2B5EF4-FFF2-40B4-BE49-F238E27FC236}">
                <a16:creationId xmlns:a16="http://schemas.microsoft.com/office/drawing/2014/main" id="{06C02349-50A4-05FF-3DD0-F35722B1B443}"/>
              </a:ext>
            </a:extLst>
          </p:cNvPr>
          <p:cNvCxnSpPr>
            <a:cxnSpLocks/>
            <a:endCxn id="488" idx="1"/>
          </p:cNvCxnSpPr>
          <p:nvPr/>
        </p:nvCxnSpPr>
        <p:spPr>
          <a:xfrm flipV="1">
            <a:off x="2710064" y="4049522"/>
            <a:ext cx="730465" cy="49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本框 556">
            <a:extLst>
              <a:ext uri="{FF2B5EF4-FFF2-40B4-BE49-F238E27FC236}">
                <a16:creationId xmlns:a16="http://schemas.microsoft.com/office/drawing/2014/main" id="{8C0429B2-E8D6-A9D6-98A8-5D5D5388932B}"/>
              </a:ext>
            </a:extLst>
          </p:cNvPr>
          <p:cNvSpPr txBox="1"/>
          <p:nvPr/>
        </p:nvSpPr>
        <p:spPr>
          <a:xfrm>
            <a:off x="2136296" y="3139434"/>
            <a:ext cx="2246577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Context-based instance-level</a:t>
            </a:r>
          </a:p>
          <a:p>
            <a:pPr algn="ctr"/>
            <a:r>
              <a:rPr kumimoji="1" lang="en-US" altLang="zh-CN" sz="14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 modulation (</a:t>
            </a:r>
            <a:r>
              <a:rPr kumimoji="1" lang="en-US" altLang="zh-CN" sz="14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CoI</a:t>
            </a:r>
            <a:r>
              <a:rPr kumimoji="1" lang="en-US" altLang="zh-CN" sz="14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-M) </a:t>
            </a:r>
            <a:endParaRPr kumimoji="1" lang="zh-CN" altLang="en-US" sz="1400" b="1" dirty="0">
              <a:solidFill>
                <a:schemeClr val="accent2">
                  <a:lumMod val="7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559" name="肘形连接符 558">
            <a:extLst>
              <a:ext uri="{FF2B5EF4-FFF2-40B4-BE49-F238E27FC236}">
                <a16:creationId xmlns:a16="http://schemas.microsoft.com/office/drawing/2014/main" id="{F75E44DC-C113-CF9E-A3F4-BBA8F267F43E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H="1">
            <a:off x="2259145" y="1628447"/>
            <a:ext cx="339142" cy="3899678"/>
          </a:xfrm>
          <a:prstGeom prst="bentConnector4">
            <a:avLst>
              <a:gd name="adj1" fmla="val -67405"/>
              <a:gd name="adj2" fmla="val 99964"/>
            </a:avLst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线箭头连接符 561">
            <a:extLst>
              <a:ext uri="{FF2B5EF4-FFF2-40B4-BE49-F238E27FC236}">
                <a16:creationId xmlns:a16="http://schemas.microsoft.com/office/drawing/2014/main" id="{F9AFE8F4-B5E9-B4D7-E45F-C9F9B718CAAB}"/>
              </a:ext>
            </a:extLst>
          </p:cNvPr>
          <p:cNvCxnSpPr>
            <a:cxnSpLocks/>
          </p:cNvCxnSpPr>
          <p:nvPr/>
        </p:nvCxnSpPr>
        <p:spPr>
          <a:xfrm>
            <a:off x="4647492" y="4045742"/>
            <a:ext cx="341276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81B9953F-94C5-C94C-303B-3547ED687293}"/>
                  </a:ext>
                </a:extLst>
              </p:cNvPr>
              <p:cNvSpPr txBox="1"/>
              <p:nvPr/>
            </p:nvSpPr>
            <p:spPr>
              <a:xfrm>
                <a:off x="4431148" y="4629079"/>
                <a:ext cx="13789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+mj-lt"/>
                    <a:cs typeface="Calibri" panose="020F0502020204030204" pitchFamily="34" charset="0"/>
                  </a:rPr>
                  <a:t>Instance-specific</a:t>
                </a:r>
              </a:p>
              <a:p>
                <a:r>
                  <a:rPr kumimoji="1" lang="en-US" altLang="zh-CN" sz="1400" dirty="0">
                    <a:latin typeface="+mj-lt"/>
                    <a:cs typeface="Calibri" panose="020F0502020204030204" pitchFamily="34" charset="0"/>
                  </a:rPr>
                  <a:t>Result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zh-CN" altLang="en-US" sz="1400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81B9953F-94C5-C94C-303B-3547ED687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148" y="4629079"/>
                <a:ext cx="1378904" cy="523220"/>
              </a:xfrm>
              <a:prstGeom prst="rect">
                <a:avLst/>
              </a:prstGeom>
              <a:blipFill>
                <a:blip r:embed="rId7"/>
                <a:stretch>
                  <a:fillRect l="-909" t="-2381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7" name="直线连接符 566">
            <a:extLst>
              <a:ext uri="{FF2B5EF4-FFF2-40B4-BE49-F238E27FC236}">
                <a16:creationId xmlns:a16="http://schemas.microsoft.com/office/drawing/2014/main" id="{DCA56F3E-F8FF-6DFD-4900-1EE3B41BC4E3}"/>
              </a:ext>
            </a:extLst>
          </p:cNvPr>
          <p:cNvCxnSpPr/>
          <p:nvPr/>
        </p:nvCxnSpPr>
        <p:spPr>
          <a:xfrm>
            <a:off x="5799130" y="3235357"/>
            <a:ext cx="0" cy="15011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8" name="文本框 567">
            <a:extLst>
              <a:ext uri="{FF2B5EF4-FFF2-40B4-BE49-F238E27FC236}">
                <a16:creationId xmlns:a16="http://schemas.microsoft.com/office/drawing/2014/main" id="{228E2734-3693-D0B0-6EB6-4F2587D69A34}"/>
              </a:ext>
            </a:extLst>
          </p:cNvPr>
          <p:cNvSpPr txBox="1"/>
          <p:nvPr/>
        </p:nvSpPr>
        <p:spPr>
          <a:xfrm>
            <a:off x="437396" y="5064728"/>
            <a:ext cx="373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An overview of the proposed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FD066DEA-162E-9E7A-741C-36F14423BD35}"/>
              </a:ext>
            </a:extLst>
          </p:cNvPr>
          <p:cNvSpPr txBox="1"/>
          <p:nvPr/>
        </p:nvSpPr>
        <p:spPr>
          <a:xfrm>
            <a:off x="5619898" y="5064728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Rain-/detail-aware negative exemplars 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5" name="图片 574">
            <a:extLst>
              <a:ext uri="{FF2B5EF4-FFF2-40B4-BE49-F238E27FC236}">
                <a16:creationId xmlns:a16="http://schemas.microsoft.com/office/drawing/2014/main" id="{27DC9DB0-378F-CED0-336F-8E4CA6EE5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78" y="3481155"/>
            <a:ext cx="673715" cy="449610"/>
          </a:xfrm>
          <a:prstGeom prst="rect">
            <a:avLst/>
          </a:prstGeom>
          <a:ln w="19050">
            <a:noFill/>
          </a:ln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8DED6E3-B526-CECE-98F3-9B4A5E7383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4195022"/>
            <a:ext cx="673716" cy="449611"/>
          </a:xfrm>
          <a:prstGeom prst="rect">
            <a:avLst/>
          </a:prstGeom>
          <a:ln w="19050">
            <a:noFill/>
          </a:ln>
        </p:spPr>
      </p:pic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F2755B96-99FA-E630-0D56-1609C897CA5E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6643293" y="4419827"/>
            <a:ext cx="120014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CE21C6C-D0F9-1DC1-23C0-BFE4BB759495}"/>
              </a:ext>
            </a:extLst>
          </p:cNvPr>
          <p:cNvSpPr txBox="1"/>
          <p:nvPr/>
        </p:nvSpPr>
        <p:spPr>
          <a:xfrm>
            <a:off x="6632453" y="4117810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  <a:cs typeface="Calibri" panose="020F0502020204030204" pitchFamily="34" charset="0"/>
              </a:rPr>
              <a:t>Gaussian blur</a:t>
            </a:r>
            <a:endParaRPr kumimoji="1" lang="zh-CN" altLang="en-US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AEC2216E-96CE-2EEE-4801-B337E2F6675A}"/>
              </a:ext>
            </a:extLst>
          </p:cNvPr>
          <p:cNvSpPr/>
          <p:nvPr/>
        </p:nvSpPr>
        <p:spPr>
          <a:xfrm>
            <a:off x="7870896" y="4115696"/>
            <a:ext cx="1207461" cy="639077"/>
          </a:xfrm>
          <a:prstGeom prst="roundRect">
            <a:avLst>
              <a:gd name="adj" fmla="val 816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CB59D25-7C3B-DE3D-FC77-57CF54F8C8C5}"/>
                  </a:ext>
                </a:extLst>
              </p:cNvPr>
              <p:cNvSpPr txBox="1"/>
              <p:nvPr/>
            </p:nvSpPr>
            <p:spPr>
              <a:xfrm>
                <a:off x="9089374" y="4209535"/>
                <a:ext cx="1747401" cy="527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+mj-lt"/>
                    <a:cs typeface="Calibri" panose="020F0502020204030204" pitchFamily="34" charset="0"/>
                  </a:rPr>
                  <a:t>Detail-aware negative</a:t>
                </a:r>
              </a:p>
              <a:p>
                <a:r>
                  <a:rPr kumimoji="1" lang="en-US" altLang="zh-CN" sz="1400" dirty="0">
                    <a:latin typeface="+mj-lt"/>
                    <a:cs typeface="Calibri" panose="020F0502020204030204" pitchFamily="34" charset="0"/>
                  </a:rPr>
                  <a:t> exemplars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140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kumimoji="1" lang="en-US" altLang="zh-CN" sz="1400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CB59D25-7C3B-DE3D-FC77-57CF54F8C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374" y="4209535"/>
                <a:ext cx="1747401" cy="527004"/>
              </a:xfrm>
              <a:prstGeom prst="rect">
                <a:avLst/>
              </a:prstGeom>
              <a:blipFill>
                <a:blip r:embed="rId9"/>
                <a:stretch>
                  <a:fillRect l="-719" t="-2381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图片 70">
            <a:extLst>
              <a:ext uri="{FF2B5EF4-FFF2-40B4-BE49-F238E27FC236}">
                <a16:creationId xmlns:a16="http://schemas.microsoft.com/office/drawing/2014/main" id="{8D910FE4-E79E-A3B1-D687-EE4DEF324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77" y="4186523"/>
            <a:ext cx="493200" cy="4932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DC950D80-1CD7-7827-8D67-38A7FD49C0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62" y="4184135"/>
            <a:ext cx="495588" cy="495588"/>
          </a:xfrm>
          <a:prstGeom prst="rect">
            <a:avLst/>
          </a:prstGeom>
        </p:spPr>
      </p:pic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E403D5C-762F-C6F6-72FB-ABC98B14668E}"/>
              </a:ext>
            </a:extLst>
          </p:cNvPr>
          <p:cNvCxnSpPr>
            <a:cxnSpLocks/>
            <a:stCxn id="575" idx="3"/>
          </p:cNvCxnSpPr>
          <p:nvPr/>
        </p:nvCxnSpPr>
        <p:spPr>
          <a:xfrm>
            <a:off x="6646990" y="3705963"/>
            <a:ext cx="1822174" cy="80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6D17DC6-C195-7D93-CBAA-97DA75AB1123}"/>
              </a:ext>
            </a:extLst>
          </p:cNvPr>
          <p:cNvSpPr txBox="1"/>
          <p:nvPr/>
        </p:nvSpPr>
        <p:spPr>
          <a:xfrm>
            <a:off x="6566848" y="3428533"/>
            <a:ext cx="1982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  <a:cs typeface="Calibri" panose="020F0502020204030204" pitchFamily="34" charset="0"/>
              </a:rPr>
              <a:t>Searching rain layer bank</a:t>
            </a:r>
            <a:endParaRPr kumimoji="1" lang="zh-CN" altLang="en-US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BEC2187-6C4B-7018-0C28-BBB7B5F811F4}"/>
              </a:ext>
            </a:extLst>
          </p:cNvPr>
          <p:cNvSpPr txBox="1"/>
          <p:nvPr/>
        </p:nvSpPr>
        <p:spPr>
          <a:xfrm>
            <a:off x="6602177" y="3689888"/>
            <a:ext cx="1911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  <a:cs typeface="Calibri" panose="020F0502020204030204" pitchFamily="34" charset="0"/>
              </a:rPr>
              <a:t>Add </a:t>
            </a:r>
            <a:r>
              <a:rPr kumimoji="1" lang="en-US" altLang="zh-CN" sz="1400" b="1" dirty="0">
                <a:latin typeface="+mj-lt"/>
                <a:cs typeface="Calibri" panose="020F0502020204030204" pitchFamily="34" charset="0"/>
              </a:rPr>
              <a:t>most dissimilar rain</a:t>
            </a:r>
            <a:endParaRPr kumimoji="1" lang="zh-CN" altLang="en-US" sz="1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E20E3BA6-E3E3-09B6-F08F-32E6B495DFED}"/>
              </a:ext>
            </a:extLst>
          </p:cNvPr>
          <p:cNvSpPr/>
          <p:nvPr/>
        </p:nvSpPr>
        <p:spPr>
          <a:xfrm>
            <a:off x="8480181" y="3477291"/>
            <a:ext cx="585470" cy="572533"/>
          </a:xfrm>
          <a:prstGeom prst="roundRect">
            <a:avLst>
              <a:gd name="adj" fmla="val 816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3418387B-3D18-0905-B6AE-FA697931E24A}"/>
              </a:ext>
            </a:extLst>
          </p:cNvPr>
          <p:cNvGrpSpPr/>
          <p:nvPr/>
        </p:nvGrpSpPr>
        <p:grpSpPr>
          <a:xfrm>
            <a:off x="8528446" y="3520259"/>
            <a:ext cx="490746" cy="490746"/>
            <a:chOff x="4134259" y="994545"/>
            <a:chExt cx="1997862" cy="1997862"/>
          </a:xfrm>
        </p:grpSpPr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EA76DEFA-0B26-43CE-3D66-21A2C1FF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34259" y="994545"/>
              <a:ext cx="1997862" cy="1997862"/>
            </a:xfrm>
            <a:prstGeom prst="rect">
              <a:avLst/>
            </a:prstGeom>
          </p:spPr>
        </p:pic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E590068-7B57-4491-5D19-EC9224D787CF}"/>
                </a:ext>
              </a:extLst>
            </p:cNvPr>
            <p:cNvSpPr/>
            <p:nvPr/>
          </p:nvSpPr>
          <p:spPr>
            <a:xfrm rot="19440845">
              <a:off x="4643297" y="1071484"/>
              <a:ext cx="87127" cy="1124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F5C7D484-A8AC-9513-8774-B0CC1900CDB8}"/>
                </a:ext>
              </a:extLst>
            </p:cNvPr>
            <p:cNvSpPr/>
            <p:nvPr/>
          </p:nvSpPr>
          <p:spPr>
            <a:xfrm rot="19440845">
              <a:off x="5086176" y="1095267"/>
              <a:ext cx="87127" cy="1124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51323C6-306F-6CAD-2907-D9FAEE97E174}"/>
                </a:ext>
              </a:extLst>
            </p:cNvPr>
            <p:cNvSpPr/>
            <p:nvPr/>
          </p:nvSpPr>
          <p:spPr>
            <a:xfrm rot="19675919">
              <a:off x="4678143" y="1797000"/>
              <a:ext cx="87127" cy="1124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4BA2B5D-1B1A-5332-AFBE-6BBF9883177B}"/>
                </a:ext>
              </a:extLst>
            </p:cNvPr>
            <p:cNvSpPr/>
            <p:nvPr/>
          </p:nvSpPr>
          <p:spPr>
            <a:xfrm rot="19675919" flipH="1">
              <a:off x="5532404" y="1222160"/>
              <a:ext cx="74920" cy="925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235D7A6-B78E-7476-6919-DD268799E25C}"/>
                  </a:ext>
                </a:extLst>
              </p:cNvPr>
              <p:cNvSpPr txBox="1"/>
              <p:nvPr/>
            </p:nvSpPr>
            <p:spPr>
              <a:xfrm>
                <a:off x="9141310" y="3530403"/>
                <a:ext cx="1643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+mj-lt"/>
                    <a:cs typeface="Calibri" panose="020F0502020204030204" pitchFamily="34" charset="0"/>
                  </a:rPr>
                  <a:t>Rain-aware negative</a:t>
                </a:r>
              </a:p>
              <a:p>
                <a:r>
                  <a:rPr kumimoji="1" lang="en-US" altLang="zh-CN" sz="1400" dirty="0">
                    <a:latin typeface="+mj-lt"/>
                    <a:cs typeface="Calibri" panose="020F0502020204030204" pitchFamily="34" charset="0"/>
                  </a:rPr>
                  <a:t> exemplars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1" lang="en-US" altLang="zh-CN" sz="1400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235D7A6-B78E-7476-6919-DD268799E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310" y="3530403"/>
                <a:ext cx="1643527" cy="523220"/>
              </a:xfrm>
              <a:prstGeom prst="rect">
                <a:avLst/>
              </a:prstGeom>
              <a:blipFill>
                <a:blip r:embed="rId13"/>
                <a:stretch>
                  <a:fillRect l="-1538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0AB2436C-6CE1-35ED-4CEB-21453FB1C635}"/>
                  </a:ext>
                </a:extLst>
              </p:cNvPr>
              <p:cNvSpPr txBox="1"/>
              <p:nvPr/>
            </p:nvSpPr>
            <p:spPr>
              <a:xfrm>
                <a:off x="6185396" y="3877596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400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0AB2436C-6CE1-35ED-4CEB-21453FB1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96" y="3877596"/>
                <a:ext cx="32637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0454750-D15E-9419-1BA6-50790846411F}"/>
                  </a:ext>
                </a:extLst>
              </p:cNvPr>
              <p:cNvSpPr txBox="1"/>
              <p:nvPr/>
            </p:nvSpPr>
            <p:spPr>
              <a:xfrm>
                <a:off x="6228123" y="4603437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400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0454750-D15E-9419-1BA6-50790846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23" y="4603437"/>
                <a:ext cx="328808" cy="307777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E27A3DD-12E2-4E4A-4E09-465364938A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17" y="3391569"/>
            <a:ext cx="571954" cy="385587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F73F7E-09BB-4194-774B-9028928B6C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20" y="3834181"/>
            <a:ext cx="571597" cy="342624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96021A-DD27-B45E-60E9-B94D7604EC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8210" y="4226979"/>
            <a:ext cx="576907" cy="434889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FFAAF01-A728-37B2-9209-234D8E1310DB}"/>
                  </a:ext>
                </a:extLst>
              </p:cNvPr>
              <p:cNvSpPr txBox="1"/>
              <p:nvPr/>
            </p:nvSpPr>
            <p:spPr>
              <a:xfrm>
                <a:off x="2566588" y="4037894"/>
                <a:ext cx="8797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latin typeface="+mj-lt"/>
                    <a:cs typeface="Calibri" panose="020F0502020204030204" pitchFamily="34" charset="0"/>
                  </a:rPr>
                  <a:t>Guidance</a:t>
                </a:r>
                <a:r>
                  <a:rPr kumimoji="1" lang="en-US" altLang="zh-CN" sz="12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endParaRPr kumimoji="1" lang="zh-CN" altLang="en-US" sz="1200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FFAAF01-A728-37B2-9209-234D8E131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588" y="4037894"/>
                <a:ext cx="879793" cy="276999"/>
              </a:xfrm>
              <a:prstGeom prst="rect">
                <a:avLst/>
              </a:prstGeom>
              <a:blipFill>
                <a:blip r:embed="rId1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EAE878B8-5A7D-F86E-FDF6-0B0B43316203}"/>
              </a:ext>
            </a:extLst>
          </p:cNvPr>
          <p:cNvSpPr/>
          <p:nvPr/>
        </p:nvSpPr>
        <p:spPr>
          <a:xfrm>
            <a:off x="3588408" y="3837269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D903614-DF20-6321-36E8-37DA1492C70F}"/>
              </a:ext>
            </a:extLst>
          </p:cNvPr>
          <p:cNvSpPr/>
          <p:nvPr/>
        </p:nvSpPr>
        <p:spPr>
          <a:xfrm>
            <a:off x="3586250" y="3990369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B363E54-D3B6-AA28-3477-847FF49FCC53}"/>
              </a:ext>
            </a:extLst>
          </p:cNvPr>
          <p:cNvSpPr/>
          <p:nvPr/>
        </p:nvSpPr>
        <p:spPr>
          <a:xfrm>
            <a:off x="3588249" y="4141967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7BA0FAC-0AE8-A66A-41DD-EC1DA74D3178}"/>
              </a:ext>
            </a:extLst>
          </p:cNvPr>
          <p:cNvSpPr/>
          <p:nvPr/>
        </p:nvSpPr>
        <p:spPr>
          <a:xfrm>
            <a:off x="3825526" y="3894978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3C80129-199A-164B-0BDE-C4DDF015A54F}"/>
              </a:ext>
            </a:extLst>
          </p:cNvPr>
          <p:cNvSpPr/>
          <p:nvPr/>
        </p:nvSpPr>
        <p:spPr>
          <a:xfrm>
            <a:off x="3829536" y="4070671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E9837A0-4F07-0335-0799-D5157E1E69B3}"/>
              </a:ext>
            </a:extLst>
          </p:cNvPr>
          <p:cNvSpPr/>
          <p:nvPr/>
        </p:nvSpPr>
        <p:spPr>
          <a:xfrm>
            <a:off x="4077969" y="3894978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D97B831-96D9-C637-8FD1-95FDF95F72E4}"/>
              </a:ext>
            </a:extLst>
          </p:cNvPr>
          <p:cNvSpPr/>
          <p:nvPr/>
        </p:nvSpPr>
        <p:spPr>
          <a:xfrm>
            <a:off x="4081979" y="4070671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7C122DA-A62D-D756-7409-4CAED3A9DA44}"/>
              </a:ext>
            </a:extLst>
          </p:cNvPr>
          <p:cNvSpPr/>
          <p:nvPr/>
        </p:nvSpPr>
        <p:spPr>
          <a:xfrm>
            <a:off x="4317892" y="3834184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2D4EE26-E4FB-38FB-BFE1-2E03E0503C49}"/>
              </a:ext>
            </a:extLst>
          </p:cNvPr>
          <p:cNvSpPr/>
          <p:nvPr/>
        </p:nvSpPr>
        <p:spPr>
          <a:xfrm>
            <a:off x="4315734" y="3987284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4AD6E58-B2A2-A193-4A0C-9F83F25C5204}"/>
              </a:ext>
            </a:extLst>
          </p:cNvPr>
          <p:cNvSpPr/>
          <p:nvPr/>
        </p:nvSpPr>
        <p:spPr>
          <a:xfrm>
            <a:off x="4317733" y="4138882"/>
            <a:ext cx="115417" cy="1154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DC17CA11-CBF3-A145-5D70-DB58E8FDCBDF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703825" y="3894978"/>
            <a:ext cx="121701" cy="5770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562E6680-2107-43E7-6142-63ECB5898FD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701667" y="3952687"/>
            <a:ext cx="123859" cy="9539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EB86FC7-D259-192C-7DBC-C372BC5C931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703663" y="3952687"/>
            <a:ext cx="121860" cy="24698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C9EA9A3-B1C5-5B76-A48A-E3F029B59F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703825" y="3894975"/>
            <a:ext cx="125711" cy="23340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线连接符 449">
            <a:extLst>
              <a:ext uri="{FF2B5EF4-FFF2-40B4-BE49-F238E27FC236}">
                <a16:creationId xmlns:a16="http://schemas.microsoft.com/office/drawing/2014/main" id="{48482F8B-57E1-3776-D1ED-C2F6462B0626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701667" y="4048075"/>
            <a:ext cx="127869" cy="8030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>
            <a:extLst>
              <a:ext uri="{FF2B5EF4-FFF2-40B4-BE49-F238E27FC236}">
                <a16:creationId xmlns:a16="http://schemas.microsoft.com/office/drawing/2014/main" id="{48879D56-9EF4-FB8E-F301-DC64A6339048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3703663" y="4128377"/>
            <a:ext cx="125870" cy="7129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线连接符 457">
            <a:extLst>
              <a:ext uri="{FF2B5EF4-FFF2-40B4-BE49-F238E27FC236}">
                <a16:creationId xmlns:a16="http://schemas.microsoft.com/office/drawing/2014/main" id="{6AF4395F-D4C0-D870-F0C9-92800D4EA6CE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3940940" y="3952684"/>
            <a:ext cx="137026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线连接符 460">
            <a:extLst>
              <a:ext uri="{FF2B5EF4-FFF2-40B4-BE49-F238E27FC236}">
                <a16:creationId xmlns:a16="http://schemas.microsoft.com/office/drawing/2014/main" id="{86CD6510-8547-5F81-A3A6-B0D75610C5E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940940" y="3952687"/>
            <a:ext cx="141036" cy="17569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线连接符 464">
            <a:extLst>
              <a:ext uri="{FF2B5EF4-FFF2-40B4-BE49-F238E27FC236}">
                <a16:creationId xmlns:a16="http://schemas.microsoft.com/office/drawing/2014/main" id="{2FA9904B-5EAB-F12D-0A57-149A241DBE0E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3944950" y="3952687"/>
            <a:ext cx="133016" cy="17569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线连接符 467">
            <a:extLst>
              <a:ext uri="{FF2B5EF4-FFF2-40B4-BE49-F238E27FC236}">
                <a16:creationId xmlns:a16="http://schemas.microsoft.com/office/drawing/2014/main" id="{BB1ADE76-7131-95B9-B243-7B4AA757A75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3944950" y="4128377"/>
            <a:ext cx="13702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线连接符 470">
            <a:extLst>
              <a:ext uri="{FF2B5EF4-FFF2-40B4-BE49-F238E27FC236}">
                <a16:creationId xmlns:a16="http://schemas.microsoft.com/office/drawing/2014/main" id="{E64D2735-F432-3AAA-22AB-D5229DB8B04D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193383" y="3891890"/>
            <a:ext cx="124506" cy="6079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线连接符 473">
            <a:extLst>
              <a:ext uri="{FF2B5EF4-FFF2-40B4-BE49-F238E27FC236}">
                <a16:creationId xmlns:a16="http://schemas.microsoft.com/office/drawing/2014/main" id="{E5BB8F95-8E48-162B-8EA6-0C326FAC733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193383" y="3952684"/>
            <a:ext cx="122348" cy="9230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线连接符 476">
            <a:extLst>
              <a:ext uri="{FF2B5EF4-FFF2-40B4-BE49-F238E27FC236}">
                <a16:creationId xmlns:a16="http://schemas.microsoft.com/office/drawing/2014/main" id="{26321D23-E259-2B33-F6F1-1D87F8B207B7}"/>
              </a:ext>
            </a:extLst>
          </p:cNvPr>
          <p:cNvCxnSpPr>
            <a:cxnSpLocks/>
            <a:stCxn id="16" idx="6"/>
            <a:endCxn id="30" idx="2"/>
          </p:cNvCxnSpPr>
          <p:nvPr/>
        </p:nvCxnSpPr>
        <p:spPr>
          <a:xfrm>
            <a:off x="4193386" y="3952684"/>
            <a:ext cx="124347" cy="24390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线连接符 479">
            <a:extLst>
              <a:ext uri="{FF2B5EF4-FFF2-40B4-BE49-F238E27FC236}">
                <a16:creationId xmlns:a16="http://schemas.microsoft.com/office/drawing/2014/main" id="{50BCBC5D-83D8-7B5D-501E-85210E43F56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197393" y="3891893"/>
            <a:ext cx="120496" cy="236487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线连接符 482">
            <a:extLst>
              <a:ext uri="{FF2B5EF4-FFF2-40B4-BE49-F238E27FC236}">
                <a16:creationId xmlns:a16="http://schemas.microsoft.com/office/drawing/2014/main" id="{669E21DD-2E8F-6E6E-F31E-1A8E6DA726E0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4197393" y="4044993"/>
            <a:ext cx="118338" cy="83387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线连接符 485">
            <a:extLst>
              <a:ext uri="{FF2B5EF4-FFF2-40B4-BE49-F238E27FC236}">
                <a16:creationId xmlns:a16="http://schemas.microsoft.com/office/drawing/2014/main" id="{53E4EB71-160D-75E8-E8AF-8BFC21658F2D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>
            <a:off x="4197396" y="4128380"/>
            <a:ext cx="120337" cy="6821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>
            <a:extLst>
              <a:ext uri="{FF2B5EF4-FFF2-40B4-BE49-F238E27FC236}">
                <a16:creationId xmlns:a16="http://schemas.microsoft.com/office/drawing/2014/main" id="{C8318B9D-7745-CFA6-90DC-A2290572E95B}"/>
              </a:ext>
            </a:extLst>
          </p:cNvPr>
          <p:cNvSpPr txBox="1"/>
          <p:nvPr/>
        </p:nvSpPr>
        <p:spPr>
          <a:xfrm>
            <a:off x="3323415" y="4305740"/>
            <a:ext cx="147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  <a:cs typeface="Calibri" panose="020F0502020204030204" pitchFamily="34" charset="0"/>
              </a:rPr>
              <a:t>Modulated model</a:t>
            </a:r>
          </a:p>
        </p:txBody>
      </p:sp>
      <p:sp>
        <p:nvSpPr>
          <p:cNvPr id="497" name="右箭头 496">
            <a:extLst>
              <a:ext uri="{FF2B5EF4-FFF2-40B4-BE49-F238E27FC236}">
                <a16:creationId xmlns:a16="http://schemas.microsoft.com/office/drawing/2014/main" id="{4BFF7400-0459-FB40-7229-1990DA660EAF}"/>
              </a:ext>
            </a:extLst>
          </p:cNvPr>
          <p:cNvSpPr/>
          <p:nvPr/>
        </p:nvSpPr>
        <p:spPr>
          <a:xfrm>
            <a:off x="1370126" y="3516726"/>
            <a:ext cx="867664" cy="100998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8" name="右箭头 497">
            <a:extLst>
              <a:ext uri="{FF2B5EF4-FFF2-40B4-BE49-F238E27FC236}">
                <a16:creationId xmlns:a16="http://schemas.microsoft.com/office/drawing/2014/main" id="{08A8D50D-8FF2-ADFF-06F9-B9E7942EED5F}"/>
              </a:ext>
            </a:extLst>
          </p:cNvPr>
          <p:cNvSpPr/>
          <p:nvPr/>
        </p:nvSpPr>
        <p:spPr>
          <a:xfrm rot="16200000">
            <a:off x="1944999" y="4081301"/>
            <a:ext cx="867664" cy="100998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0A1B6B69-3A1B-8714-E4C2-9C858D16A6D0}"/>
              </a:ext>
            </a:extLst>
          </p:cNvPr>
          <p:cNvCxnSpPr>
            <a:cxnSpLocks/>
            <a:stCxn id="26" idx="6"/>
            <a:endCxn id="37" idx="7"/>
          </p:cNvCxnSpPr>
          <p:nvPr/>
        </p:nvCxnSpPr>
        <p:spPr>
          <a:xfrm>
            <a:off x="1564959" y="3725183"/>
            <a:ext cx="577246" cy="700720"/>
          </a:xfrm>
          <a:prstGeom prst="curvedConnector2">
            <a:avLst/>
          </a:prstGeom>
          <a:ln w="6350">
            <a:solidFill>
              <a:schemeClr val="tx1"/>
            </a:solidFill>
            <a:prstDash val="dash"/>
            <a:miter lim="800000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>
            <a:extLst>
              <a:ext uri="{FF2B5EF4-FFF2-40B4-BE49-F238E27FC236}">
                <a16:creationId xmlns:a16="http://schemas.microsoft.com/office/drawing/2014/main" id="{90D913AF-BC30-441D-C5D9-14D65DA0F03B}"/>
              </a:ext>
            </a:extLst>
          </p:cNvPr>
          <p:cNvSpPr txBox="1"/>
          <p:nvPr/>
        </p:nvSpPr>
        <p:spPr>
          <a:xfrm rot="3239903">
            <a:off x="1753887" y="372104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+mj-lt"/>
                <a:cs typeface="Calibri" panose="020F0502020204030204" pitchFamily="34" charset="0"/>
              </a:rPr>
              <a:t>push</a:t>
            </a:r>
            <a:endParaRPr kumimoji="1" lang="zh-CN" altLang="en-US" sz="1000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452" name="曲线连接符 451">
            <a:extLst>
              <a:ext uri="{FF2B5EF4-FFF2-40B4-BE49-F238E27FC236}">
                <a16:creationId xmlns:a16="http://schemas.microsoft.com/office/drawing/2014/main" id="{BD2E740C-9EC3-B73E-D946-26909B909816}"/>
              </a:ext>
            </a:extLst>
          </p:cNvPr>
          <p:cNvCxnSpPr>
            <a:cxnSpLocks/>
            <a:stCxn id="25" idx="5"/>
            <a:endCxn id="48" idx="7"/>
          </p:cNvCxnSpPr>
          <p:nvPr/>
        </p:nvCxnSpPr>
        <p:spPr>
          <a:xfrm rot="16200000" flipH="1">
            <a:off x="1515918" y="3793787"/>
            <a:ext cx="236100" cy="29387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dash"/>
            <a:miter lim="800000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文本框 458">
            <a:extLst>
              <a:ext uri="{FF2B5EF4-FFF2-40B4-BE49-F238E27FC236}">
                <a16:creationId xmlns:a16="http://schemas.microsoft.com/office/drawing/2014/main" id="{A4631111-0859-6741-2515-1E7E25BA5021}"/>
              </a:ext>
            </a:extLst>
          </p:cNvPr>
          <p:cNvSpPr txBox="1"/>
          <p:nvPr/>
        </p:nvSpPr>
        <p:spPr>
          <a:xfrm rot="1844318">
            <a:off x="1558988" y="3771852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+mj-lt"/>
                <a:cs typeface="Calibri" panose="020F0502020204030204" pitchFamily="34" charset="0"/>
              </a:rPr>
              <a:t>?</a:t>
            </a:r>
            <a:endParaRPr kumimoji="1" lang="zh-CN" altLang="en-US" sz="1000" dirty="0">
              <a:latin typeface="+mj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5E4C21-CF5D-EEAC-4678-D01977F2DB6E}"/>
                  </a:ext>
                </a:extLst>
              </p:cNvPr>
              <p:cNvSpPr txBox="1"/>
              <p:nvPr/>
            </p:nvSpPr>
            <p:spPr>
              <a:xfrm>
                <a:off x="765375" y="3709364"/>
                <a:ext cx="542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5E4C21-CF5D-EEAC-4678-D01977F2D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75" y="3709364"/>
                <a:ext cx="542713" cy="307777"/>
              </a:xfrm>
              <a:prstGeom prst="rect">
                <a:avLst/>
              </a:prstGeom>
              <a:blipFill>
                <a:blip r:embed="rId2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895877-964F-BF1F-C648-F461415BABA2}"/>
                  </a:ext>
                </a:extLst>
              </p:cNvPr>
              <p:cNvSpPr txBox="1"/>
              <p:nvPr/>
            </p:nvSpPr>
            <p:spPr>
              <a:xfrm>
                <a:off x="2818731" y="3765635"/>
                <a:ext cx="500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895877-964F-BF1F-C648-F461415BA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731" y="3765635"/>
                <a:ext cx="500586" cy="276999"/>
              </a:xfrm>
              <a:prstGeom prst="rect">
                <a:avLst/>
              </a:prstGeom>
              <a:blipFill>
                <a:blip r:embed="rId2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E2017CB4-3D98-8BD5-896B-CB665934D6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" y="-8099"/>
            <a:ext cx="2848336" cy="229105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0B28816-D37E-3EE7-0F67-A85CBC6723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04" y="301917"/>
            <a:ext cx="561601" cy="37440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D138F82-5F0D-55F4-D303-4A424940BC83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619893" y="489119"/>
            <a:ext cx="299011" cy="2394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E52BC79-958B-F0BE-5206-2DFEF8494107}"/>
              </a:ext>
            </a:extLst>
          </p:cNvPr>
          <p:cNvSpPr txBox="1"/>
          <p:nvPr/>
        </p:nvSpPr>
        <p:spPr>
          <a:xfrm>
            <a:off x="828720" y="664983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detail-aware</a:t>
            </a:r>
            <a:endParaRPr kumimoji="1" lang="zh-CN" altLang="en-US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FFE7A75F-B099-061E-B676-CDACA7B3E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41" y="879824"/>
            <a:ext cx="585867" cy="390578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</p:pic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14B05BB1-50C1-0254-DA8C-8912B46AF65F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2439540" y="1270402"/>
            <a:ext cx="81926" cy="51547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3F5ADE52-AC92-3F66-80D1-64502C385B97}"/>
              </a:ext>
            </a:extLst>
          </p:cNvPr>
          <p:cNvSpPr txBox="1"/>
          <p:nvPr/>
        </p:nvSpPr>
        <p:spPr>
          <a:xfrm>
            <a:off x="2201514" y="663537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rain-aware</a:t>
            </a:r>
            <a:endParaRPr kumimoji="1" lang="zh-CN" altLang="en-US" sz="1100"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3258BAF7-1EEC-204E-0713-DA2274D27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3" y="956942"/>
            <a:ext cx="542285" cy="40671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448" name="直线箭头连接符 447">
            <a:extLst>
              <a:ext uri="{FF2B5EF4-FFF2-40B4-BE49-F238E27FC236}">
                <a16:creationId xmlns:a16="http://schemas.microsoft.com/office/drawing/2014/main" id="{AAFECDC8-47C7-D8FF-4067-3C93275B0DD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1480498" y="1363649"/>
            <a:ext cx="194910" cy="167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文本框 448">
            <a:extLst>
              <a:ext uri="{FF2B5EF4-FFF2-40B4-BE49-F238E27FC236}">
                <a16:creationId xmlns:a16="http://schemas.microsoft.com/office/drawing/2014/main" id="{67816C0E-07B2-0F85-8970-067E4453E8D9}"/>
              </a:ext>
            </a:extLst>
          </p:cNvPr>
          <p:cNvSpPr txBox="1"/>
          <p:nvPr/>
        </p:nvSpPr>
        <p:spPr>
          <a:xfrm>
            <a:off x="1338617" y="760667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both-aware</a:t>
            </a:r>
            <a:endParaRPr kumimoji="1" lang="zh-CN" altLang="en-US" sz="1100" dirty="0"/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163C11AB-2CF9-FFD4-AAB2-4FE4B7933898}"/>
              </a:ext>
            </a:extLst>
          </p:cNvPr>
          <p:cNvSpPr txBox="1"/>
          <p:nvPr/>
        </p:nvSpPr>
        <p:spPr>
          <a:xfrm>
            <a:off x="399798" y="2173418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Rain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9C925C90-7DF5-4184-B96E-FD6E7D52DEF5}"/>
              </a:ext>
            </a:extLst>
          </p:cNvPr>
          <p:cNvSpPr txBox="1"/>
          <p:nvPr/>
        </p:nvSpPr>
        <p:spPr>
          <a:xfrm>
            <a:off x="3193358" y="2173418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Rain-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/detail-aware intensities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" name="图片 459">
            <a:extLst>
              <a:ext uri="{FF2B5EF4-FFF2-40B4-BE49-F238E27FC236}">
                <a16:creationId xmlns:a16="http://schemas.microsoft.com/office/drawing/2014/main" id="{6D2605D8-4BDA-04E7-75B6-773D348339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1" y="-7207"/>
            <a:ext cx="2847228" cy="2290161"/>
          </a:xfrm>
          <a:prstGeom prst="rect">
            <a:avLst/>
          </a:prstGeom>
        </p:spPr>
      </p:pic>
      <p:cxnSp>
        <p:nvCxnSpPr>
          <p:cNvPr id="464" name="直线连接符 463">
            <a:extLst>
              <a:ext uri="{FF2B5EF4-FFF2-40B4-BE49-F238E27FC236}">
                <a16:creationId xmlns:a16="http://schemas.microsoft.com/office/drawing/2014/main" id="{E1C7C0AD-B7EC-1795-DDD1-0C1AECE62B0F}"/>
              </a:ext>
            </a:extLst>
          </p:cNvPr>
          <p:cNvCxnSpPr/>
          <p:nvPr/>
        </p:nvCxnSpPr>
        <p:spPr>
          <a:xfrm>
            <a:off x="207443" y="2783407"/>
            <a:ext cx="86054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0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2658</TotalTime>
  <Words>99</Words>
  <Application>Microsoft Macintosh PowerPoint</Application>
  <PresentationFormat>自定义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G2PA持续学习方法改进</dc:title>
  <dc:creator>冉 武</dc:creator>
  <cp:lastModifiedBy>武 冉</cp:lastModifiedBy>
  <cp:revision>1154</cp:revision>
  <dcterms:created xsi:type="dcterms:W3CDTF">2022-12-03T10:33:53Z</dcterms:created>
  <dcterms:modified xsi:type="dcterms:W3CDTF">2024-03-15T02:49:07Z</dcterms:modified>
</cp:coreProperties>
</file>