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5" r:id="rId3"/>
    <p:sldId id="313" r:id="rId4"/>
    <p:sldId id="286" r:id="rId5"/>
    <p:sldId id="276" r:id="rId6"/>
    <p:sldId id="277" r:id="rId7"/>
    <p:sldId id="258" r:id="rId8"/>
    <p:sldId id="257" r:id="rId9"/>
    <p:sldId id="259" r:id="rId10"/>
    <p:sldId id="260" r:id="rId11"/>
    <p:sldId id="289" r:id="rId12"/>
    <p:sldId id="290" r:id="rId13"/>
    <p:sldId id="261" r:id="rId14"/>
    <p:sldId id="278" r:id="rId15"/>
    <p:sldId id="262" r:id="rId16"/>
    <p:sldId id="273" r:id="rId17"/>
    <p:sldId id="263" r:id="rId18"/>
    <p:sldId id="264" r:id="rId19"/>
    <p:sldId id="265" r:id="rId20"/>
    <p:sldId id="266" r:id="rId21"/>
    <p:sldId id="291" r:id="rId22"/>
    <p:sldId id="279" r:id="rId23"/>
    <p:sldId id="307" r:id="rId24"/>
    <p:sldId id="308" r:id="rId25"/>
    <p:sldId id="309" r:id="rId26"/>
    <p:sldId id="267" r:id="rId27"/>
    <p:sldId id="268" r:id="rId28"/>
    <p:sldId id="285" r:id="rId29"/>
    <p:sldId id="292" r:id="rId30"/>
    <p:sldId id="269" r:id="rId31"/>
    <p:sldId id="280" r:id="rId32"/>
    <p:sldId id="293" r:id="rId33"/>
    <p:sldId id="294" r:id="rId34"/>
    <p:sldId id="295" r:id="rId35"/>
    <p:sldId id="296" r:id="rId36"/>
    <p:sldId id="310" r:id="rId37"/>
    <p:sldId id="303" r:id="rId38"/>
    <p:sldId id="287" r:id="rId39"/>
    <p:sldId id="282" r:id="rId40"/>
    <p:sldId id="272" r:id="rId41"/>
    <p:sldId id="274" r:id="rId42"/>
    <p:sldId id="298" r:id="rId43"/>
    <p:sldId id="300" r:id="rId44"/>
    <p:sldId id="311" r:id="rId45"/>
    <p:sldId id="306" r:id="rId46"/>
    <p:sldId id="301" r:id="rId47"/>
    <p:sldId id="302" r:id="rId48"/>
    <p:sldId id="305" r:id="rId49"/>
    <p:sldId id="312" r:id="rId50"/>
    <p:sldId id="288" r:id="rId51"/>
    <p:sldId id="304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l Zouaq" initials="AZ" lastIdx="6" clrIdx="0">
    <p:extLst>
      <p:ext uri="{19B8F6BF-5375-455C-9EA6-DF929625EA0E}">
        <p15:presenceInfo xmlns:p15="http://schemas.microsoft.com/office/powerpoint/2012/main" userId="Amal Zouaq" providerId="None"/>
      </p:ext>
    </p:extLst>
  </p:cmAuthor>
  <p:cmAuthor id="2" name="Nikolay Radoev" initials="NR" lastIdx="2" clrIdx="1">
    <p:extLst>
      <p:ext uri="{19B8F6BF-5375-455C-9EA6-DF929625EA0E}">
        <p15:presenceInfo xmlns:p15="http://schemas.microsoft.com/office/powerpoint/2012/main" userId="27f439692a546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43077-6FFB-300F-3DBD-282950C39506}" v="273" dt="2021-03-09T21:04:38.613"/>
    <p1510:client id="{3BECD308-3BAA-4436-8AA4-88D70D286B16}" v="76" dt="2021-03-09T21:07:22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 snapToGrid="0">
      <p:cViewPr varScale="1">
        <p:scale>
          <a:sx n="43" d="100"/>
          <a:sy n="43" d="100"/>
        </p:scale>
        <p:origin x="6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CADB-26F0-4B18-9158-3CEFC1B878AB}" type="datetimeFigureOut">
              <a:rPr lang="fr-FR" smtClean="0"/>
              <a:pPr/>
              <a:t>23/10/2022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CB00-2637-4885-A76C-51ABC51A8C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47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5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3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La première fonction cherche une table « hard-</a:t>
            </a:r>
            <a:r>
              <a:rPr lang="fr-CA" err="1"/>
              <a:t>coded</a:t>
            </a:r>
            <a:r>
              <a:rPr lang="fr-CA"/>
              <a:t> »</a:t>
            </a:r>
          </a:p>
          <a:p>
            <a:r>
              <a:rPr lang="fr-CA"/>
              <a:t>La deuxième fonction prend le nom de la table en </a:t>
            </a:r>
            <a:r>
              <a:rPr lang="fr-CA" err="1"/>
              <a:t>parmètre</a:t>
            </a:r>
            <a:endParaRPr lang="fr-CA"/>
          </a:p>
          <a:p>
            <a:r>
              <a:rPr lang="fr-CA"/>
              <a:t>Important: la deuxième fonction prend </a:t>
            </a:r>
            <a:r>
              <a:rPr lang="en-US" b="1"/>
              <a:t>` (back-tick)</a:t>
            </a:r>
            <a:r>
              <a:rPr lang="en-US" b="0"/>
              <a:t> et non un ‘ simple. Ca </a:t>
            </a:r>
            <a:r>
              <a:rPr lang="en-US" b="0" err="1"/>
              <a:t>permet</a:t>
            </a:r>
            <a:r>
              <a:rPr lang="en-US" b="0"/>
              <a:t> de faire le string interpolation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9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On </a:t>
            </a:r>
            <a:r>
              <a:rPr lang="en-US" b="0" err="1"/>
              <a:t>peut</a:t>
            </a:r>
            <a:r>
              <a:rPr lang="en-US" b="0"/>
              <a:t> prendre un </a:t>
            </a:r>
            <a:r>
              <a:rPr lang="en-US" b="0" err="1"/>
              <a:t>objet</a:t>
            </a:r>
            <a:r>
              <a:rPr lang="en-US" b="0"/>
              <a:t> et lire le nom et les </a:t>
            </a:r>
            <a:r>
              <a:rPr lang="en-US" b="0" err="1"/>
              <a:t>valeurs</a:t>
            </a:r>
            <a:r>
              <a:rPr lang="en-US" b="0"/>
              <a:t> de tout </a:t>
            </a:r>
            <a:r>
              <a:rPr lang="en-US" b="0" err="1"/>
              <a:t>ses</a:t>
            </a:r>
            <a:r>
              <a:rPr lang="en-US" b="0"/>
              <a:t> variables</a:t>
            </a:r>
          </a:p>
          <a:p>
            <a:r>
              <a:rPr lang="en-US" b="0" err="1"/>
              <a:t>En</a:t>
            </a:r>
            <a:r>
              <a:rPr lang="en-US" b="0"/>
              <a:t> JS, un </a:t>
            </a:r>
            <a:r>
              <a:rPr lang="en-US" b="0" err="1"/>
              <a:t>objet</a:t>
            </a:r>
            <a:r>
              <a:rPr lang="en-US" b="0"/>
              <a:t> </a:t>
            </a:r>
            <a:r>
              <a:rPr lang="en-US" b="0" err="1"/>
              <a:t>est</a:t>
            </a:r>
            <a:r>
              <a:rPr lang="en-US" b="0"/>
              <a:t> un </a:t>
            </a:r>
            <a:r>
              <a:rPr lang="en-US" b="0" err="1"/>
              <a:t>dictionnaire</a:t>
            </a:r>
            <a:r>
              <a:rPr lang="en-US" b="0"/>
              <a:t>  {var : value} et on </a:t>
            </a:r>
            <a:r>
              <a:rPr lang="en-US" b="0" err="1"/>
              <a:t>peut</a:t>
            </a:r>
            <a:r>
              <a:rPr lang="en-US" b="0"/>
              <a:t> </a:t>
            </a:r>
            <a:r>
              <a:rPr lang="en-US" b="0" err="1"/>
              <a:t>obtenir</a:t>
            </a:r>
            <a:r>
              <a:rPr lang="en-US" b="0"/>
              <a:t> le nom de “var” avec </a:t>
            </a:r>
            <a:r>
              <a:rPr lang="en-US" b="0" err="1"/>
              <a:t>Object.keys</a:t>
            </a:r>
            <a:r>
              <a:rPr lang="en-US" b="0"/>
              <a:t>(</a:t>
            </a:r>
            <a:r>
              <a:rPr lang="en-US" b="0" err="1"/>
              <a:t>myObject</a:t>
            </a:r>
            <a:r>
              <a:rPr lang="en-US" b="0"/>
              <a:t>);</a:t>
            </a:r>
          </a:p>
          <a:p>
            <a:r>
              <a:rPr lang="en-US" b="0"/>
              <a:t>Pour acc</a:t>
            </a:r>
            <a:r>
              <a:rPr lang="fr-CA" b="0" err="1"/>
              <a:t>èder</a:t>
            </a:r>
            <a:r>
              <a:rPr lang="fr-CA" b="0"/>
              <a:t> à la valeur de  ‘’var’’ on fait : </a:t>
            </a:r>
            <a:r>
              <a:rPr lang="fr-CA" b="0" err="1"/>
              <a:t>myObject</a:t>
            </a:r>
            <a:r>
              <a:rPr lang="fr-CA" b="0"/>
              <a:t>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0"/>
              <a:t>NB: voir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getRoomFromHotelParams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</a:t>
            </a:r>
            <a:r>
              <a:rPr lang="en-US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database.service.ts</a:t>
            </a: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9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Permet de se protéger des injections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3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Toutes les fonctions sauf les 2 </a:t>
            </a:r>
            <a:r>
              <a:rPr lang="fr-CA" b="1" dirty="0"/>
              <a:t>/insert</a:t>
            </a:r>
            <a:r>
              <a:rPr lang="fr-CA" b="0" dirty="0"/>
              <a:t> sont utilisables directement avec des requêtes GET dans un browser. Elles retournent le résultat en forme de tableau qui est affiché à la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9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Toutes les fonctions sauf les 2 </a:t>
            </a:r>
            <a:r>
              <a:rPr lang="fr-CA" b="1"/>
              <a:t>/insert</a:t>
            </a:r>
            <a:r>
              <a:rPr lang="fr-CA" b="0"/>
              <a:t> sont utilisables directement avec des requêtes GET dans un browser. Elles retournent le résultat en forme de tableau qui est affiché à la page.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CB00-2637-4885-A76C-51ABC51A8CB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88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F51D-C4D5-4767-B1C3-42CBEB34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99C89-3BCA-4C43-A89D-9BBA8FEF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91D8-67F0-48ED-BEAB-0B5A9D9F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E56-565A-40AE-BEBB-23E466618A10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DC65-704A-4EEA-934A-5E61095F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66-964E-423F-8D6B-D9B646E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012-A247-49BF-9B32-8FE57FAC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B456-FA55-46DE-B6EB-F08BCEDD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77579-D6DB-422B-83F9-189CF2AB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25B-4A08-4434-863D-F863F5E20CD1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4D4D-39C0-4851-9892-CE981C8D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209E-18DD-4330-881F-F443CB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86B70-D859-4712-AB61-38B364789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188F7-CDF6-4904-829F-33FEC95F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878F-3656-47E1-A906-553DF6C4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0D45-14F9-42F1-B35C-B2218A3B0EFB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63CD-3711-43B9-819A-4198E97B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0C69-3918-4A63-A821-8A7FB452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81B-A19D-41AE-A2FB-C6770378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4FA9-2FA2-4C17-93F4-023C4DDB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C63-99ED-4871-90A2-F8A7448A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F20D-0F4D-48E5-AEDD-CCAEC7E08259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4D05-0C8F-4028-A715-75213680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8654-FBBD-4F82-AC15-E92DADD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851-43ED-47A3-87AB-BB6618D7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A7AF-56DB-465A-85CF-3344B958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EC33-6DCA-4CD8-8448-8E414A0C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E319-4442-4DE2-B48C-EF3CBC3AF3DB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3C13-2905-4021-9750-3136F4AE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2DC-A583-4CE0-B77B-2E8BFE78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E91-388C-4F3B-B571-865D1E46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6A8C-897B-483C-B66F-F1D1EB41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5E4F-EF8B-4392-9F01-3DD6EEC13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322D-D94E-412F-938F-09AAEA47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9525-799A-43CA-9D2C-6168DFBA69CD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5258-99EC-4DDA-9549-6D0CA6A9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98FC1-7D55-4E6D-9D4B-B100887C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CAC-C716-4725-BA27-52D52B1E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AACD7-05F7-43D9-A964-A7AD74CB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3AC6-E1ED-4828-9D2B-E46B6068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1FD50-F94E-4BA3-B2BD-D8768DED7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712A7-5B1A-4916-B344-A09FF1B5C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235F5-C6AA-498D-8A97-1C39BED1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9F38-BB4B-4BE7-964F-B09974198CD9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B0654-CB72-41E9-83A6-39BFB48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6FB24-A921-4EA0-9DAF-DD8B3274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8499-83DF-405E-B947-45DB06B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E9554-FC5D-4157-B886-C3C19999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C9DC-BFD3-4B74-8144-6A6C1CDC5CCE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B0C09-C295-4A79-9904-9C09CA73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F585-E368-43AD-A158-872E7F2C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982D-3611-48FB-BC93-3F591C48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AC59-7B05-4184-AD8D-9BA000892F68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136A7-7518-4B9C-A906-B3CC8084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6798-619A-4B56-A05B-06FB8A51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C0B1-6950-433A-9358-8EB49458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1297-87EF-4CCB-AE42-4C86CDD8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BFE3-E6CD-456F-89EC-E317CF62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098E-88C1-442C-8992-66C4807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84AB-37A4-4CF6-BEAB-AFFBA0B8E7F3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3531-1535-425F-8EA5-7C8450EE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8AC01-B83C-4F37-8319-4F55FDD7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F72C-BD06-4B77-879E-3DDE177A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72314-C2E1-41F9-B42E-D278A9BCC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DBE3-8666-45F1-92FC-8CD358CB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57EEA-2100-4DEF-A466-410B9068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95A6-FAEC-4CAB-9103-0BC4F52C4B77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69F-B4CB-42BA-B1E7-590F4725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Nikolay Radoev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854B5-CBD9-4D11-8C95-96DF809E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CE49-34FB-4B79-B0A2-D6544D1C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C92D-21BC-4DC1-A412-8FC532B0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2C2B-9D57-436D-B549-678503D0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EAE2-785B-4CD4-A427-4029C6E5A1BB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B29A-B4C0-4FD6-A516-8EBAC3E2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Nikolay Radoev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8E0F-B8D0-4F91-BFF6-5BB4CA96B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84D3-1BF8-4BC7-86AD-646576EF4C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tutorial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cli.angular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olymtl-web.github.io/tutoriels/node/no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fr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-postgre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nodejs.org/fr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gadmin.org/download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www.w3schools.com/c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core/NgModul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4CB9-41E3-4349-A98B-EBE0E88A5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7069"/>
          </a:xfrm>
        </p:spPr>
        <p:txBody>
          <a:bodyPr/>
          <a:lstStyle/>
          <a:p>
            <a:r>
              <a:rPr lang="en-US" b="1" dirty="0"/>
              <a:t>Application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977D-F2EF-473E-93BB-C35E45693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9432"/>
            <a:ext cx="9144000" cy="577515"/>
          </a:xfrm>
        </p:spPr>
        <p:txBody>
          <a:bodyPr>
            <a:normAutofit/>
          </a:bodyPr>
          <a:lstStyle/>
          <a:p>
            <a:r>
              <a:rPr lang="fr-CA" sz="3200" i="1" dirty="0"/>
              <a:t>Interaction avec une base de données PostgreSQL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3453955"/>
            <a:ext cx="4114800" cy="940357"/>
          </a:xfrm>
        </p:spPr>
        <p:txBody>
          <a:bodyPr/>
          <a:lstStyle/>
          <a:p>
            <a:pPr algn="l"/>
            <a:r>
              <a:rPr lang="en-US" sz="1600" b="1" u="sng" dirty="0" err="1" smtClean="0">
                <a:solidFill>
                  <a:schemeClr val="tx1"/>
                </a:solidFill>
              </a:rPr>
              <a:t>Présenté</a:t>
            </a:r>
            <a:r>
              <a:rPr lang="en-US" sz="1600" b="1" u="sng" dirty="0" smtClean="0">
                <a:solidFill>
                  <a:schemeClr val="tx1"/>
                </a:solidFill>
              </a:rPr>
              <a:t> par :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M. Nikolay </a:t>
            </a:r>
            <a:r>
              <a:rPr lang="en-US" sz="1600" dirty="0" err="1" smtClean="0">
                <a:solidFill>
                  <a:schemeClr val="tx1"/>
                </a:solidFill>
              </a:rPr>
              <a:t>Radoev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 	      M. Charles De Lafontaine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      Chargés de lab INF3710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4326412"/>
            <a:ext cx="4114800" cy="94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u="sng" dirty="0" err="1" smtClean="0">
                <a:solidFill>
                  <a:schemeClr val="tx1"/>
                </a:solidFill>
              </a:rPr>
              <a:t>Supervisé</a:t>
            </a:r>
            <a:r>
              <a:rPr lang="en-US" sz="1600" b="1" u="sng" dirty="0" smtClean="0">
                <a:solidFill>
                  <a:schemeClr val="tx1"/>
                </a:solidFill>
              </a:rPr>
              <a:t> par :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Prof. </a:t>
            </a:r>
            <a:r>
              <a:rPr lang="en-US" sz="1600" dirty="0" err="1" smtClean="0">
                <a:solidFill>
                  <a:schemeClr val="tx1"/>
                </a:solidFill>
              </a:rPr>
              <a:t>Amal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Zouaq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 	        Dre. Franjieh El </a:t>
            </a:r>
            <a:r>
              <a:rPr lang="en-US" sz="1600" dirty="0" err="1" smtClean="0">
                <a:solidFill>
                  <a:schemeClr val="tx1"/>
                </a:solidFill>
              </a:rPr>
              <a:t>Khoury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1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929B-2F7A-4264-ACF4-F474D602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err="1"/>
              <a:t>Angular</a:t>
            </a:r>
            <a:r>
              <a:rPr lang="en-US" b="1"/>
              <a:t>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A799-728A-4E08-A1F6-075FDFA57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52344" cy="48300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On ne </a:t>
            </a:r>
            <a:r>
              <a:rPr lang="en-US" sz="2400" dirty="0" err="1"/>
              <a:t>veut</a:t>
            </a:r>
            <a:r>
              <a:rPr lang="en-US" sz="2400" dirty="0"/>
              <a:t> pas </a:t>
            </a:r>
            <a:r>
              <a:rPr lang="en-US" sz="2400" dirty="0" err="1"/>
              <a:t>manipuler</a:t>
            </a:r>
            <a:r>
              <a:rPr lang="en-US" sz="2400" dirty="0"/>
              <a:t> le DOM </a:t>
            </a:r>
            <a:r>
              <a:rPr lang="en-US" sz="2400" dirty="0" err="1"/>
              <a:t>directement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plut</a:t>
            </a:r>
            <a:r>
              <a:rPr lang="fr-CA" sz="2400" dirty="0" err="1"/>
              <a:t>ôt</a:t>
            </a:r>
            <a:r>
              <a:rPr lang="fr-CA" sz="2400" dirty="0"/>
              <a:t> les données qui seront affichées</a:t>
            </a:r>
          </a:p>
          <a:p>
            <a:endParaRPr lang="fr-CA" dirty="0"/>
          </a:p>
          <a:p>
            <a:r>
              <a:rPr lang="fr-CA" sz="2100" b="1" dirty="0"/>
              <a:t>Interpolation</a:t>
            </a:r>
            <a:r>
              <a:rPr lang="fr-CA" sz="2100" dirty="0"/>
              <a:t> ({{valeur}}) : la valeur d’une variable du component est affiché</a:t>
            </a:r>
          </a:p>
          <a:p>
            <a:endParaRPr lang="fr-CA" sz="2100" dirty="0"/>
          </a:p>
          <a:p>
            <a:r>
              <a:rPr lang="fr-CA" sz="2100" b="1" dirty="0" err="1"/>
              <a:t>Property</a:t>
            </a:r>
            <a:r>
              <a:rPr lang="fr-CA" sz="2100" b="1" dirty="0"/>
              <a:t> binding </a:t>
            </a:r>
            <a:r>
              <a:rPr lang="fr-CA" sz="2100" dirty="0"/>
              <a:t>(</a:t>
            </a:r>
            <a:r>
              <a:rPr lang="en-US" sz="2100" dirty="0"/>
              <a:t>[property] = “value”) : </a:t>
            </a:r>
            <a:r>
              <a:rPr lang="en-US" sz="2100" dirty="0" err="1"/>
              <a:t>permet</a:t>
            </a:r>
            <a:r>
              <a:rPr lang="en-US" sz="2100" dirty="0"/>
              <a:t> de modifier la </a:t>
            </a:r>
            <a:r>
              <a:rPr lang="en-US" sz="2100" dirty="0" err="1"/>
              <a:t>valeur</a:t>
            </a:r>
            <a:r>
              <a:rPr lang="en-US" sz="2100" dirty="0"/>
              <a:t> </a:t>
            </a:r>
            <a:r>
              <a:rPr lang="en-US" sz="2100" dirty="0" err="1"/>
              <a:t>d’une</a:t>
            </a:r>
            <a:r>
              <a:rPr lang="en-US" sz="2100" dirty="0"/>
              <a:t> </a:t>
            </a:r>
            <a:r>
              <a:rPr lang="en-US" sz="2100" dirty="0" err="1"/>
              <a:t>propri</a:t>
            </a:r>
            <a:r>
              <a:rPr lang="fr-CA" sz="2100" dirty="0"/>
              <a:t>été d’un élément HTML</a:t>
            </a:r>
          </a:p>
          <a:p>
            <a:endParaRPr lang="en-US" sz="2100" dirty="0"/>
          </a:p>
          <a:p>
            <a:r>
              <a:rPr lang="en-US" sz="2100" b="1" dirty="0"/>
              <a:t>Event binding </a:t>
            </a:r>
            <a:r>
              <a:rPr lang="en-US" sz="2100" dirty="0"/>
              <a:t>((event) =“handler”) : </a:t>
            </a:r>
            <a:r>
              <a:rPr lang="en-US" sz="2100" dirty="0" err="1"/>
              <a:t>l’év</a:t>
            </a:r>
            <a:r>
              <a:rPr lang="fr-CA" sz="2100" dirty="0" err="1"/>
              <a:t>énement</a:t>
            </a:r>
            <a:r>
              <a:rPr lang="fr-CA" sz="2100" dirty="0"/>
              <a:t> </a:t>
            </a:r>
            <a:r>
              <a:rPr lang="fr-CA" sz="2100" u="sng" dirty="0" err="1"/>
              <a:t>event</a:t>
            </a:r>
            <a:r>
              <a:rPr lang="fr-CA" sz="2100" dirty="0"/>
              <a:t> du DOM est géré par une fonction </a:t>
            </a:r>
            <a:r>
              <a:rPr lang="fr-CA" sz="2100" u="sng" dirty="0"/>
              <a:t>handler</a:t>
            </a:r>
            <a:r>
              <a:rPr lang="fr-CA" sz="2100" dirty="0"/>
              <a:t> du component</a:t>
            </a:r>
          </a:p>
          <a:p>
            <a:endParaRPr lang="fr-CA" sz="2100" dirty="0"/>
          </a:p>
          <a:p>
            <a:r>
              <a:rPr lang="fr-CA" sz="2100" b="1" dirty="0" err="1"/>
              <a:t>Two</a:t>
            </a:r>
            <a:r>
              <a:rPr lang="fr-CA" sz="2100" b="1" dirty="0"/>
              <a:t> </a:t>
            </a:r>
            <a:r>
              <a:rPr lang="fr-CA" sz="2100" b="1" dirty="0" err="1"/>
              <a:t>way</a:t>
            </a:r>
            <a:r>
              <a:rPr lang="fr-CA" sz="2100" b="1" dirty="0"/>
              <a:t> binding</a:t>
            </a:r>
            <a:r>
              <a:rPr lang="fr-CA" sz="2100" dirty="0"/>
              <a:t> (</a:t>
            </a:r>
            <a:r>
              <a:rPr lang="en-US" sz="2100" dirty="0"/>
              <a:t>[(</a:t>
            </a:r>
            <a:r>
              <a:rPr lang="en-US" sz="2100" dirty="0" err="1"/>
              <a:t>ngModel</a:t>
            </a:r>
            <a:r>
              <a:rPr lang="en-US" sz="2100" dirty="0"/>
              <a:t>)] = “property”) : </a:t>
            </a:r>
            <a:r>
              <a:rPr lang="en-US" sz="2100" dirty="0" err="1"/>
              <a:t>permet</a:t>
            </a:r>
            <a:r>
              <a:rPr lang="en-US" sz="2100" dirty="0"/>
              <a:t> de </a:t>
            </a:r>
            <a:r>
              <a:rPr lang="en-US" sz="2100" dirty="0" err="1"/>
              <a:t>lier</a:t>
            </a:r>
            <a:r>
              <a:rPr lang="en-US" sz="2100" dirty="0"/>
              <a:t> un </a:t>
            </a:r>
            <a:r>
              <a:rPr lang="en-US" sz="2100" dirty="0" err="1"/>
              <a:t>élément</a:t>
            </a:r>
            <a:r>
              <a:rPr lang="en-US" sz="2100" dirty="0"/>
              <a:t> HTML et </a:t>
            </a:r>
            <a:r>
              <a:rPr lang="en-US" sz="2100" dirty="0" err="1"/>
              <a:t>une</a:t>
            </a:r>
            <a:r>
              <a:rPr lang="en-US" sz="2100" dirty="0"/>
              <a:t> variable d’un component de manière à </a:t>
            </a:r>
            <a:r>
              <a:rPr lang="en-US" sz="2100" dirty="0" err="1"/>
              <a:t>ce</a:t>
            </a:r>
            <a:r>
              <a:rPr lang="en-US" sz="2100" dirty="0"/>
              <a:t> que modifier un </a:t>
            </a:r>
            <a:r>
              <a:rPr lang="en-US" sz="2100" dirty="0" err="1"/>
              <a:t>élément</a:t>
            </a:r>
            <a:r>
              <a:rPr lang="en-US" sz="2100" dirty="0"/>
              <a:t> </a:t>
            </a:r>
            <a:r>
              <a:rPr lang="en-US" sz="2100" dirty="0" err="1"/>
              <a:t>modifie</a:t>
            </a:r>
            <a:r>
              <a:rPr lang="en-US" sz="2100" dirty="0"/>
              <a:t> </a:t>
            </a:r>
            <a:r>
              <a:rPr lang="en-US" sz="2100" dirty="0" err="1"/>
              <a:t>l’autre</a:t>
            </a:r>
            <a:r>
              <a:rPr lang="en-US" sz="2100" dirty="0"/>
              <a:t> et vice-versa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2050" name="Picture 2" descr="Data Binding">
            <a:extLst>
              <a:ext uri="{FF2B5EF4-FFF2-40B4-BE49-F238E27FC236}">
                <a16:creationId xmlns:a16="http://schemas.microsoft.com/office/drawing/2014/main" id="{AF088B7A-54A1-4844-9FD8-2182222008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45" y="1439057"/>
            <a:ext cx="4176252" cy="4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0F8D-321B-4BD7-B41F-742697C3CE6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b="1" err="1"/>
              <a:t>Angular</a:t>
            </a:r>
            <a:r>
              <a:rPr lang="fr-CA" b="1"/>
              <a:t> - *</a:t>
            </a:r>
            <a:r>
              <a:rPr lang="fr-CA" b="1" err="1"/>
              <a:t>ngFor</a:t>
            </a:r>
            <a:endParaRPr lang="en-US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A66A9-2777-46E0-8FEE-A7228FC49D5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latin typeface="Droid Sans Mono"/>
              </a:rPr>
              <a:t>ngFor</a:t>
            </a:r>
            <a:r>
              <a:rPr lang="fr-FR" dirty="0">
                <a:latin typeface="Droid Sans Mono"/>
              </a:rPr>
              <a:t> permet d’itérer à travers une liste en </a:t>
            </a:r>
            <a:r>
              <a:rPr lang="fr-FR" dirty="0" err="1">
                <a:latin typeface="Droid Sans Mono"/>
              </a:rPr>
              <a:t>TypeScript</a:t>
            </a:r>
            <a:r>
              <a:rPr lang="fr-FR" dirty="0">
                <a:latin typeface="Droid Sans Mono"/>
              </a:rPr>
              <a:t> et d’afficher ses composants.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Droid Sans Mono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Droid Sans Mon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roid Sans Mono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Droid Sans Mono"/>
              </a:rPr>
              <a:t>heroes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'Windstorm'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Bombasto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Magneta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'Tornado’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];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endParaRPr lang="fr-CA" dirty="0">
              <a:solidFill>
                <a:srgbClr val="66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fr-CA" dirty="0">
                <a:solidFill>
                  <a:srgbClr val="666600"/>
                </a:solidFill>
                <a:latin typeface="Droid Sans Mono"/>
              </a:rPr>
              <a:t>P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our </a:t>
            </a:r>
            <a:r>
              <a:rPr lang="en-US" dirty="0" err="1">
                <a:solidFill>
                  <a:srgbClr val="666600"/>
                </a:solidFill>
                <a:latin typeface="Droid Sans Mono"/>
              </a:rPr>
              <a:t>afficher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 la </a:t>
            </a:r>
            <a:r>
              <a:rPr lang="en-US" dirty="0" err="1">
                <a:solidFill>
                  <a:srgbClr val="666600"/>
                </a:solidFill>
                <a:latin typeface="Droid Sans Mono"/>
              </a:rPr>
              <a:t>liste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 des </a:t>
            </a:r>
            <a:r>
              <a:rPr lang="en-US" dirty="0" err="1">
                <a:solidFill>
                  <a:srgbClr val="666600"/>
                </a:solidFill>
                <a:latin typeface="Droid Sans Mono"/>
              </a:rPr>
              <a:t>héros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 dans le HTML:</a:t>
            </a:r>
          </a:p>
          <a:p>
            <a:pPr marL="0" indent="0">
              <a:buNone/>
            </a:pPr>
            <a:endParaRPr lang="fr-CA" dirty="0">
              <a:solidFill>
                <a:srgbClr val="66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Droid Sans Mono"/>
              </a:rPr>
              <a:t>&lt;li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*</a:t>
            </a:r>
            <a:r>
              <a:rPr lang="en-US" dirty="0" err="1">
                <a:solidFill>
                  <a:srgbClr val="660066"/>
                </a:solidFill>
                <a:latin typeface="Droid Sans Mon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ngFor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"let hero of heroes"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{{ hero }} 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&lt;/li&gt;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24A9-427F-4065-B8FA-D3AB9E34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0F8D-321B-4BD7-B41F-742697C3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err="1"/>
              <a:t>Angular</a:t>
            </a:r>
            <a:r>
              <a:rPr lang="fr-CA" b="1"/>
              <a:t> - *</a:t>
            </a:r>
            <a:r>
              <a:rPr lang="fr-CA" b="1" err="1"/>
              <a:t>ngIf</a:t>
            </a:r>
            <a:endParaRPr lang="en-US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A66A9-2777-46E0-8FEE-A7228FC4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Droid Sans Mono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Droid Sans Mon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roid Sans Mono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Droid Sans Mono"/>
              </a:rPr>
              <a:t>heroes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'Windstorm'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Bombasto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Magneta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'Tornado’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];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endParaRPr lang="fr-CA" dirty="0">
              <a:solidFill>
                <a:srgbClr val="66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fr-CA" dirty="0">
                <a:solidFill>
                  <a:srgbClr val="666600"/>
                </a:solidFill>
                <a:latin typeface="Droid Sans Mono"/>
              </a:rPr>
              <a:t>Ceci sera affiché seulement s’il y a plus d’un héro 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:</a:t>
            </a:r>
          </a:p>
          <a:p>
            <a:pPr marL="0" indent="0">
              <a:buNone/>
            </a:pPr>
            <a:endParaRPr lang="fr-CA" dirty="0">
              <a:solidFill>
                <a:srgbClr val="66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Droid Sans Mono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*</a:t>
            </a:r>
            <a:r>
              <a:rPr lang="en-US" dirty="0" err="1">
                <a:solidFill>
                  <a:srgbClr val="660066"/>
                </a:solidFill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ngIf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heroes.length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 &gt;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1"&gt;Il y a 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plusieurs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héros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!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&lt;/p&gt;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24A9-427F-4065-B8FA-D3AB9E34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23951-D2BA-44BD-B4E5-488B7268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err="1"/>
              <a:t>Angular</a:t>
            </a:r>
            <a:r>
              <a:rPr lang="fr-CA" b="1"/>
              <a:t> – liens utiles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CB6B4-6BAF-4169-AFAC-22C08EF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Documentation officielle d’</a:t>
            </a:r>
            <a:r>
              <a:rPr lang="fr-CA" dirty="0" err="1"/>
              <a:t>Angular</a:t>
            </a:r>
            <a:r>
              <a:rPr lang="fr-CA" dirty="0"/>
              <a:t> : </a:t>
            </a:r>
            <a:r>
              <a:rPr lang="fr-CA" b="1" dirty="0">
                <a:hlinkClick r:id="rId2"/>
              </a:rPr>
              <a:t>https://angular.io/docs</a:t>
            </a:r>
            <a:endParaRPr lang="fr-CA" b="1" dirty="0"/>
          </a:p>
          <a:p>
            <a:r>
              <a:rPr lang="fr-CA" dirty="0"/>
              <a:t>Tutoriel </a:t>
            </a:r>
            <a:r>
              <a:rPr lang="fr-CA" b="1" dirty="0"/>
              <a:t>Tour of Heroes</a:t>
            </a:r>
            <a:r>
              <a:rPr lang="fr-CA" dirty="0"/>
              <a:t>: </a:t>
            </a:r>
            <a:r>
              <a:rPr lang="fr-CA" b="1" dirty="0">
                <a:hlinkClick r:id="rId3"/>
              </a:rPr>
              <a:t>https://angular.io/tutorial</a:t>
            </a:r>
            <a:endParaRPr lang="fr-CA" b="1" dirty="0"/>
          </a:p>
          <a:p>
            <a:r>
              <a:rPr lang="fr-CA" dirty="0" err="1"/>
              <a:t>AngularCLI</a:t>
            </a:r>
            <a:r>
              <a:rPr lang="fr-CA" dirty="0"/>
              <a:t> : </a:t>
            </a:r>
            <a:r>
              <a:rPr lang="fr-CA" b="1" dirty="0">
                <a:hlinkClick r:id="rId4"/>
              </a:rPr>
              <a:t>https://cli.angular.io/</a:t>
            </a:r>
            <a:endParaRPr lang="fr-CA" b="1" dirty="0"/>
          </a:p>
          <a:p>
            <a:r>
              <a:rPr lang="fr-CA" dirty="0"/>
              <a:t>CSS : </a:t>
            </a:r>
            <a:r>
              <a:rPr lang="fr-CA" b="1" dirty="0">
                <a:hlinkClick r:id="rId5"/>
              </a:rPr>
              <a:t>https://www.w3schools.com/css/</a:t>
            </a:r>
            <a:endParaRPr lang="fr-CA" b="1" dirty="0"/>
          </a:p>
          <a:p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NodeJS et Express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7E36CB-4D9A-45D5-8A00-32E3C0C1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40B84D3-1BF8-4BC7-86AD-646576EF4C5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6841-1E16-40DF-BBDD-F2CE2F9C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0CD-B9D3-44B0-8BAA-31FA105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Environnement d'exécution complet qui permet de rouler JavaScript à l'extérieur d'un fureteur web.</a:t>
            </a:r>
          </a:p>
          <a:p>
            <a:endParaRPr lang="fr-FR" dirty="0"/>
          </a:p>
          <a:p>
            <a:r>
              <a:rPr lang="fr-FR" dirty="0"/>
              <a:t>Bâti sur le </a:t>
            </a:r>
            <a:r>
              <a:rPr lang="fr-FR" b="1" dirty="0"/>
              <a:t>V8 Engine </a:t>
            </a:r>
            <a:r>
              <a:rPr lang="fr-FR" dirty="0"/>
              <a:t>de Chrome et est facilement utilisable sur plusieurs plateformes (Windows, Linux, OS X).</a:t>
            </a:r>
          </a:p>
          <a:p>
            <a:endParaRPr lang="fr-FR" dirty="0"/>
          </a:p>
          <a:p>
            <a:r>
              <a:rPr lang="fr-FR" dirty="0" err="1"/>
              <a:t>Syst</a:t>
            </a:r>
            <a:r>
              <a:rPr lang="fr-CA" dirty="0" err="1"/>
              <a:t>ème</a:t>
            </a:r>
            <a:r>
              <a:rPr lang="fr-CA" dirty="0"/>
              <a:t> à un seul fil d’exécution avec une exécution asynchrone et un système d’événements.</a:t>
            </a:r>
          </a:p>
          <a:p>
            <a:endParaRPr lang="fr-CA" dirty="0"/>
          </a:p>
          <a:p>
            <a:r>
              <a:rPr lang="fr-CA" dirty="0"/>
              <a:t>Tutoriel: </a:t>
            </a:r>
            <a:r>
              <a:rPr lang="fr-CA" dirty="0">
                <a:hlinkClick r:id="rId2"/>
              </a:rPr>
              <a:t>https://polymtl-web.github.io/tutoriels/node/node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6841-1E16-40DF-BBDD-F2CE2F9C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NodeJS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0CD-B9D3-44B0-8BAA-31FA105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télécharger Node : </a:t>
            </a:r>
            <a:r>
              <a:rPr lang="fr-FR" dirty="0">
                <a:hlinkClick r:id="rId2"/>
              </a:rPr>
              <a:t>https://nodejs.org/fr/download/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vérifier la version de Node (dans une console) : </a:t>
            </a:r>
            <a:r>
              <a:rPr lang="fr-FR" b="1" dirty="0" err="1"/>
              <a:t>node</a:t>
            </a:r>
            <a:r>
              <a:rPr lang="fr-FR" b="1" dirty="0"/>
              <a:t> -v</a:t>
            </a:r>
          </a:p>
          <a:p>
            <a:endParaRPr lang="fr-FR" dirty="0"/>
          </a:p>
          <a:p>
            <a:r>
              <a:rPr lang="fr-CA" dirty="0"/>
              <a:t>La dernière version stable : </a:t>
            </a:r>
            <a:r>
              <a:rPr lang="fr-CA" b="1" dirty="0"/>
              <a:t>16.17.1</a:t>
            </a:r>
            <a:r>
              <a:rPr lang="fr-CA" dirty="0"/>
              <a:t> (qui inclut </a:t>
            </a:r>
            <a:r>
              <a:rPr lang="fr-CA" dirty="0" err="1"/>
              <a:t>npm</a:t>
            </a:r>
            <a:r>
              <a:rPr lang="fr-CA" dirty="0"/>
              <a:t> 8.15.0)</a:t>
            </a:r>
          </a:p>
          <a:p>
            <a:endParaRPr lang="fr-CA" dirty="0"/>
          </a:p>
          <a:p>
            <a:r>
              <a:rPr lang="fr-CA" dirty="0"/>
              <a:t>Viens avec </a:t>
            </a:r>
            <a:r>
              <a:rPr lang="fr-CA" b="1" dirty="0" err="1"/>
              <a:t>npm</a:t>
            </a:r>
            <a:r>
              <a:rPr lang="fr-CA" dirty="0"/>
              <a:t>, un gestionnaire de paquets pour des projets Web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6841-1E16-40DF-BBDD-F2CE2F9C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en-US" b="1"/>
              <a:t>NodeJS – </a:t>
            </a:r>
            <a:r>
              <a:rPr lang="en-US" b="1" err="1"/>
              <a:t>Serveur</a:t>
            </a:r>
            <a:r>
              <a:rPr lang="en-US" b="1"/>
              <a:t> minimal </a:t>
            </a:r>
            <a:r>
              <a:rPr lang="en-US" b="1" err="1"/>
              <a:t>fonctionnel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0CD-B9D3-44B0-8BAA-31FA105FF1B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pPr marL="457200" lvl="1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err="1">
                <a:solidFill>
                  <a:srgbClr val="6A9955"/>
                </a:solidFill>
                <a:latin typeface="Consolas" panose="020B0609020204030204" pitchFamily="49" charset="0"/>
              </a:rPr>
              <a:t>Mettre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les </a:t>
            </a:r>
            <a:r>
              <a:rPr lang="en-US" err="1">
                <a:solidFill>
                  <a:srgbClr val="6A9955"/>
                </a:solidFill>
                <a:latin typeface="Consolas" panose="020B0609020204030204" pitchFamily="49" charset="0"/>
              </a:rPr>
              <a:t>entêtes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HTTP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Content-Type'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'text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/plain’})</a:t>
            </a:r>
            <a:r>
              <a:rPr lang="en-US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err="1">
                <a:solidFill>
                  <a:srgbClr val="6A9955"/>
                </a:solidFill>
                <a:latin typeface="Consolas" panose="020B0609020204030204" pitchFamily="49" charset="0"/>
              </a:rPr>
              <a:t>Envoyer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6A9955"/>
                </a:solidFill>
                <a:latin typeface="Consolas" panose="020B0609020204030204" pitchFamily="49" charset="0"/>
              </a:rPr>
              <a:t>notre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message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Exemple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de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serveur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Node</a:t>
            </a:r>
            <a:r>
              <a:rPr lang="en-US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’);</a:t>
            </a:r>
            <a:r>
              <a:rPr lang="en-US">
                <a:solidFill>
                  <a:srgbClr val="F44747"/>
                </a:solidFill>
                <a:latin typeface="Consolas" panose="020B0609020204030204" pitchFamily="49" charset="0"/>
              </a:rPr>
              <a:t>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F151-5BF9-4933-8505-0EFDE805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Express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EE87-D7C8-4ACC-B1F2-45043BD9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Cadriciel bâti sur </a:t>
            </a:r>
            <a:r>
              <a:rPr lang="fr-CA" err="1"/>
              <a:t>NodeJS</a:t>
            </a:r>
            <a:r>
              <a:rPr lang="fr-CA"/>
              <a:t> pour faciliter la création d’applications web</a:t>
            </a:r>
          </a:p>
          <a:p>
            <a:r>
              <a:rPr lang="fr-CA"/>
              <a:t>Offre un système plus puissant et plus simplifié de </a:t>
            </a:r>
            <a:r>
              <a:rPr lang="fr-CA" b="1" err="1"/>
              <a:t>Routing</a:t>
            </a:r>
            <a:r>
              <a:rPr lang="fr-CA"/>
              <a:t> pour un serveur</a:t>
            </a:r>
          </a:p>
          <a:p>
            <a:endParaRPr lang="fr-CA"/>
          </a:p>
          <a:p>
            <a:r>
              <a:rPr lang="fr-CA"/>
              <a:t>Exemple d’appel d’Express:</a:t>
            </a:r>
          </a:p>
          <a:p>
            <a:pPr marL="457200" lvl="1" indent="0">
              <a:buNone/>
            </a:pPr>
            <a:r>
              <a:rPr lang="fr-FR" err="1"/>
              <a:t>app.get</a:t>
            </a:r>
            <a:r>
              <a:rPr lang="fr-FR"/>
              <a:t>('/', </a:t>
            </a:r>
            <a:r>
              <a:rPr lang="fr-FR" err="1"/>
              <a:t>function</a:t>
            </a:r>
            <a:r>
              <a:rPr lang="fr-FR"/>
              <a:t>(</a:t>
            </a:r>
            <a:r>
              <a:rPr lang="fr-FR" err="1"/>
              <a:t>req,res</a:t>
            </a:r>
            <a:r>
              <a:rPr lang="fr-FR"/>
              <a:t>){</a:t>
            </a:r>
          </a:p>
          <a:p>
            <a:pPr marL="457200" lvl="1" indent="0">
              <a:buNone/>
            </a:pPr>
            <a:r>
              <a:rPr lang="fr-FR"/>
              <a:t>    </a:t>
            </a:r>
            <a:r>
              <a:rPr lang="fr-FR" err="1"/>
              <a:t>res.send</a:t>
            </a:r>
            <a:r>
              <a:rPr lang="fr-FR"/>
              <a:t>("Exemple d’appel GET!");</a:t>
            </a:r>
          </a:p>
          <a:p>
            <a:pPr marL="457200" lvl="1" indent="0">
              <a:buNone/>
            </a:pPr>
            <a:r>
              <a:rPr lang="fr-FR"/>
              <a:t>})</a:t>
            </a:r>
          </a:p>
          <a:p>
            <a:pPr marL="457200" lvl="1" indent="0">
              <a:buNone/>
            </a:pPr>
            <a:endParaRPr lang="fr-CA"/>
          </a:p>
          <a:p>
            <a:r>
              <a:rPr lang="fr-CA"/>
              <a:t>Tutoriel : https://polymtl-web.github.io/tutoriels/express/express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44F7-9ECF-49F2-9461-AEB95CA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Express – Serveur avec plusieurs routes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39B6-D97B-4D76-8D51-738C86633D2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err="1">
                <a:solidFill>
                  <a:srgbClr val="CE9178"/>
                </a:solidFill>
                <a:latin typeface="Consolas" panose="020B0609020204030204" pitchFamily="49" charset="0"/>
              </a:rPr>
              <a:t>Exemple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 de </a:t>
            </a:r>
            <a:r>
              <a:rPr lang="en-US" sz="2000" err="1">
                <a:solidFill>
                  <a:srgbClr val="CE9178"/>
                </a:solidFill>
                <a:latin typeface="Consolas" panose="020B0609020204030204" pitchFamily="49" charset="0"/>
              </a:rPr>
              <a:t>serveur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 Node avec Express!"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sz="2000" err="1">
                <a:solidFill>
                  <a:srgbClr val="CE9178"/>
                </a:solidFill>
                <a:latin typeface="Consolas" panose="020B0609020204030204" pitchFamily="49" charset="0"/>
              </a:rPr>
              <a:t>about'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"Une page sur nous"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sz="2000" err="1">
                <a:solidFill>
                  <a:srgbClr val="CE9178"/>
                </a:solidFill>
                <a:latin typeface="Consolas" panose="020B0609020204030204" pitchFamily="49" charset="0"/>
              </a:rPr>
              <a:t>express'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"Une page sur </a:t>
            </a:r>
            <a:r>
              <a:rPr lang="en-US" sz="2000" err="1">
                <a:solidFill>
                  <a:srgbClr val="CE9178"/>
                </a:solidFill>
                <a:latin typeface="Consolas" panose="020B0609020204030204" pitchFamily="49" charset="0"/>
              </a:rPr>
              <a:t>ExpressJS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US" sz="200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0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928"/>
            <a:ext cx="10515600" cy="960438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879860"/>
          </a:xfrm>
        </p:spPr>
        <p:txBody>
          <a:bodyPr>
            <a:noAutofit/>
          </a:bodyPr>
          <a:lstStyle/>
          <a:p>
            <a:r>
              <a:rPr lang="fr-FR" sz="1600" dirty="0" smtClean="0"/>
              <a:t>Objectifs d’apprentissage</a:t>
            </a:r>
            <a:endParaRPr lang="fr-FR" sz="1600" dirty="0"/>
          </a:p>
          <a:p>
            <a:r>
              <a:rPr lang="fr-FR" sz="1600" dirty="0"/>
              <a:t>Logiciels </a:t>
            </a:r>
            <a:r>
              <a:rPr lang="fr-FR" sz="1600" dirty="0" smtClean="0"/>
              <a:t>nécessaires</a:t>
            </a:r>
          </a:p>
          <a:p>
            <a:r>
              <a:rPr lang="fr-FR" sz="1600" dirty="0"/>
              <a:t>Architecture </a:t>
            </a:r>
            <a:r>
              <a:rPr lang="fr-FR" sz="1600" dirty="0" smtClean="0"/>
              <a:t>générale</a:t>
            </a:r>
          </a:p>
          <a:p>
            <a:r>
              <a:rPr lang="fr-FR" sz="1600" dirty="0" smtClean="0"/>
              <a:t>Client – </a:t>
            </a:r>
            <a:r>
              <a:rPr lang="fr-FR" sz="1600" dirty="0" err="1" smtClean="0"/>
              <a:t>Angular</a:t>
            </a:r>
            <a:r>
              <a:rPr lang="fr-FR" sz="1600" dirty="0" smtClean="0"/>
              <a:t> 13</a:t>
            </a:r>
            <a:r>
              <a:rPr lang="fr-FR" sz="1600" baseline="30000" dirty="0" smtClean="0"/>
              <a:t>+</a:t>
            </a:r>
          </a:p>
          <a:p>
            <a:r>
              <a:rPr lang="fr-FR" sz="1600" dirty="0" smtClean="0"/>
              <a:t>Serveur – </a:t>
            </a:r>
            <a:r>
              <a:rPr lang="fr-FR" sz="1600" dirty="0" err="1" smtClean="0"/>
              <a:t>NodeJS</a:t>
            </a:r>
            <a:r>
              <a:rPr lang="fr-FR" sz="1600" dirty="0" smtClean="0"/>
              <a:t> et Express</a:t>
            </a:r>
          </a:p>
          <a:p>
            <a:r>
              <a:rPr lang="fr-CA" sz="1600" dirty="0"/>
              <a:t>Méthodes </a:t>
            </a:r>
            <a:r>
              <a:rPr lang="fr-CA" sz="1600" dirty="0" smtClean="0"/>
              <a:t>HTTP</a:t>
            </a:r>
          </a:p>
          <a:p>
            <a:r>
              <a:rPr lang="fr-CA" sz="1600" dirty="0" err="1"/>
              <a:t>Create</a:t>
            </a:r>
            <a:r>
              <a:rPr lang="fr-CA" sz="1600" dirty="0"/>
              <a:t> Read Update </a:t>
            </a:r>
            <a:r>
              <a:rPr lang="fr-CA" sz="1600" dirty="0" err="1"/>
              <a:t>Delete</a:t>
            </a:r>
            <a:r>
              <a:rPr lang="fr-CA" sz="1600" dirty="0"/>
              <a:t> (</a:t>
            </a:r>
            <a:r>
              <a:rPr lang="fr-CA" sz="1600" b="1" dirty="0"/>
              <a:t>CRUD</a:t>
            </a:r>
            <a:r>
              <a:rPr lang="fr-CA" sz="1600" dirty="0"/>
              <a:t>)</a:t>
            </a:r>
          </a:p>
          <a:p>
            <a:r>
              <a:rPr lang="fr-CA" sz="1600" dirty="0"/>
              <a:t>Base de données PostgreSQL : Accès à distance et connexions</a:t>
            </a:r>
          </a:p>
          <a:p>
            <a:r>
              <a:rPr lang="fr-CA" sz="1600" dirty="0"/>
              <a:t>Exemples de connexion</a:t>
            </a:r>
          </a:p>
          <a:p>
            <a:r>
              <a:rPr lang="fr-CA" sz="1600" dirty="0"/>
              <a:t>Exemples d’envoi de requêtes</a:t>
            </a:r>
          </a:p>
          <a:p>
            <a:r>
              <a:rPr lang="fr-CA" sz="1600" dirty="0"/>
              <a:t>Exemples de Insert, Update et </a:t>
            </a:r>
            <a:r>
              <a:rPr lang="fr-CA" sz="1600" dirty="0" err="1"/>
              <a:t>Delete</a:t>
            </a:r>
            <a:endParaRPr lang="fr-CA" sz="1600" dirty="0"/>
          </a:p>
          <a:p>
            <a:r>
              <a:rPr lang="fr-CA" sz="1600" dirty="0"/>
              <a:t>Exercice sur la base de données de l’hôtel</a:t>
            </a:r>
          </a:p>
          <a:p>
            <a:r>
              <a:rPr lang="fr-CA" sz="1600" dirty="0"/>
              <a:t>Présentation du code du </a:t>
            </a:r>
            <a:r>
              <a:rPr lang="fr-CA" sz="1600" dirty="0" err="1"/>
              <a:t>Cadriciel</a:t>
            </a:r>
            <a:r>
              <a:rPr lang="fr-CA" sz="1600" dirty="0"/>
              <a:t> : </a:t>
            </a:r>
            <a:r>
              <a:rPr lang="fr-CA" sz="1600" dirty="0" err="1"/>
              <a:t>Angular</a:t>
            </a:r>
            <a:r>
              <a:rPr lang="fr-CA" sz="1600" dirty="0"/>
              <a:t> – </a:t>
            </a:r>
            <a:r>
              <a:rPr lang="fr-CA" sz="1600" dirty="0" err="1"/>
              <a:t>NodeJS</a:t>
            </a:r>
            <a:r>
              <a:rPr lang="fr-CA" sz="1600" dirty="0"/>
              <a:t> + Express – PostgreSQL</a:t>
            </a:r>
          </a:p>
          <a:p>
            <a:r>
              <a:rPr lang="fr-CA" sz="1600" dirty="0" smtClean="0"/>
              <a:t>Conseils</a:t>
            </a:r>
          </a:p>
          <a:p>
            <a:r>
              <a:rPr lang="fr-CA" sz="1600" dirty="0" smtClean="0"/>
              <a:t>Références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45F7-4BA1-48AB-9D4F-192DA457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Méthodes HTTP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193F-6D57-4313-AC08-30EE147A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b="1" dirty="0"/>
              <a:t>GET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dirty="0"/>
              <a:t>La méthode </a:t>
            </a:r>
            <a:r>
              <a:rPr lang="fr-FR" b="1" dirty="0"/>
              <a:t>GET</a:t>
            </a:r>
            <a:r>
              <a:rPr lang="fr-FR" dirty="0"/>
              <a:t> demande une ou plusieurs données. Les requêtes </a:t>
            </a:r>
            <a:r>
              <a:rPr lang="fr-FR" b="1" dirty="0"/>
              <a:t>GET</a:t>
            </a:r>
            <a:r>
              <a:rPr lang="fr-FR" dirty="0"/>
              <a:t> devraient préférablement être utilisées afin de récupérer des données.</a:t>
            </a:r>
          </a:p>
          <a:p>
            <a:pPr algn="just"/>
            <a:r>
              <a:rPr lang="fr-FR" b="1" dirty="0"/>
              <a:t>POST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dirty="0"/>
              <a:t>La méthode </a:t>
            </a:r>
            <a:r>
              <a:rPr lang="fr-FR" b="1" dirty="0"/>
              <a:t>POST</a:t>
            </a:r>
            <a:r>
              <a:rPr lang="fr-FR" dirty="0"/>
              <a:t> sert à envoyer de l'information vers une ressource spécifiée. Ceci cause un changement d'état ou des modifications des données du côté du serveur. En général, l'information se trouve à l'intérieur du </a:t>
            </a:r>
            <a:r>
              <a:rPr lang="fr-FR" b="1" dirty="0"/>
              <a:t>body</a:t>
            </a:r>
            <a:r>
              <a:rPr lang="fr-FR" dirty="0"/>
              <a:t> de la requête.</a:t>
            </a:r>
          </a:p>
          <a:p>
            <a:pPr algn="just"/>
            <a:r>
              <a:rPr lang="fr-FR" b="1" dirty="0"/>
              <a:t>PUT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dirty="0"/>
              <a:t>La méthode </a:t>
            </a:r>
            <a:r>
              <a:rPr lang="fr-FR" b="1" dirty="0"/>
              <a:t>PUT</a:t>
            </a:r>
            <a:r>
              <a:rPr lang="fr-FR" dirty="0"/>
              <a:t> permet de remplacer ou modifier une ou plusieurs données. La différence entre </a:t>
            </a:r>
            <a:r>
              <a:rPr lang="fr-FR" b="1" dirty="0"/>
              <a:t>POST</a:t>
            </a:r>
            <a:r>
              <a:rPr lang="fr-FR" dirty="0"/>
              <a:t> et </a:t>
            </a:r>
            <a:r>
              <a:rPr lang="fr-FR" b="1" dirty="0"/>
              <a:t>PUT</a:t>
            </a:r>
            <a:r>
              <a:rPr lang="fr-FR" dirty="0"/>
              <a:t> est parfois ambigüe, mais </a:t>
            </a:r>
            <a:r>
              <a:rPr lang="fr-FR" b="1" dirty="0"/>
              <a:t>PUT</a:t>
            </a:r>
            <a:r>
              <a:rPr lang="fr-FR" dirty="0"/>
              <a:t> est à privilégier lorsqu'on veut modifier de l'information existante et </a:t>
            </a:r>
            <a:r>
              <a:rPr lang="fr-FR" b="1" dirty="0"/>
              <a:t>POST</a:t>
            </a:r>
            <a:r>
              <a:rPr lang="fr-FR" dirty="0"/>
              <a:t> lorsqu'on veut créer plus de données ou envoyer de l'information.</a:t>
            </a:r>
          </a:p>
          <a:p>
            <a:pPr algn="just"/>
            <a:r>
              <a:rPr lang="fr-FR" b="1" dirty="0"/>
              <a:t>DELETE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dirty="0"/>
              <a:t>La méthode </a:t>
            </a:r>
            <a:r>
              <a:rPr lang="fr-FR" b="1" dirty="0"/>
              <a:t>DELETE</a:t>
            </a:r>
            <a:r>
              <a:rPr lang="fr-FR" dirty="0"/>
              <a:t> sert à supprimer une ou plusieurs ressources spécifiées par la requête.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F64-F582-4BFC-8CE1-07144877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Create</a:t>
            </a:r>
            <a:r>
              <a:rPr lang="fr-CA" b="1" dirty="0"/>
              <a:t> Read Update </a:t>
            </a:r>
            <a:r>
              <a:rPr lang="fr-CA" b="1" dirty="0" err="1"/>
              <a:t>Delete</a:t>
            </a:r>
            <a:r>
              <a:rPr lang="fr-CA" b="1" dirty="0"/>
              <a:t> (CRUD)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B122F4-F6B3-44A4-9B3F-024410677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77031"/>
              </p:ext>
            </p:extLst>
          </p:nvPr>
        </p:nvGraphicFramePr>
        <p:xfrm>
          <a:off x="838200" y="1825624"/>
          <a:ext cx="10515600" cy="30819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59256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43144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3148379"/>
                    </a:ext>
                  </a:extLst>
                </a:gridCol>
              </a:tblGrid>
              <a:tr h="616387"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Opération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SQL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HTTP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96771"/>
                  </a:ext>
                </a:extLst>
              </a:tr>
              <a:tr h="616387">
                <a:tc>
                  <a:txBody>
                    <a:bodyPr/>
                    <a:lstStyle/>
                    <a:p>
                      <a:pPr algn="ctr"/>
                      <a:r>
                        <a:rPr lang="fr-CA" sz="2400" err="1"/>
                        <a:t>Create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INSERT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POST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2308"/>
                  </a:ext>
                </a:extLst>
              </a:tr>
              <a:tr h="616387"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Read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SELECT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GET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26831"/>
                  </a:ext>
                </a:extLst>
              </a:tr>
              <a:tr h="616387"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Update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UPDATE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PUT/POST/PATCH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14718"/>
                  </a:ext>
                </a:extLst>
              </a:tr>
              <a:tr h="616387">
                <a:tc>
                  <a:txBody>
                    <a:bodyPr/>
                    <a:lstStyle/>
                    <a:p>
                      <a:pPr algn="ctr"/>
                      <a:r>
                        <a:rPr lang="fr-CA" sz="2400" err="1"/>
                        <a:t>Delete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DELETE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/>
                        <a:t>DELETE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9485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E422-E19F-4AD8-A0A7-FEBB22A7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B</a:t>
            </a:r>
            <a:r>
              <a:rPr lang="en-US">
                <a:solidFill>
                  <a:schemeClr val="bg1"/>
                </a:solidFill>
              </a:rPr>
              <a:t>ASE DE DONNÉES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PostgreSQL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6B675-BD28-4877-908C-952E701E4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170753"/>
            <a:ext cx="4047843" cy="3148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40B84D3-1BF8-4BC7-86AD-646576EF4C5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598D93-AD12-4F0D-A9E2-7FD831A0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err="1"/>
              <a:t>Accès</a:t>
            </a:r>
            <a:r>
              <a:rPr lang="en-US" b="1"/>
              <a:t> à distance à </a:t>
            </a:r>
            <a:r>
              <a:rPr lang="en-US" b="1" err="1"/>
              <a:t>PostgreSQL</a:t>
            </a:r>
            <a:r>
              <a:rPr lang="en-US" b="1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(déjà </a:t>
            </a:r>
            <a:r>
              <a:rPr lang="en-US" err="1"/>
              <a:t>installé</a:t>
            </a:r>
            <a:r>
              <a:rPr lang="en-US"/>
              <a:t> </a:t>
            </a:r>
            <a:r>
              <a:rPr lang="en-US" err="1"/>
              <a:t>sur</a:t>
            </a:r>
            <a:r>
              <a:rPr lang="en-US"/>
              <a:t> les VMs </a:t>
            </a:r>
            <a:r>
              <a:rPr lang="en-US" err="1"/>
              <a:t>dans</a:t>
            </a:r>
            <a:r>
              <a:rPr lang="en-US"/>
              <a:t> les </a:t>
            </a:r>
            <a:r>
              <a:rPr lang="en-US" err="1"/>
              <a:t>postes</a:t>
            </a:r>
            <a:r>
              <a:rPr lang="en-US"/>
              <a:t> du </a:t>
            </a:r>
            <a:r>
              <a:rPr lang="en-US" err="1"/>
              <a:t>laboratoire</a:t>
            </a:r>
            <a:r>
              <a:rPr lang="en-US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18757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CA" dirty="0"/>
              <a:t>Pour autoriser une connexion à distance à PostgreSQL (à partir de votre application), vous devez tout d’abord modifier les fichiers de configuration:</a:t>
            </a:r>
          </a:p>
          <a:p>
            <a:pPr>
              <a:buNone/>
            </a:pPr>
            <a:endParaRPr lang="fr-CA" dirty="0"/>
          </a:p>
          <a:p>
            <a:pPr>
              <a:buNone/>
            </a:pPr>
            <a:r>
              <a:rPr lang="fr-CA" u="sng" dirty="0"/>
              <a:t>Modification du </a:t>
            </a:r>
            <a:r>
              <a:rPr lang="fr-CA" u="sng" dirty="0" err="1"/>
              <a:t>pg_hba.conf</a:t>
            </a:r>
            <a:endParaRPr lang="fr-CA" u="sng" dirty="0"/>
          </a:p>
          <a:p>
            <a:pPr>
              <a:buNone/>
            </a:pPr>
            <a:r>
              <a:rPr lang="fr-CA" dirty="0"/>
              <a:t>1- Se positionner dans la VM</a:t>
            </a:r>
          </a:p>
          <a:p>
            <a:pPr>
              <a:buNone/>
            </a:pPr>
            <a:r>
              <a:rPr lang="fr-CA" dirty="0"/>
              <a:t>2- Accéder au dossier </a:t>
            </a:r>
            <a:r>
              <a:rPr lang="fr-CA" i="1" dirty="0"/>
              <a:t>/var/lib/</a:t>
            </a:r>
            <a:r>
              <a:rPr lang="fr-CA" i="1" dirty="0" err="1"/>
              <a:t>pgsql</a:t>
            </a:r>
            <a:r>
              <a:rPr lang="fr-CA" i="1" dirty="0"/>
              <a:t>/9.6/data/</a:t>
            </a:r>
            <a:endParaRPr lang="fr-CA" dirty="0"/>
          </a:p>
          <a:p>
            <a:pPr>
              <a:buNone/>
            </a:pPr>
            <a:r>
              <a:rPr lang="fr-CA" dirty="0"/>
              <a:t>3- Ouvrir le fichier </a:t>
            </a:r>
            <a:r>
              <a:rPr lang="fr-CA" i="1" dirty="0" err="1"/>
              <a:t>pg_hba.conf</a:t>
            </a:r>
            <a:r>
              <a:rPr lang="fr-CA" i="1" dirty="0"/>
              <a:t> avec la commande vi</a:t>
            </a:r>
          </a:p>
          <a:p>
            <a:pPr>
              <a:buNone/>
            </a:pPr>
            <a:r>
              <a:rPr lang="fr-CA" dirty="0"/>
              <a:t>4- En mode insertion, ajouter la ligne suivante à la fin du fichier: </a:t>
            </a:r>
          </a:p>
          <a:p>
            <a:pPr>
              <a:buNone/>
            </a:pPr>
            <a:r>
              <a:rPr lang="fr-CA" i="1" dirty="0"/>
              <a:t>host all </a:t>
            </a:r>
            <a:r>
              <a:rPr lang="fr-CA" i="1" dirty="0" err="1"/>
              <a:t>all</a:t>
            </a:r>
            <a:r>
              <a:rPr lang="fr-CA" i="1" dirty="0"/>
              <a:t> 0.0.0.0/0 md5</a:t>
            </a:r>
            <a:endParaRPr lang="fr-CA" dirty="0"/>
          </a:p>
          <a:p>
            <a:pPr>
              <a:buNone/>
            </a:pPr>
            <a:r>
              <a:rPr lang="fr-CA" dirty="0"/>
              <a:t>5- Enregistrer le fichier</a:t>
            </a:r>
            <a:r>
              <a:rPr lang="fr-CA" i="1" dirty="0"/>
              <a:t> </a:t>
            </a:r>
            <a:r>
              <a:rPr lang="fr-CA" i="1" dirty="0" err="1"/>
              <a:t>pg_hba.conf</a:t>
            </a:r>
            <a:r>
              <a:rPr lang="fr-CA" i="1" dirty="0"/>
              <a:t> </a:t>
            </a:r>
            <a:r>
              <a:rPr lang="fr-CA" dirty="0"/>
              <a:t>avec la commande :</a:t>
            </a:r>
            <a:r>
              <a:rPr lang="fr-CA" dirty="0" err="1"/>
              <a:t>wq</a:t>
            </a:r>
            <a:r>
              <a:rPr lang="fr-CA" i="1" dirty="0"/>
              <a:t/>
            </a:r>
            <a:br>
              <a:rPr lang="fr-CA" i="1" dirty="0"/>
            </a:br>
            <a:r>
              <a:rPr lang="fr-CA" dirty="0"/>
              <a:t>   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598D93-AD12-4F0D-A9E2-7FD831A0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Accès</a:t>
            </a:r>
            <a:r>
              <a:rPr lang="en-US" sz="4000" b="1" dirty="0"/>
              <a:t> à distance à PostgreSQL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(déjà </a:t>
            </a:r>
            <a:r>
              <a:rPr lang="en-US" sz="4000" dirty="0" err="1"/>
              <a:t>installé</a:t>
            </a:r>
            <a:r>
              <a:rPr lang="en-US" sz="4000" dirty="0"/>
              <a:t> sur les VMs)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fr-CA" u="sng" dirty="0"/>
          </a:p>
          <a:p>
            <a:pPr>
              <a:buNone/>
            </a:pPr>
            <a:r>
              <a:rPr lang="fr-CA" u="sng" dirty="0"/>
              <a:t>Modification du </a:t>
            </a:r>
            <a:r>
              <a:rPr lang="fr-CA" u="sng" dirty="0" err="1"/>
              <a:t>postgresql.conf</a:t>
            </a:r>
            <a:endParaRPr lang="fr-CA" u="sng" dirty="0"/>
          </a:p>
          <a:p>
            <a:pPr>
              <a:buNone/>
            </a:pPr>
            <a:r>
              <a:rPr lang="fr-CA" dirty="0"/>
              <a:t>6- Toujours dans le même dossier, ouvrez le fichier </a:t>
            </a:r>
            <a:r>
              <a:rPr lang="fr-CA" dirty="0" err="1"/>
              <a:t>postgresql.</a:t>
            </a:r>
            <a:r>
              <a:rPr lang="fr-CA" i="1" dirty="0" err="1"/>
              <a:t>conf</a:t>
            </a:r>
            <a:r>
              <a:rPr lang="fr-CA" i="1" dirty="0"/>
              <a:t> avec la commande vi </a:t>
            </a:r>
          </a:p>
          <a:p>
            <a:pPr>
              <a:buNone/>
            </a:pPr>
            <a:r>
              <a:rPr lang="fr-CA" dirty="0"/>
              <a:t>7- En mode insertion, ajouter la ligne suivante à la fin du fichier: </a:t>
            </a:r>
          </a:p>
          <a:p>
            <a:pPr>
              <a:buNone/>
            </a:pPr>
            <a:r>
              <a:rPr lang="fr-CA" i="1" dirty="0" err="1"/>
              <a:t>Listen_addresses</a:t>
            </a:r>
            <a:r>
              <a:rPr lang="fr-CA" i="1" dirty="0"/>
              <a:t>= </a:t>
            </a:r>
            <a:r>
              <a:rPr lang="fr-CA" dirty="0"/>
              <a:t>'*‘</a:t>
            </a:r>
          </a:p>
          <a:p>
            <a:pPr>
              <a:buNone/>
            </a:pPr>
            <a:r>
              <a:rPr lang="fr-CA" dirty="0"/>
              <a:t>8- Enregistrez le fichier</a:t>
            </a:r>
            <a:r>
              <a:rPr lang="fr-CA" i="1" dirty="0"/>
              <a:t> </a:t>
            </a:r>
            <a:r>
              <a:rPr lang="fr-CA" i="1" dirty="0" err="1"/>
              <a:t>postgresql.conf</a:t>
            </a:r>
            <a:r>
              <a:rPr lang="fr-CA" i="1" dirty="0"/>
              <a:t> </a:t>
            </a:r>
            <a:r>
              <a:rPr lang="fr-CA" dirty="0"/>
              <a:t>avec la commande :</a:t>
            </a:r>
            <a:r>
              <a:rPr lang="fr-CA" dirty="0" err="1"/>
              <a:t>wq</a:t>
            </a:r>
            <a:endParaRPr lang="fr-CA" i="1" dirty="0"/>
          </a:p>
          <a:p>
            <a:pPr>
              <a:buNone/>
            </a:pPr>
            <a:r>
              <a:rPr lang="fr-CA" dirty="0"/>
              <a:t>9- </a:t>
            </a:r>
            <a:r>
              <a:rPr lang="fr-CA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Redémarrez le service avec la commande: </a:t>
            </a:r>
          </a:p>
          <a:p>
            <a:pPr>
              <a:buNone/>
            </a:pPr>
            <a:r>
              <a:rPr lang="fr-CA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postgresql-9.6.service restart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err="1"/>
              <a:t>Accès</a:t>
            </a:r>
            <a:r>
              <a:rPr lang="en-US" sz="4000" b="1"/>
              <a:t> à distance à </a:t>
            </a:r>
            <a:r>
              <a:rPr lang="en-US" sz="4000" b="1" err="1"/>
              <a:t>PostgreSQL</a:t>
            </a:r>
            <a:r>
              <a:rPr lang="en-US" sz="4000" b="1"/>
              <a:t> 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>(déjà </a:t>
            </a:r>
            <a:r>
              <a:rPr lang="en-US" sz="4000" err="1"/>
              <a:t>installé</a:t>
            </a:r>
            <a:r>
              <a:rPr lang="en-US" sz="4000"/>
              <a:t> </a:t>
            </a:r>
            <a:r>
              <a:rPr lang="en-US" sz="4000" err="1"/>
              <a:t>sur</a:t>
            </a:r>
            <a:r>
              <a:rPr lang="en-US" sz="4000"/>
              <a:t> les VMs)</a:t>
            </a:r>
            <a:endParaRPr lang="fr-CA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CA" dirty="0"/>
              <a:t>Maintenant au niveau de votre application, dans les paramètres de connexion à PostgreSQL:</a:t>
            </a:r>
          </a:p>
          <a:p>
            <a:pPr>
              <a:buNone/>
            </a:pPr>
            <a:r>
              <a:rPr lang="fr-CA" dirty="0">
                <a:sym typeface="Wingdings" pitchFamily="2" charset="2"/>
              </a:rPr>
              <a:t> Il suffit d’ajouter l’adresse IP de votre VM dans Host, ci-dessous un exemple:</a:t>
            </a:r>
            <a:endParaRPr lang="fr-CA" dirty="0"/>
          </a:p>
          <a:p>
            <a:pPr>
              <a:buNone/>
            </a:pPr>
            <a:r>
              <a:rPr lang="fr-CA" dirty="0"/>
              <a:t>        user: "user-test",</a:t>
            </a:r>
          </a:p>
          <a:p>
            <a:pPr>
              <a:buNone/>
            </a:pPr>
            <a:r>
              <a:rPr lang="fr-CA" sz="3600" b="1" dirty="0"/>
              <a:t>      </a:t>
            </a:r>
            <a:r>
              <a:rPr lang="fr-CA" dirty="0" err="1" smtClean="0"/>
              <a:t>database</a:t>
            </a:r>
            <a:r>
              <a:rPr lang="fr-CA" dirty="0"/>
              <a:t>: "HOTELDB</a:t>
            </a:r>
            <a:r>
              <a:rPr lang="fr-CA" dirty="0" smtClean="0"/>
              <a:t>"</a:t>
            </a:r>
            <a:endParaRPr lang="fr-CA" dirty="0"/>
          </a:p>
          <a:p>
            <a:pPr>
              <a:buNone/>
            </a:pPr>
            <a:r>
              <a:rPr lang="fr-CA" dirty="0"/>
              <a:t>        </a:t>
            </a:r>
            <a:r>
              <a:rPr lang="fr-CA" dirty="0" err="1"/>
              <a:t>password</a:t>
            </a:r>
            <a:r>
              <a:rPr lang="fr-CA" dirty="0"/>
              <a:t>: "XXXX",</a:t>
            </a:r>
          </a:p>
          <a:p>
            <a:pPr>
              <a:buNone/>
            </a:pPr>
            <a:r>
              <a:rPr lang="fr-CA" dirty="0"/>
              <a:t>        port: 5432,</a:t>
            </a:r>
          </a:p>
          <a:p>
            <a:pPr>
              <a:buNone/>
            </a:pPr>
            <a:r>
              <a:rPr lang="fr-CA" dirty="0"/>
              <a:t>        host: "@ de la VM"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4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14BA-BAB9-4350-A350-E0B0E294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PG (node-</a:t>
            </a:r>
            <a:r>
              <a:rPr lang="en-US" b="1" err="1"/>
              <a:t>postgres</a:t>
            </a:r>
            <a:r>
              <a:rPr lang="en-US" b="1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CAA-9F0C-4AEB-BE6D-05821F1B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Ensemble de modules </a:t>
            </a:r>
            <a:r>
              <a:rPr lang="en-US" err="1"/>
              <a:t>NodeJs</a:t>
            </a:r>
            <a:r>
              <a:rPr lang="en-US"/>
              <a:t> qui </a:t>
            </a:r>
            <a:r>
              <a:rPr lang="en-US" err="1"/>
              <a:t>permet</a:t>
            </a:r>
            <a:r>
              <a:rPr lang="en-US"/>
              <a:t> de </a:t>
            </a:r>
            <a:r>
              <a:rPr lang="en-US" err="1"/>
              <a:t>communiquer</a:t>
            </a:r>
            <a:r>
              <a:rPr lang="en-US"/>
              <a:t> avec </a:t>
            </a:r>
            <a:r>
              <a:rPr lang="en-US" err="1"/>
              <a:t>une</a:t>
            </a:r>
            <a:r>
              <a:rPr lang="en-US"/>
              <a:t> base de </a:t>
            </a:r>
            <a:r>
              <a:rPr lang="en-US" err="1"/>
              <a:t>données</a:t>
            </a:r>
            <a:r>
              <a:rPr lang="en-US"/>
              <a:t> PostgreSQL</a:t>
            </a:r>
          </a:p>
          <a:p>
            <a:endParaRPr lang="fr-CA"/>
          </a:p>
          <a:p>
            <a:r>
              <a:rPr lang="fr-CA"/>
              <a:t>Peut être installé en faisant : </a:t>
            </a:r>
            <a:r>
              <a:rPr lang="fr-CA" b="1" err="1"/>
              <a:t>npm</a:t>
            </a:r>
            <a:r>
              <a:rPr lang="fr-CA" b="1"/>
              <a:t> </a:t>
            </a:r>
            <a:r>
              <a:rPr lang="fr-CA" b="1" err="1"/>
              <a:t>install</a:t>
            </a:r>
            <a:r>
              <a:rPr lang="fr-CA" b="1"/>
              <a:t> --</a:t>
            </a:r>
            <a:r>
              <a:rPr lang="fr-CA" b="1" err="1"/>
              <a:t>save</a:t>
            </a:r>
            <a:r>
              <a:rPr lang="fr-CA" b="1"/>
              <a:t> </a:t>
            </a:r>
            <a:r>
              <a:rPr lang="fr-CA" b="1" err="1"/>
              <a:t>pg</a:t>
            </a:r>
            <a:endParaRPr lang="fr-CA" b="1"/>
          </a:p>
          <a:p>
            <a:endParaRPr lang="fr-CA" b="1"/>
          </a:p>
          <a:p>
            <a:r>
              <a:rPr lang="fr-CA"/>
              <a:t>Site officiel : </a:t>
            </a:r>
            <a:r>
              <a:rPr lang="fr-CA">
                <a:hlinkClick r:id="rId2"/>
              </a:rPr>
              <a:t>https://node-postgres.com/</a:t>
            </a:r>
            <a:endParaRPr lang="fr-CA"/>
          </a:p>
          <a:p>
            <a:endParaRPr lang="fr-CA"/>
          </a:p>
          <a:p>
            <a:r>
              <a:rPr lang="fr-CA"/>
              <a:t>Vient avec des types pour </a:t>
            </a:r>
            <a:r>
              <a:rPr lang="fr-CA" err="1"/>
              <a:t>Typescript</a:t>
            </a:r>
            <a:r>
              <a:rPr lang="fr-CA"/>
              <a:t> : </a:t>
            </a:r>
            <a:r>
              <a:rPr lang="fr-CA" b="1" err="1"/>
              <a:t>npm</a:t>
            </a:r>
            <a:r>
              <a:rPr lang="fr-CA" b="1"/>
              <a:t> </a:t>
            </a:r>
            <a:r>
              <a:rPr lang="fr-CA" b="1" err="1"/>
              <a:t>install</a:t>
            </a:r>
            <a:r>
              <a:rPr lang="fr-CA" b="1"/>
              <a:t> --</a:t>
            </a:r>
            <a:r>
              <a:rPr lang="fr-CA" b="1" err="1"/>
              <a:t>save</a:t>
            </a:r>
            <a:r>
              <a:rPr lang="fr-CA" b="1"/>
              <a:t> @types/</a:t>
            </a:r>
            <a:r>
              <a:rPr lang="fr-CA" b="1" err="1"/>
              <a:t>pg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9C6-E6ED-431D-B2C6-523B8F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PG - Connexion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AF-40CC-4391-8748-4D5BBE4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351338"/>
          </a:xfrm>
        </p:spPr>
        <p:txBody>
          <a:bodyPr>
            <a:normAutofit/>
          </a:bodyPr>
          <a:lstStyle/>
          <a:p>
            <a:r>
              <a:rPr lang="fr-CA" dirty="0"/>
              <a:t>Avant de se connecter, assurez-vous d’avoir une base de données PostgreSQL existante et un utilisateur assigné (on utilise </a:t>
            </a:r>
            <a:r>
              <a:rPr lang="fr-CA" b="1" dirty="0" err="1"/>
              <a:t>sysadmin</a:t>
            </a:r>
            <a:r>
              <a:rPr lang="fr-CA" dirty="0"/>
              <a:t> comme exemple)</a:t>
            </a:r>
          </a:p>
          <a:p>
            <a:endParaRPr lang="fr-CA" dirty="0"/>
          </a:p>
          <a:p>
            <a:r>
              <a:rPr lang="fr-CA" dirty="0"/>
              <a:t>Pour créer un utilisateur dans </a:t>
            </a:r>
            <a:r>
              <a:rPr lang="fr-CA" dirty="0" err="1"/>
              <a:t>pgAdmin</a:t>
            </a:r>
            <a:r>
              <a:rPr lang="fr-CA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Login/Group </a:t>
            </a:r>
            <a:r>
              <a:rPr lang="fr-CA" dirty="0" err="1"/>
              <a:t>Roles</a:t>
            </a:r>
            <a:r>
              <a:rPr lang="fr-CA" dirty="0"/>
              <a:t> </a:t>
            </a:r>
            <a:r>
              <a:rPr lang="en-US" dirty="0"/>
              <a:t>-&gt; bouton droit -&gt; Create</a:t>
            </a:r>
          </a:p>
          <a:p>
            <a:pPr lvl="1"/>
            <a:endParaRPr lang="en-US" dirty="0"/>
          </a:p>
          <a:p>
            <a:r>
              <a:rPr lang="en-US" dirty="0"/>
              <a:t>Pour assigner un </a:t>
            </a:r>
            <a:r>
              <a:rPr lang="en-US" dirty="0" err="1"/>
              <a:t>utilisateur</a:t>
            </a:r>
            <a:r>
              <a:rPr lang="en-US" dirty="0"/>
              <a:t> </a:t>
            </a:r>
            <a:r>
              <a:rPr lang="fr-CA" dirty="0"/>
              <a:t>à une BD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 err="1"/>
              <a:t>maBD</a:t>
            </a:r>
            <a:r>
              <a:rPr lang="fr-CA" dirty="0"/>
              <a:t> -</a:t>
            </a:r>
            <a:r>
              <a:rPr lang="en-US" dirty="0"/>
              <a:t>&gt; bouton droit -&gt; Properties -&gt; Security -&gt; </a:t>
            </a:r>
            <a:r>
              <a:rPr lang="en-US" dirty="0" err="1"/>
              <a:t>choisir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 -&gt; Privileges(ALL)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7424-3081-40EB-806D-F1F4292C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Exemple de connexion (JavaScript)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F208-B907-45C0-B1A9-C6A109C1D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7888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pg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pg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pool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4EC9B0"/>
                </a:solidFill>
                <a:latin typeface="Consolas" panose="020B0609020204030204" pitchFamily="49" charset="0"/>
              </a:rPr>
              <a:t>pg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4EC9B0"/>
                </a:solidFill>
                <a:latin typeface="Consolas" panose="020B0609020204030204" pitchFamily="49" charset="0"/>
              </a:rPr>
              <a:t>Pool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host: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database: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pg_exemple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   port: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'5432'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user: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'sysadmin'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password: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'1234'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pool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`CREATE TABLE users(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	id SERIAL PRIMARY KEY, 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 VARCHAR(40) NOT NULL,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 VARCHAR(40) NOT NULL)`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	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 		</a:t>
            </a:r>
            <a:r>
              <a:rPr lang="en-US" sz="160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4C16F-139D-4F20-90A4-C35DB7D639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8567" y="1825625"/>
            <a:ext cx="4594833" cy="4351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9C6-E6ED-431D-B2C6-523B8F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PG – Connexion avec le cadriciel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AF-40CC-4391-8748-4D5BBE4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pg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pg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connectionConfig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pg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ConnectionConfig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database: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pg_exemple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host: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"127.0.0.1"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port: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5432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user: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"sysadmin"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	password: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pool: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pg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Pool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pg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Pool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connectionConfig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Objectifs d’apprentissage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Comprendre comment organiser le code d’une application Web</a:t>
            </a:r>
          </a:p>
          <a:p>
            <a:r>
              <a:rPr lang="fr-FR" dirty="0"/>
              <a:t>Se connecter à une BD PostgreSQL à partir d’un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/>
              <a:t>Appliquer les concepts appris avec la BD </a:t>
            </a:r>
            <a:r>
              <a:rPr lang="fr-FR" dirty="0" err="1"/>
              <a:t>Hotel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0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9C6-E6ED-431D-B2C6-523B8F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PG - </a:t>
            </a:r>
            <a:r>
              <a:rPr lang="fr-FR" b="1"/>
              <a:t>Envoi de requêtes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AF-40CC-4391-8748-4D5BBE4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Pour faire un appel à la base de données, la méthode </a:t>
            </a:r>
            <a:r>
              <a:rPr lang="fr-CA" b="1" err="1"/>
              <a:t>query</a:t>
            </a:r>
            <a:r>
              <a:rPr lang="fr-CA" b="1"/>
              <a:t> </a:t>
            </a:r>
            <a:r>
              <a:rPr lang="fr-CA"/>
              <a:t>permet d’envoyer une requête SQL.</a:t>
            </a:r>
          </a:p>
          <a:p>
            <a:endParaRPr lang="fr-CA"/>
          </a:p>
          <a:p>
            <a:r>
              <a:rPr lang="fr-CA"/>
              <a:t>Par exemple, on peut seulement aller chercher la date et l’heure actuelles avec la fonction </a:t>
            </a:r>
            <a:r>
              <a:rPr lang="fr-CA" b="1"/>
              <a:t>NOW()</a:t>
            </a:r>
            <a:r>
              <a:rPr lang="fr-CA"/>
              <a:t> de PostgreSQL</a:t>
            </a:r>
          </a:p>
          <a:p>
            <a:pPr marL="457200" lvl="1" indent="0">
              <a:buNone/>
            </a:pPr>
            <a:r>
              <a:rPr lang="en-US" err="1"/>
              <a:t>pool.query</a:t>
            </a:r>
            <a:r>
              <a:rPr lang="en-US"/>
              <a:t>(“SELECT NOW()”, (err, res) =&gt; {</a:t>
            </a:r>
            <a:br>
              <a:rPr lang="en-US"/>
            </a:br>
            <a:r>
              <a:rPr lang="en-US"/>
              <a:t>	</a:t>
            </a:r>
          </a:p>
          <a:p>
            <a:pPr marL="457200" lvl="1" indent="0">
              <a:buNone/>
            </a:pPr>
            <a:r>
              <a:rPr lang="en-US"/>
              <a:t>	console.log(err, res);</a:t>
            </a:r>
            <a:br>
              <a:rPr lang="en-US"/>
            </a:br>
            <a:r>
              <a:rPr lang="en-US"/>
              <a:t>});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PG –  </a:t>
            </a:r>
            <a:r>
              <a:rPr lang="fr-FR" b="1" dirty="0" err="1"/>
              <a:t>Requ</a:t>
            </a:r>
            <a:r>
              <a:rPr lang="fr-CA" b="1" dirty="0"/>
              <a:t>êtes sur une table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 async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getHotels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pg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QueryResult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	const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client 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await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pool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client.query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'SELECT * FROM 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HOTELDB.Hotel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;’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client.release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//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Seulement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la table Hotel</a:t>
            </a:r>
          </a:p>
          <a:p>
            <a:pPr marL="0" indent="0">
              <a:buNone/>
            </a:pPr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getAllFromTable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string): Promise&lt;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pg.QueryResult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    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 =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.pool.connect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client.query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 * FROM HOTELDB.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client.release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res;</a:t>
            </a:r>
          </a:p>
          <a:p>
            <a:pPr marL="0" indent="0">
              <a:buNone/>
            </a:pP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// Le nom de la table 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est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pass</a:t>
            </a:r>
            <a:r>
              <a:rPr lang="fr-CA" sz="1700" dirty="0">
                <a:solidFill>
                  <a:srgbClr val="D4D4D4"/>
                </a:solidFill>
                <a:latin typeface="Consolas" panose="020B0609020204030204" pitchFamily="49" charset="0"/>
              </a:rPr>
              <a:t>é en paramètres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PG –  </a:t>
            </a:r>
            <a:r>
              <a:rPr lang="fr-FR" b="1" dirty="0" err="1"/>
              <a:t>Requ</a:t>
            </a:r>
            <a:r>
              <a:rPr lang="fr-CA" b="1" dirty="0" err="1"/>
              <a:t>ête</a:t>
            </a:r>
            <a:r>
              <a:rPr lang="fr-CA" b="1" dirty="0"/>
              <a:t> paramétrée sur une table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filterHotels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hotelNb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string,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hotelName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string, city: string): Promise&lt;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pg.QueryResult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 = 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.pool.connect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string[] = [];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hotelNb.length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CA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searchTerms.push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hotelNb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'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hotelNb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'`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hotelName.length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CA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searchTerms.push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`name = '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hotelName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'`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city.length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CA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searchTerms.push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`city = '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'`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queryText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FROM </a:t>
            </a:r>
            <a:r>
              <a:rPr lang="en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HOTELDB.Hotel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searchTerms.length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CA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queryText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"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searchTerms.join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AND "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queryText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client.query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queryText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client.release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res;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9C6-E6ED-431D-B2C6-523B8F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PG – </a:t>
            </a:r>
            <a:r>
              <a:rPr lang="fr-FR" b="1" dirty="0"/>
              <a:t>Insérer des éléments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AF-40CC-4391-8748-4D5BBE4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La méthode </a:t>
            </a:r>
            <a:r>
              <a:rPr lang="fr-CA" b="1" dirty="0" err="1"/>
              <a:t>query</a:t>
            </a:r>
            <a:r>
              <a:rPr lang="fr-CA" b="1" dirty="0"/>
              <a:t> </a:t>
            </a:r>
            <a:r>
              <a:rPr lang="fr-CA" dirty="0"/>
              <a:t>peut prendre 2 éléments pour une méthode </a:t>
            </a:r>
            <a:r>
              <a:rPr lang="fr-CA" b="1" dirty="0"/>
              <a:t>INSERT</a:t>
            </a:r>
            <a:endParaRPr lang="fr-CA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Le texte de la requête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Un tableau de string (string</a:t>
            </a:r>
            <a:r>
              <a:rPr lang="en-US" dirty="0"/>
              <a:t>[]) avec les diff</a:t>
            </a:r>
            <a:r>
              <a:rPr lang="fr-CA" dirty="0" err="1"/>
              <a:t>érentes</a:t>
            </a:r>
            <a:r>
              <a:rPr lang="fr-CA" dirty="0"/>
              <a:t> valeurs</a:t>
            </a:r>
          </a:p>
          <a:p>
            <a:endParaRPr lang="fr-CA" dirty="0"/>
          </a:p>
          <a:p>
            <a:r>
              <a:rPr lang="fr-CA" dirty="0"/>
              <a:t>Les éléments du tableau sont référés par $X dans le texte de la requête avec X = le numéro de la valeur.</a:t>
            </a:r>
          </a:p>
          <a:p>
            <a:r>
              <a:rPr lang="fr-CA" b="1" dirty="0"/>
              <a:t>NB:</a:t>
            </a:r>
            <a:r>
              <a:rPr lang="fr-CA" dirty="0"/>
              <a:t> les valeurs commencent à 1 et non 0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9C6-E6ED-431D-B2C6-523B8F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PG – </a:t>
            </a:r>
            <a:r>
              <a:rPr lang="fr-FR" b="1"/>
              <a:t>Exemple d’insertion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DBAF-40CC-4391-8748-4D5BBE45DD9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>
                <a:solidFill>
                  <a:srgbClr val="D4D4D4"/>
                </a:solidFill>
                <a:latin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</a:rPr>
              <a:t>async 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createRoom</a:t>
            </a:r>
            <a:r>
              <a:rPr lang="en-US">
                <a:solidFill>
                  <a:srgbClr val="D4D4D4"/>
                </a:solidFill>
                <a:latin typeface="Consolas"/>
              </a:rPr>
              <a:t>(</a:t>
            </a:r>
            <a:r>
              <a:rPr lang="en-US">
                <a:solidFill>
                  <a:srgbClr val="9CDCFE"/>
                </a:solidFill>
                <a:latin typeface="Consolas"/>
              </a:rPr>
              <a:t>room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4EC9B0"/>
                </a:solidFill>
                <a:latin typeface="Consolas"/>
              </a:rPr>
              <a:t>Room</a:t>
            </a:r>
            <a:r>
              <a:rPr lang="en-US">
                <a:solidFill>
                  <a:srgbClr val="D4D4D4"/>
                </a:solidFill>
                <a:latin typeface="Consolas"/>
              </a:rPr>
              <a:t>): </a:t>
            </a:r>
            <a:r>
              <a:rPr lang="en-US">
                <a:solidFill>
                  <a:srgbClr val="4EC9B0"/>
                </a:solidFill>
                <a:latin typeface="Consolas"/>
              </a:rPr>
              <a:t>Promise</a:t>
            </a:r>
            <a:r>
              <a:rPr lang="en-US">
                <a:solidFill>
                  <a:srgbClr val="D4D4D4"/>
                </a:solidFill>
                <a:latin typeface="Consolas"/>
              </a:rPr>
              <a:t>&lt;</a:t>
            </a:r>
            <a:r>
              <a:rPr lang="en-US" err="1">
                <a:solidFill>
                  <a:srgbClr val="4EC9B0"/>
                </a:solidFill>
                <a:latin typeface="Consolas"/>
              </a:rPr>
              <a:t>pg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4EC9B0"/>
                </a:solidFill>
                <a:latin typeface="Consolas"/>
              </a:rPr>
              <a:t>QueryResult</a:t>
            </a:r>
            <a:r>
              <a:rPr lang="en-US">
                <a:solidFill>
                  <a:srgbClr val="D4D4D4"/>
                </a:solidFill>
                <a:latin typeface="Consolas"/>
              </a:rPr>
              <a:t>&gt; {</a:t>
            </a:r>
          </a:p>
          <a:p>
            <a:pPr marL="0" indent="0">
              <a:buNone/>
            </a:pPr>
            <a:r>
              <a:rPr lang="en-US">
                <a:solidFill>
                  <a:srgbClr val="569CD6"/>
                </a:solidFill>
                <a:latin typeface="Consolas"/>
              </a:rPr>
              <a:t>        const </a:t>
            </a:r>
            <a:r>
              <a:rPr lang="en-US">
                <a:solidFill>
                  <a:schemeClr val="bg1"/>
                </a:solidFill>
                <a:latin typeface="Consolas"/>
              </a:rPr>
              <a:t>client =</a:t>
            </a:r>
            <a:r>
              <a:rPr lang="en-US">
                <a:solidFill>
                  <a:srgbClr val="569CD6"/>
                </a:solidFill>
                <a:latin typeface="Consolas"/>
              </a:rPr>
              <a:t> await </a:t>
            </a:r>
            <a:r>
              <a:rPr lang="en-US" err="1">
                <a:solidFill>
                  <a:srgbClr val="569CD6"/>
                </a:solidFill>
                <a:latin typeface="Consolas"/>
              </a:rPr>
              <a:t>this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pool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connect</a:t>
            </a:r>
            <a:r>
              <a:rPr lang="en-US">
                <a:solidFill>
                  <a:srgbClr val="D4D4D4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569CD6"/>
                </a:solidFill>
                <a:latin typeface="Consolas"/>
              </a:rPr>
              <a:t>        const</a:t>
            </a:r>
            <a:r>
              <a:rPr lang="en-US">
                <a:solidFill>
                  <a:srgbClr val="D4D4D4"/>
                </a:solidFill>
                <a:latin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</a:rPr>
              <a:t>values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/>
              </a:rPr>
              <a:t>[] = [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/>
              </a:rPr>
              <a:t>		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room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roomno</a:t>
            </a:r>
            <a:r>
              <a:rPr lang="en-US">
                <a:solidFill>
                  <a:srgbClr val="D4D4D4"/>
                </a:solidFill>
                <a:latin typeface="Consolas"/>
              </a:rPr>
              <a:t>,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/>
              </a:rPr>
              <a:t>		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room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hotelno</a:t>
            </a:r>
            <a:r>
              <a:rPr lang="en-US">
                <a:solidFill>
                  <a:srgbClr val="D4D4D4"/>
                </a:solidFill>
                <a:latin typeface="Consolas"/>
              </a:rPr>
              <a:t>,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/>
              </a:rPr>
              <a:t>		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room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typeroom</a:t>
            </a:r>
            <a:r>
              <a:rPr lang="en-US">
                <a:solidFill>
                  <a:srgbClr val="D4D4D4"/>
                </a:solidFill>
                <a:latin typeface="Consolas"/>
              </a:rPr>
              <a:t>,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9CDCFE"/>
                </a:solidFill>
                <a:latin typeface="Consolas"/>
              </a:rPr>
              <a:t>		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room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price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toString</a:t>
            </a:r>
            <a:r>
              <a:rPr lang="en-US">
                <a:solidFill>
                  <a:srgbClr val="D4D4D4"/>
                </a:solidFill>
                <a:latin typeface="Consolas"/>
              </a:rPr>
              <a:t>()	];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569CD6"/>
                </a:solidFill>
                <a:latin typeface="Consolas"/>
              </a:rPr>
              <a:t>	const</a:t>
            </a:r>
            <a:r>
              <a:rPr lang="en-US">
                <a:solidFill>
                  <a:srgbClr val="D4D4D4"/>
                </a:solidFill>
                <a:latin typeface="Consolas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queryText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>
                <a:solidFill>
                  <a:srgbClr val="D4D4D4"/>
                </a:solidFill>
                <a:latin typeface="Consolas"/>
              </a:rPr>
              <a:t> = </a:t>
            </a:r>
            <a:r>
              <a:rPr lang="en-US">
                <a:solidFill>
                  <a:srgbClr val="CE9178"/>
                </a:solidFill>
                <a:latin typeface="Consolas"/>
              </a:rPr>
              <a:t>`INSERT INTO HOTELDB.ROOM VALUES($1,$2,$3,$4);`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/>
              </a:rPr>
              <a:t>         </a:t>
            </a:r>
            <a:r>
              <a:rPr lang="en-US">
                <a:solidFill>
                  <a:srgbClr val="569CD6"/>
                </a:solidFill>
                <a:latin typeface="Consolas"/>
              </a:rPr>
              <a:t>const </a:t>
            </a:r>
            <a:r>
              <a:rPr lang="en-US">
                <a:solidFill>
                  <a:srgbClr val="D4D4D4"/>
                </a:solidFill>
                <a:latin typeface="Consolas"/>
              </a:rPr>
              <a:t>res = </a:t>
            </a:r>
            <a:r>
              <a:rPr lang="en-US">
                <a:solidFill>
                  <a:srgbClr val="569CD6"/>
                </a:solidFill>
                <a:latin typeface="Consolas"/>
              </a:rPr>
              <a:t>await 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client.query</a:t>
            </a:r>
            <a:r>
              <a:rPr lang="en-US">
                <a:solidFill>
                  <a:srgbClr val="D4D4D4"/>
                </a:solidFill>
                <a:latin typeface="Consolas"/>
              </a:rPr>
              <a:t>(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queryText</a:t>
            </a:r>
            <a:r>
              <a:rPr lang="en-US">
                <a:solidFill>
                  <a:srgbClr val="D4D4D4"/>
                </a:solidFill>
                <a:latin typeface="Consolas"/>
              </a:rPr>
              <a:t>, values);</a:t>
            </a: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/>
              </a:rPr>
              <a:t>         </a:t>
            </a:r>
            <a:r>
              <a:rPr lang="en-US" err="1">
                <a:solidFill>
                  <a:srgbClr val="D4D4D4"/>
                </a:solidFill>
                <a:latin typeface="Consolas"/>
              </a:rPr>
              <a:t>client.release</a:t>
            </a:r>
            <a:r>
              <a:rPr lang="en-US">
                <a:solidFill>
                  <a:srgbClr val="D4D4D4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/>
              </a:rPr>
              <a:t>         </a:t>
            </a:r>
            <a:r>
              <a:rPr lang="en-US">
                <a:solidFill>
                  <a:srgbClr val="569CD6"/>
                </a:solidFill>
                <a:latin typeface="Consolas"/>
              </a:rPr>
              <a:t>return </a:t>
            </a:r>
            <a:r>
              <a:rPr lang="en-US">
                <a:solidFill>
                  <a:schemeClr val="bg1"/>
                </a:solidFill>
                <a:latin typeface="Consolas"/>
              </a:rPr>
              <a:t>res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EDA9-04CE-4AC4-AB02-F9C4112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PG – Update et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4994-66E8-44F6-A00E-22CDEDEC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 </a:t>
            </a:r>
            <a:r>
              <a:rPr lang="en-US" b="1"/>
              <a:t>UPDATE</a:t>
            </a:r>
            <a:r>
              <a:rPr lang="en-US"/>
              <a:t> et </a:t>
            </a:r>
            <a:r>
              <a:rPr lang="en-US" b="1"/>
              <a:t>DELETE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similaires</a:t>
            </a:r>
            <a:r>
              <a:rPr lang="en-US"/>
              <a:t> à la </a:t>
            </a:r>
            <a:r>
              <a:rPr lang="en-US" err="1"/>
              <a:t>fonction</a:t>
            </a:r>
            <a:r>
              <a:rPr lang="en-US"/>
              <a:t> </a:t>
            </a:r>
            <a:r>
              <a:rPr lang="en-US" b="1"/>
              <a:t>INSERT</a:t>
            </a:r>
            <a:endParaRPr lang="en-US"/>
          </a:p>
          <a:p>
            <a:endParaRPr lang="fr-CA"/>
          </a:p>
          <a:p>
            <a:r>
              <a:rPr lang="fr-CA"/>
              <a:t>L</a:t>
            </a:r>
            <a:r>
              <a:rPr lang="en-US"/>
              <a:t>es deux </a:t>
            </a:r>
            <a:r>
              <a:rPr lang="en-US" err="1"/>
              <a:t>peuvent</a:t>
            </a:r>
            <a:r>
              <a:rPr lang="en-US"/>
              <a:t> </a:t>
            </a:r>
            <a:r>
              <a:rPr lang="en-US" err="1"/>
              <a:t>utiliser</a:t>
            </a:r>
            <a:r>
              <a:rPr lang="en-US"/>
              <a:t> la </a:t>
            </a:r>
            <a:r>
              <a:rPr lang="en-US" err="1"/>
              <a:t>méthode</a:t>
            </a:r>
            <a:r>
              <a:rPr lang="en-US"/>
              <a:t> </a:t>
            </a:r>
            <a:r>
              <a:rPr lang="en-US" b="1"/>
              <a:t>query(</a:t>
            </a:r>
            <a:r>
              <a:rPr lang="en-US" b="1" err="1"/>
              <a:t>queryText</a:t>
            </a:r>
            <a:r>
              <a:rPr lang="en-US" b="1"/>
              <a:t>, values[])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21590-8E4F-4C41-8D17-C5B46B8E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1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Exercice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Écrire la fonction pour supprimer un hôtel en fonction de son </a:t>
            </a:r>
            <a:r>
              <a:rPr lang="fr-CA" b="1" dirty="0" err="1"/>
              <a:t>hotelNo</a:t>
            </a:r>
            <a:r>
              <a:rPr lang="fr-CA" dirty="0"/>
              <a:t> dans le code du </a:t>
            </a:r>
            <a:r>
              <a:rPr lang="fr-CA" dirty="0" err="1" smtClean="0"/>
              <a:t>cadriciel</a:t>
            </a:r>
            <a:r>
              <a:rPr lang="fr-CA" dirty="0" smtClean="0"/>
              <a:t>.</a:t>
            </a:r>
            <a:endParaRPr lang="en-US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CADRICIEL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Angular</a:t>
            </a:r>
          </a:p>
          <a:p>
            <a:r>
              <a:rPr lang="en-US" sz="19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+ Express</a:t>
            </a:r>
          </a:p>
          <a:p>
            <a:r>
              <a:rPr lang="en-US" sz="1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PostgreSQL</a:t>
            </a:r>
            <a:endParaRPr lang="en-US" sz="1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5AB6F-9434-446E-B9E3-C7784C886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40B84D3-1BF8-4BC7-86AD-646576EF4C5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Structure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Le </a:t>
            </a:r>
            <a:r>
              <a:rPr lang="fr-FR" sz="2000" dirty="0" err="1"/>
              <a:t>cadriciel</a:t>
            </a:r>
            <a:r>
              <a:rPr lang="fr-FR" sz="2000" dirty="0"/>
              <a:t> qui vous est fourni contient un Serveur, un Client et permet la connexion à une base de données </a:t>
            </a:r>
            <a:r>
              <a:rPr lang="fr-FR" sz="2000" dirty="0" smtClean="0"/>
              <a:t>PostgreSQL;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Le contexte du </a:t>
            </a:r>
            <a:r>
              <a:rPr lang="fr-FR" sz="2000" dirty="0" err="1"/>
              <a:t>cadriciel</a:t>
            </a:r>
            <a:r>
              <a:rPr lang="fr-FR" sz="2000" dirty="0"/>
              <a:t> est </a:t>
            </a:r>
            <a:r>
              <a:rPr lang="fr-FR" sz="2000" dirty="0" err="1" smtClean="0"/>
              <a:t>Hotel</a:t>
            </a:r>
            <a:r>
              <a:rPr lang="fr-FR" sz="2000" dirty="0" smtClean="0"/>
              <a:t> comme présenté dans le </a:t>
            </a:r>
            <a:r>
              <a:rPr lang="fr-FR" sz="2000" dirty="0"/>
              <a:t>fichier compressé </a:t>
            </a:r>
            <a:r>
              <a:rPr lang="fr-FR" sz="2000" dirty="0" smtClean="0"/>
              <a:t>« </a:t>
            </a:r>
            <a:r>
              <a:rPr lang="fr-FR" sz="2000" dirty="0" err="1" smtClean="0"/>
              <a:t>Application_code</a:t>
            </a:r>
            <a:r>
              <a:rPr lang="fr-FR" sz="2000" dirty="0" smtClean="0"/>
              <a:t> »;</a:t>
            </a:r>
          </a:p>
          <a:p>
            <a:endParaRPr lang="fr-FR" sz="2000" dirty="0" smtClean="0"/>
          </a:p>
          <a:p>
            <a:r>
              <a:rPr lang="fr-FR" sz="2000" dirty="0" smtClean="0"/>
              <a:t>Dans le fichier compressé, il existe deux fichiers compressés comme suit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err="1" smtClean="0"/>
              <a:t>BD_Hotel</a:t>
            </a:r>
            <a:r>
              <a:rPr lang="fr-FR" sz="2000" dirty="0" smtClean="0"/>
              <a:t> : qui contient toutes les requêtes nécessaires </a:t>
            </a:r>
            <a:r>
              <a:rPr lang="fr-FR" sz="2000" dirty="0"/>
              <a:t>pour l’implémentation de la BD </a:t>
            </a:r>
            <a:r>
              <a:rPr lang="fr-FR" sz="2000" dirty="0" smtClean="0"/>
              <a:t>« HOTELDB</a:t>
            </a:r>
            <a:r>
              <a:rPr lang="fr-FR" sz="2000" dirty="0"/>
              <a:t> </a:t>
            </a:r>
            <a:r>
              <a:rPr lang="fr-FR" sz="2000" dirty="0" smtClean="0"/>
              <a:t>»;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INF3710_TutorielApp : qui contient tous les codes source de l’application Web du côté serveur et client avec les ressources nécessaires.</a:t>
            </a:r>
          </a:p>
          <a:p>
            <a:endParaRPr lang="fr-FR" sz="2000" dirty="0"/>
          </a:p>
          <a:p>
            <a:r>
              <a:rPr lang="fr-FR" sz="2000" dirty="0" smtClean="0"/>
              <a:t>Vous ne </a:t>
            </a:r>
            <a:r>
              <a:rPr lang="fr-FR" sz="2000" dirty="0"/>
              <a:t>devez pas </a:t>
            </a:r>
            <a:r>
              <a:rPr lang="fr-FR" sz="2000" dirty="0" smtClean="0"/>
              <a:t>remettre ce tutoriel pour </a:t>
            </a:r>
            <a:r>
              <a:rPr lang="fr-FR" sz="2000" dirty="0"/>
              <a:t>la remise </a:t>
            </a:r>
            <a:r>
              <a:rPr lang="fr-FR" sz="2000" dirty="0" smtClean="0"/>
              <a:t>finale.</a:t>
            </a:r>
            <a:endParaRPr lang="fr-F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Installer le projet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/>
          <a:lstStyle/>
          <a:p>
            <a:r>
              <a:rPr lang="fr-FR" dirty="0"/>
              <a:t>Vérifiez que vous avez </a:t>
            </a:r>
            <a:r>
              <a:rPr lang="fr-FR" dirty="0" err="1"/>
              <a:t>NodeJs</a:t>
            </a:r>
            <a:r>
              <a:rPr lang="fr-FR" dirty="0"/>
              <a:t> installé avec </a:t>
            </a:r>
            <a:r>
              <a:rPr lang="fr-FR" b="1" dirty="0" err="1"/>
              <a:t>node</a:t>
            </a:r>
            <a:r>
              <a:rPr lang="fr-FR" b="1" dirty="0"/>
              <a:t> –v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/>
              <a:t>Si vous ne l’avez pas, téléchargez le de </a:t>
            </a:r>
            <a:r>
              <a:rPr lang="en-US" sz="2800" dirty="0">
                <a:hlinkClick r:id="rId2"/>
              </a:rPr>
              <a:t>https://nodejs.org/en/download/</a:t>
            </a:r>
            <a:endParaRPr lang="en-US" sz="2800" dirty="0"/>
          </a:p>
          <a:p>
            <a:pPr lvl="1"/>
            <a:endParaRPr lang="fr-CA" dirty="0"/>
          </a:p>
          <a:p>
            <a:r>
              <a:rPr lang="fr-CA" dirty="0"/>
              <a:t>A</a:t>
            </a:r>
            <a:r>
              <a:rPr lang="en-US" dirty="0" err="1"/>
              <a:t>llez</a:t>
            </a:r>
            <a:r>
              <a:rPr lang="en-US" dirty="0"/>
              <a:t> dans le dossier </a:t>
            </a:r>
            <a:r>
              <a:rPr lang="en-US" b="1" dirty="0"/>
              <a:t>client </a:t>
            </a:r>
            <a:r>
              <a:rPr lang="en-US" dirty="0"/>
              <a:t>et </a:t>
            </a:r>
            <a:r>
              <a:rPr lang="en-US" dirty="0" err="1"/>
              <a:t>lancez</a:t>
            </a:r>
            <a:r>
              <a:rPr lang="en-US" dirty="0"/>
              <a:t>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endParaRPr lang="en-US" dirty="0"/>
          </a:p>
          <a:p>
            <a:endParaRPr lang="fr-CA" dirty="0"/>
          </a:p>
          <a:p>
            <a:r>
              <a:rPr lang="fr-CA" dirty="0"/>
              <a:t>A</a:t>
            </a:r>
            <a:r>
              <a:rPr lang="en-US" dirty="0" err="1"/>
              <a:t>llez</a:t>
            </a:r>
            <a:r>
              <a:rPr lang="en-US" dirty="0"/>
              <a:t> dans le dossier </a:t>
            </a:r>
            <a:r>
              <a:rPr lang="en-US" b="1" dirty="0"/>
              <a:t>server</a:t>
            </a:r>
            <a:r>
              <a:rPr lang="en-US" dirty="0"/>
              <a:t> et </a:t>
            </a:r>
            <a:r>
              <a:rPr lang="en-US" dirty="0" err="1"/>
              <a:t>lancez</a:t>
            </a:r>
            <a:r>
              <a:rPr lang="en-US" dirty="0"/>
              <a:t>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Logiciels nécessaires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hlinkClick r:id="rId2"/>
              </a:rPr>
              <a:t>https://nodejs.org/fr/download/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PostgreSQL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hlinkClick r:id="rId3"/>
              </a:rPr>
              <a:t>https://www.postgresql.org/download/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PgAdmin</a:t>
            </a:r>
            <a:r>
              <a:rPr lang="fr-FR" dirty="0"/>
              <a:t> (pas obligatoire)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hlinkClick r:id="rId4"/>
              </a:rPr>
              <a:t>https://www.pgadmin.org/download/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0823-8FA8-422E-A968-69B9D4FD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Lancer le </a:t>
            </a:r>
            <a:r>
              <a:rPr lang="en-US" b="1" err="1"/>
              <a:t>projet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7004E-DB5F-433B-8B2F-328C5DD4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Avant de lancer le projet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Assurez-vous que </a:t>
            </a:r>
            <a:r>
              <a:rPr lang="fr-CA" dirty="0" err="1"/>
              <a:t>Postgres</a:t>
            </a:r>
            <a:r>
              <a:rPr lang="fr-CA" dirty="0"/>
              <a:t> roule sur la machine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Créez une base de données et lui ajouter un  utilisateur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Allez dans /server/</a:t>
            </a:r>
            <a:r>
              <a:rPr lang="fr-CA" dirty="0" err="1"/>
              <a:t>app</a:t>
            </a:r>
            <a:r>
              <a:rPr lang="fr-CA" dirty="0"/>
              <a:t>/</a:t>
            </a:r>
            <a:r>
              <a:rPr lang="fr-CA" dirty="0" err="1"/>
              <a:t>controllers</a:t>
            </a:r>
            <a:r>
              <a:rPr lang="fr-CA" dirty="0"/>
              <a:t>/</a:t>
            </a:r>
            <a:r>
              <a:rPr lang="fr-CA" dirty="0" err="1"/>
              <a:t>database.service.ts</a:t>
            </a:r>
            <a:r>
              <a:rPr lang="fr-CA" dirty="0"/>
              <a:t> et modifiez </a:t>
            </a:r>
            <a:r>
              <a:rPr lang="fr-CA" b="1" dirty="0" err="1"/>
              <a:t>connectionConfig</a:t>
            </a:r>
            <a:r>
              <a:rPr lang="fr-CA" dirty="0"/>
              <a:t> avec les bons paramètres de votre BD</a:t>
            </a:r>
          </a:p>
          <a:p>
            <a:pPr lvl="1"/>
            <a:endParaRPr lang="fr-CA" dirty="0"/>
          </a:p>
          <a:p>
            <a:r>
              <a:rPr lang="fr-CA" b="1" dirty="0"/>
              <a:t>Lancer le projet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Allez dans /server et faites </a:t>
            </a:r>
            <a:r>
              <a:rPr lang="fr-CA" b="1" dirty="0" err="1"/>
              <a:t>npm</a:t>
            </a:r>
            <a:r>
              <a:rPr lang="fr-CA" b="1" dirty="0"/>
              <a:t> </a:t>
            </a:r>
            <a:r>
              <a:rPr lang="fr-CA" b="1" dirty="0" err="1"/>
              <a:t>start</a:t>
            </a:r>
            <a:endParaRPr lang="fr-CA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Allez dans /client et faites </a:t>
            </a:r>
            <a:r>
              <a:rPr lang="fr-CA" b="1" dirty="0" err="1"/>
              <a:t>npm</a:t>
            </a:r>
            <a:r>
              <a:rPr lang="fr-CA" b="1" dirty="0"/>
              <a:t> </a:t>
            </a:r>
            <a:r>
              <a:rPr lang="fr-CA" b="1" dirty="0" err="1"/>
              <a:t>start</a:t>
            </a:r>
            <a:endParaRPr lang="fr-CA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CA" dirty="0"/>
              <a:t>Une fenêtre de votre fureteur doit s’ouvrir, sinon allez à </a:t>
            </a:r>
            <a:r>
              <a:rPr lang="fr-CA" b="1" dirty="0"/>
              <a:t>localhost:4200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6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76CC-E4CA-40F6-BB09-93E8F71E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SERVEUR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1F9E-99F2-4B91-8420-35798E2E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majorité du code est concentrée dans 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2800" b="1" dirty="0" err="1"/>
              <a:t>controllers</a:t>
            </a:r>
            <a:r>
              <a:rPr lang="fr-CA" sz="2800" b="1" dirty="0"/>
              <a:t>/</a:t>
            </a:r>
            <a:r>
              <a:rPr lang="fr-CA" sz="2800" b="1" dirty="0" err="1"/>
              <a:t>database.controller.ts</a:t>
            </a:r>
            <a:r>
              <a:rPr lang="fr-CA" sz="2800" dirty="0"/>
              <a:t>  : la définition de vos routes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2800" b="1" dirty="0"/>
              <a:t>services/</a:t>
            </a:r>
            <a:r>
              <a:rPr lang="fr-CA" sz="2800" b="1" dirty="0" err="1"/>
              <a:t>database.service.ts</a:t>
            </a:r>
            <a:r>
              <a:rPr lang="fr-CA" sz="2800" dirty="0"/>
              <a:t> : le service qui communique avec la base de données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serveur expose une API partielle qui permet d’interagir avec la base de données. L’API se concentre sur les tables HOTEL et ROOM</a:t>
            </a:r>
          </a:p>
          <a:p>
            <a:r>
              <a:rPr lang="fr-CA" dirty="0"/>
              <a:t>Pour accéder à l’API, vous pouvez appeler </a:t>
            </a:r>
            <a:r>
              <a:rPr lang="fr-CA" b="1" dirty="0"/>
              <a:t>localhost:3000/</a:t>
            </a:r>
            <a:r>
              <a:rPr lang="fr-CA" b="1" dirty="0" err="1"/>
              <a:t>database</a:t>
            </a:r>
            <a:r>
              <a:rPr lang="fr-CA" b="1" dirty="0"/>
              <a:t>/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9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6A2C-CAA7-4633-8B04-4976F815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7"/>
            <a:ext cx="10515600" cy="1325563"/>
          </a:xfrm>
        </p:spPr>
        <p:txBody>
          <a:bodyPr/>
          <a:lstStyle/>
          <a:p>
            <a:r>
              <a:rPr lang="fr-CA" b="1"/>
              <a:t>SERVER - API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62DC-623A-43E1-93BF-E1CF51E3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>
            <a:normAutofit/>
          </a:bodyPr>
          <a:lstStyle/>
          <a:p>
            <a:r>
              <a:rPr lang="en-US" b="1" dirty="0"/>
              <a:t>/hotel 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d’obtenir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hotels</a:t>
            </a:r>
          </a:p>
          <a:p>
            <a:r>
              <a:rPr lang="en-US" b="1" dirty="0"/>
              <a:t>/hotel/</a:t>
            </a:r>
            <a:r>
              <a:rPr lang="en-US" b="1" dirty="0" err="1"/>
              <a:t>hotelNo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d’obtenir</a:t>
            </a:r>
            <a:r>
              <a:rPr lang="en-US" dirty="0"/>
              <a:t> les PKs de Hotel</a:t>
            </a:r>
          </a:p>
          <a:p>
            <a:r>
              <a:rPr lang="en-US" b="1" dirty="0"/>
              <a:t>/hotel/insert 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d’insérer</a:t>
            </a:r>
            <a:r>
              <a:rPr lang="en-US" dirty="0"/>
              <a:t> un hotel dans la BD</a:t>
            </a:r>
          </a:p>
          <a:p>
            <a:endParaRPr lang="fr-CA" b="1" dirty="0"/>
          </a:p>
          <a:p>
            <a:r>
              <a:rPr lang="en-US" b="1" dirty="0"/>
              <a:t>/rooms 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chercher</a:t>
            </a:r>
            <a:r>
              <a:rPr lang="en-US" dirty="0"/>
              <a:t> des rooms. La </a:t>
            </a:r>
            <a:r>
              <a:rPr lang="en-US" dirty="0" err="1"/>
              <a:t>requête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prendre des </a:t>
            </a:r>
            <a:r>
              <a:rPr lang="en-US" dirty="0" err="1"/>
              <a:t>paramètres</a:t>
            </a:r>
            <a:r>
              <a:rPr lang="en-US" dirty="0"/>
              <a:t> dans la </a:t>
            </a:r>
            <a:r>
              <a:rPr lang="en-US" b="1" dirty="0"/>
              <a:t>query</a:t>
            </a:r>
            <a:r>
              <a:rPr lang="en-US" dirty="0"/>
              <a:t>.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paramètres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optionels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/>
              <a:t>E</a:t>
            </a:r>
            <a:r>
              <a:rPr lang="en-US" dirty="0"/>
              <a:t>x: localhost:3000/database/</a:t>
            </a:r>
            <a:r>
              <a:rPr lang="en-US" dirty="0" err="1"/>
              <a:t>rooms?hotelNo</a:t>
            </a:r>
            <a:r>
              <a:rPr lang="en-US" dirty="0"/>
              <a:t>=H111&amp;typeroom=</a:t>
            </a:r>
            <a:r>
              <a:rPr lang="en-US" dirty="0" err="1"/>
              <a:t>S&amp;price</a:t>
            </a:r>
            <a:r>
              <a:rPr lang="en-US" dirty="0"/>
              <a:t>=100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CA" dirty="0"/>
              <a:t>Permet de trouver toutes les chambres de l’</a:t>
            </a:r>
            <a:r>
              <a:rPr lang="fr-CA" dirty="0" err="1"/>
              <a:t>hotel</a:t>
            </a:r>
            <a:r>
              <a:rPr lang="fr-CA" dirty="0"/>
              <a:t> ‘H11’ de type ‘S’ à un prix de 100</a:t>
            </a:r>
          </a:p>
          <a:p>
            <a:r>
              <a:rPr lang="fr-CA" b="1" dirty="0"/>
              <a:t>/</a:t>
            </a:r>
            <a:r>
              <a:rPr lang="fr-CA" b="1" dirty="0" err="1"/>
              <a:t>rooms</a:t>
            </a:r>
            <a:r>
              <a:rPr lang="fr-CA" b="1" dirty="0"/>
              <a:t>/insert </a:t>
            </a:r>
            <a:r>
              <a:rPr lang="fr-CA" dirty="0"/>
              <a:t>: Permet d’insérer une room dans la BD</a:t>
            </a:r>
          </a:p>
          <a:p>
            <a:endParaRPr lang="fr-CA" b="1" dirty="0"/>
          </a:p>
          <a:p>
            <a:pPr lvl="2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BCBDA-9CF6-483C-AB4E-735C6EF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7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6A2C-CAA7-4633-8B04-4976F815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SERVER – API (autres)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62DC-623A-43E1-93BF-E1CF51E3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>
            <a:norm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createSchema</a:t>
            </a:r>
            <a:r>
              <a:rPr lang="en-US" dirty="0"/>
              <a:t>: </a:t>
            </a:r>
            <a:r>
              <a:rPr lang="en-US" dirty="0" err="1"/>
              <a:t>Insère</a:t>
            </a:r>
            <a:r>
              <a:rPr lang="en-US" dirty="0"/>
              <a:t> le schema </a:t>
            </a:r>
            <a:r>
              <a:rPr lang="en-US" dirty="0" err="1"/>
              <a:t>d’Hotel</a:t>
            </a:r>
            <a:r>
              <a:rPr lang="en-US" dirty="0"/>
              <a:t> dans la DB.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test pour </a:t>
            </a:r>
            <a:r>
              <a:rPr lang="en-US" dirty="0" err="1"/>
              <a:t>vous</a:t>
            </a:r>
            <a:r>
              <a:rPr lang="en-US" dirty="0"/>
              <a:t> aider à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DB.</a:t>
            </a:r>
          </a:p>
          <a:p>
            <a:r>
              <a:rPr lang="en-US" b="1" dirty="0"/>
              <a:t>/</a:t>
            </a:r>
            <a:r>
              <a:rPr lang="en-US" b="1" dirty="0" err="1"/>
              <a:t>populateDb</a:t>
            </a:r>
            <a:r>
              <a:rPr lang="en-US" dirty="0"/>
              <a:t>: </a:t>
            </a:r>
            <a:r>
              <a:rPr lang="en-US" dirty="0" err="1"/>
              <a:t>Insère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dans la DB.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test pour aider à tester le </a:t>
            </a:r>
            <a:r>
              <a:rPr lang="en-US" dirty="0" err="1"/>
              <a:t>cadriciel</a:t>
            </a:r>
            <a:r>
              <a:rPr lang="en-US" dirty="0"/>
              <a:t>.</a:t>
            </a:r>
            <a:endParaRPr lang="fr-CA" b="1" dirty="0"/>
          </a:p>
          <a:p>
            <a:endParaRPr lang="fr-CA" b="1" dirty="0"/>
          </a:p>
          <a:p>
            <a:r>
              <a:rPr lang="fr-CA" b="1" dirty="0"/>
              <a:t>/tables/:</a:t>
            </a:r>
            <a:r>
              <a:rPr lang="fr-CA" b="1" dirty="0" err="1"/>
              <a:t>tableName</a:t>
            </a:r>
            <a:r>
              <a:rPr lang="fr-CA" dirty="0"/>
              <a:t> : Permet d’obtenir toutes les valeurs d’une table en fonction du nom de la table.</a:t>
            </a:r>
            <a:endParaRPr lang="fr-CA" b="1" dirty="0"/>
          </a:p>
          <a:p>
            <a:endParaRPr lang="fr-CA" b="1" dirty="0"/>
          </a:p>
          <a:p>
            <a:pPr lvl="2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BCBDA-9CF6-483C-AB4E-735C6EF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2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17D67-99E5-470F-A3C7-56D7A0B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b="1">
                <a:ea typeface="+mj-lt"/>
                <a:cs typeface="+mj-lt"/>
              </a:rPr>
              <a:t>Page d'accueil</a:t>
            </a:r>
            <a:endParaRPr lang="fr-FR" b="1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31FE9ED-3DDB-4371-9F8E-C1D0B0C82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69" y="1825625"/>
            <a:ext cx="9470862" cy="43513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E5E50-0365-4A00-8615-84A494DD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99-DD04-465C-8EEF-DDFB2E7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CLIENT 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FDB86-A0BA-4268-8371-2090617646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/>
              <a:t>L’affichage des données se fait dans </a:t>
            </a:r>
            <a:r>
              <a:rPr lang="en-US" b="1" err="1"/>
              <a:t>AppComponent</a:t>
            </a:r>
            <a:r>
              <a:rPr lang="en-US"/>
              <a:t>. </a:t>
            </a:r>
          </a:p>
          <a:p>
            <a:endParaRPr lang="en-US"/>
          </a:p>
          <a:p>
            <a:endParaRPr lang="en-US"/>
          </a:p>
          <a:p>
            <a:endParaRPr lang="en-US" b="1"/>
          </a:p>
          <a:p>
            <a:r>
              <a:rPr lang="en-US" b="1"/>
              <a:t>ATTENTION: </a:t>
            </a:r>
            <a:r>
              <a:rPr lang="en-US" err="1"/>
              <a:t>Aucune</a:t>
            </a:r>
            <a:r>
              <a:rPr lang="en-US"/>
              <a:t> communication avec le </a:t>
            </a:r>
            <a:r>
              <a:rPr lang="en-US" err="1"/>
              <a:t>serveur</a:t>
            </a:r>
            <a:r>
              <a:rPr lang="en-US"/>
              <a:t> ne </a:t>
            </a:r>
            <a:r>
              <a:rPr lang="en-US" err="1"/>
              <a:t>doit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faite</a:t>
            </a:r>
            <a:r>
              <a:rPr lang="en-US"/>
              <a:t> dans un </a:t>
            </a:r>
            <a:r>
              <a:rPr lang="en-US" b="1"/>
              <a:t>component</a:t>
            </a:r>
          </a:p>
          <a:p>
            <a:endParaRPr lang="fr-CA" b="1"/>
          </a:p>
          <a:p>
            <a:endParaRPr lang="fr-CA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EAF49-4938-4EAB-B7C9-BA924159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5A611E-09FD-4DAF-ACA2-E22888F122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/>
              <a:t>La communication avec le serveur se fait dans </a:t>
            </a:r>
            <a:r>
              <a:rPr lang="en-US" b="1" err="1"/>
              <a:t>CommunicationService</a:t>
            </a:r>
            <a:r>
              <a:rPr lang="en-US" b="1"/>
              <a:t>.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ATTENTION : </a:t>
            </a:r>
            <a:r>
              <a:rPr lang="en-US" err="1"/>
              <a:t>Aucun</a:t>
            </a:r>
            <a:r>
              <a:rPr lang="en-US"/>
              <a:t> </a:t>
            </a:r>
            <a:r>
              <a:rPr lang="en-US" err="1"/>
              <a:t>affichage</a:t>
            </a:r>
            <a:r>
              <a:rPr lang="en-US"/>
              <a:t> ne </a:t>
            </a:r>
            <a:r>
              <a:rPr lang="en-US" err="1"/>
              <a:t>doit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fait dans un </a:t>
            </a:r>
            <a:r>
              <a:rPr lang="en-US" b="1"/>
              <a:t>service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0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99-DD04-465C-8EEF-DDFB2E7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CLIENT – Obtenir des données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FDB86-A0BA-4268-8371-209061764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580" y="5037599"/>
            <a:ext cx="11007522" cy="1611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 Le </a:t>
            </a:r>
            <a:r>
              <a:rPr lang="en-US" dirty="0" err="1"/>
              <a:t>bouton</a:t>
            </a:r>
            <a:r>
              <a:rPr lang="en-US" b="1" dirty="0"/>
              <a:t> Hotels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d’obtenir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hotels de la base de do</a:t>
            </a:r>
            <a:r>
              <a:rPr lang="fr-CA" dirty="0" err="1"/>
              <a:t>nnées</a:t>
            </a:r>
            <a:r>
              <a:rPr lang="fr-CA" dirty="0"/>
              <a:t>.</a:t>
            </a:r>
            <a:endParaRPr lang="fr-CA" dirty="0">
              <a:cs typeface="Calibri"/>
            </a:endParaRPr>
          </a:p>
          <a:p>
            <a:endParaRPr lang="fr-CA" b="1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EAF49-4938-4EAB-B7C9-BA924159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dirty="0" smtClean="0"/>
              <a:pPr/>
              <a:t>46</a:t>
            </a:fld>
            <a:endParaRPr lang="en-US"/>
          </a:p>
        </p:txBody>
      </p:sp>
      <p:pic>
        <p:nvPicPr>
          <p:cNvPr id="8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313DE848-5B76-47D1-B534-7BE505A39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5764" y="1405168"/>
            <a:ext cx="9551041" cy="3481032"/>
          </a:xfrm>
        </p:spPr>
      </p:pic>
    </p:spTree>
    <p:extLst>
      <p:ext uri="{BB962C8B-B14F-4D97-AF65-F5344CB8AC3E}">
        <p14:creationId xmlns:p14="http://schemas.microsoft.com/office/powerpoint/2010/main" val="1369522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99-DD04-465C-8EEF-DDFB2E7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CLIENT – Insérer des données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73C9-DA5F-4F97-9C17-431018EBC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3777"/>
            <a:ext cx="10168358" cy="4756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Le bouton "+" permet d'ajouter un hôtel après avoir inséré le </a:t>
            </a:r>
            <a:r>
              <a:rPr lang="fr-CA" dirty="0" err="1"/>
              <a:t>noHotel</a:t>
            </a:r>
            <a:r>
              <a:rPr lang="fr-CA" dirty="0"/>
              <a:t>,</a:t>
            </a:r>
            <a:r>
              <a:rPr lang="fr-CA" dirty="0">
                <a:cs typeface="Calibri"/>
              </a:rPr>
              <a:t> le </a:t>
            </a:r>
            <a:r>
              <a:rPr lang="fr-CA" dirty="0" err="1">
                <a:cs typeface="Calibri"/>
              </a:rPr>
              <a:t>nomHotel</a:t>
            </a:r>
            <a:r>
              <a:rPr lang="fr-CA" dirty="0">
                <a:cs typeface="Calibri"/>
              </a:rPr>
              <a:t> et la ville  </a:t>
            </a:r>
          </a:p>
          <a:p>
            <a:endParaRPr lang="fr-CA" dirty="0"/>
          </a:p>
          <a:p>
            <a:r>
              <a:rPr lang="en-US" dirty="0"/>
              <a:t>Si </a:t>
            </a:r>
            <a:r>
              <a:rPr lang="en-US" dirty="0" err="1"/>
              <a:t>l'insertion</a:t>
            </a:r>
            <a:r>
              <a:rPr lang="en-US" dirty="0"/>
              <a:t> a </a:t>
            </a:r>
            <a:r>
              <a:rPr lang="en-US" dirty="0" err="1"/>
              <a:t>réussie</a:t>
            </a:r>
            <a:r>
              <a:rPr lang="en-US" dirty="0"/>
              <a:t>,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hôtels</a:t>
            </a:r>
            <a:r>
              <a:rPr lang="en-US" dirty="0"/>
              <a:t> se met à jour </a:t>
            </a:r>
            <a:r>
              <a:rPr lang="en-US" dirty="0" err="1"/>
              <a:t>automatiquement</a:t>
            </a:r>
            <a:endParaRPr lang="en-US" dirty="0"/>
          </a:p>
          <a:p>
            <a:endParaRPr lang="fr-CA" dirty="0"/>
          </a:p>
          <a:p>
            <a:r>
              <a:rPr lang="fr-CA" dirty="0"/>
              <a:t>Si l’insertion échoue, </a:t>
            </a:r>
            <a:r>
              <a:rPr lang="fr-CA" b="1" dirty="0">
                <a:solidFill>
                  <a:srgbClr val="FF0000"/>
                </a:solidFill>
              </a:rPr>
              <a:t>une erreur est affichée</a:t>
            </a:r>
          </a:p>
          <a:p>
            <a:endParaRPr lang="fr-CA" b="1" dirty="0">
              <a:solidFill>
                <a:srgbClr val="FF0000"/>
              </a:solidFill>
              <a:cs typeface="Calibri"/>
            </a:endParaRPr>
          </a:p>
          <a:p>
            <a:r>
              <a:rPr lang="fr-CA" dirty="0">
                <a:cs typeface="Calibri"/>
              </a:rPr>
              <a:t>Les deux boutons dans la colonne "Action" servent à modifier ou supprimer un hôtel</a:t>
            </a:r>
            <a:endParaRPr lang="fr-CA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EAF49-4938-4EAB-B7C9-BA924159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61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99-DD04-465C-8EEF-DDFB2E7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/>
              <a:t>CLIENT – Insérer des données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73C9-DA5F-4F97-9C17-431018EBC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14" y="5316688"/>
            <a:ext cx="10986333" cy="9910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CA"/>
              <a:t>Le bouton "+" et les deux boutons de la colonne "Action" permettent de rajouter, modifier ou supprimer une chambre après avoir sélectionné un hôtel</a:t>
            </a:r>
            <a:endParaRPr lang="fr-CA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EAF49-4938-4EAB-B7C9-BA924159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FB4AAB92-1A6F-41B3-9AD5-6EC555864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2932" y="1546364"/>
            <a:ext cx="10213424" cy="3592840"/>
          </a:xfrm>
        </p:spPr>
      </p:pic>
    </p:spTree>
    <p:extLst>
      <p:ext uri="{BB962C8B-B14F-4D97-AF65-F5344CB8AC3E}">
        <p14:creationId xmlns:p14="http://schemas.microsoft.com/office/powerpoint/2010/main" val="1166830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4774-239B-4BD6-86AF-9AE65660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>
                <a:ea typeface="+mj-lt"/>
                <a:cs typeface="+mj-lt"/>
              </a:rPr>
              <a:t>CLIENT – Insérer des données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2E78-64B8-4333-B0EB-5A1CC9E72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8612"/>
            <a:ext cx="10515599" cy="3164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L’insertion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d’une</a:t>
            </a:r>
            <a:r>
              <a:rPr lang="en-US">
                <a:ea typeface="+mn-lt"/>
                <a:cs typeface="+mn-lt"/>
              </a:rPr>
              <a:t> chambre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possible </a:t>
            </a:r>
            <a:r>
              <a:rPr lang="en-US" b="1" err="1">
                <a:ea typeface="+mn-lt"/>
                <a:cs typeface="+mn-lt"/>
              </a:rPr>
              <a:t>seulement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valeur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hotelNo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celle</a:t>
            </a:r>
            <a:r>
              <a:rPr lang="en-US">
                <a:ea typeface="+mn-lt"/>
                <a:cs typeface="+mn-lt"/>
              </a:rPr>
              <a:t> d’un Hotel </a:t>
            </a:r>
            <a:r>
              <a:rPr lang="en-US" err="1">
                <a:ea typeface="+mn-lt"/>
                <a:cs typeface="+mn-lt"/>
              </a:rPr>
              <a:t>existant</a:t>
            </a:r>
            <a:endParaRPr lang="en-US">
              <a:ea typeface="+mn-lt"/>
              <a:cs typeface="+mn-lt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6FFEF-EADC-44C5-BF13-1E5D1F9E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121269"/>
            <a:ext cx="10438435" cy="1284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b="1">
                <a:ea typeface="+mn-lt"/>
                <a:cs typeface="+mn-lt"/>
              </a:rPr>
              <a:t>Cette contrainte est vérifiée en permettant à l'utilisateur de choisir un hôtel parmi ceux qui existent</a:t>
            </a:r>
          </a:p>
          <a:p>
            <a:endParaRPr lang="fr-FR">
              <a:cs typeface="Calibri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A618B-8CDA-4D08-8968-3C01C59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Architecture générale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33A7AF-A979-49D0-9DB4-F2802320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04" y="2802597"/>
            <a:ext cx="1463040" cy="14630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2B956D-0E78-4CB6-BB29-297F81D6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2597"/>
            <a:ext cx="1463040" cy="1463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4D756-58E0-4B4C-BD18-B44DA3BC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08" y="2802597"/>
            <a:ext cx="1463040" cy="1463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334E5E-B6E1-46AB-A75E-DF0771310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280" y="2965157"/>
            <a:ext cx="1463040" cy="113792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7DF583-6CD3-4A9B-874D-D87541DA0FB0}"/>
              </a:ext>
            </a:extLst>
          </p:cNvPr>
          <p:cNvCxnSpPr/>
          <p:nvPr/>
        </p:nvCxnSpPr>
        <p:spPr>
          <a:xfrm>
            <a:off x="2301240" y="3534117"/>
            <a:ext cx="102426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AA8071-AA3F-436A-BFB1-33CFC0D66CAC}"/>
              </a:ext>
            </a:extLst>
          </p:cNvPr>
          <p:cNvCxnSpPr>
            <a:cxnSpLocks/>
          </p:cNvCxnSpPr>
          <p:nvPr/>
        </p:nvCxnSpPr>
        <p:spPr>
          <a:xfrm>
            <a:off x="4788544" y="3534117"/>
            <a:ext cx="102426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64F958-082A-4EA5-AD8E-1CE8E6D83087}"/>
              </a:ext>
            </a:extLst>
          </p:cNvPr>
          <p:cNvCxnSpPr>
            <a:cxnSpLocks/>
          </p:cNvCxnSpPr>
          <p:nvPr/>
        </p:nvCxnSpPr>
        <p:spPr>
          <a:xfrm>
            <a:off x="7275848" y="3534117"/>
            <a:ext cx="102426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079AE-1E4C-4F9C-A557-884397F1F5E8}"/>
              </a:ext>
            </a:extLst>
          </p:cNvPr>
          <p:cNvSpPr txBox="1"/>
          <p:nvPr/>
        </p:nvSpPr>
        <p:spPr>
          <a:xfrm>
            <a:off x="4864449" y="2954551"/>
            <a:ext cx="8724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HTTP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1124B-F6B9-41D7-BA34-67CB221E57E4}"/>
              </a:ext>
            </a:extLst>
          </p:cNvPr>
          <p:cNvSpPr txBox="1"/>
          <p:nvPr/>
        </p:nvSpPr>
        <p:spPr>
          <a:xfrm>
            <a:off x="7311104" y="2965157"/>
            <a:ext cx="95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err="1"/>
              <a:t>pg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8BE22-CC20-4B4B-B442-9F424E724F7C}"/>
              </a:ext>
            </a:extLst>
          </p:cNvPr>
          <p:cNvSpPr txBox="1"/>
          <p:nvPr/>
        </p:nvSpPr>
        <p:spPr>
          <a:xfrm>
            <a:off x="2309896" y="3075057"/>
            <a:ext cx="10069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1600" b="1"/>
              <a:t>Affichage</a:t>
            </a:r>
            <a:endParaRPr lang="en-US" sz="16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6D7D1-BDC4-46CE-B8DF-174373176FA0}"/>
              </a:ext>
            </a:extLst>
          </p:cNvPr>
          <p:cNvSpPr txBox="1"/>
          <p:nvPr/>
        </p:nvSpPr>
        <p:spPr>
          <a:xfrm>
            <a:off x="838200" y="4391236"/>
            <a:ext cx="36952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Client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C2EB7-D67A-4636-9FB8-FEA62AA4353A}"/>
              </a:ext>
            </a:extLst>
          </p:cNvPr>
          <p:cNvSpPr txBox="1"/>
          <p:nvPr/>
        </p:nvSpPr>
        <p:spPr>
          <a:xfrm>
            <a:off x="3580599" y="2366712"/>
            <a:ext cx="952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b="1" err="1"/>
              <a:t>Angular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E296EE-1B5A-4167-97C8-B13F5ED1E47D}"/>
              </a:ext>
            </a:extLst>
          </p:cNvPr>
          <p:cNvSpPr txBox="1"/>
          <p:nvPr/>
        </p:nvSpPr>
        <p:spPr>
          <a:xfrm>
            <a:off x="6067903" y="2228213"/>
            <a:ext cx="952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b="1" err="1"/>
              <a:t>NodeJs</a:t>
            </a:r>
            <a:endParaRPr lang="fr-CA" b="1"/>
          </a:p>
          <a:p>
            <a:pPr algn="ctr"/>
            <a:r>
              <a:rPr lang="fr-CA" b="1"/>
              <a:t>Express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A8DCC6-9166-4970-8C40-2CAEA9EA802E}"/>
              </a:ext>
            </a:extLst>
          </p:cNvPr>
          <p:cNvSpPr txBox="1"/>
          <p:nvPr/>
        </p:nvSpPr>
        <p:spPr>
          <a:xfrm>
            <a:off x="8509872" y="2274891"/>
            <a:ext cx="13018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PostgreSQL</a:t>
            </a:r>
            <a:endParaRPr 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0214B-D669-4FD8-990B-983D74CEC369}"/>
              </a:ext>
            </a:extLst>
          </p:cNvPr>
          <p:cNvSpPr txBox="1"/>
          <p:nvPr/>
        </p:nvSpPr>
        <p:spPr>
          <a:xfrm>
            <a:off x="829544" y="2479482"/>
            <a:ext cx="12436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Fureteur</a:t>
            </a:r>
            <a:endParaRPr 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DCE3B-78F4-4A58-A720-C9A0BFF59E9A}"/>
              </a:ext>
            </a:extLst>
          </p:cNvPr>
          <p:cNvSpPr txBox="1"/>
          <p:nvPr/>
        </p:nvSpPr>
        <p:spPr>
          <a:xfrm>
            <a:off x="5812808" y="4391236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Serveur</a:t>
            </a:r>
            <a:endParaRPr 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A1705-F98E-4F14-8CCD-2DCEBD5B3551}"/>
              </a:ext>
            </a:extLst>
          </p:cNvPr>
          <p:cNvSpPr txBox="1"/>
          <p:nvPr/>
        </p:nvSpPr>
        <p:spPr>
          <a:xfrm>
            <a:off x="8263201" y="4376273"/>
            <a:ext cx="1795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CA" b="1"/>
              <a:t>Base de</a:t>
            </a:r>
            <a:r>
              <a:rPr lang="en-US" b="1"/>
              <a:t> </a:t>
            </a:r>
            <a:r>
              <a:rPr lang="en-US" b="1" err="1"/>
              <a:t>données</a:t>
            </a:r>
            <a:endParaRPr lang="fr-CA" b="1"/>
          </a:p>
        </p:txBody>
      </p:sp>
    </p:spTree>
    <p:extLst>
      <p:ext uri="{BB962C8B-B14F-4D97-AF65-F5344CB8AC3E}">
        <p14:creationId xmlns:p14="http://schemas.microsoft.com/office/powerpoint/2010/main" val="9893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Conseils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Toute donnée provenant de la BD doit être chargée à partir de la BD et non pas inscrite à la main ou « encodée » dans un formulaire Web ou dans le code de l’application</a:t>
            </a:r>
          </a:p>
          <a:p>
            <a:r>
              <a:rPr lang="fr-FR" sz="2400" dirty="0"/>
              <a:t>Exemple : On veut modifier la succursale de l’employé E1 de B002 à B0010 dans un formulaire de l’application Web.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On doit donc avoir une liste déroulante qui montre toutes les succursales possibles pour que l’usager puisse sélectionner B0010 sans avoir à le taper!</a:t>
            </a:r>
          </a:p>
          <a:p>
            <a:pPr lvl="1"/>
            <a:endParaRPr lang="fr-FR" dirty="0"/>
          </a:p>
          <a:p>
            <a:r>
              <a:rPr lang="fr-FR" dirty="0"/>
              <a:t>Règle générale : minimiser le nombre d’éléments qu’un utilisateur doit entrer à la main.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7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Conseils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L’expérience utilisateur est aussi importante que le bon fonctionnement de la base de données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Les erreurs doivent être bien gérées et clairement expliquées à l’utilisateur.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    Exemple: un échec d’insertion doit être accompagné d’une explication (valeur  existante, contrainte non respectée, mauvaises valeurs, etc.)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L’interface utilisateur doit être assez claire pour être utilisée par quelqu’un qui ne connait pas la structure de votre base de données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Planifiez votre interface en fonction des requis du projet (lisez attentivement l’énoncé)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1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Références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d’</a:t>
            </a:r>
            <a:r>
              <a:rPr lang="fr-FR" dirty="0" err="1"/>
              <a:t>Angular</a:t>
            </a:r>
            <a:r>
              <a:rPr lang="fr-FR" dirty="0"/>
              <a:t> : </a:t>
            </a:r>
            <a:r>
              <a:rPr lang="fr-CA" b="1" dirty="0">
                <a:hlinkClick r:id="rId2"/>
              </a:rPr>
              <a:t>https://angular.io/docs</a:t>
            </a:r>
            <a:endParaRPr lang="fr-CA" b="1" dirty="0"/>
          </a:p>
          <a:p>
            <a:r>
              <a:rPr lang="fr-CA" dirty="0" err="1"/>
              <a:t>AngularCLI</a:t>
            </a:r>
            <a:r>
              <a:rPr lang="fr-CA" dirty="0"/>
              <a:t> : </a:t>
            </a:r>
            <a:r>
              <a:rPr lang="fr-CA" b="1" dirty="0">
                <a:hlinkClick r:id="rId3"/>
              </a:rPr>
              <a:t>https://cli.angular.io/</a:t>
            </a:r>
            <a:endParaRPr lang="fr-CA" b="1" dirty="0"/>
          </a:p>
          <a:p>
            <a:r>
              <a:rPr lang="fr-CA" dirty="0"/>
              <a:t>CSS : </a:t>
            </a:r>
            <a:r>
              <a:rPr lang="fr-CA" b="1" dirty="0">
                <a:hlinkClick r:id="rId4"/>
              </a:rPr>
              <a:t>https://www.w3schools.com/css/</a:t>
            </a:r>
            <a:endParaRPr lang="fr-CA" b="1" dirty="0"/>
          </a:p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https://nodejs.org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CA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13+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DEB62E56-5B89-45BA-9329-679F8FEA2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40B84D3-1BF8-4BC7-86AD-646576EF4C5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10A-027A-41CF-B7C0-CE33551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err="1"/>
              <a:t>Angular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CFA-BC03-45B8-A3DB-90D78FF8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Cadriciel permettant le développement Web frontal (</a:t>
            </a:r>
            <a:r>
              <a:rPr lang="fr-FR" dirty="0" err="1"/>
              <a:t>front-end</a:t>
            </a:r>
            <a:r>
              <a:rPr lang="fr-FR" dirty="0"/>
              <a:t>) d'une application</a:t>
            </a:r>
          </a:p>
          <a:p>
            <a:endParaRPr lang="fr-FR" dirty="0"/>
          </a:p>
          <a:p>
            <a:r>
              <a:rPr lang="fr-FR" dirty="0"/>
              <a:t>Créé par Google et basé sur </a:t>
            </a:r>
            <a:r>
              <a:rPr lang="fr-FR" dirty="0" err="1"/>
              <a:t>TypeScript</a:t>
            </a:r>
            <a:r>
              <a:rPr lang="fr-FR" dirty="0"/>
              <a:t>, un </a:t>
            </a:r>
            <a:r>
              <a:rPr lang="fr-FR" dirty="0" err="1"/>
              <a:t>superset</a:t>
            </a:r>
            <a:r>
              <a:rPr lang="fr-FR" dirty="0"/>
              <a:t> d’ECMAScript6</a:t>
            </a:r>
          </a:p>
          <a:p>
            <a:endParaRPr lang="fr-FR" dirty="0"/>
          </a:p>
          <a:p>
            <a:r>
              <a:rPr lang="fr-CA" dirty="0"/>
              <a:t>Vise à découpler la logique d’affichage et la logique de l’application</a:t>
            </a:r>
          </a:p>
          <a:p>
            <a:endParaRPr lang="fr-CA" dirty="0"/>
          </a:p>
          <a:p>
            <a:r>
              <a:rPr lang="fr-CA" b="1" dirty="0"/>
              <a:t>NB: </a:t>
            </a:r>
            <a:r>
              <a:rPr lang="fr-CA" dirty="0"/>
              <a:t>Même si votre ordinateur agit comme un </a:t>
            </a:r>
            <a:r>
              <a:rPr lang="fr-CA" u="sng" dirty="0"/>
              <a:t>serveur</a:t>
            </a:r>
            <a:r>
              <a:rPr lang="fr-CA" dirty="0"/>
              <a:t> pour votre projet </a:t>
            </a:r>
            <a:r>
              <a:rPr lang="fr-CA" dirty="0" err="1"/>
              <a:t>Angular</a:t>
            </a:r>
            <a:r>
              <a:rPr lang="fr-CA" dirty="0"/>
              <a:t>, aucune fonctionnalité </a:t>
            </a:r>
            <a:r>
              <a:rPr lang="fr-CA" b="1" dirty="0"/>
              <a:t>serveur</a:t>
            </a:r>
            <a:r>
              <a:rPr lang="fr-CA" dirty="0"/>
              <a:t> ne doit se retrouver du côté </a:t>
            </a:r>
            <a:r>
              <a:rPr lang="fr-CA" dirty="0" err="1"/>
              <a:t>Angular</a:t>
            </a:r>
            <a:endParaRPr lang="fr-CA" b="1" dirty="0"/>
          </a:p>
          <a:p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10A-027A-41CF-B7C0-CE33551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Angular</a:t>
            </a:r>
            <a:r>
              <a:rPr lang="fr-CA" b="1" dirty="0"/>
              <a:t> - Modules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CFA-BC03-45B8-A3DB-90D78FF80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sz="2400" dirty="0" err="1"/>
              <a:t>Angular</a:t>
            </a:r>
            <a:r>
              <a:rPr lang="fr-CA" sz="2400" dirty="0"/>
              <a:t> est composé de plusieurs </a:t>
            </a:r>
            <a:r>
              <a:rPr lang="fr-CA" sz="2400" b="1" dirty="0" err="1"/>
              <a:t>NgModules</a:t>
            </a:r>
            <a:r>
              <a:rPr lang="fr-CA" sz="2400" b="1" dirty="0"/>
              <a:t> </a:t>
            </a:r>
            <a:r>
              <a:rPr lang="fr-CA" sz="2400" dirty="0"/>
              <a:t>qui offrent un contexte de compilation pour les différents </a:t>
            </a:r>
            <a:r>
              <a:rPr lang="fr-CA" sz="2400" b="1" dirty="0"/>
              <a:t>Components </a:t>
            </a:r>
            <a:r>
              <a:rPr lang="fr-CA" sz="2400" dirty="0"/>
              <a:t>et </a:t>
            </a:r>
            <a:r>
              <a:rPr lang="fr-CA" sz="2400" b="1" dirty="0"/>
              <a:t>Services</a:t>
            </a:r>
            <a:r>
              <a:rPr lang="fr-CA" sz="2400" dirty="0"/>
              <a:t> d’un projet.</a:t>
            </a:r>
          </a:p>
          <a:p>
            <a:endParaRPr lang="fr-CA" b="1" dirty="0"/>
          </a:p>
          <a:p>
            <a:r>
              <a:rPr lang="fr-CA" sz="2400" dirty="0"/>
              <a:t>Un contenant pour le code dédié à une tâche spécifique</a:t>
            </a:r>
          </a:p>
          <a:p>
            <a:endParaRPr lang="fr-CA" sz="2400" dirty="0"/>
          </a:p>
          <a:p>
            <a:r>
              <a:rPr lang="fr-CA" sz="2400" dirty="0"/>
              <a:t>Documentation : </a:t>
            </a:r>
            <a:r>
              <a:rPr lang="fr-CA" sz="2400" b="1" dirty="0"/>
              <a:t>https://angular.io/guide/architecture-modules</a:t>
            </a:r>
          </a:p>
          <a:p>
            <a:endParaRPr lang="fr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5A6CD-5D59-4078-9CC9-8B8A6E79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Droid Sans Mono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NgModule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}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from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880000"/>
                </a:solidFill>
                <a:latin typeface="Droid Sans Mono"/>
              </a:rPr>
              <a:t>'@angular/core'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;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BrowserModule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}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from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880000"/>
                </a:solidFill>
                <a:latin typeface="Droid Sans Mono"/>
              </a:rPr>
              <a:t>'@angular/platform-browser’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;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88CC"/>
                </a:solidFill>
                <a:latin typeface="Droid Sans Mono"/>
              </a:rPr>
              <a:t>@</a:t>
            </a:r>
            <a:r>
              <a:rPr lang="en-US" sz="1800" err="1">
                <a:solidFill>
                  <a:srgbClr val="0088CC"/>
                </a:solidFill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NgModule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({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666600"/>
                </a:solidFill>
                <a:latin typeface="Droid Sans Mono"/>
              </a:rPr>
              <a:t>	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imports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BrowserModule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providers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Logger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declarations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</a:rPr>
              <a:t>AppComponent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	exports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</a:rPr>
              <a:t>AppComponent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bootstrap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</a:rPr>
              <a:t>AppComponent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})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Droid Sans Mono"/>
              </a:rPr>
              <a:t>export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</a:rPr>
              <a:t>AppModule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}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10A-027A-41CF-B7C0-CE33551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err="1"/>
              <a:t>Angular</a:t>
            </a:r>
            <a:r>
              <a:rPr lang="fr-CA" b="1"/>
              <a:t> - Components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CFA-BC03-45B8-A3DB-90D78FF80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CA" sz="2400" dirty="0" err="1"/>
              <a:t>Angular</a:t>
            </a:r>
            <a:r>
              <a:rPr lang="fr-CA" sz="2400" dirty="0"/>
              <a:t> utilise des </a:t>
            </a:r>
            <a:r>
              <a:rPr lang="fr-CA" sz="2400" b="1" dirty="0"/>
              <a:t>Components</a:t>
            </a:r>
            <a:r>
              <a:rPr lang="fr-CA" sz="2400" dirty="0"/>
              <a:t> pour contrôler l’affichage des données.</a:t>
            </a:r>
          </a:p>
          <a:p>
            <a:r>
              <a:rPr lang="fr-CA" sz="2400" dirty="0"/>
              <a:t>Un </a:t>
            </a:r>
            <a:r>
              <a:rPr lang="fr-CA" sz="2400" b="1" dirty="0"/>
              <a:t>Component</a:t>
            </a:r>
            <a:r>
              <a:rPr lang="fr-CA" sz="2400" dirty="0"/>
              <a:t> ne doit contenir que la logique d’affichage. Toute autre logique est contenue dans les </a:t>
            </a:r>
            <a:r>
              <a:rPr lang="fr-CA" sz="2400" b="1" dirty="0"/>
              <a:t>Services</a:t>
            </a:r>
            <a:endParaRPr lang="fr-CA" sz="2400" dirty="0"/>
          </a:p>
          <a:p>
            <a:r>
              <a:rPr lang="fr-CA" sz="2400" dirty="0"/>
              <a:t>Les fichiers </a:t>
            </a:r>
            <a:r>
              <a:rPr lang="fr-CA" sz="2400" b="1" dirty="0"/>
              <a:t>.html</a:t>
            </a:r>
            <a:r>
              <a:rPr lang="fr-CA" sz="2400" dirty="0"/>
              <a:t>, </a:t>
            </a:r>
            <a:r>
              <a:rPr lang="fr-CA" sz="2400" b="1" dirty="0"/>
              <a:t>.</a:t>
            </a:r>
            <a:r>
              <a:rPr lang="fr-CA" sz="2400" b="1" dirty="0" err="1"/>
              <a:t>css</a:t>
            </a:r>
            <a:r>
              <a:rPr lang="fr-CA" sz="2400" b="1" dirty="0"/>
              <a:t> </a:t>
            </a:r>
            <a:r>
              <a:rPr lang="fr-CA" sz="2400" dirty="0"/>
              <a:t>et </a:t>
            </a:r>
            <a:r>
              <a:rPr lang="fr-CA" sz="2400" b="1" dirty="0"/>
              <a:t>.</a:t>
            </a:r>
            <a:r>
              <a:rPr lang="fr-CA" sz="2400" b="1" dirty="0" err="1"/>
              <a:t>ts</a:t>
            </a:r>
            <a:r>
              <a:rPr lang="fr-CA" sz="2400" dirty="0"/>
              <a:t> sont séparés et c’est l’entête du </a:t>
            </a:r>
            <a:r>
              <a:rPr lang="fr-CA" sz="2400" b="1" dirty="0"/>
              <a:t>Component</a:t>
            </a:r>
            <a:r>
              <a:rPr lang="fr-CA" sz="2400" dirty="0"/>
              <a:t> qui fait le lien entre les 3</a:t>
            </a:r>
          </a:p>
          <a:p>
            <a:endParaRPr lang="fr-CA" sz="2400" dirty="0"/>
          </a:p>
          <a:p>
            <a:r>
              <a:rPr lang="fr-CA" sz="2400" dirty="0"/>
              <a:t>Documentation : </a:t>
            </a:r>
            <a:r>
              <a:rPr lang="fr-CA" sz="2400" b="1" dirty="0"/>
              <a:t>https://angular.io/guide/architecture-components</a:t>
            </a:r>
          </a:p>
          <a:p>
            <a:endParaRPr lang="fr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5A6CD-5D59-4078-9CC9-8B8A6E79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88CC"/>
                </a:solidFill>
                <a:latin typeface="Droid Sans Mono"/>
              </a:rPr>
              <a:t>@Component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({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666600"/>
                </a:solidFill>
                <a:latin typeface="Droid Sans Mono"/>
              </a:rPr>
              <a:t>	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selector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‘mon-component-selector’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Droid Sans Mono"/>
              </a:rPr>
              <a:t>templateUrl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‘./htmlFile.html’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Droid Sans Mono"/>
              </a:rPr>
              <a:t>styleUrls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‘./cssFile.css’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,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 	providers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[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Service1,Service2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]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666600"/>
                </a:solidFill>
                <a:latin typeface="Droid Sans Mono"/>
              </a:rPr>
              <a:t>})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Droid Sans Mono"/>
              </a:rPr>
              <a:t>export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Droid Sans Mono"/>
              </a:rPr>
              <a:t>MonComponent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{</a:t>
            </a:r>
          </a:p>
          <a:p>
            <a:pPr marL="0" indent="0">
              <a:buNone/>
            </a:pPr>
            <a:r>
              <a:rPr lang="en-US" sz="1800">
                <a:solidFill>
                  <a:srgbClr val="666600"/>
                </a:solidFill>
                <a:latin typeface="Droid Sans Mono"/>
              </a:rPr>
              <a:t>	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constructor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(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private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 service1: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Service1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,</a:t>
            </a:r>
          </a:p>
          <a:p>
            <a:pPr marL="0" indent="0">
              <a:buNone/>
            </a:pPr>
            <a:r>
              <a:rPr lang="en-US" sz="1800">
                <a:solidFill>
                  <a:srgbClr val="666600"/>
                </a:solidFill>
                <a:latin typeface="Droid Sans Mono"/>
              </a:rPr>
              <a:t>		     </a:t>
            </a:r>
            <a:r>
              <a:rPr lang="en-US" sz="1800">
                <a:solidFill>
                  <a:srgbClr val="0000FF"/>
                </a:solidFill>
                <a:latin typeface="Droid Sans Mono"/>
              </a:rPr>
              <a:t>private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 service2: </a:t>
            </a:r>
            <a:r>
              <a:rPr lang="en-US" sz="1800">
                <a:solidFill>
                  <a:srgbClr val="FF0000"/>
                </a:solidFill>
                <a:latin typeface="Droid Sans Mono"/>
              </a:rPr>
              <a:t>Service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){}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>
                <a:solidFill>
                  <a:srgbClr val="666600"/>
                </a:solidFill>
                <a:latin typeface="Droid Sans Mono"/>
              </a:rPr>
              <a:t>}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84D3-1BF8-4BC7-86AD-646576EF4C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2205</Words>
  <Application>Microsoft Office PowerPoint</Application>
  <PresentationFormat>Grand écran</PresentationFormat>
  <Paragraphs>501</Paragraphs>
  <Slides>52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Droid Sans Mono</vt:lpstr>
      <vt:lpstr>Wingdings</vt:lpstr>
      <vt:lpstr>Office Theme</vt:lpstr>
      <vt:lpstr>Application Web</vt:lpstr>
      <vt:lpstr>Sommaire</vt:lpstr>
      <vt:lpstr>Objectifs d’apprentissage</vt:lpstr>
      <vt:lpstr>Logiciels nécessaires</vt:lpstr>
      <vt:lpstr>Architecture générale</vt:lpstr>
      <vt:lpstr>CLIENT</vt:lpstr>
      <vt:lpstr>Angular</vt:lpstr>
      <vt:lpstr>Angular - Modules</vt:lpstr>
      <vt:lpstr>Angular - Components</vt:lpstr>
      <vt:lpstr>Angular – Data binding</vt:lpstr>
      <vt:lpstr>Angular - *ngFor</vt:lpstr>
      <vt:lpstr>Angular - *ngIf</vt:lpstr>
      <vt:lpstr>Angular – liens utiles</vt:lpstr>
      <vt:lpstr>SERVEUR</vt:lpstr>
      <vt:lpstr>NodeJS</vt:lpstr>
      <vt:lpstr>NodeJS - Installation</vt:lpstr>
      <vt:lpstr>NodeJS – Serveur minimal fonctionnel</vt:lpstr>
      <vt:lpstr>Express</vt:lpstr>
      <vt:lpstr>Express – Serveur avec plusieurs routes</vt:lpstr>
      <vt:lpstr>Méthodes HTTP</vt:lpstr>
      <vt:lpstr>Create Read Update Delete (CRUD)</vt:lpstr>
      <vt:lpstr>BASE DE DONNÉES</vt:lpstr>
      <vt:lpstr>Accès à distance à PostgreSQL  (déjà installé sur les VMs dans les postes du laboratoire)</vt:lpstr>
      <vt:lpstr>Accès à distance à PostgreSQL  (déjà installé sur les VMs)</vt:lpstr>
      <vt:lpstr>Accès à distance à PostgreSQL  (déjà installé sur les VMs)</vt:lpstr>
      <vt:lpstr>PG (node-postgres)</vt:lpstr>
      <vt:lpstr>PG - Connexion</vt:lpstr>
      <vt:lpstr>Exemple de connexion (JavaScript)</vt:lpstr>
      <vt:lpstr>PG – Connexion avec le cadriciel</vt:lpstr>
      <vt:lpstr>PG - Envoi de requêtes</vt:lpstr>
      <vt:lpstr>PG –  Requêtes sur une table</vt:lpstr>
      <vt:lpstr>PG –  Requête paramétrée sur une table</vt:lpstr>
      <vt:lpstr>PG – Insérer des éléments</vt:lpstr>
      <vt:lpstr>PG – Exemple d’insertion</vt:lpstr>
      <vt:lpstr>PG – Update et Delete</vt:lpstr>
      <vt:lpstr>Exercice</vt:lpstr>
      <vt:lpstr>CADRICIEL</vt:lpstr>
      <vt:lpstr>Structure</vt:lpstr>
      <vt:lpstr>Installer le projet</vt:lpstr>
      <vt:lpstr>Lancer le projet</vt:lpstr>
      <vt:lpstr>SERVEUR</vt:lpstr>
      <vt:lpstr>SERVER - API</vt:lpstr>
      <vt:lpstr>SERVER – API (autres)</vt:lpstr>
      <vt:lpstr>Page d'accueil</vt:lpstr>
      <vt:lpstr>CLIENT </vt:lpstr>
      <vt:lpstr>CLIENT – Obtenir des données</vt:lpstr>
      <vt:lpstr>CLIENT – Insérer des données</vt:lpstr>
      <vt:lpstr>CLIENT – Insérer des données</vt:lpstr>
      <vt:lpstr>CLIENT – Insérer des données</vt:lpstr>
      <vt:lpstr>Conseils</vt:lpstr>
      <vt:lpstr>Conseils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</dc:title>
  <dc:creator>Nikolay Radoev</dc:creator>
  <cp:lastModifiedBy>Dre. Franjieh EL KHOURY</cp:lastModifiedBy>
  <cp:revision>38</cp:revision>
  <dcterms:created xsi:type="dcterms:W3CDTF">2019-03-01T05:25:58Z</dcterms:created>
  <dcterms:modified xsi:type="dcterms:W3CDTF">2022-10-23T18:58:38Z</dcterms:modified>
</cp:coreProperties>
</file>