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2812B8-567A-4C79-A915-B23B87682F60}">
  <a:tblStyle styleId="{9B2812B8-567A-4C79-A915-B23B87682F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f8b5520b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f8b5520b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e0d12de1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e0d12de1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5531a707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5531a707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f8b5520b6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f8b5520b6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5531a707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5531a707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f8b5520b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f8b5520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f8b5520b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f8b5520b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e0d12de1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e0d12de1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e20c319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e20c319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f8b5520b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f8b5520b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e0d12de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e0d12de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f8b5520b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f8b5520b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e0d12de1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e0d12de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f8b5520b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f8b5520b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e0d12de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e0d12de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e0d12de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e0d12de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e0d12de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e0d12de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D00">
            <a:alpha val="64800"/>
          </a:srgbClr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91050"/>
            <a:ext cx="8520600" cy="12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solidFill>
                  <a:srgbClr val="783F0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Automatic Playlist Continuation</a:t>
            </a:r>
            <a:endParaRPr sz="3040">
              <a:solidFill>
                <a:srgbClr val="783F0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solidFill>
                  <a:srgbClr val="783F0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Million Playlist Dataset Challenge</a:t>
            </a:r>
            <a:endParaRPr sz="3040">
              <a:solidFill>
                <a:srgbClr val="783F0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rgbClr val="434343"/>
                </a:solidFill>
              </a:rPr>
              <a:t>Team Stuxnet</a:t>
            </a:r>
            <a:endParaRPr sz="2700" u="sng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B45F06"/>
                </a:solidFill>
              </a:rPr>
              <a:t>Mudit Soni (2017EE10463)</a:t>
            </a:r>
            <a:endParaRPr sz="1900">
              <a:solidFill>
                <a:srgbClr val="B45F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B45F06"/>
                </a:solidFill>
              </a:rPr>
              <a:t>Shivani Choudhary (2020SRZ8250)</a:t>
            </a:r>
            <a:endParaRPr sz="1900">
              <a:solidFill>
                <a:srgbClr val="B45F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B45F06"/>
                </a:solidFill>
              </a:rPr>
              <a:t>Yash Malviya (2016CS50403)</a:t>
            </a:r>
            <a:endParaRPr sz="1900">
              <a:solidFill>
                <a:srgbClr val="B45F06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174175" y="2483425"/>
            <a:ext cx="68685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/>
          <p:nvPr/>
        </p:nvSpPr>
        <p:spPr>
          <a:xfrm>
            <a:off x="-25950" y="4769400"/>
            <a:ext cx="9170100" cy="3741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26100" y="0"/>
            <a:ext cx="9170100" cy="12405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667900" y="336850"/>
            <a:ext cx="3808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 u="sng"/>
              <a:t>COL764 Project</a:t>
            </a:r>
            <a:endParaRPr b="1" sz="3700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D00">
            <a:alpha val="64800"/>
          </a:srgbClr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-25950" y="1712525"/>
            <a:ext cx="9170100" cy="12405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>
            <p:ph type="ctrTitle"/>
          </p:nvPr>
        </p:nvSpPr>
        <p:spPr>
          <a:xfrm>
            <a:off x="311700" y="1931375"/>
            <a:ext cx="85206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u="sng"/>
              <a:t>RESULTS AND DISCUSSION</a:t>
            </a:r>
            <a:endParaRPr sz="4500"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3"/>
          <p:cNvGraphicFramePr/>
          <p:nvPr/>
        </p:nvGraphicFramePr>
        <p:xfrm>
          <a:off x="2947200" y="181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{9B2812B8-567A-4C79-A915-B23B87682F60}</a:tableStyleId>
              </a:tblPr>
              <a:tblGrid>
                <a:gridCol w="1902650"/>
                <a:gridCol w="1902650"/>
              </a:tblGrid>
              <a:tr h="29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Metric (Average)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Score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R-precision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nDCG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Song Clicks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1" name="Google Shape;171;p23"/>
          <p:cNvSpPr/>
          <p:nvPr/>
        </p:nvSpPr>
        <p:spPr>
          <a:xfrm>
            <a:off x="-25950" y="4769400"/>
            <a:ext cx="9170100" cy="3741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11700" y="4756350"/>
            <a:ext cx="35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COL764: Million Playlist Challenge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4412550" y="4756350"/>
            <a:ext cx="2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7200950" y="4756350"/>
            <a:ext cx="13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Stuxnet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76" name="Google Shape;17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Preprocessing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-26100" y="0"/>
            <a:ext cx="9170100" cy="1017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>
            <p:ph type="title"/>
          </p:nvPr>
        </p:nvSpPr>
        <p:spPr>
          <a:xfrm>
            <a:off x="298650" y="29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Collaborative Filtering</a:t>
            </a:r>
            <a:endParaRPr b="1" u="sng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498775" y="1192838"/>
            <a:ext cx="712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n" sz="1700">
                <a:solidFill>
                  <a:srgbClr val="666666"/>
                </a:solidFill>
              </a:rPr>
              <a:t>Only average results are provided over different scenarios.</a:t>
            </a:r>
            <a:endParaRPr sz="17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5" name="Google Shape;185;p24"/>
          <p:cNvGraphicFramePr/>
          <p:nvPr/>
        </p:nvGraphicFramePr>
        <p:xfrm>
          <a:off x="1556200" y="924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{9B2812B8-567A-4C79-A915-B23B87682F60}</a:tableStyleId>
              </a:tblPr>
              <a:tblGrid>
                <a:gridCol w="1507900"/>
                <a:gridCol w="1507900"/>
                <a:gridCol w="1507900"/>
                <a:gridCol w="1507900"/>
              </a:tblGrid>
              <a:tr h="3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Scenario</a:t>
                      </a:r>
                      <a:endParaRPr b="1" sz="900"/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nDCG</a:t>
                      </a:r>
                      <a:endParaRPr b="1" sz="900"/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R-precision</a:t>
                      </a:r>
                      <a:endParaRPr b="1" sz="900"/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Song clicks</a:t>
                      </a:r>
                      <a:endParaRPr b="1" sz="900"/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</a:tr>
              <a:tr h="224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/>
                        <a:t>First Track</a:t>
                      </a:r>
                      <a:endParaRPr b="1" sz="850"/>
                    </a:p>
                  </a:txBody>
                  <a:tcPr marT="91425" marB="91425" marR="91425" marL="91425" anchor="ctr"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0.071276</a:t>
                      </a:r>
                      <a:endParaRPr sz="9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0.047096</a:t>
                      </a:r>
                      <a:endParaRPr sz="9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18.063492</a:t>
                      </a:r>
                      <a:endParaRPr sz="900"/>
                    </a:p>
                  </a:txBody>
                  <a:tcPr marT="9525" marB="91425" marR="9525" marL="9525" anchor="ctr"/>
                </a:tc>
              </a:tr>
              <a:tr h="224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/>
                        <a:t>First 5 Track</a:t>
                      </a:r>
                      <a:endParaRPr b="1" sz="850"/>
                    </a:p>
                  </a:txBody>
                  <a:tcPr marT="91425" marB="91425" marR="91425" marL="91425" anchor="ctr"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0.106833</a:t>
                      </a:r>
                      <a:endParaRPr sz="9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0.073384</a:t>
                      </a:r>
                      <a:endParaRPr sz="9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5.222222</a:t>
                      </a:r>
                      <a:endParaRPr sz="900"/>
                    </a:p>
                  </a:txBody>
                  <a:tcPr marT="9525" marB="91425" marR="9525" marL="9525" anchor="ctr"/>
                </a:tc>
              </a:tr>
              <a:tr h="224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/>
                        <a:t>First 10 Track</a:t>
                      </a:r>
                      <a:endParaRPr b="1" sz="850"/>
                    </a:p>
                  </a:txBody>
                  <a:tcPr marT="91425" marB="91425" marR="91425" marL="91425" anchor="ctr"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0.114567</a:t>
                      </a:r>
                      <a:endParaRPr sz="9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0.083276</a:t>
                      </a:r>
                      <a:endParaRPr sz="9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4.301587</a:t>
                      </a:r>
                      <a:endParaRPr sz="900"/>
                    </a:p>
                  </a:txBody>
                  <a:tcPr marT="9525" marB="91425" marR="9525" marL="9525" anchor="ctr"/>
                </a:tc>
              </a:tr>
              <a:tr h="224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/>
                        <a:t>First 25 Track</a:t>
                      </a:r>
                      <a:endParaRPr b="1" sz="850"/>
                    </a:p>
                  </a:txBody>
                  <a:tcPr marT="91425" marB="91425" marR="91425" marL="91425" anchor="ctr"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0.114121</a:t>
                      </a:r>
                      <a:endParaRPr sz="9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0.047972</a:t>
                      </a:r>
                      <a:endParaRPr sz="9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7.174603</a:t>
                      </a:r>
                      <a:endParaRPr sz="900"/>
                    </a:p>
                  </a:txBody>
                  <a:tcPr marT="9525" marB="91425" marR="9525" marL="9525" anchor="ctr"/>
                </a:tc>
              </a:tr>
              <a:tr h="224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/>
                        <a:t>First 100 Track</a:t>
                      </a:r>
                      <a:endParaRPr b="1" sz="850"/>
                    </a:p>
                  </a:txBody>
                  <a:tcPr marT="91425" marB="91425" marR="91425" marL="91425" anchor="ctr"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0.088319</a:t>
                      </a:r>
                      <a:endParaRPr sz="9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0.046226</a:t>
                      </a:r>
                      <a:endParaRPr sz="9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16.650794</a:t>
                      </a:r>
                      <a:endParaRPr sz="900"/>
                    </a:p>
                  </a:txBody>
                  <a:tcPr marT="9525" marB="91425" marR="9525" marL="9525" anchor="ctr"/>
                </a:tc>
              </a:tr>
              <a:tr h="2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/>
                        <a:t>Random Track</a:t>
                      </a:r>
                      <a:endParaRPr b="1" sz="850"/>
                    </a:p>
                  </a:txBody>
                  <a:tcPr marT="91425" marB="91425" marR="91425" marL="91425" anchor="ctr"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0.085608</a:t>
                      </a:r>
                      <a:endParaRPr sz="9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0.048311</a:t>
                      </a:r>
                      <a:endParaRPr sz="9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14.444444</a:t>
                      </a:r>
                      <a:endParaRPr sz="900"/>
                    </a:p>
                  </a:txBody>
                  <a:tcPr marT="9525" marB="91425" marR="9525" marL="9525" anchor="ctr"/>
                </a:tc>
              </a:tr>
              <a:tr h="23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/>
                        <a:t>Random 5 tracks</a:t>
                      </a:r>
                      <a:endParaRPr b="1" sz="850"/>
                    </a:p>
                  </a:txBody>
                  <a:tcPr marT="91425" marB="91425" marR="91425" marL="91425" anchor="ctr"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0.164061</a:t>
                      </a:r>
                      <a:endParaRPr sz="9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0.122356</a:t>
                      </a:r>
                      <a:endParaRPr sz="9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9525" marB="91425" marR="9525" marL="9525" anchor="ctr"/>
                </a:tc>
              </a:tr>
              <a:tr h="224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/>
                        <a:t>10 Random Tracks</a:t>
                      </a:r>
                      <a:endParaRPr b="1" sz="850"/>
                    </a:p>
                  </a:txBody>
                  <a:tcPr marT="91425" marB="91425" marR="91425" marL="91425" anchor="ctr"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0.209539</a:t>
                      </a:r>
                      <a:endParaRPr sz="9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0.157594</a:t>
                      </a:r>
                      <a:endParaRPr sz="9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1.253968</a:t>
                      </a:r>
                      <a:endParaRPr sz="900"/>
                    </a:p>
                  </a:txBody>
                  <a:tcPr marT="9525" marB="91425" marR="9525" marL="9525" anchor="ctr"/>
                </a:tc>
              </a:tr>
              <a:tr h="32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/>
                        <a:t>Title only (Partial match)</a:t>
                      </a:r>
                      <a:endParaRPr b="1" sz="850"/>
                    </a:p>
                  </a:txBody>
                  <a:tcPr marT="91425" marB="91425" marR="91425" marL="91425" anchor="ctr"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0.009237</a:t>
                      </a:r>
                      <a:endParaRPr sz="9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0.004268</a:t>
                      </a:r>
                      <a:endParaRPr sz="9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31.539683</a:t>
                      </a:r>
                      <a:endParaRPr sz="900"/>
                    </a:p>
                  </a:txBody>
                  <a:tcPr marT="9525" marB="91425" marR="9525" marL="9525" anchor="ctr"/>
                </a:tc>
              </a:tr>
              <a:tr h="28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/>
                        <a:t>Title only (Full)</a:t>
                      </a:r>
                      <a:endParaRPr b="1" sz="850"/>
                    </a:p>
                  </a:txBody>
                  <a:tcPr marT="91425" marB="91425" marR="91425" marL="91425" anchor="ctr"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0.000283</a:t>
                      </a:r>
                      <a:endParaRPr sz="9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0.000098</a:t>
                      </a:r>
                      <a:endParaRPr sz="9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20.555556</a:t>
                      </a:r>
                      <a:endParaRPr sz="900"/>
                    </a:p>
                  </a:txBody>
                  <a:tcPr marT="9525" marB="91425" marR="9525" marL="9525" anchor="ctr"/>
                </a:tc>
              </a:tr>
              <a:tr h="32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/>
                        <a:t>Average Score</a:t>
                      </a:r>
                      <a:endParaRPr b="1" sz="850"/>
                    </a:p>
                  </a:txBody>
                  <a:tcPr marT="91425" marB="91425" marR="91425" marL="91425" anchor="ctr"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0.096384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0.063058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12.320635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86" name="Google Shape;186;p24"/>
          <p:cNvSpPr/>
          <p:nvPr/>
        </p:nvSpPr>
        <p:spPr>
          <a:xfrm>
            <a:off x="-25950" y="4769400"/>
            <a:ext cx="9170100" cy="3741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311700" y="4756350"/>
            <a:ext cx="35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COL764: Million Playlist Challenge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4412550" y="4756350"/>
            <a:ext cx="2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7200950" y="4756350"/>
            <a:ext cx="13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Stuxnet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-26100" y="0"/>
            <a:ext cx="9170100" cy="8724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>
            <p:ph type="title"/>
          </p:nvPr>
        </p:nvSpPr>
        <p:spPr>
          <a:xfrm>
            <a:off x="205125" y="22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Content-based Filtering</a:t>
            </a:r>
            <a:endParaRPr b="1" u="sng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012" y="2754416"/>
            <a:ext cx="3119976" cy="1929183"/>
          </a:xfrm>
          <a:prstGeom prst="rect">
            <a:avLst/>
          </a:prstGeom>
          <a:noFill/>
          <a:ln cap="flat" cmpd="sng" w="2857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" name="Google Shape;197;p25"/>
          <p:cNvSpPr/>
          <p:nvPr/>
        </p:nvSpPr>
        <p:spPr>
          <a:xfrm>
            <a:off x="-25950" y="4769400"/>
            <a:ext cx="9170100" cy="3741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311700" y="4756350"/>
            <a:ext cx="35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COL764: Million Playlist Challenge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4412550" y="4756350"/>
            <a:ext cx="2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9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7200950" y="4756350"/>
            <a:ext cx="13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Stuxnet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-26100" y="0"/>
            <a:ext cx="9170100" cy="8724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205125" y="22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Content-based Filtering</a:t>
            </a:r>
            <a:endParaRPr b="1" u="sng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3" name="Google Shape;203;p25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13" y="1000955"/>
            <a:ext cx="3119976" cy="1929170"/>
          </a:xfrm>
          <a:prstGeom prst="rect">
            <a:avLst/>
          </a:prstGeom>
          <a:noFill/>
          <a:ln cap="flat" cmpd="sng" w="2857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4" name="Google Shape;204;p25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1075" y="1000938"/>
            <a:ext cx="3119976" cy="1929176"/>
          </a:xfrm>
          <a:prstGeom prst="rect">
            <a:avLst/>
          </a:prstGeom>
          <a:noFill/>
          <a:ln cap="flat" cmpd="sng" w="2857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311700" y="1017725"/>
            <a:ext cx="8520600" cy="12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Under this, weights of Album feature, Artist feature and PCA weights are weighted and parameter search using random grid space search applied using hyperopt package for first 1-25 track cases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best for each category:</a:t>
            </a:r>
            <a:endParaRPr sz="1700"/>
          </a:p>
        </p:txBody>
      </p:sp>
      <p:graphicFrame>
        <p:nvGraphicFramePr>
          <p:cNvPr id="210" name="Google Shape;210;p26"/>
          <p:cNvGraphicFramePr/>
          <p:nvPr/>
        </p:nvGraphicFramePr>
        <p:xfrm>
          <a:off x="952500" y="227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{9B2812B8-567A-4C79-A915-B23B87682F60}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Scenario</a:t>
                      </a:r>
                      <a:endParaRPr b="1" sz="1000"/>
                    </a:p>
                  </a:txBody>
                  <a:tcPr marT="9525" marB="91425" marR="9525" marL="95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</a:t>
                      </a:r>
                      <a:r>
                        <a:rPr b="1" lang="en" sz="1000"/>
                        <a:t>wfeat</a:t>
                      </a:r>
                      <a:endParaRPr b="1" sz="1000"/>
                    </a:p>
                  </a:txBody>
                  <a:tcPr marT="9525" marB="91425" marR="9525" marL="95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</a:t>
                      </a:r>
                      <a:r>
                        <a:rPr b="1" lang="en" sz="1000"/>
                        <a:t>walbum</a:t>
                      </a:r>
                      <a:endParaRPr b="1" sz="1000"/>
                    </a:p>
                  </a:txBody>
                  <a:tcPr marT="9525" marB="91425" marR="9525" marL="95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wartist</a:t>
                      </a:r>
                      <a:endParaRPr b="1" sz="1000"/>
                    </a:p>
                  </a:txBody>
                  <a:tcPr marT="9525" marB="91425" marR="9525" marL="95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ndcg</a:t>
                      </a:r>
                      <a:endParaRPr b="1" sz="1000"/>
                    </a:p>
                  </a:txBody>
                  <a:tcPr marT="9525" marB="91425" marR="9525" marL="95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nDCG(equal weight)</a:t>
                      </a:r>
                      <a:endParaRPr b="1" sz="1000"/>
                    </a:p>
                  </a:txBody>
                  <a:tcPr marT="9525" marB="91425" marR="9525" marL="9525" anchor="ctr">
                    <a:solidFill>
                      <a:srgbClr val="F6B26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First Track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1.369839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0.076662</a:t>
                      </a:r>
                      <a:endParaRPr sz="10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0.071276</a:t>
                      </a:r>
                      <a:endParaRPr sz="1000"/>
                    </a:p>
                  </a:txBody>
                  <a:tcPr marT="9525" marB="91425" marR="9525" marL="95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First 5 Track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2.534933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0.108748</a:t>
                      </a:r>
                      <a:endParaRPr sz="10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0.106833</a:t>
                      </a:r>
                      <a:endParaRPr sz="1000"/>
                    </a:p>
                  </a:txBody>
                  <a:tcPr marT="9525" marB="91425" marR="9525" marL="95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First 10 Track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1.021825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0.119422</a:t>
                      </a:r>
                      <a:endParaRPr sz="10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0.114567</a:t>
                      </a:r>
                      <a:endParaRPr sz="1000"/>
                    </a:p>
                  </a:txBody>
                  <a:tcPr marT="9525" marB="91425" marR="9525" marL="95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First 25 Track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1.752758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0.123541</a:t>
                      </a:r>
                      <a:endParaRPr sz="10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0.114121</a:t>
                      </a:r>
                      <a:endParaRPr sz="1000"/>
                    </a:p>
                  </a:txBody>
                  <a:tcPr marT="9525" marB="91425" marR="9525" marL="95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First 100 Track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0.116066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0.096103</a:t>
                      </a:r>
                      <a:endParaRPr sz="10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0.088319</a:t>
                      </a:r>
                      <a:endParaRPr sz="1000"/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  <p:sp>
        <p:nvSpPr>
          <p:cNvPr id="211" name="Google Shape;211;p26"/>
          <p:cNvSpPr/>
          <p:nvPr/>
        </p:nvSpPr>
        <p:spPr>
          <a:xfrm>
            <a:off x="-25950" y="4769400"/>
            <a:ext cx="9170100" cy="3741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 txBox="1"/>
          <p:nvPr/>
        </p:nvSpPr>
        <p:spPr>
          <a:xfrm>
            <a:off x="311700" y="4756350"/>
            <a:ext cx="35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COL764: Million Playlist Challenge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4412550" y="4756350"/>
            <a:ext cx="4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7200950" y="4756350"/>
            <a:ext cx="13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Stuxnet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Google Shape;21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216" name="Google Shape;21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Preprocessing</a:t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-26100" y="0"/>
            <a:ext cx="9170100" cy="1017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298650" y="29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 and nDCG</a:t>
            </a:r>
            <a:endParaRPr b="1" u="sng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346200" y="92490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best approach in ACM RecSys Challenge 2018 was by team vl6 [4].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Team vl6 used 2-stage model, WRMF collaborative-filtering, followed by XGBoost. Cold start was separately handled.</a:t>
            </a:r>
            <a:endParaRPr sz="1700"/>
          </a:p>
        </p:txBody>
      </p:sp>
      <p:sp>
        <p:nvSpPr>
          <p:cNvPr id="224" name="Google Shape;224;p27"/>
          <p:cNvSpPr/>
          <p:nvPr/>
        </p:nvSpPr>
        <p:spPr>
          <a:xfrm>
            <a:off x="-25950" y="4769400"/>
            <a:ext cx="9170100" cy="3741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311700" y="4756350"/>
            <a:ext cx="35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COL764: Million Playlist Challenge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4412550" y="4756350"/>
            <a:ext cx="3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7200950" y="4756350"/>
            <a:ext cx="13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Stuxnet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-26100" y="0"/>
            <a:ext cx="9170100" cy="9249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 txBox="1"/>
          <p:nvPr>
            <p:ph type="title"/>
          </p:nvPr>
        </p:nvSpPr>
        <p:spPr>
          <a:xfrm>
            <a:off x="311700" y="22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with State-of-Art</a:t>
            </a:r>
            <a:endParaRPr b="1" u="sng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31" name="Google Shape;231;p27"/>
          <p:cNvGraphicFramePr/>
          <p:nvPr/>
        </p:nvGraphicFramePr>
        <p:xfrm>
          <a:off x="932425" y="194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{9B2812B8-567A-4C79-A915-B23B87682F60}</a:tableStyleId>
              </a:tblPr>
              <a:tblGrid>
                <a:gridCol w="1744450"/>
                <a:gridCol w="933950"/>
                <a:gridCol w="933950"/>
                <a:gridCol w="933950"/>
                <a:gridCol w="933950"/>
                <a:gridCol w="933950"/>
                <a:gridCol w="933950"/>
              </a:tblGrid>
              <a:tr h="2882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Scenario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Stuxnet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vl6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 hMerge="1"/>
                <a:tc hMerge="1"/>
              </a:tr>
              <a:tr h="2882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nDCG</a:t>
                      </a:r>
                      <a:endParaRPr b="1"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R-Precision</a:t>
                      </a:r>
                      <a:endParaRPr b="1"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Clicks</a:t>
                      </a:r>
                      <a:endParaRPr b="1"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nDCG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R-Precision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Clicks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FCD00">
                        <a:alpha val="64800"/>
                      </a:srgbClr>
                    </a:solidFill>
                  </a:tcPr>
                </a:tc>
              </a:tr>
              <a:tr h="28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Title Only</a:t>
                      </a:r>
                      <a:endParaRPr b="1"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0.000283</a:t>
                      </a:r>
                      <a:endParaRPr sz="9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0.000098</a:t>
                      </a:r>
                      <a:endParaRPr sz="9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20.555556</a:t>
                      </a:r>
                      <a:endParaRPr sz="9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0.2044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0.0979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10.746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First Track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0.071276</a:t>
                      </a:r>
                      <a:endParaRPr sz="9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0.047096</a:t>
                      </a:r>
                      <a:endParaRPr sz="9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18.063492</a:t>
                      </a:r>
                      <a:endParaRPr sz="9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0.3065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0.1497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3.527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First 5 Track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0.106833</a:t>
                      </a:r>
                      <a:endParaRPr sz="9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0.073384</a:t>
                      </a:r>
                      <a:endParaRPr sz="9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5.222222</a:t>
                      </a:r>
                      <a:endParaRPr sz="9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0.3773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0.2032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First 10 Track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0.114567</a:t>
                      </a:r>
                      <a:endParaRPr sz="9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0.083276</a:t>
                      </a:r>
                      <a:endParaRPr sz="9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4.301587</a:t>
                      </a:r>
                      <a:endParaRPr sz="9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0.3978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0.2094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0.439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First 25 Track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0.114121</a:t>
                      </a:r>
                      <a:endParaRPr sz="9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0.047972</a:t>
                      </a:r>
                      <a:endParaRPr sz="9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7.174603</a:t>
                      </a:r>
                      <a:endParaRPr sz="9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0.4006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0.2485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0.265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First 100 Track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00">
                        <a:alpha val="64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0.088319</a:t>
                      </a:r>
                      <a:endParaRPr sz="9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0.046226</a:t>
                      </a:r>
                      <a:endParaRPr sz="9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16.650794</a:t>
                      </a:r>
                      <a:endParaRPr sz="9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0.3523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0.1869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0.636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311700" y="1152475"/>
            <a:ext cx="85206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comparison between nDCG scores of the two approaches is given in chart:</a:t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-25950" y="4769400"/>
            <a:ext cx="9170100" cy="3741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311700" y="4756350"/>
            <a:ext cx="35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COL764: Million Playlist Challenge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4412550" y="4756350"/>
            <a:ext cx="3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7200950" y="4756350"/>
            <a:ext cx="13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Stuxnet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-26100" y="0"/>
            <a:ext cx="9170100" cy="9249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 txBox="1"/>
          <p:nvPr>
            <p:ph type="title"/>
          </p:nvPr>
        </p:nvSpPr>
        <p:spPr>
          <a:xfrm>
            <a:off x="311700" y="22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with State-of-Art</a:t>
            </a:r>
            <a:endParaRPr b="1" u="sng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3" name="Google Shape;243;p2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300" y="1693724"/>
            <a:ext cx="4718901" cy="2917824"/>
          </a:xfrm>
          <a:prstGeom prst="rect">
            <a:avLst/>
          </a:prstGeom>
          <a:noFill/>
          <a:ln cap="flat" cmpd="sng" w="2857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/>
          <p:nvPr/>
        </p:nvSpPr>
        <p:spPr>
          <a:xfrm>
            <a:off x="-26100" y="0"/>
            <a:ext cx="9170100" cy="1017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tried different techniques: collaborative, content-based filtering, NN approach for sub-task.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observed content-based filtering gave best results and have compared it with state of the art.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 could be taken to improve our recommender.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 use an ensemble of different approaches.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Try black-box approaches for tasks or sub-tasks.</a:t>
            </a:r>
            <a:endParaRPr sz="1600"/>
          </a:p>
        </p:txBody>
      </p:sp>
      <p:sp>
        <p:nvSpPr>
          <p:cNvPr id="250" name="Google Shape;250;p29"/>
          <p:cNvSpPr/>
          <p:nvPr/>
        </p:nvSpPr>
        <p:spPr>
          <a:xfrm>
            <a:off x="-25950" y="4769400"/>
            <a:ext cx="9170100" cy="3741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 txBox="1"/>
          <p:nvPr/>
        </p:nvSpPr>
        <p:spPr>
          <a:xfrm>
            <a:off x="311700" y="4756350"/>
            <a:ext cx="35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COL764: Million Playlist Challenge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4412550" y="475635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7200950" y="4756350"/>
            <a:ext cx="13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Stuxnet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Google Shape;254;p29"/>
          <p:cNvSpPr txBox="1"/>
          <p:nvPr>
            <p:ph type="title"/>
          </p:nvPr>
        </p:nvSpPr>
        <p:spPr>
          <a:xfrm>
            <a:off x="298650" y="29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 and Future Directions</a:t>
            </a:r>
            <a:endParaRPr b="1" u="sng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Hamed Zamani and Markus Schedl and Paul Lamere and Ching-Wei Chen. An Analysis of Approaches Taken in the ACM RecSys Challenge 2018 for Automatic Music Playlist Continuation.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[2] Spotify API: https://developer.spotify.com/documentation/web-api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[3] S. Antenucci, S. Boglio, E. Chioso, E. Dervishaj, S. Kang, T. Scarlatti, and M. F. Dacrema. Artist-driven layering and user’s behaviour impact on recommendations in a playlist continuation scenario. In Proceedings of the 2018 ACM Recommender Systems Challenge, RecSys Challenge ’18, Vancouver, BC, Canada, 2018.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[4] </a:t>
            </a:r>
            <a:r>
              <a:rPr lang="en" sz="1400"/>
              <a:t>M. Volkovs, H. Rai, Z. Cheng, G. Wu, Y. Lu, and S. Sanner. Two-stage model for automatic playlist continuation at scale. In Proceedings of the 2018 ACM Recommender Systems Challenge, RecSys Challenge ’18, Vancouver, BC, Canada, 2018.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[5] Challenge, Dataset, Metrics Description: https://www.aicrowd.com/challenges/spotify-million-playlist-dataset-challenge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0" name="Google Shape;260;p30"/>
          <p:cNvSpPr/>
          <p:nvPr/>
        </p:nvSpPr>
        <p:spPr>
          <a:xfrm>
            <a:off x="-25950" y="4769400"/>
            <a:ext cx="9170100" cy="3741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311700" y="4756350"/>
            <a:ext cx="35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COL764: Million Playlist Challenge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4412550" y="4756350"/>
            <a:ext cx="3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7200950" y="4756350"/>
            <a:ext cx="13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Stuxnet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-26100" y="0"/>
            <a:ext cx="9170100" cy="1017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 txBox="1"/>
          <p:nvPr>
            <p:ph type="title"/>
          </p:nvPr>
        </p:nvSpPr>
        <p:spPr>
          <a:xfrm>
            <a:off x="298650" y="29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 b="1" u="sng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D00">
            <a:alpha val="64800"/>
          </a:srgbClr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25950" y="1712525"/>
            <a:ext cx="9170100" cy="12405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0" y="1931375"/>
            <a:ext cx="85206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u="sng"/>
              <a:t>CHALLENGE DESCRIPTION</a:t>
            </a:r>
            <a:endParaRPr sz="45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Spotify MPD Challenge to enable research in music recommendation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Observed that playlists are replacing albums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Purpose (Focus, Workout)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Mood or theme (Sad, Motivating, Romantic)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occasions (Various festival/holidays)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playlist of arbitrary length with some additional metadata, the task is to recommend upto 500 tracks that best fit the </a:t>
            </a:r>
            <a:r>
              <a:rPr lang="en"/>
              <a:t>characteristics</a:t>
            </a:r>
            <a:r>
              <a:rPr lang="en"/>
              <a:t> of the target playlist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-25950" y="4769400"/>
            <a:ext cx="9170100" cy="3741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4756350"/>
            <a:ext cx="35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COL764: Million Playlist Challenge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412550" y="4756350"/>
            <a:ext cx="2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200950" y="4756350"/>
            <a:ext cx="13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Stuxnet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-26100" y="0"/>
            <a:ext cx="9170100" cy="1017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298650" y="29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About</a:t>
            </a:r>
            <a:endParaRPr b="1" u="sng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431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million playlists created by users from Jan 2010 to Oct 2017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Included attributes shown on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dataset had various scenarios like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Title only (Cold start problem)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First k (1, 5, 10, 25, 100) tracks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Random k (1, 5, 10) tracks</a:t>
            </a:r>
            <a:endParaRPr sz="1800"/>
          </a:p>
        </p:txBody>
      </p:sp>
      <p:sp>
        <p:nvSpPr>
          <p:cNvPr id="82" name="Google Shape;82;p16"/>
          <p:cNvSpPr/>
          <p:nvPr/>
        </p:nvSpPr>
        <p:spPr>
          <a:xfrm>
            <a:off x="-26100" y="0"/>
            <a:ext cx="9170100" cy="1017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298650" y="29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</a:t>
            </a:r>
            <a:endParaRPr b="1" u="sng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-25950" y="4769400"/>
            <a:ext cx="9170100" cy="3741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4756350"/>
            <a:ext cx="35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COL764: Million Playlist Challenge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412550" y="4756350"/>
            <a:ext cx="2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200950" y="4756350"/>
            <a:ext cx="13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Stuxnet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650" y="1233026"/>
            <a:ext cx="4260302" cy="3175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Evaluation of our project following metrics were used: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 u="sng">
                <a:solidFill>
                  <a:srgbClr val="666666"/>
                </a:solidFill>
              </a:rPr>
              <a:t>R-precision</a:t>
            </a:r>
            <a:r>
              <a:rPr lang="en" sz="1500">
                <a:solidFill>
                  <a:srgbClr val="666666"/>
                </a:solidFill>
              </a:rPr>
              <a:t>: Ratio of number of common tracks in recommended and ground truth set and number of tracks in ground truth set. Higher the better.</a:t>
            </a:r>
            <a:endParaRPr sz="1500">
              <a:solidFill>
                <a:srgbClr val="666666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 u="sng">
                <a:solidFill>
                  <a:srgbClr val="666666"/>
                </a:solidFill>
              </a:rPr>
              <a:t>Normalized Discounted Cumulative Gain</a:t>
            </a:r>
            <a:r>
              <a:rPr lang="en" sz="1500">
                <a:solidFill>
                  <a:srgbClr val="666666"/>
                </a:solidFill>
              </a:rPr>
              <a:t>: Relevant docs should appear earlier. Higher the better.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 u="sng">
                <a:solidFill>
                  <a:srgbClr val="666666"/>
                </a:solidFill>
              </a:rPr>
              <a:t>Recommended songs clicks</a:t>
            </a:r>
            <a:r>
              <a:rPr lang="en" sz="1500">
                <a:solidFill>
                  <a:srgbClr val="666666"/>
                </a:solidFill>
              </a:rPr>
              <a:t>: If 10 song recommended at once, number of refreshes required to get first click from user. Lower the better.</a:t>
            </a:r>
            <a:endParaRPr sz="1500">
              <a:solidFill>
                <a:srgbClr val="666666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-25950" y="4769400"/>
            <a:ext cx="9170100" cy="3741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11700" y="4756350"/>
            <a:ext cx="35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COL764: Million Playlist Challenge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412550" y="4756350"/>
            <a:ext cx="2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7200950" y="4756350"/>
            <a:ext cx="13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Stuxnet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Preprocessing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-26100" y="0"/>
            <a:ext cx="9170100" cy="1017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298650" y="29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Metrics</a:t>
            </a:r>
            <a:endParaRPr b="1" u="sng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233" y="3969950"/>
            <a:ext cx="2375535" cy="3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550" y="2979600"/>
            <a:ext cx="1745850" cy="3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8122" y="2979600"/>
            <a:ext cx="1781652" cy="3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1177" y="2979600"/>
            <a:ext cx="1095623" cy="3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6724" y="1989250"/>
            <a:ext cx="970564" cy="3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D00">
            <a:alpha val="64800"/>
          </a:srgbClr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-25950" y="1712525"/>
            <a:ext cx="9170100" cy="12405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type="ctrTitle"/>
          </p:nvPr>
        </p:nvSpPr>
        <p:spPr>
          <a:xfrm>
            <a:off x="311700" y="1931375"/>
            <a:ext cx="85206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u="sng"/>
              <a:t>TECHNICAL OUTLINE</a:t>
            </a:r>
            <a:endParaRPr sz="45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Preprocessing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track information fetched using Spotify API [2]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Acousticness, Danceability, Energy, Instrumentalness, Liveness, Speechiness, Valence, Tempo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Sparse matrices from scipy to store playlist-track, track-feature, </a:t>
            </a:r>
            <a:r>
              <a:rPr lang="en"/>
              <a:t>playlist</a:t>
            </a:r>
            <a:r>
              <a:rPr lang="en"/>
              <a:t>-feature matrices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Tokenization for cold start problem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-26100" y="0"/>
            <a:ext cx="9170100" cy="1017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298650" y="29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Augmentation and Preprocessing</a:t>
            </a:r>
            <a:endParaRPr b="1" u="sng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-25950" y="4769400"/>
            <a:ext cx="9170100" cy="3741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311700" y="4756350"/>
            <a:ext cx="35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COL764: Million Playlist Challenge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4412550" y="4756350"/>
            <a:ext cx="2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7200950" y="4756350"/>
            <a:ext cx="13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Stuxnet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52475"/>
            <a:ext cx="63903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Item-item collaborative filtering used, with tracks as items.</a:t>
            </a:r>
            <a:endParaRPr sz="17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Playlist-Track Matrix normalized with BM25.</a:t>
            </a:r>
            <a:endParaRPr sz="17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Similarity between tracks defined as dot product of PTM columns.</a:t>
            </a:r>
            <a:endParaRPr sz="17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825" y="1067625"/>
            <a:ext cx="2143675" cy="22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336900" y="2815850"/>
            <a:ext cx="8444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score for a track i in playlist u is obtained as</a:t>
            </a:r>
            <a:endParaRPr sz="17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Scores obtained for each playlist in test set and top n tracks selected.</a:t>
            </a:r>
            <a:endParaRPr sz="17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Based on team Creamy Fireflies[3] approach.</a:t>
            </a:r>
            <a:endParaRPr sz="17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375" y="3239125"/>
            <a:ext cx="1842650" cy="64654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/>
          <p:nvPr/>
        </p:nvSpPr>
        <p:spPr>
          <a:xfrm>
            <a:off x="-25950" y="4769400"/>
            <a:ext cx="9170100" cy="3741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311700" y="4756350"/>
            <a:ext cx="35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COL764: Million Playlist Challenge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412550" y="4756350"/>
            <a:ext cx="2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7200950" y="4756350"/>
            <a:ext cx="13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Stuxnet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6375" y="2429849"/>
            <a:ext cx="1240950" cy="2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Preprocessing</a:t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-26100" y="0"/>
            <a:ext cx="9170100" cy="1017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298650" y="29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Collaborative Filtering</a:t>
            </a:r>
            <a:endParaRPr b="1" u="sng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700">
                <a:solidFill>
                  <a:srgbClr val="666666"/>
                </a:solidFill>
              </a:rPr>
              <a:t>Item-item collaborative filtering used, with tracks and playlist as items.</a:t>
            </a:r>
            <a:endParaRPr sz="1700">
              <a:solidFill>
                <a:srgbClr val="666666"/>
              </a:solidFill>
            </a:endParaRPr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700">
                <a:solidFill>
                  <a:srgbClr val="666666"/>
                </a:solidFill>
              </a:rPr>
              <a:t>First Track vs Features  (Album id, Artist, PCA of Augmented feature BM25 score normalized separately) and playlist vs feature matrix are generated. </a:t>
            </a:r>
            <a:endParaRPr sz="1700">
              <a:solidFill>
                <a:srgbClr val="666666"/>
              </a:solidFill>
            </a:endParaRPr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700">
                <a:solidFill>
                  <a:srgbClr val="666666"/>
                </a:solidFill>
              </a:rPr>
              <a:t>Track pairwise similarity matrix was generated. </a:t>
            </a:r>
            <a:endParaRPr sz="1700">
              <a:solidFill>
                <a:srgbClr val="666666"/>
              </a:solidFill>
            </a:endParaRPr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700">
                <a:solidFill>
                  <a:srgbClr val="666666"/>
                </a:solidFill>
              </a:rPr>
              <a:t>Similarity between tracks defined as dot product of Track and feature columns.</a:t>
            </a:r>
            <a:endParaRPr sz="1700">
              <a:solidFill>
                <a:srgbClr val="666666"/>
              </a:solidFill>
            </a:endParaRPr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 S</a:t>
            </a:r>
            <a:r>
              <a:rPr baseline="-25000" lang="en" sz="1700">
                <a:solidFill>
                  <a:srgbClr val="666666"/>
                </a:solidFill>
              </a:rPr>
              <a:t>ij </a:t>
            </a:r>
            <a:r>
              <a:rPr lang="en" sz="1700">
                <a:solidFill>
                  <a:srgbClr val="666666"/>
                </a:solidFill>
              </a:rPr>
              <a:t>= f</a:t>
            </a:r>
            <a:r>
              <a:rPr baseline="-25000" lang="en" sz="1700">
                <a:solidFill>
                  <a:srgbClr val="666666"/>
                </a:solidFill>
              </a:rPr>
              <a:t>i</a:t>
            </a:r>
            <a:r>
              <a:rPr lang="en" sz="1700">
                <a:solidFill>
                  <a:srgbClr val="666666"/>
                </a:solidFill>
              </a:rPr>
              <a:t> * f</a:t>
            </a:r>
            <a:r>
              <a:rPr baseline="-25000" lang="en" sz="1700">
                <a:solidFill>
                  <a:srgbClr val="666666"/>
                </a:solidFill>
              </a:rPr>
              <a:t>j</a:t>
            </a:r>
            <a:endParaRPr baseline="-25000" sz="1700">
              <a:solidFill>
                <a:srgbClr val="666666"/>
              </a:solidFill>
            </a:endParaRPr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700">
                <a:solidFill>
                  <a:srgbClr val="666666"/>
                </a:solidFill>
              </a:rPr>
              <a:t>The score for a track i in playlist u is obtained as:</a:t>
            </a:r>
            <a:endParaRPr sz="17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700">
                <a:solidFill>
                  <a:srgbClr val="666666"/>
                </a:solidFill>
              </a:rPr>
              <a:t>Scores obtained for each playlist in test set and top n tracks selected.</a:t>
            </a:r>
            <a:endParaRPr sz="1700">
              <a:solidFill>
                <a:srgbClr val="666666"/>
              </a:solidFill>
            </a:endParaRPr>
          </a:p>
          <a:p>
            <a:pPr indent="457200" lvl="0" marL="2743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-25000" sz="17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350" y="3132875"/>
            <a:ext cx="1842650" cy="64654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/>
          <p:nvPr/>
        </p:nvSpPr>
        <p:spPr>
          <a:xfrm>
            <a:off x="7744875" y="2469938"/>
            <a:ext cx="811200" cy="8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6041425" y="2469925"/>
            <a:ext cx="1369800" cy="8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6056425" y="2233075"/>
            <a:ext cx="133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Tracks</a:t>
            </a:r>
            <a:endParaRPr sz="700"/>
          </a:p>
        </p:txBody>
      </p:sp>
      <p:sp>
        <p:nvSpPr>
          <p:cNvPr id="150" name="Google Shape;150;p21"/>
          <p:cNvSpPr txBox="1"/>
          <p:nvPr/>
        </p:nvSpPr>
        <p:spPr>
          <a:xfrm>
            <a:off x="5882525" y="2431863"/>
            <a:ext cx="13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Playlist</a:t>
            </a:r>
            <a:endParaRPr sz="600"/>
          </a:p>
        </p:txBody>
      </p:sp>
      <p:sp>
        <p:nvSpPr>
          <p:cNvPr id="151" name="Google Shape;151;p21"/>
          <p:cNvSpPr txBox="1"/>
          <p:nvPr/>
        </p:nvSpPr>
        <p:spPr>
          <a:xfrm>
            <a:off x="7687100" y="2233075"/>
            <a:ext cx="133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Tracks</a:t>
            </a:r>
            <a:endParaRPr sz="700"/>
          </a:p>
        </p:txBody>
      </p:sp>
      <p:sp>
        <p:nvSpPr>
          <p:cNvPr id="152" name="Google Shape;152;p21"/>
          <p:cNvSpPr txBox="1"/>
          <p:nvPr/>
        </p:nvSpPr>
        <p:spPr>
          <a:xfrm>
            <a:off x="8611950" y="2445025"/>
            <a:ext cx="13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Tracks</a:t>
            </a:r>
            <a:endParaRPr sz="700"/>
          </a:p>
        </p:txBody>
      </p:sp>
      <p:sp>
        <p:nvSpPr>
          <p:cNvPr id="153" name="Google Shape;153;p21"/>
          <p:cNvSpPr/>
          <p:nvPr/>
        </p:nvSpPr>
        <p:spPr>
          <a:xfrm>
            <a:off x="-25950" y="4769400"/>
            <a:ext cx="9170100" cy="3741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311700" y="4756350"/>
            <a:ext cx="35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COL764: Million Playlist Challenge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412550" y="4756350"/>
            <a:ext cx="2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7200950" y="4756350"/>
            <a:ext cx="13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Stuxnet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Preprocessing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-26100" y="0"/>
            <a:ext cx="9170100" cy="1017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>
            <p:ph type="title"/>
          </p:nvPr>
        </p:nvSpPr>
        <p:spPr>
          <a:xfrm>
            <a:off x="298650" y="29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Content-based Filtering</a:t>
            </a:r>
            <a:endParaRPr b="1" u="sng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