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7" r:id="rId10"/>
    <p:sldId id="268" r:id="rId11"/>
    <p:sldId id="269" r:id="rId12"/>
    <p:sldId id="261" r:id="rId13"/>
    <p:sldId id="270" r:id="rId14"/>
    <p:sldId id="262" r:id="rId15"/>
    <p:sldId id="263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5D063334-6270-4B00-AD0E-FED22D721662}">
          <p14:sldIdLst>
            <p14:sldId id="256"/>
            <p14:sldId id="257"/>
          </p14:sldIdLst>
        </p14:section>
        <p14:section name="Abschnitt ohne Titel" id="{33668541-E611-445B-A7E7-C99FB5BBBC08}">
          <p14:sldIdLst>
            <p14:sldId id="258"/>
            <p14:sldId id="259"/>
            <p14:sldId id="264"/>
            <p14:sldId id="265"/>
            <p14:sldId id="266"/>
            <p14:sldId id="260"/>
            <p14:sldId id="267"/>
            <p14:sldId id="268"/>
            <p14:sldId id="269"/>
            <p14:sldId id="261"/>
            <p14:sldId id="27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 err="1"/>
              <a:t>Results</a:t>
            </a:r>
            <a:r>
              <a:rPr lang="de-DE" dirty="0"/>
              <a:t> I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AC7CEC-4FC8-4AC2-A4CB-F76EE1FE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687491"/>
            <a:ext cx="4599350" cy="36794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1B28C61-6A75-4373-877F-99D615EAB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0" y="1687491"/>
            <a:ext cx="4599350" cy="36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323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Results</a:t>
            </a:r>
            <a:r>
              <a:rPr lang="de-DE" dirty="0"/>
              <a:t> II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591483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top 1000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en-US" dirty="0"/>
              <a:t>are</a:t>
            </a:r>
            <a:r>
              <a:rPr lang="de-DE" dirty="0"/>
              <a:t> in cluster A and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23B4FCC-3672-4AED-8326-5116C62CA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26082"/>
              </p:ext>
            </p:extLst>
          </p:nvPr>
        </p:nvGraphicFramePr>
        <p:xfrm>
          <a:off x="4339625" y="2432343"/>
          <a:ext cx="4708680" cy="158810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77170">
                  <a:extLst>
                    <a:ext uri="{9D8B030D-6E8A-4147-A177-3AD203B41FA5}">
                      <a16:colId xmlns:a16="http://schemas.microsoft.com/office/drawing/2014/main" val="1069043303"/>
                    </a:ext>
                  </a:extLst>
                </a:gridCol>
                <a:gridCol w="1177170">
                  <a:extLst>
                    <a:ext uri="{9D8B030D-6E8A-4147-A177-3AD203B41FA5}">
                      <a16:colId xmlns:a16="http://schemas.microsoft.com/office/drawing/2014/main" val="1825813507"/>
                    </a:ext>
                  </a:extLst>
                </a:gridCol>
                <a:gridCol w="1177170">
                  <a:extLst>
                    <a:ext uri="{9D8B030D-6E8A-4147-A177-3AD203B41FA5}">
                      <a16:colId xmlns:a16="http://schemas.microsoft.com/office/drawing/2014/main" val="1164395022"/>
                    </a:ext>
                  </a:extLst>
                </a:gridCol>
                <a:gridCol w="1177170">
                  <a:extLst>
                    <a:ext uri="{9D8B030D-6E8A-4147-A177-3AD203B41FA5}">
                      <a16:colId xmlns:a16="http://schemas.microsoft.com/office/drawing/2014/main" val="3776197783"/>
                    </a:ext>
                  </a:extLst>
                </a:gridCol>
              </a:tblGrid>
              <a:tr h="58010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latin typeface="Open Sans"/>
                        </a:rPr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Open Sans"/>
                        </a:rPr>
                        <a:t>Number</a:t>
                      </a:r>
                      <a:r>
                        <a:rPr lang="de-DE" sz="1400" dirty="0">
                          <a:latin typeface="Open Sans"/>
                        </a:rPr>
                        <a:t> </a:t>
                      </a:r>
                      <a:r>
                        <a:rPr lang="en-US" sz="1400" noProof="0" dirty="0">
                          <a:latin typeface="Open Sans"/>
                        </a:rPr>
                        <a:t>of</a:t>
                      </a:r>
                      <a:r>
                        <a:rPr lang="de-DE" sz="1400" dirty="0">
                          <a:latin typeface="Open Sans"/>
                        </a:rPr>
                        <a:t> </a:t>
                      </a:r>
                      <a:r>
                        <a:rPr lang="de-DE" sz="1400" dirty="0" err="1">
                          <a:latin typeface="Open Sans"/>
                        </a:rPr>
                        <a:t>customers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Cumulative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Open Sans"/>
                        </a:rPr>
                        <a:t>Customer </a:t>
                      </a:r>
                      <a:r>
                        <a:rPr lang="de-DE" sz="1400" dirty="0" err="1">
                          <a:latin typeface="Open Sans"/>
                        </a:rPr>
                        <a:t>selection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328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547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1871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453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952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ctr" fontAlgn="ctr"/>
                      <a:r>
                        <a:rPr lang="de-DE" dirty="0"/>
                        <a:t>1106</a:t>
                      </a:r>
                      <a:endParaRPr lang="de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3" algn="ctr" fontAlgn="ctr"/>
                      <a:r>
                        <a:rPr lang="de-DE" dirty="0">
                          <a:effectLst/>
                        </a:rPr>
                        <a:t>2977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3" algn="ctr" font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de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2748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3494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13972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4D92E16-BB63-4A79-9EC0-AFCE9984A941}"/>
              </a:ext>
            </a:extLst>
          </p:cNvPr>
          <p:cNvSpPr txBox="1"/>
          <p:nvPr/>
        </p:nvSpPr>
        <p:spPr>
          <a:xfrm>
            <a:off x="5165884" y="1909125"/>
            <a:ext cx="33067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Table 3: Cluster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distribution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0873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Interpretation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clusters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53225" y="4060201"/>
            <a:ext cx="826978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stand out,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he/</a:t>
            </a:r>
            <a:r>
              <a:rPr lang="de-DE" dirty="0" err="1"/>
              <a:t>she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top </a:t>
            </a:r>
            <a:r>
              <a:rPr lang="de-DE" dirty="0" err="1"/>
              <a:t>customer</a:t>
            </a:r>
            <a:endParaRPr lang="de-DE" dirty="0"/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E88F0EA3-63A3-4754-9766-E55B1177C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47351"/>
              </p:ext>
            </p:extLst>
          </p:nvPr>
        </p:nvGraphicFramePr>
        <p:xfrm>
          <a:off x="205025" y="2063968"/>
          <a:ext cx="8673161" cy="17395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39023">
                  <a:extLst>
                    <a:ext uri="{9D8B030D-6E8A-4147-A177-3AD203B41FA5}">
                      <a16:colId xmlns:a16="http://schemas.microsoft.com/office/drawing/2014/main" val="1069043303"/>
                    </a:ext>
                  </a:extLst>
                </a:gridCol>
                <a:gridCol w="1239023">
                  <a:extLst>
                    <a:ext uri="{9D8B030D-6E8A-4147-A177-3AD203B41FA5}">
                      <a16:colId xmlns:a16="http://schemas.microsoft.com/office/drawing/2014/main" val="1825813507"/>
                    </a:ext>
                  </a:extLst>
                </a:gridCol>
                <a:gridCol w="1239023">
                  <a:extLst>
                    <a:ext uri="{9D8B030D-6E8A-4147-A177-3AD203B41FA5}">
                      <a16:colId xmlns:a16="http://schemas.microsoft.com/office/drawing/2014/main" val="1164395022"/>
                    </a:ext>
                  </a:extLst>
                </a:gridCol>
                <a:gridCol w="1239023">
                  <a:extLst>
                    <a:ext uri="{9D8B030D-6E8A-4147-A177-3AD203B41FA5}">
                      <a16:colId xmlns:a16="http://schemas.microsoft.com/office/drawing/2014/main" val="3590744861"/>
                    </a:ext>
                  </a:extLst>
                </a:gridCol>
                <a:gridCol w="1239023">
                  <a:extLst>
                    <a:ext uri="{9D8B030D-6E8A-4147-A177-3AD203B41FA5}">
                      <a16:colId xmlns:a16="http://schemas.microsoft.com/office/drawing/2014/main" val="848992111"/>
                    </a:ext>
                  </a:extLst>
                </a:gridCol>
                <a:gridCol w="1239023">
                  <a:extLst>
                    <a:ext uri="{9D8B030D-6E8A-4147-A177-3AD203B41FA5}">
                      <a16:colId xmlns:a16="http://schemas.microsoft.com/office/drawing/2014/main" val="3784955369"/>
                    </a:ext>
                  </a:extLst>
                </a:gridCol>
                <a:gridCol w="1239023">
                  <a:extLst>
                    <a:ext uri="{9D8B030D-6E8A-4147-A177-3AD203B41FA5}">
                      <a16:colId xmlns:a16="http://schemas.microsoft.com/office/drawing/2014/main" val="457409445"/>
                    </a:ext>
                  </a:extLst>
                </a:gridCol>
              </a:tblGrid>
              <a:tr h="58010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latin typeface="Open Sans"/>
                        </a:rPr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>
                          <a:latin typeface="Open Sans"/>
                        </a:rPr>
                        <a:t>Gender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Past</a:t>
                      </a:r>
                      <a:r>
                        <a:rPr lang="de-DE" sz="1400" dirty="0">
                          <a:latin typeface="Open Sans"/>
                        </a:rPr>
                        <a:t> 3 </a:t>
                      </a:r>
                      <a:r>
                        <a:rPr lang="de-DE" sz="1400" dirty="0" err="1">
                          <a:latin typeface="Open Sans"/>
                        </a:rPr>
                        <a:t>years</a:t>
                      </a:r>
                      <a:r>
                        <a:rPr lang="de-DE" sz="1400" dirty="0">
                          <a:latin typeface="Open Sans"/>
                        </a:rPr>
                        <a:t> bike </a:t>
                      </a:r>
                      <a:r>
                        <a:rPr lang="de-DE" sz="1400" dirty="0" err="1">
                          <a:latin typeface="Open Sans"/>
                        </a:rPr>
                        <a:t>purchases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Owns</a:t>
                      </a:r>
                      <a:r>
                        <a:rPr lang="de-DE" sz="1400" dirty="0">
                          <a:latin typeface="Open Sans"/>
                        </a:rPr>
                        <a:t> </a:t>
                      </a:r>
                      <a:r>
                        <a:rPr lang="de-DE" sz="1400" dirty="0" err="1">
                          <a:latin typeface="Open Sans"/>
                        </a:rPr>
                        <a:t>car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tenure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age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Open Sans"/>
                        </a:rPr>
                        <a:t>Property </a:t>
                      </a:r>
                      <a:r>
                        <a:rPr lang="de-DE" sz="1400" dirty="0" err="1">
                          <a:latin typeface="Open Sans"/>
                        </a:rPr>
                        <a:t>valuation</a:t>
                      </a:r>
                      <a:endParaRPr lang="de-DE" sz="1400" dirty="0">
                        <a:latin typeface="Open Sans"/>
                      </a:endParaRPr>
                    </a:p>
                    <a:p>
                      <a:pPr algn="ctr"/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328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de-DE" b="0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47.28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10.60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42.35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7.64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5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de-DE" b="0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49.35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10.57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42.75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7.55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9952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de-DE" b="0" dirty="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49.30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10.72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42.59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7.41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2748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de-DE" b="0" dirty="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49.00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10.88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42.70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7.59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813972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8F8AE8ED-30AD-482E-85F4-5188B51EDF5C}"/>
              </a:ext>
            </a:extLst>
          </p:cNvPr>
          <p:cNvSpPr txBox="1"/>
          <p:nvPr/>
        </p:nvSpPr>
        <p:spPr>
          <a:xfrm>
            <a:off x="3581633" y="1540750"/>
            <a:ext cx="33067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Table 4: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distribution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based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on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clusters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066"/>
            <a:ext cx="826978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4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prediction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concentrate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hold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category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4325246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 err="1"/>
              <a:t>Elbow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FBC65F-9E0C-4D53-91F0-CB700EBD9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7" y="1010647"/>
            <a:ext cx="5051169" cy="40409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2CBBC-293A-4ED4-9215-72448E9AED9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/>
                </a:solidFill>
                <a:latin typeface="Open Sans"/>
              </a:rPr>
              <a:t>The </a:t>
            </a:r>
            <a:r>
              <a:rPr lang="de-DE" sz="2000" b="1" dirty="0" err="1">
                <a:solidFill>
                  <a:schemeClr val="tx1"/>
                </a:solidFill>
                <a:latin typeface="Open Sans"/>
              </a:rPr>
              <a:t>problem</a:t>
            </a:r>
            <a:endParaRPr lang="de-DE" sz="2000" b="1" dirty="0">
              <a:solidFill>
                <a:schemeClr val="tx1"/>
              </a:solidFill>
              <a:latin typeface="Open Sans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Open Sans"/>
            </a:endParaRPr>
          </a:p>
          <a:p>
            <a:pPr marL="285750" indent="-285750"/>
            <a:r>
              <a:rPr lang="en-US" sz="1500" dirty="0">
                <a:solidFill>
                  <a:srgbClr val="000000"/>
                </a:solidFill>
                <a:latin typeface="Open Sans"/>
              </a:rPr>
              <a:t>Who are the customer? </a:t>
            </a:r>
          </a:p>
          <a:p>
            <a:pPr marL="742950" lvl="1" indent="-285750"/>
            <a:r>
              <a:rPr lang="en-US" sz="1500" dirty="0">
                <a:solidFill>
                  <a:srgbClr val="000000"/>
                </a:solidFill>
                <a:latin typeface="Open Sans"/>
              </a:rPr>
              <a:t>How old? </a:t>
            </a:r>
          </a:p>
          <a:p>
            <a:pPr marL="742950" lvl="1" indent="-285750"/>
            <a:r>
              <a:rPr lang="en-US" sz="1500" dirty="0">
                <a:solidFill>
                  <a:srgbClr val="000000"/>
                </a:solidFill>
                <a:latin typeface="Open Sans"/>
              </a:rPr>
              <a:t>Financial status?</a:t>
            </a:r>
          </a:p>
          <a:p>
            <a:pPr marL="742950" lvl="1" indent="-285750"/>
            <a:r>
              <a:rPr lang="en-US" sz="1500" dirty="0">
                <a:solidFill>
                  <a:srgbClr val="000000"/>
                </a:solidFill>
                <a:latin typeface="Open Sans"/>
              </a:rPr>
              <a:t>In what job industry they work?</a:t>
            </a:r>
          </a:p>
          <a:p>
            <a:pPr marL="285750" indent="-285750"/>
            <a:endParaRPr lang="en-US" sz="1500" dirty="0">
              <a:solidFill>
                <a:srgbClr val="000000"/>
              </a:solidFill>
              <a:latin typeface="Open Sans"/>
            </a:endParaRPr>
          </a:p>
          <a:p>
            <a:pPr marL="285750" indent="-285750"/>
            <a:r>
              <a:rPr lang="en-US" sz="1500" dirty="0">
                <a:solidFill>
                  <a:srgbClr val="000000"/>
                </a:solidFill>
                <a:latin typeface="Open Sans"/>
              </a:rPr>
              <a:t>What is the target group?</a:t>
            </a:r>
          </a:p>
          <a:p>
            <a:pPr marL="742950" lvl="1" indent="-285750"/>
            <a:r>
              <a:rPr lang="en-US" sz="1500" dirty="0">
                <a:solidFill>
                  <a:srgbClr val="000000"/>
                </a:solidFill>
                <a:latin typeface="Open Sans"/>
              </a:rPr>
              <a:t>Who spent the most?</a:t>
            </a:r>
          </a:p>
          <a:p>
            <a:pPr marL="742950" lvl="1" indent="-285750"/>
            <a:r>
              <a:rPr lang="en-US" sz="1500" dirty="0">
                <a:solidFill>
                  <a:srgbClr val="000000"/>
                </a:solidFill>
                <a:latin typeface="Open Sans"/>
              </a:rPr>
              <a:t>Who is the loyalist?</a:t>
            </a:r>
          </a:p>
          <a:p>
            <a:pPr marL="742950" lvl="1" indent="-285750"/>
            <a:r>
              <a:rPr lang="en-US" sz="1500" dirty="0">
                <a:solidFill>
                  <a:srgbClr val="000000"/>
                </a:solidFill>
                <a:latin typeface="Open Sans"/>
              </a:rPr>
              <a:t>Who are new?</a:t>
            </a:r>
          </a:p>
          <a:p>
            <a:pPr marL="742950" lvl="1" indent="-285750"/>
            <a:endParaRPr lang="en-US" sz="1500" dirty="0">
              <a:solidFill>
                <a:srgbClr val="000000"/>
              </a:solidFill>
              <a:latin typeface="Open Sans"/>
            </a:endParaRPr>
          </a:p>
          <a:p>
            <a:pPr marL="742950" lvl="1" indent="-285750"/>
            <a:endParaRPr lang="en-US" sz="1500" dirty="0">
              <a:solidFill>
                <a:srgbClr val="000000"/>
              </a:solidFill>
              <a:latin typeface="Open Sans"/>
            </a:endParaRPr>
          </a:p>
          <a:p>
            <a:pPr marL="742950" lvl="1" indent="-285750"/>
            <a:endParaRPr lang="en-US" sz="1500" dirty="0">
              <a:solidFill>
                <a:srgbClr val="000000"/>
              </a:solidFill>
              <a:latin typeface="Open Sans"/>
            </a:endParaRPr>
          </a:p>
          <a:p>
            <a:pPr marL="457200" lvl="1" indent="0">
              <a:buNone/>
            </a:pPr>
            <a:endParaRPr lang="en-US" sz="1500" dirty="0">
              <a:solidFill>
                <a:srgbClr val="000000"/>
              </a:solidFill>
              <a:latin typeface="Open Sans"/>
            </a:endParaRPr>
          </a:p>
          <a:p>
            <a:pPr marL="742950" lvl="1" indent="-285750"/>
            <a:endParaRPr lang="en-US" sz="1500" dirty="0">
              <a:solidFill>
                <a:srgbClr val="000000"/>
              </a:solidFill>
              <a:latin typeface="Open Sans"/>
            </a:endParaRPr>
          </a:p>
          <a:p>
            <a:pPr marL="742950" lvl="1" indent="-285750"/>
            <a:endParaRPr lang="en-US" sz="1500" dirty="0">
              <a:solidFill>
                <a:srgbClr val="000000"/>
              </a:solidFill>
              <a:latin typeface="Open Sans"/>
            </a:endParaRPr>
          </a:p>
          <a:p>
            <a:pPr marL="0" indent="0">
              <a:buNone/>
            </a:pPr>
            <a:endParaRPr lang="de-DE" sz="1500" dirty="0">
              <a:latin typeface="Open Sans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D762977-13A1-4712-9837-238F2A4BA072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sz="2000" b="1" dirty="0">
                <a:solidFill>
                  <a:schemeClr val="tx1"/>
                </a:solidFill>
                <a:latin typeface="Open Sans"/>
              </a:rPr>
              <a:t>The </a:t>
            </a:r>
            <a:r>
              <a:rPr lang="de-DE" sz="2000" b="1" dirty="0" err="1">
                <a:solidFill>
                  <a:schemeClr val="tx1"/>
                </a:solidFill>
                <a:latin typeface="Open Sans"/>
              </a:rPr>
              <a:t>approach</a:t>
            </a:r>
            <a:endParaRPr lang="de-DE" sz="2000" b="1" dirty="0">
              <a:solidFill>
                <a:schemeClr val="tx1"/>
              </a:solidFill>
              <a:latin typeface="Open Sans"/>
            </a:endParaRPr>
          </a:p>
          <a:p>
            <a:pPr marL="114300" indent="0">
              <a:buNone/>
            </a:pPr>
            <a:endParaRPr lang="de-DE" sz="1500" b="1" dirty="0">
              <a:solidFill>
                <a:schemeClr val="tx1"/>
              </a:solidFill>
              <a:latin typeface="Open Sans"/>
            </a:endParaRPr>
          </a:p>
          <a:p>
            <a:pPr marL="195036" indent="-285750">
              <a:buSzPts val="1400"/>
            </a:pPr>
            <a:r>
              <a:rPr lang="de-DE" sz="1500" dirty="0">
                <a:solidFill>
                  <a:srgbClr val="000000"/>
                </a:solidFill>
                <a:latin typeface="Open Sans"/>
              </a:rPr>
              <a:t>Create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clusters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with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a k-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mean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model</a:t>
            </a:r>
            <a:endParaRPr lang="de-DE" sz="1500" dirty="0">
              <a:solidFill>
                <a:srgbClr val="000000"/>
              </a:solidFill>
              <a:latin typeface="Open Sans"/>
            </a:endParaRPr>
          </a:p>
          <a:p>
            <a:pPr marL="742950" lvl="1" indent="-285750">
              <a:buSzPts val="1400"/>
            </a:pPr>
            <a:r>
              <a:rPr lang="de-DE" sz="1500" dirty="0">
                <a:solidFill>
                  <a:srgbClr val="000000"/>
                </a:solidFill>
                <a:latin typeface="Open Sans"/>
              </a:rPr>
              <a:t>RFM-score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as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variables</a:t>
            </a:r>
          </a:p>
          <a:p>
            <a:pPr marL="742950" lvl="1" indent="-285750">
              <a:buSzPts val="1400"/>
            </a:pPr>
            <a:r>
              <a:rPr lang="de-DE" sz="1500" dirty="0" err="1">
                <a:solidFill>
                  <a:srgbClr val="000000"/>
                </a:solidFill>
                <a:latin typeface="Open Sans"/>
              </a:rPr>
              <a:t>Define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the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optimal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amount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of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clusters</a:t>
            </a:r>
            <a:endParaRPr lang="de-DE" sz="1500" dirty="0">
              <a:solidFill>
                <a:srgbClr val="000000"/>
              </a:solidFill>
              <a:latin typeface="Open Sans"/>
            </a:endParaRPr>
          </a:p>
          <a:p>
            <a:pPr marL="742950" lvl="1" indent="-285750">
              <a:buSzPts val="1400"/>
            </a:pPr>
            <a:r>
              <a:rPr lang="de-DE" sz="1500" dirty="0">
                <a:solidFill>
                  <a:srgbClr val="000000"/>
                </a:solidFill>
                <a:latin typeface="Open Sans"/>
              </a:rPr>
              <a:t>Every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customer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get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categorized</a:t>
            </a:r>
            <a:endParaRPr lang="de-DE" sz="1500" dirty="0">
              <a:solidFill>
                <a:srgbClr val="000000"/>
              </a:solidFill>
              <a:latin typeface="Open Sans"/>
            </a:endParaRPr>
          </a:p>
          <a:p>
            <a:pPr marL="742950" lvl="1" indent="-285750">
              <a:buSzPts val="1400"/>
            </a:pPr>
            <a:r>
              <a:rPr lang="de-DE" sz="1500" dirty="0">
                <a:solidFill>
                  <a:srgbClr val="000000"/>
                </a:solidFill>
                <a:latin typeface="Open Sans"/>
              </a:rPr>
              <a:t>Show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the</a:t>
            </a:r>
            <a:r>
              <a:rPr lang="de-DE" sz="1500" dirty="0">
                <a:solidFill>
                  <a:srgbClr val="000000"/>
                </a:solidFill>
                <a:latin typeface="Open Sans"/>
              </a:rPr>
              <a:t> top 1000 </a:t>
            </a:r>
            <a:r>
              <a:rPr lang="de-DE" sz="1500" dirty="0" err="1">
                <a:solidFill>
                  <a:srgbClr val="000000"/>
                </a:solidFill>
                <a:latin typeface="Open Sans"/>
              </a:rPr>
              <a:t>customer</a:t>
            </a:r>
            <a:endParaRPr lang="de-DE" sz="1500" dirty="0">
              <a:solidFill>
                <a:srgbClr val="000000"/>
              </a:solidFill>
              <a:latin typeface="Open Sans"/>
            </a:endParaRPr>
          </a:p>
          <a:p>
            <a:pPr marL="742950" lvl="1" indent="-285750">
              <a:buSzPts val="1400"/>
            </a:pPr>
            <a:endParaRPr lang="de-DE" sz="15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Age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Sursprinsingly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40s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are the youngest group, but only slightly higher than the 30s and 50s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like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smallest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E69F6C-23E6-414A-8556-5A1F9796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816933"/>
            <a:ext cx="4593890" cy="30625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Wealth </a:t>
            </a:r>
            <a:r>
              <a:rPr lang="de-DE" dirty="0" err="1"/>
              <a:t>segment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customers</a:t>
            </a:r>
            <a:endParaRPr lang="de-DE" dirty="0"/>
          </a:p>
        </p:txBody>
      </p:sp>
      <p:sp>
        <p:nvSpPr>
          <p:cNvPr id="133" name="Shape 82"/>
          <p:cNvSpPr/>
          <p:nvPr/>
        </p:nvSpPr>
        <p:spPr>
          <a:xfrm>
            <a:off x="232722" y="1591483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Nearly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half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On </a:t>
            </a:r>
            <a:r>
              <a:rPr lang="de-DE" dirty="0" err="1"/>
              <a:t>average</a:t>
            </a:r>
            <a:r>
              <a:rPr lang="de-DE" dirty="0"/>
              <a:t> all </a:t>
            </a:r>
            <a:r>
              <a:rPr lang="de-DE" dirty="0" err="1"/>
              <a:t>wealth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purchased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amount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wealth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preferred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another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152501-842F-4507-A902-3D82A404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38" y="1083299"/>
            <a:ext cx="2986963" cy="19913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B7B770-81BA-40DD-A00A-88705ACBF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38" y="3238228"/>
            <a:ext cx="2986962" cy="19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649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 of the customers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86733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sectors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manufacturing</a:t>
            </a:r>
            <a:r>
              <a:rPr lang="de-DE" dirty="0"/>
              <a:t> and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BB3F5-956B-4090-BE22-15B1B2A9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2059642"/>
            <a:ext cx="4625788" cy="30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480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 distribution of the customers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4" y="2186733"/>
            <a:ext cx="4623395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New South Wales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People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8C6C14-364E-4997-A209-159123AE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20" y="2102858"/>
            <a:ext cx="4347481" cy="28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89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Feature </a:t>
            </a:r>
            <a:r>
              <a:rPr lang="de-DE" dirty="0" err="1"/>
              <a:t>engineering</a:t>
            </a:r>
            <a:r>
              <a:rPr lang="de-DE" dirty="0"/>
              <a:t>: RFM-score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 err="1"/>
              <a:t>Recency</a:t>
            </a:r>
            <a:r>
              <a:rPr lang="de-DE" dirty="0"/>
              <a:t> = last date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(30.12.2017) minus </a:t>
            </a:r>
            <a:r>
              <a:rPr lang="de-DE" dirty="0" err="1"/>
              <a:t>the</a:t>
            </a:r>
            <a:r>
              <a:rPr lang="de-DE" dirty="0"/>
              <a:t> 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transaction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Frequency</a:t>
            </a:r>
            <a:r>
              <a:rPr lang="de-DE" dirty="0"/>
              <a:t> =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cutomer_id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 err="1"/>
              <a:t>Monotary</a:t>
            </a:r>
            <a:r>
              <a:rPr lang="de-DE" dirty="0"/>
              <a:t> = =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cutomer_id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en-US" dirty="0" err="1"/>
              <a:t>list_price</a:t>
            </a:r>
            <a:r>
              <a:rPr lang="en-US" dirty="0"/>
              <a:t> and </a:t>
            </a:r>
            <a:r>
              <a:rPr lang="en-US" dirty="0" err="1"/>
              <a:t>standard_cost</a:t>
            </a:r>
            <a:endParaRPr lang="de-DE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ADE4C0C3-11B1-4F2E-B944-8D065BC1E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35439"/>
              </p:ext>
            </p:extLst>
          </p:nvPr>
        </p:nvGraphicFramePr>
        <p:xfrm>
          <a:off x="4339625" y="2432343"/>
          <a:ext cx="4708680" cy="184010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77170">
                  <a:extLst>
                    <a:ext uri="{9D8B030D-6E8A-4147-A177-3AD203B41FA5}">
                      <a16:colId xmlns:a16="http://schemas.microsoft.com/office/drawing/2014/main" val="1069043303"/>
                    </a:ext>
                  </a:extLst>
                </a:gridCol>
                <a:gridCol w="1177170">
                  <a:extLst>
                    <a:ext uri="{9D8B030D-6E8A-4147-A177-3AD203B41FA5}">
                      <a16:colId xmlns:a16="http://schemas.microsoft.com/office/drawing/2014/main" val="1825813507"/>
                    </a:ext>
                  </a:extLst>
                </a:gridCol>
                <a:gridCol w="1177170">
                  <a:extLst>
                    <a:ext uri="{9D8B030D-6E8A-4147-A177-3AD203B41FA5}">
                      <a16:colId xmlns:a16="http://schemas.microsoft.com/office/drawing/2014/main" val="1164395022"/>
                    </a:ext>
                  </a:extLst>
                </a:gridCol>
                <a:gridCol w="1177170">
                  <a:extLst>
                    <a:ext uri="{9D8B030D-6E8A-4147-A177-3AD203B41FA5}">
                      <a16:colId xmlns:a16="http://schemas.microsoft.com/office/drawing/2014/main" val="3776197783"/>
                    </a:ext>
                  </a:extLst>
                </a:gridCol>
              </a:tblGrid>
              <a:tr h="580102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latin typeface="Open Sans"/>
                        </a:rPr>
                        <a:t>cutomer_id</a:t>
                      </a:r>
                      <a:r>
                        <a:rPr lang="de-DE" sz="1400" dirty="0">
                          <a:latin typeface="Open San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Recencyy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Frequency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Monotary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328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3018.09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2226.26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952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3362.81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2748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220.57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48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2394.94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13972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589521A-B5D6-4806-BA82-185359EE67D2}"/>
              </a:ext>
            </a:extLst>
          </p:cNvPr>
          <p:cNvSpPr txBox="1"/>
          <p:nvPr/>
        </p:nvSpPr>
        <p:spPr>
          <a:xfrm>
            <a:off x="5165884" y="2034659"/>
            <a:ext cx="33067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Table 1: Abstract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of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K-Mean Model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elle 2">
            <a:extLst>
              <a:ext uri="{FF2B5EF4-FFF2-40B4-BE49-F238E27FC236}">
                <a16:creationId xmlns:a16="http://schemas.microsoft.com/office/drawing/2014/main" id="{038BB903-2A27-45CD-BBFF-3199F16B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38138"/>
              </p:ext>
            </p:extLst>
          </p:nvPr>
        </p:nvGraphicFramePr>
        <p:xfrm>
          <a:off x="4339625" y="2432343"/>
          <a:ext cx="4708680" cy="158810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77170">
                  <a:extLst>
                    <a:ext uri="{9D8B030D-6E8A-4147-A177-3AD203B41FA5}">
                      <a16:colId xmlns:a16="http://schemas.microsoft.com/office/drawing/2014/main" val="1069043303"/>
                    </a:ext>
                  </a:extLst>
                </a:gridCol>
                <a:gridCol w="1177170">
                  <a:extLst>
                    <a:ext uri="{9D8B030D-6E8A-4147-A177-3AD203B41FA5}">
                      <a16:colId xmlns:a16="http://schemas.microsoft.com/office/drawing/2014/main" val="1825813507"/>
                    </a:ext>
                  </a:extLst>
                </a:gridCol>
                <a:gridCol w="1177170">
                  <a:extLst>
                    <a:ext uri="{9D8B030D-6E8A-4147-A177-3AD203B41FA5}">
                      <a16:colId xmlns:a16="http://schemas.microsoft.com/office/drawing/2014/main" val="1164395022"/>
                    </a:ext>
                  </a:extLst>
                </a:gridCol>
                <a:gridCol w="1177170">
                  <a:extLst>
                    <a:ext uri="{9D8B030D-6E8A-4147-A177-3AD203B41FA5}">
                      <a16:colId xmlns:a16="http://schemas.microsoft.com/office/drawing/2014/main" val="3776197783"/>
                    </a:ext>
                  </a:extLst>
                </a:gridCol>
              </a:tblGrid>
              <a:tr h="58010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latin typeface="Open Sans"/>
                        </a:rPr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Recencyy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Frequency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Open Sans"/>
                        </a:rPr>
                        <a:t>Monotary</a:t>
                      </a:r>
                      <a:endParaRPr lang="de-DE" sz="14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328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33.85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9.08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5945.65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44.10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6.52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3569.74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952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ctr" fontAlgn="ctr"/>
                      <a:r>
                        <a:rPr lang="de-DE" dirty="0">
                          <a:effectLst/>
                        </a:rPr>
                        <a:t>43.99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3" algn="ctr" fontAlgn="ctr"/>
                      <a:r>
                        <a:rPr lang="de-DE" dirty="0">
                          <a:effectLst/>
                        </a:rPr>
                        <a:t>3,95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3" algn="ctr" font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1816.33</a:t>
                      </a:r>
                      <a:endParaRPr lang="de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2748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171.97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3.55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1823.62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13972"/>
                  </a:ext>
                </a:extLst>
              </a:tr>
            </a:tbl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F49A6B-3CB2-4BEE-8CC4-9E4FFCBF8D4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639" y="1700125"/>
            <a:ext cx="4196854" cy="3179401"/>
          </a:xfrm>
        </p:spPr>
        <p:txBody>
          <a:bodyPr>
            <a:normAutofit/>
          </a:bodyPr>
          <a:lstStyle/>
          <a:p>
            <a:r>
              <a:rPr lang="de-DE" sz="1400" dirty="0" err="1">
                <a:latin typeface="Open Sans"/>
              </a:rPr>
              <a:t>Based</a:t>
            </a:r>
            <a:r>
              <a:rPr lang="de-DE" sz="1400" dirty="0">
                <a:latin typeface="Open Sans"/>
              </a:rPr>
              <a:t> on </a:t>
            </a:r>
            <a:r>
              <a:rPr lang="de-DE" sz="1400" dirty="0" err="1">
                <a:latin typeface="Open Sans"/>
              </a:rPr>
              <a:t>the</a:t>
            </a:r>
            <a:r>
              <a:rPr lang="de-DE" sz="1400" dirty="0">
                <a:latin typeface="Open Sans"/>
              </a:rPr>
              <a:t> RFM-</a:t>
            </a:r>
            <a:r>
              <a:rPr lang="de-DE" sz="1400" dirty="0" err="1">
                <a:latin typeface="Open Sans"/>
              </a:rPr>
              <a:t>scores</a:t>
            </a:r>
            <a:r>
              <a:rPr lang="de-DE" sz="1400" dirty="0">
                <a:latin typeface="Open Sans"/>
              </a:rPr>
              <a:t> and </a:t>
            </a:r>
            <a:r>
              <a:rPr lang="de-DE" sz="1400" dirty="0" err="1">
                <a:latin typeface="Open Sans"/>
              </a:rPr>
              <a:t>the</a:t>
            </a:r>
            <a:r>
              <a:rPr lang="de-DE" sz="1400" dirty="0">
                <a:latin typeface="Open Sans"/>
              </a:rPr>
              <a:t> </a:t>
            </a:r>
            <a:r>
              <a:rPr lang="de-DE" sz="1400" dirty="0" err="1">
                <a:latin typeface="Open Sans"/>
              </a:rPr>
              <a:t>elbow</a:t>
            </a:r>
            <a:r>
              <a:rPr lang="de-DE" sz="1400" dirty="0">
                <a:latin typeface="Open Sans"/>
              </a:rPr>
              <a:t> </a:t>
            </a:r>
            <a:r>
              <a:rPr lang="de-DE" sz="1400" dirty="0" err="1">
                <a:latin typeface="Open Sans"/>
              </a:rPr>
              <a:t>method</a:t>
            </a:r>
            <a:r>
              <a:rPr lang="de-DE" sz="1400" dirty="0">
                <a:latin typeface="Open Sans"/>
              </a:rPr>
              <a:t> </a:t>
            </a:r>
            <a:r>
              <a:rPr lang="de-DE" sz="1400" dirty="0" err="1">
                <a:latin typeface="Open Sans"/>
              </a:rPr>
              <a:t>the</a:t>
            </a:r>
            <a:r>
              <a:rPr lang="de-DE" sz="1400" dirty="0">
                <a:latin typeface="Open Sans"/>
              </a:rPr>
              <a:t> optimal </a:t>
            </a:r>
            <a:r>
              <a:rPr lang="de-DE" sz="1400" dirty="0" err="1">
                <a:latin typeface="Open Sans"/>
              </a:rPr>
              <a:t>amount</a:t>
            </a:r>
            <a:r>
              <a:rPr lang="de-DE" sz="1400" dirty="0">
                <a:latin typeface="Open Sans"/>
              </a:rPr>
              <a:t> </a:t>
            </a:r>
            <a:r>
              <a:rPr lang="de-DE" sz="1400" dirty="0" err="1">
                <a:latin typeface="Open Sans"/>
              </a:rPr>
              <a:t>of</a:t>
            </a:r>
            <a:r>
              <a:rPr lang="de-DE" sz="1400" dirty="0">
                <a:latin typeface="Open Sans"/>
              </a:rPr>
              <a:t> </a:t>
            </a:r>
            <a:r>
              <a:rPr lang="de-DE" sz="1400" dirty="0" err="1">
                <a:latin typeface="Open Sans"/>
              </a:rPr>
              <a:t>clusters</a:t>
            </a:r>
            <a:r>
              <a:rPr lang="de-DE" sz="1400" dirty="0">
                <a:latin typeface="Open Sans"/>
              </a:rPr>
              <a:t> </a:t>
            </a:r>
            <a:r>
              <a:rPr lang="de-DE" sz="1400" dirty="0" err="1">
                <a:latin typeface="Open Sans"/>
              </a:rPr>
              <a:t>are</a:t>
            </a:r>
            <a:r>
              <a:rPr lang="de-DE" sz="1400" dirty="0">
                <a:latin typeface="Open Sans"/>
              </a:rPr>
              <a:t> 4</a:t>
            </a:r>
          </a:p>
          <a:p>
            <a:pPr lvl="1"/>
            <a:r>
              <a:rPr lang="de-DE" sz="1400" b="1" dirty="0">
                <a:latin typeface="Open Sans"/>
              </a:rPr>
              <a:t>A </a:t>
            </a:r>
            <a:r>
              <a:rPr lang="de-DE" sz="1400" dirty="0">
                <a:latin typeface="Open Sans"/>
              </a:rPr>
              <a:t>=</a:t>
            </a:r>
            <a:r>
              <a:rPr lang="de-DE" sz="1400" b="1" dirty="0">
                <a:latin typeface="Open Sans"/>
              </a:rPr>
              <a:t> </a:t>
            </a:r>
            <a:r>
              <a:rPr lang="en-US" sz="1400" dirty="0">
                <a:latin typeface="Open Sans"/>
              </a:rPr>
              <a:t>top customers: most recent, high frequency and spend the most</a:t>
            </a:r>
            <a:endParaRPr lang="de-DE" sz="1400" dirty="0">
              <a:latin typeface="Open Sans"/>
            </a:endParaRPr>
          </a:p>
          <a:p>
            <a:pPr lvl="1"/>
            <a:r>
              <a:rPr lang="de-DE" sz="1400" b="1" dirty="0">
                <a:latin typeface="Open Sans"/>
              </a:rPr>
              <a:t>B </a:t>
            </a:r>
            <a:r>
              <a:rPr lang="de-DE" sz="1400" dirty="0">
                <a:latin typeface="Open Sans"/>
              </a:rPr>
              <a:t>= </a:t>
            </a:r>
            <a:r>
              <a:rPr lang="en-US" sz="1400" dirty="0">
                <a:latin typeface="Open Sans"/>
              </a:rPr>
              <a:t>potential top customers: don't buy often, but bought recently and spend large amount of money</a:t>
            </a:r>
          </a:p>
          <a:p>
            <a:pPr lvl="1"/>
            <a:r>
              <a:rPr lang="en-US" sz="1400" b="1" dirty="0">
                <a:latin typeface="Open Sans"/>
              </a:rPr>
              <a:t>C </a:t>
            </a:r>
            <a:r>
              <a:rPr lang="en-US" sz="1400" dirty="0">
                <a:latin typeface="Open Sans"/>
              </a:rPr>
              <a:t>= occasionally customers: customer don't buy often, spend small amount of money, but bought recently</a:t>
            </a:r>
          </a:p>
          <a:p>
            <a:pPr lvl="1"/>
            <a:r>
              <a:rPr lang="en-US" sz="1400" b="1" dirty="0">
                <a:latin typeface="Open Sans"/>
              </a:rPr>
              <a:t>D</a:t>
            </a:r>
            <a:r>
              <a:rPr lang="en-US" sz="1400" dirty="0">
                <a:latin typeface="Open Sans"/>
              </a:rPr>
              <a:t> = churning out: low recency, low frequency and spend the least</a:t>
            </a:r>
          </a:p>
          <a:p>
            <a:pPr marL="609600" lvl="1" indent="0">
              <a:buNone/>
            </a:pPr>
            <a:endParaRPr lang="en-US" sz="1400" dirty="0">
              <a:latin typeface="Open Sans"/>
            </a:endParaRPr>
          </a:p>
          <a:p>
            <a:pPr lvl="1"/>
            <a:endParaRPr lang="de-DE" sz="1400" dirty="0">
              <a:latin typeface="Open Sans"/>
            </a:endParaRP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4E23B8-7751-4BB1-A903-3F5FFD3CC734}"/>
              </a:ext>
            </a:extLst>
          </p:cNvPr>
          <p:cNvSpPr txBox="1"/>
          <p:nvPr/>
        </p:nvSpPr>
        <p:spPr>
          <a:xfrm>
            <a:off x="5165884" y="1909125"/>
            <a:ext cx="33067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Table 2: </a:t>
            </a:r>
            <a:r>
              <a:rPr lang="en-US" dirty="0"/>
              <a:t>A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verage RFM-scores in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clusters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4382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Bildschirmpräsentation (16:9)</PresentationFormat>
  <Paragraphs>204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User</cp:lastModifiedBy>
  <cp:revision>32</cp:revision>
  <dcterms:modified xsi:type="dcterms:W3CDTF">2020-10-21T13:33:13Z</dcterms:modified>
</cp:coreProperties>
</file>