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9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1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8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CF2E-E811-564D-9C70-F252E7528641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3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3410" y="5850051"/>
            <a:ext cx="8793197" cy="406541"/>
          </a:xfrm>
        </p:spPr>
        <p:txBody>
          <a:bodyPr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    , study agent administration; IV, </a:t>
            </a:r>
            <a:r>
              <a:rPr lang="en-US" sz="1000" dirty="0" smtClean="0">
                <a:solidFill>
                  <a:schemeClr val="tx1"/>
                </a:solidFill>
                <a:latin typeface="Arial"/>
                <a:cs typeface="Arial"/>
              </a:rPr>
              <a:t>intravenous; </a:t>
            </a:r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PE, primary endpoint; R, randomization; RR, </a:t>
            </a: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rerandomization</a:t>
            </a:r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 (only for subjects receiving </a:t>
            </a:r>
            <a:r>
              <a:rPr lang="en-US" sz="1000" dirty="0" err="1">
                <a:solidFill>
                  <a:schemeClr val="tx1"/>
                </a:solidFill>
                <a:latin typeface="Arial"/>
                <a:cs typeface="Arial"/>
              </a:rPr>
              <a:t>ustekinumab</a:t>
            </a:r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 induction therapy); SC, subcutaneous; TNF, tumor necrosis factor α.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2951240" y="7051581"/>
            <a:ext cx="5564777" cy="2462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Adapted from Sandborn, et al. </a:t>
            </a:r>
            <a:r>
              <a:rPr lang="en-US" i="1" smtClean="0">
                <a:solidFill>
                  <a:srgbClr val="000000"/>
                </a:solidFill>
              </a:rPr>
              <a:t>N </a:t>
            </a:r>
            <a:r>
              <a:rPr lang="en-US" i="1" smtClean="0"/>
              <a:t>Engl J Med </a:t>
            </a:r>
            <a:r>
              <a:rPr lang="en-US" smtClean="0"/>
              <a:t>2012;367:1519-28.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8406" y="808224"/>
            <a:ext cx="8909008" cy="3372128"/>
            <a:chOff x="148406" y="1535544"/>
            <a:chExt cx="8434313" cy="3043655"/>
          </a:xfrm>
        </p:grpSpPr>
        <p:sp>
          <p:nvSpPr>
            <p:cNvPr id="7" name="Rectangle 6"/>
            <p:cNvSpPr/>
            <p:nvPr/>
          </p:nvSpPr>
          <p:spPr>
            <a:xfrm>
              <a:off x="148406" y="1535544"/>
              <a:ext cx="8434313" cy="304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566" y="1775863"/>
              <a:ext cx="1170390" cy="416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/>
                  <a:cs typeface="Arial"/>
                </a:rPr>
                <a:t>Induction</a:t>
              </a:r>
            </a:p>
            <a:p>
              <a:r>
                <a:rPr lang="en-US" sz="1200" b="1" dirty="0">
                  <a:latin typeface="Arial"/>
                  <a:cs typeface="Arial"/>
                </a:rPr>
                <a:t>randomization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09651" y="1775863"/>
              <a:ext cx="1368981" cy="416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/>
                  <a:cs typeface="Arial"/>
                </a:rPr>
                <a:t>Week 6 </a:t>
              </a:r>
            </a:p>
            <a:p>
              <a:r>
                <a:rPr lang="en-US" sz="1200" b="1" dirty="0">
                  <a:latin typeface="Arial"/>
                  <a:cs typeface="Arial"/>
                </a:rPr>
                <a:t>Response Status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25863" y="1960529"/>
              <a:ext cx="686420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/>
                  <a:cs typeface="Arial"/>
                </a:rPr>
                <a:t>Week 8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80566" y="3092686"/>
              <a:ext cx="371506" cy="362880"/>
              <a:chOff x="933083" y="2637580"/>
              <a:chExt cx="371506" cy="36288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933083" y="2637580"/>
                <a:ext cx="371506" cy="362880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53063" y="2652030"/>
                <a:ext cx="351525" cy="305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Arial"/>
                    <a:cs typeface="Arial"/>
                  </a:rPr>
                  <a:t>R 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21060" y="2690003"/>
              <a:ext cx="879439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Placebo </a:t>
              </a:r>
              <a:r>
                <a:rPr lang="en-US" sz="1200" dirty="0" smtClean="0">
                  <a:latin typeface="Arial"/>
                  <a:cs typeface="Arial"/>
                </a:rPr>
                <a:t>IV  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72662" y="3583371"/>
              <a:ext cx="1206788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Ustekinumab</a:t>
              </a:r>
              <a:r>
                <a:rPr lang="en-US" sz="1200" dirty="0">
                  <a:latin typeface="Arial"/>
                  <a:cs typeface="Arial"/>
                </a:rPr>
                <a:t> </a:t>
              </a:r>
              <a:r>
                <a:rPr lang="en-US" sz="1200" dirty="0" smtClean="0">
                  <a:latin typeface="Arial"/>
                  <a:cs typeface="Arial"/>
                </a:rPr>
                <a:t>IV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4" name="Straight Connector 13"/>
            <p:cNvCxnSpPr>
              <a:stCxn id="12" idx="1"/>
              <a:endCxn id="48" idx="3"/>
            </p:cNvCxnSpPr>
            <p:nvPr/>
          </p:nvCxnSpPr>
          <p:spPr>
            <a:xfrm flipH="1">
              <a:off x="752071" y="2815012"/>
              <a:ext cx="568989" cy="444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1"/>
              <a:endCxn id="48" idx="3"/>
            </p:cNvCxnSpPr>
            <p:nvPr/>
          </p:nvCxnSpPr>
          <p:spPr>
            <a:xfrm flipH="1" flipV="1">
              <a:off x="752071" y="3259924"/>
              <a:ext cx="420592" cy="4484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47370" y="2828243"/>
              <a:ext cx="65468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102059" y="2612243"/>
              <a:ext cx="207352" cy="2162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102059" y="2828503"/>
              <a:ext cx="207352" cy="1384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09411" y="2413004"/>
              <a:ext cx="141382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In clinical response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09411" y="2842403"/>
              <a:ext cx="1672902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Not in clinical response</a:t>
              </a:r>
            </a:p>
          </p:txBody>
        </p:sp>
        <p:cxnSp>
          <p:nvCxnSpPr>
            <p:cNvPr id="21" name="Straight Connector 20"/>
            <p:cNvCxnSpPr>
              <a:stCxn id="13" idx="3"/>
            </p:cNvCxnSpPr>
            <p:nvPr/>
          </p:nvCxnSpPr>
          <p:spPr>
            <a:xfrm>
              <a:off x="2379451" y="3708380"/>
              <a:ext cx="722609" cy="1217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102059" y="3720557"/>
              <a:ext cx="207352" cy="1384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102059" y="3505026"/>
              <a:ext cx="207352" cy="2162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09411" y="3366526"/>
              <a:ext cx="141382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In clinical response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09411" y="3803789"/>
              <a:ext cx="1672902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Not in clinical response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950946" y="2551763"/>
              <a:ext cx="63933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5673" y="3004481"/>
              <a:ext cx="52460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705008" y="2400984"/>
              <a:ext cx="944174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Placebo SC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05008" y="2845782"/>
              <a:ext cx="2724379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Arial"/>
                  <a:cs typeface="Arial"/>
                </a:rPr>
                <a:t>Ustekinumab</a:t>
              </a:r>
              <a:r>
                <a:rPr lang="en-US" sz="1200" dirty="0">
                  <a:latin typeface="Arial"/>
                  <a:cs typeface="Arial"/>
                </a:rPr>
                <a:t> 270 mg SC </a:t>
              </a:r>
              <a:r>
                <a:rPr lang="en-US" sz="1200" dirty="0">
                  <a:latin typeface="Arial"/>
                  <a:cs typeface="Arial"/>
                  <a:sym typeface="Wingdings"/>
                </a:rPr>
                <a:t> 90 mg SC*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950946" y="3513984"/>
              <a:ext cx="63933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82313" y="3942289"/>
              <a:ext cx="60796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5730928" y="3278100"/>
              <a:ext cx="446850" cy="390092"/>
              <a:chOff x="959003" y="2832460"/>
              <a:chExt cx="446850" cy="32527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59003" y="2832460"/>
                <a:ext cx="395013" cy="325276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61704" y="2879095"/>
                <a:ext cx="444149" cy="208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RR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730928" y="3773677"/>
              <a:ext cx="446850" cy="390092"/>
              <a:chOff x="959003" y="2832460"/>
              <a:chExt cx="446850" cy="32527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59003" y="2832460"/>
                <a:ext cx="395013" cy="325276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61704" y="2879095"/>
                <a:ext cx="444149" cy="208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RR</a:t>
                </a:r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 flipV="1">
              <a:off x="6125941" y="3357411"/>
              <a:ext cx="233271" cy="1105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41092" y="3477036"/>
              <a:ext cx="218120" cy="1660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24652" y="3167806"/>
              <a:ext cx="880062" cy="23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Placebo SC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4652" y="3486492"/>
              <a:ext cx="1585101" cy="23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Ustekinumab</a:t>
              </a:r>
              <a:r>
                <a:rPr lang="en-US" sz="1100" dirty="0">
                  <a:latin typeface="Arial"/>
                  <a:cs typeface="Arial"/>
                </a:rPr>
                <a:t> </a:t>
              </a:r>
              <a:r>
                <a:rPr lang="en-US" sz="1100" dirty="0">
                  <a:latin typeface="Arial"/>
                  <a:cs typeface="Arial"/>
                  <a:sym typeface="Wingdings"/>
                </a:rPr>
                <a:t>90 mg SC</a:t>
              </a:r>
              <a:endParaRPr lang="en-US" sz="1100" dirty="0">
                <a:latin typeface="Arial"/>
                <a:cs typeface="Arial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134581" y="3819076"/>
              <a:ext cx="233271" cy="1105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25941" y="3952804"/>
              <a:ext cx="218120" cy="1660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321532" y="3730822"/>
              <a:ext cx="880062" cy="23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Placebo SC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4652" y="4032964"/>
              <a:ext cx="1585101" cy="23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Ustekinumab</a:t>
              </a:r>
              <a:r>
                <a:rPr lang="en-US" sz="1100" dirty="0">
                  <a:latin typeface="Arial"/>
                  <a:cs typeface="Arial"/>
                </a:rPr>
                <a:t> </a:t>
              </a:r>
              <a:r>
                <a:rPr lang="en-US" sz="1100" dirty="0">
                  <a:latin typeface="Arial"/>
                  <a:cs typeface="Arial"/>
                  <a:sym typeface="Wingdings"/>
                </a:rPr>
                <a:t>90 mg SC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039" y="1581396"/>
              <a:ext cx="291266" cy="277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/>
                  <a:cs typeface="Arial"/>
                </a:rPr>
                <a:t>A</a:t>
              </a:r>
            </a:p>
          </p:txBody>
        </p:sp>
      </p:grpSp>
      <p:sp>
        <p:nvSpPr>
          <p:cNvPr id="49" name="Up Arrow 48"/>
          <p:cNvSpPr/>
          <p:nvPr/>
        </p:nvSpPr>
        <p:spPr>
          <a:xfrm>
            <a:off x="338518" y="5941155"/>
            <a:ext cx="97828" cy="119368"/>
          </a:xfrm>
          <a:prstGeom prst="up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8406" y="4229487"/>
            <a:ext cx="8909008" cy="16246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54111" y="3944040"/>
            <a:ext cx="9011666" cy="1847836"/>
            <a:chOff x="154111" y="4220915"/>
            <a:chExt cx="8531501" cy="1667841"/>
          </a:xfrm>
        </p:grpSpPr>
        <p:sp>
          <p:nvSpPr>
            <p:cNvPr id="52" name="Rectangle 51"/>
            <p:cNvSpPr/>
            <p:nvPr/>
          </p:nvSpPr>
          <p:spPr>
            <a:xfrm>
              <a:off x="394918" y="4220915"/>
              <a:ext cx="235530" cy="250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*</a:t>
              </a:r>
              <a:r>
                <a:rPr lang="en-US" sz="1000" dirty="0">
                  <a:effectLst/>
                  <a:latin typeface="Arial"/>
                  <a:cs typeface="Arial"/>
                </a:rPr>
                <a:t> </a:t>
              </a: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3436" y="4234155"/>
              <a:ext cx="8147442" cy="208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/>
                  <a:cs typeface="Arial"/>
                </a:rPr>
                <a:t>Subjects receiving placebo at Week 0 who were not in clinical response at Week 6 received </a:t>
              </a:r>
              <a:r>
                <a:rPr lang="en-US" sz="900" dirty="0" err="1">
                  <a:latin typeface="Arial"/>
                  <a:cs typeface="Arial"/>
                </a:rPr>
                <a:t>ustekinumab</a:t>
              </a:r>
              <a:r>
                <a:rPr lang="en-US" sz="900" dirty="0">
                  <a:latin typeface="Arial"/>
                  <a:cs typeface="Arial"/>
                </a:rPr>
                <a:t> 270 mg SC and 90 mg SC at Weeks 8 and 16, respectively.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690700" y="4976640"/>
              <a:ext cx="7421941" cy="17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90700" y="4933440"/>
              <a:ext cx="0" cy="164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447876" y="4930320"/>
              <a:ext cx="0" cy="164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824907" y="4933440"/>
              <a:ext cx="0" cy="164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87773" y="4933440"/>
              <a:ext cx="0" cy="164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584025" y="4930320"/>
              <a:ext cx="0" cy="164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771784" y="4933440"/>
              <a:ext cx="0" cy="164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8112641" y="4933440"/>
              <a:ext cx="0" cy="164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54111" y="5120140"/>
              <a:ext cx="482969" cy="222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/>
                  <a:cs typeface="Arial"/>
                </a:rPr>
                <a:t>Week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0098" y="5106240"/>
              <a:ext cx="25585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12750" y="5120140"/>
              <a:ext cx="25585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89781" y="5120140"/>
              <a:ext cx="25585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52647" y="5120400"/>
              <a:ext cx="25585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48899" y="5120400"/>
              <a:ext cx="336877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93865" y="5123059"/>
              <a:ext cx="336877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934722" y="5123059"/>
              <a:ext cx="336877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70" name="Up Arrow 69"/>
            <p:cNvSpPr/>
            <p:nvPr/>
          </p:nvSpPr>
          <p:spPr>
            <a:xfrm>
              <a:off x="643226" y="5383239"/>
              <a:ext cx="90674" cy="215481"/>
            </a:xfrm>
            <a:prstGeom prst="up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Up Arrow 70"/>
            <p:cNvSpPr/>
            <p:nvPr/>
          </p:nvSpPr>
          <p:spPr>
            <a:xfrm>
              <a:off x="2134826" y="5383239"/>
              <a:ext cx="90674" cy="215481"/>
            </a:xfrm>
            <a:prstGeom prst="up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Up Arrow 71"/>
            <p:cNvSpPr/>
            <p:nvPr/>
          </p:nvSpPr>
          <p:spPr>
            <a:xfrm>
              <a:off x="3574586" y="5383239"/>
              <a:ext cx="90674" cy="215481"/>
            </a:xfrm>
            <a:prstGeom prst="up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2818" y="5626767"/>
              <a:ext cx="312476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IV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05461" y="5628894"/>
              <a:ext cx="37721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SC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06295" y="5626767"/>
              <a:ext cx="37721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SC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96028" y="5367887"/>
              <a:ext cx="1373294" cy="520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Major secondary endpoints,</a:t>
              </a:r>
            </a:p>
            <a:p>
              <a:pPr algn="ctr"/>
              <a:r>
                <a:rPr lang="en-US" sz="1050" dirty="0">
                  <a:latin typeface="Arial"/>
                  <a:cs typeface="Arial"/>
                </a:rPr>
                <a:t>maintenance phase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12318" y="5367887"/>
              <a:ext cx="1373294" cy="375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Final efficacy and safety follow-up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2983" y="4832182"/>
              <a:ext cx="297302" cy="277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endParaRPr lang="en-US" sz="12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307180" y="4832182"/>
              <a:ext cx="288195" cy="277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endParaRPr lang="en-US" sz="12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84211" y="4832182"/>
              <a:ext cx="288195" cy="277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endParaRPr lang="en-US" sz="12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28425" y="4832182"/>
              <a:ext cx="288195" cy="277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endParaRPr lang="en-US" sz="12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306179" y="4582238"/>
              <a:ext cx="2037313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Arial"/>
                  <a:cs typeface="Arial"/>
                </a:rPr>
                <a:t>X </a:t>
              </a:r>
              <a:r>
                <a:rPr lang="en-US" sz="1200" b="1" dirty="0">
                  <a:latin typeface="Arial"/>
                  <a:cs typeface="Arial"/>
                </a:rPr>
                <a:t>= Fecal sample collected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26541" y="4610699"/>
              <a:ext cx="286012" cy="260402"/>
              <a:chOff x="933084" y="2868476"/>
              <a:chExt cx="371507" cy="362879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933084" y="2868476"/>
                <a:ext cx="371507" cy="362879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52165" y="2886244"/>
                <a:ext cx="340971" cy="309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/>
                    <a:cs typeface="Arial"/>
                  </a:rPr>
                  <a:t>R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014962" y="4610701"/>
              <a:ext cx="350179" cy="260400"/>
              <a:chOff x="894368" y="2868479"/>
              <a:chExt cx="454854" cy="36288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933084" y="2868479"/>
                <a:ext cx="371506" cy="362880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94368" y="2886244"/>
                <a:ext cx="454854" cy="309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/>
                    <a:cs typeface="Arial"/>
                  </a:rPr>
                  <a:t>RR</a:t>
                </a: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649725" y="4621780"/>
              <a:ext cx="352977" cy="23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PE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5039" y="4472460"/>
              <a:ext cx="297573" cy="277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/>
                  <a:cs typeface="Arial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13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183</Words>
  <Application>Microsoft Macintosh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Doherty</dc:creator>
  <cp:lastModifiedBy>Matt Doherty</cp:lastModifiedBy>
  <cp:revision>4</cp:revision>
  <dcterms:created xsi:type="dcterms:W3CDTF">2017-06-12T18:03:59Z</dcterms:created>
  <dcterms:modified xsi:type="dcterms:W3CDTF">2017-06-12T22:07:15Z</dcterms:modified>
</cp:coreProperties>
</file>