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CF2E-E811-564D-9C70-F252E7528641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2E23-C763-2F45-8641-47922BFF0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9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CF2E-E811-564D-9C70-F252E7528641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2E23-C763-2F45-8641-47922BFF0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7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CF2E-E811-564D-9C70-F252E7528641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2E23-C763-2F45-8641-47922BFF0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CF2E-E811-564D-9C70-F252E7528641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2E23-C763-2F45-8641-47922BFF0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6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CF2E-E811-564D-9C70-F252E7528641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2E23-C763-2F45-8641-47922BFF0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1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CF2E-E811-564D-9C70-F252E7528641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2E23-C763-2F45-8641-47922BFF0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9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CF2E-E811-564D-9C70-F252E7528641}" type="datetimeFigureOut">
              <a:rPr lang="en-US" smtClean="0"/>
              <a:t>6/23/17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2E23-C763-2F45-8641-47922BFF0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CF2E-E811-564D-9C70-F252E7528641}" type="datetimeFigureOut">
              <a:rPr lang="en-US" smtClean="0"/>
              <a:t>6/23/17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2E23-C763-2F45-8641-47922BFF0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0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CF2E-E811-564D-9C70-F252E7528641}" type="datetimeFigureOut">
              <a:rPr lang="en-US" smtClean="0"/>
              <a:t>6/23/17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2E23-C763-2F45-8641-47922BFF0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8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CF2E-E811-564D-9C70-F252E7528641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2E23-C763-2F45-8641-47922BFF0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0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CF2E-E811-564D-9C70-F252E7528641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12E23-C763-2F45-8641-47922BFF0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4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FCF2E-E811-564D-9C70-F252E7528641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12E23-C763-2F45-8641-47922BFF0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3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 txBox="1">
            <a:spLocks/>
          </p:cNvSpPr>
          <p:nvPr/>
        </p:nvSpPr>
        <p:spPr>
          <a:xfrm>
            <a:off x="2951240" y="7051581"/>
            <a:ext cx="5564777" cy="24622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Adapted from </a:t>
            </a:r>
            <a:r>
              <a:rPr lang="en-US" dirty="0" err="1" smtClean="0"/>
              <a:t>Sandborn</a:t>
            </a:r>
            <a:r>
              <a:rPr lang="en-US" dirty="0" smtClean="0"/>
              <a:t>, et al. </a:t>
            </a:r>
            <a:r>
              <a:rPr lang="en-US" i="1" dirty="0" smtClean="0">
                <a:solidFill>
                  <a:srgbClr val="000000"/>
                </a:solidFill>
              </a:rPr>
              <a:t>N </a:t>
            </a:r>
            <a:r>
              <a:rPr lang="en-US" i="1" dirty="0" err="1" smtClean="0"/>
              <a:t>Engl</a:t>
            </a:r>
            <a:r>
              <a:rPr lang="en-US" i="1" dirty="0" smtClean="0"/>
              <a:t> J Med </a:t>
            </a:r>
            <a:r>
              <a:rPr lang="en-US" dirty="0" smtClean="0"/>
              <a:t>2012;367:1519-28.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48406" y="808224"/>
            <a:ext cx="8909008" cy="3372128"/>
            <a:chOff x="148406" y="1535544"/>
            <a:chExt cx="8434313" cy="3043655"/>
          </a:xfrm>
        </p:grpSpPr>
        <p:sp>
          <p:nvSpPr>
            <p:cNvPr id="7" name="Rectangle 6"/>
            <p:cNvSpPr/>
            <p:nvPr/>
          </p:nvSpPr>
          <p:spPr>
            <a:xfrm>
              <a:off x="148406" y="1535544"/>
              <a:ext cx="8434313" cy="304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0566" y="1775863"/>
              <a:ext cx="1170390" cy="416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/>
                  <a:cs typeface="Arial"/>
                </a:rPr>
                <a:t>Induction</a:t>
              </a:r>
            </a:p>
            <a:p>
              <a:r>
                <a:rPr lang="en-US" sz="1200" b="1" dirty="0">
                  <a:latin typeface="Arial"/>
                  <a:cs typeface="Arial"/>
                </a:rPr>
                <a:t>randomization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09651" y="1775863"/>
              <a:ext cx="1368981" cy="416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/>
                  <a:cs typeface="Arial"/>
                </a:rPr>
                <a:t>Week 6 </a:t>
              </a:r>
            </a:p>
            <a:p>
              <a:r>
                <a:rPr lang="en-US" sz="1200" b="1" dirty="0">
                  <a:latin typeface="Arial"/>
                  <a:cs typeface="Arial"/>
                </a:rPr>
                <a:t>Response Status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25863" y="1960529"/>
              <a:ext cx="686420" cy="250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/>
                  <a:cs typeface="Arial"/>
                </a:rPr>
                <a:t>Week 8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80566" y="3092686"/>
              <a:ext cx="371506" cy="362880"/>
              <a:chOff x="933083" y="2637580"/>
              <a:chExt cx="371506" cy="362880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933083" y="2637580"/>
                <a:ext cx="371506" cy="362880"/>
              </a:xfrm>
              <a:prstGeom prst="ellipse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Arial"/>
                  <a:cs typeface="Arial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953063" y="2652030"/>
                <a:ext cx="351525" cy="305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Arial"/>
                    <a:cs typeface="Arial"/>
                  </a:rPr>
                  <a:t>R </a:t>
                </a:r>
                <a:endParaRPr lang="en-US" sz="1600" dirty="0">
                  <a:latin typeface="Arial"/>
                  <a:cs typeface="Arial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321060" y="2690003"/>
              <a:ext cx="879439" cy="250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Placebo </a:t>
              </a:r>
              <a:r>
                <a:rPr lang="en-US" sz="1200" dirty="0" smtClean="0">
                  <a:latin typeface="Arial"/>
                  <a:cs typeface="Arial"/>
                </a:rPr>
                <a:t>IV  </a:t>
              </a: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72662" y="3583371"/>
              <a:ext cx="1206788" cy="250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/>
                  <a:cs typeface="Arial"/>
                </a:rPr>
                <a:t>Ustekinumab</a:t>
              </a:r>
              <a:r>
                <a:rPr lang="en-US" sz="1200" dirty="0">
                  <a:latin typeface="Arial"/>
                  <a:cs typeface="Arial"/>
                </a:rPr>
                <a:t> </a:t>
              </a:r>
              <a:r>
                <a:rPr lang="en-US" sz="1200" dirty="0" smtClean="0">
                  <a:latin typeface="Arial"/>
                  <a:cs typeface="Arial"/>
                </a:rPr>
                <a:t>IV</a:t>
              </a:r>
              <a:endParaRPr lang="en-US" sz="1200" dirty="0">
                <a:latin typeface="Arial"/>
                <a:cs typeface="Arial"/>
              </a:endParaRPr>
            </a:p>
          </p:txBody>
        </p:sp>
        <p:cxnSp>
          <p:nvCxnSpPr>
            <p:cNvPr id="14" name="Straight Connector 13"/>
            <p:cNvCxnSpPr>
              <a:stCxn id="12" idx="1"/>
              <a:endCxn id="48" idx="3"/>
            </p:cNvCxnSpPr>
            <p:nvPr/>
          </p:nvCxnSpPr>
          <p:spPr>
            <a:xfrm flipH="1">
              <a:off x="752071" y="2815012"/>
              <a:ext cx="568989" cy="44491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3" idx="1"/>
              <a:endCxn id="48" idx="3"/>
            </p:cNvCxnSpPr>
            <p:nvPr/>
          </p:nvCxnSpPr>
          <p:spPr>
            <a:xfrm flipH="1" flipV="1">
              <a:off x="752071" y="3259924"/>
              <a:ext cx="420592" cy="44845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447370" y="2828243"/>
              <a:ext cx="654689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102059" y="2612243"/>
              <a:ext cx="207352" cy="2162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102059" y="2828503"/>
              <a:ext cx="207352" cy="13849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309411" y="2413004"/>
              <a:ext cx="1413821" cy="250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In clinical response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09411" y="2842403"/>
              <a:ext cx="1672902" cy="250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Not in clinical response</a:t>
              </a:r>
            </a:p>
          </p:txBody>
        </p:sp>
        <p:cxnSp>
          <p:nvCxnSpPr>
            <p:cNvPr id="21" name="Straight Connector 20"/>
            <p:cNvCxnSpPr>
              <a:stCxn id="13" idx="3"/>
            </p:cNvCxnSpPr>
            <p:nvPr/>
          </p:nvCxnSpPr>
          <p:spPr>
            <a:xfrm>
              <a:off x="2379451" y="3708380"/>
              <a:ext cx="722609" cy="1217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102059" y="3720557"/>
              <a:ext cx="207352" cy="13849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102059" y="3505026"/>
              <a:ext cx="207352" cy="2162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309411" y="3366526"/>
              <a:ext cx="1413821" cy="250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In clinical response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09411" y="3803789"/>
              <a:ext cx="1672902" cy="250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Not in clinical response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4950946" y="2551763"/>
              <a:ext cx="639335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065673" y="3004481"/>
              <a:ext cx="52460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705008" y="2400984"/>
              <a:ext cx="944174" cy="250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Placebo SC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05008" y="2845782"/>
              <a:ext cx="2724379" cy="250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Arial"/>
                  <a:cs typeface="Arial"/>
                </a:rPr>
                <a:t>Ustekinumab</a:t>
              </a:r>
              <a:r>
                <a:rPr lang="en-US" sz="1200" dirty="0">
                  <a:latin typeface="Arial"/>
                  <a:cs typeface="Arial"/>
                </a:rPr>
                <a:t> 270 mg SC </a:t>
              </a:r>
              <a:r>
                <a:rPr lang="en-US" sz="1200" dirty="0">
                  <a:latin typeface="Arial"/>
                  <a:cs typeface="Arial"/>
                  <a:sym typeface="Wingdings"/>
                </a:rPr>
                <a:t> 90 </a:t>
              </a:r>
              <a:r>
                <a:rPr lang="en-US" sz="1200">
                  <a:latin typeface="Arial"/>
                  <a:cs typeface="Arial"/>
                  <a:sym typeface="Wingdings"/>
                </a:rPr>
                <a:t>mg </a:t>
              </a:r>
              <a:r>
                <a:rPr lang="en-US" sz="1200" smtClean="0">
                  <a:latin typeface="Arial"/>
                  <a:cs typeface="Arial"/>
                  <a:sym typeface="Wingdings"/>
                </a:rPr>
                <a:t>SC</a:t>
              </a:r>
              <a:endParaRPr lang="en-US" sz="1200" dirty="0">
                <a:latin typeface="Arial"/>
                <a:cs typeface="Arial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4950946" y="3513984"/>
              <a:ext cx="639335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982313" y="3942289"/>
              <a:ext cx="60796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5730928" y="3278100"/>
              <a:ext cx="446850" cy="390092"/>
              <a:chOff x="959003" y="2832460"/>
              <a:chExt cx="446850" cy="325276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59003" y="2832460"/>
                <a:ext cx="395013" cy="325276"/>
              </a:xfrm>
              <a:prstGeom prst="ellipse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Arial"/>
                  <a:cs typeface="Arial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961704" y="2879095"/>
                <a:ext cx="444149" cy="208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/>
                    <a:cs typeface="Arial"/>
                  </a:rPr>
                  <a:t>RR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730928" y="3773677"/>
              <a:ext cx="446850" cy="390092"/>
              <a:chOff x="959003" y="2832460"/>
              <a:chExt cx="446850" cy="325276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959003" y="2832460"/>
                <a:ext cx="395013" cy="325276"/>
              </a:xfrm>
              <a:prstGeom prst="ellipse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Arial"/>
                  <a:cs typeface="Arial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961704" y="2879095"/>
                <a:ext cx="444149" cy="208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/>
                    <a:cs typeface="Arial"/>
                  </a:rPr>
                  <a:t>RR</a:t>
                </a:r>
              </a:p>
            </p:txBody>
          </p:sp>
        </p:grpSp>
        <p:cxnSp>
          <p:nvCxnSpPr>
            <p:cNvPr id="34" name="Straight Connector 33"/>
            <p:cNvCxnSpPr/>
            <p:nvPr/>
          </p:nvCxnSpPr>
          <p:spPr>
            <a:xfrm flipV="1">
              <a:off x="6125941" y="3357411"/>
              <a:ext cx="233271" cy="11051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141092" y="3477036"/>
              <a:ext cx="218120" cy="16609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324652" y="3167806"/>
              <a:ext cx="880062" cy="236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/>
                  <a:cs typeface="Arial"/>
                </a:rPr>
                <a:t>Placebo SC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24652" y="3486492"/>
              <a:ext cx="1585101" cy="236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latin typeface="Arial"/>
                  <a:cs typeface="Arial"/>
                </a:rPr>
                <a:t>Ustekinumab</a:t>
              </a:r>
              <a:r>
                <a:rPr lang="en-US" sz="1100" dirty="0">
                  <a:latin typeface="Arial"/>
                  <a:cs typeface="Arial"/>
                </a:rPr>
                <a:t> </a:t>
              </a:r>
              <a:r>
                <a:rPr lang="en-US" sz="1100" dirty="0">
                  <a:latin typeface="Arial"/>
                  <a:cs typeface="Arial"/>
                  <a:sym typeface="Wingdings"/>
                </a:rPr>
                <a:t>90 mg SC</a:t>
              </a:r>
              <a:endParaRPr lang="en-US" sz="1100" dirty="0">
                <a:latin typeface="Arial"/>
                <a:cs typeface="Arial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6134581" y="3819076"/>
              <a:ext cx="233271" cy="11051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125941" y="3952804"/>
              <a:ext cx="218120" cy="16609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321532" y="3730822"/>
              <a:ext cx="880062" cy="236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/>
                  <a:cs typeface="Arial"/>
                </a:rPr>
                <a:t>Placebo SC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24652" y="4032964"/>
              <a:ext cx="1585101" cy="236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latin typeface="Arial"/>
                  <a:cs typeface="Arial"/>
                </a:rPr>
                <a:t>Ustekinumab</a:t>
              </a:r>
              <a:r>
                <a:rPr lang="en-US" sz="1100" dirty="0">
                  <a:latin typeface="Arial"/>
                  <a:cs typeface="Arial"/>
                </a:rPr>
                <a:t> </a:t>
              </a:r>
              <a:r>
                <a:rPr lang="en-US" sz="1100" dirty="0">
                  <a:latin typeface="Arial"/>
                  <a:cs typeface="Arial"/>
                  <a:sym typeface="Wingdings"/>
                </a:rPr>
                <a:t>90 mg SC</a:t>
              </a:r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5039" y="1581396"/>
              <a:ext cx="291266" cy="277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/>
                  <a:cs typeface="Arial"/>
                </a:rPr>
                <a:t>A</a:t>
              </a:r>
            </a:p>
          </p:txBody>
        </p:sp>
      </p:grpSp>
      <p:sp>
        <p:nvSpPr>
          <p:cNvPr id="50" name="Rectangle 49"/>
          <p:cNvSpPr/>
          <p:nvPr/>
        </p:nvSpPr>
        <p:spPr>
          <a:xfrm>
            <a:off x="148406" y="4229487"/>
            <a:ext cx="8909008" cy="162466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54111" y="4266534"/>
            <a:ext cx="9004082" cy="1470653"/>
            <a:chOff x="154111" y="4551516"/>
            <a:chExt cx="8524329" cy="1327396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690700" y="4993921"/>
              <a:ext cx="7379773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90700" y="4933440"/>
              <a:ext cx="0" cy="1641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845475" y="4911841"/>
              <a:ext cx="0" cy="1641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493372" y="4933440"/>
              <a:ext cx="0" cy="1641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102363" y="4911841"/>
              <a:ext cx="0" cy="1641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90586" y="4942080"/>
              <a:ext cx="0" cy="1641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045738" y="4928010"/>
              <a:ext cx="0" cy="1641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54111" y="5120140"/>
              <a:ext cx="482969" cy="222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/>
                  <a:cs typeface="Arial"/>
                </a:rPr>
                <a:t>Week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60098" y="5106240"/>
              <a:ext cx="255851" cy="250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725321" y="5101358"/>
              <a:ext cx="255851" cy="250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372888" y="5120140"/>
              <a:ext cx="255851" cy="250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975103" y="5120400"/>
              <a:ext cx="255851" cy="250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15940" y="5109980"/>
              <a:ext cx="336877" cy="250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851011" y="5123059"/>
              <a:ext cx="336877" cy="250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70" name="Up Arrow 69"/>
            <p:cNvSpPr/>
            <p:nvPr/>
          </p:nvSpPr>
          <p:spPr>
            <a:xfrm>
              <a:off x="643226" y="5383239"/>
              <a:ext cx="90674" cy="215481"/>
            </a:xfrm>
            <a:prstGeom prst="upArrow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1" name="Up Arrow 70"/>
            <p:cNvSpPr/>
            <p:nvPr/>
          </p:nvSpPr>
          <p:spPr>
            <a:xfrm>
              <a:off x="3055311" y="5373076"/>
              <a:ext cx="90674" cy="215481"/>
            </a:xfrm>
            <a:prstGeom prst="upArrow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2" name="Up Arrow 71"/>
            <p:cNvSpPr/>
            <p:nvPr/>
          </p:nvSpPr>
          <p:spPr>
            <a:xfrm>
              <a:off x="5539042" y="5359996"/>
              <a:ext cx="90674" cy="215481"/>
            </a:xfrm>
            <a:prstGeom prst="upArrow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42818" y="5626767"/>
              <a:ext cx="312476" cy="250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IV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912043" y="5628894"/>
              <a:ext cx="377211" cy="250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SC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415940" y="5628895"/>
              <a:ext cx="377211" cy="250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SC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305146" y="5353063"/>
              <a:ext cx="1373294" cy="520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/>
                  <a:cs typeface="Arial"/>
                </a:rPr>
                <a:t>Major secondary endpoints,</a:t>
              </a:r>
            </a:p>
            <a:p>
              <a:pPr algn="ctr"/>
              <a:r>
                <a:rPr lang="en-US" sz="1050" dirty="0">
                  <a:latin typeface="Arial"/>
                  <a:cs typeface="Arial"/>
                </a:rPr>
                <a:t>maintenance phase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42983" y="4842064"/>
              <a:ext cx="297302" cy="305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</a:rPr>
                <a:t>X</a:t>
              </a:r>
              <a:endParaRPr lang="en-US" sz="12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703342" y="4814564"/>
              <a:ext cx="308374" cy="305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</a:rPr>
                <a:t>X</a:t>
              </a:r>
              <a:endParaRPr lang="en-US" sz="12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338929" y="4837748"/>
              <a:ext cx="308374" cy="305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</a:rPr>
                <a:t>X</a:t>
              </a:r>
              <a:endParaRPr lang="en-US" sz="12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899693" y="4838143"/>
              <a:ext cx="308374" cy="305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</a:rPr>
                <a:t>X</a:t>
              </a:r>
              <a:endParaRPr lang="en-US" sz="1200" b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306179" y="4582238"/>
              <a:ext cx="2037313" cy="250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  <a:latin typeface="Arial"/>
                  <a:cs typeface="Arial"/>
                </a:rPr>
                <a:t>X </a:t>
              </a:r>
              <a:r>
                <a:rPr lang="en-US" sz="1200" b="1" dirty="0">
                  <a:latin typeface="Arial"/>
                  <a:cs typeface="Arial"/>
                </a:rPr>
                <a:t>= Fecal sample collected</a:t>
              </a: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526541" y="4610699"/>
              <a:ext cx="286012" cy="260402"/>
              <a:chOff x="933084" y="2868476"/>
              <a:chExt cx="371507" cy="362879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933084" y="2868476"/>
                <a:ext cx="371507" cy="362879"/>
              </a:xfrm>
              <a:prstGeom prst="ellipse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Arial"/>
                  <a:cs typeface="Arial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952165" y="2886244"/>
                <a:ext cx="340971" cy="309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/>
                    <a:cs typeface="Arial"/>
                  </a:rPr>
                  <a:t>R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2925546" y="4597503"/>
              <a:ext cx="350185" cy="260400"/>
              <a:chOff x="2077144" y="2850088"/>
              <a:chExt cx="454860" cy="362880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2115716" y="2850088"/>
                <a:ext cx="371505" cy="362880"/>
              </a:xfrm>
              <a:prstGeom prst="ellipse">
                <a:avLst/>
              </a:prstGeom>
              <a:noFill/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Arial"/>
                  <a:cs typeface="Arial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077144" y="2867426"/>
                <a:ext cx="454860" cy="309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/>
                    <a:cs typeface="Arial"/>
                  </a:rPr>
                  <a:t>RR</a:t>
                </a:r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2364887" y="4621780"/>
              <a:ext cx="352977" cy="236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/>
                  <a:cs typeface="Arial"/>
                </a:rPr>
                <a:t>PE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75039" y="4551516"/>
              <a:ext cx="297573" cy="277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/>
                  <a:cs typeface="Arial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413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98</Words>
  <Application>Microsoft Macintosh PowerPoint</Application>
  <PresentationFormat>On-screen Show (4:3)</PresentationFormat>
  <Paragraphs>43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Doherty</dc:creator>
  <cp:lastModifiedBy>Matt Doherty</cp:lastModifiedBy>
  <cp:revision>8</cp:revision>
  <dcterms:created xsi:type="dcterms:W3CDTF">2017-06-12T18:03:59Z</dcterms:created>
  <dcterms:modified xsi:type="dcterms:W3CDTF">2017-06-23T18:01:15Z</dcterms:modified>
</cp:coreProperties>
</file>