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1" r:id="rId4"/>
    <p:sldId id="275" r:id="rId5"/>
    <p:sldId id="282" r:id="rId6"/>
    <p:sldId id="283" r:id="rId7"/>
    <p:sldId id="284" r:id="rId8"/>
    <p:sldId id="285" r:id="rId9"/>
    <p:sldId id="286" r:id="rId10"/>
    <p:sldId id="28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0C4DE"/>
    <a:srgbClr val="4682B4"/>
    <a:srgbClr val="F0E68C"/>
    <a:srgbClr val="98FB98"/>
    <a:srgbClr val="FFA07A"/>
    <a:srgbClr val="FF6347"/>
    <a:srgbClr val="D8BFD8"/>
    <a:srgbClr val="8B008B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99" autoAdjust="0"/>
  </p:normalViewPr>
  <p:slideViewPr>
    <p:cSldViewPr snapToGrid="0">
      <p:cViewPr varScale="1">
        <p:scale>
          <a:sx n="89" d="100"/>
          <a:sy n="89" d="100"/>
        </p:scale>
        <p:origin x="1291" y="82"/>
      </p:cViewPr>
      <p:guideLst>
        <p:guide orient="horz" pos="22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251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155A-8B9B-4938-9C39-7F2968C15032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94473-8AB4-4979-9F22-184369514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94473-8AB4-4979-9F22-184369514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3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F5ED3-3560-47B0-9A53-ADFAA27702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ADCD31-4659-4B56-8612-7440AD03FA3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6985A5-EDD9-49E9-B088-D5593BCABA4B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018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848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D2DB6-BA2F-4892-958C-D0E1814490B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9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D2DB6-BA2F-4892-958C-D0E1814490B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D2DB6-BA2F-4892-958C-D0E1814490B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D2DB6-BA2F-4892-958C-D0E1814490B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08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D2DB6-BA2F-4892-958C-D0E1814490B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8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bkgd_lowr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>
            <a:lvl1pPr algn="l">
              <a:defRPr lang="en-US" sz="2900" b="1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>
            <a:lvl1pPr algn="l">
              <a:defRPr lang="en-US" sz="2900" b="1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9294"/>
            <a:ext cx="8229600" cy="134190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5731"/>
            <a:ext cx="8229600" cy="487362"/>
          </a:xfrm>
        </p:spPr>
        <p:txBody>
          <a:bodyPr>
            <a:normAutofit/>
          </a:bodyPr>
          <a:lstStyle>
            <a:lvl1pPr algn="l">
              <a:defRPr lang="en-US" sz="2900" b="1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3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520C-6070-49E2-B459-CDB0BDCBA5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nterior_slide_backgroun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Metabolon_logo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3200" y="6384710"/>
            <a:ext cx="1699121" cy="308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999" y="4343400"/>
            <a:ext cx="831024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500" b="1" dirty="0" smtClean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University of Michigan</a:t>
            </a:r>
          </a:p>
          <a:p>
            <a:pPr eaLnBrk="0" hangingPunct="0">
              <a:defRPr/>
            </a:pPr>
            <a:r>
              <a:rPr lang="en-US" sz="2500" b="1" dirty="0" smtClean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Matthew </a:t>
            </a:r>
            <a:r>
              <a:rPr lang="en-US" sz="2500" b="1" dirty="0" err="1" smtClean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Jenior</a:t>
            </a:r>
            <a:endParaRPr lang="en-US" sz="2500" b="1" dirty="0" smtClean="0">
              <a:solidFill>
                <a:srgbClr val="FFC000"/>
              </a:solidFill>
              <a:effectLst>
                <a:outerShdw dist="38100" sx="1000" sy="1000" algn="tl">
                  <a:srgbClr val="C0C0C0"/>
                </a:outerShdw>
              </a:effectLst>
              <a:latin typeface="Calibri" pitchFamily="34" charset="0"/>
            </a:endParaRPr>
          </a:p>
          <a:p>
            <a:pPr eaLnBrk="0" hangingPunct="0">
              <a:defRPr/>
            </a:pPr>
            <a:r>
              <a:rPr lang="en-US" sz="2500" b="1" dirty="0" smtClean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MICH-02-16VW </a:t>
            </a:r>
            <a:br>
              <a:rPr lang="en-US" sz="2500" b="1" dirty="0" smtClean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</a:br>
            <a:r>
              <a:rPr lang="en-US" sz="2500" b="1" dirty="0" smtClean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DEC 12, 2016</a:t>
            </a:r>
          </a:p>
          <a:p>
            <a:pPr eaLnBrk="0" hangingPunct="0">
              <a:defRPr/>
            </a:pPr>
            <a:r>
              <a:rPr lang="en-US" sz="2500" b="1" dirty="0" smtClean="0">
                <a:solidFill>
                  <a:srgbClr val="FFC000"/>
                </a:solidFill>
                <a:effectLst>
                  <a:outerShdw dist="38100" sx="1000" sy="1000" algn="tl">
                    <a:srgbClr val="C0C0C0"/>
                  </a:outerShdw>
                </a:effectLst>
                <a:latin typeface="Calibri" pitchFamily="34" charset="0"/>
              </a:rPr>
              <a:t>Gregory R. Wagner, PhD</a:t>
            </a:r>
            <a:endParaRPr lang="en-US" sz="2500" b="1" dirty="0">
              <a:solidFill>
                <a:srgbClr val="FFC000"/>
              </a:solidFill>
              <a:effectLst>
                <a:outerShdw dist="38100" sx="1000" sy="1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2057400"/>
            <a:ext cx="8248476" cy="1470025"/>
          </a:xfrm>
          <a:prstGeom prst="rect">
            <a:avLst/>
          </a:prstGeom>
          <a:effectLst>
            <a:outerShdw dist="35921" sx="1000" sy="1000" algn="ctr" rotWithShape="0">
              <a:schemeClr val="bg2"/>
            </a:outerShdw>
          </a:effectLst>
        </p:spPr>
        <p:txBody>
          <a:bodyPr/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C. difficile </a:t>
            </a:r>
            <a:r>
              <a:rPr lang="en-US" sz="3600" b="1" dirty="0" smtClean="0">
                <a:solidFill>
                  <a:srgbClr val="FFC000"/>
                </a:solidFill>
              </a:rPr>
              <a:t>in mouse </a:t>
            </a:r>
            <a:r>
              <a:rPr lang="en-US" sz="3600" b="1" dirty="0" err="1" smtClean="0">
                <a:solidFill>
                  <a:srgbClr val="FFC000"/>
                </a:solidFill>
              </a:rPr>
              <a:t>cecal</a:t>
            </a:r>
            <a:r>
              <a:rPr lang="en-US" sz="3600" b="1" dirty="0" smtClean="0">
                <a:solidFill>
                  <a:srgbClr val="FFC000"/>
                </a:solidFill>
              </a:rPr>
              <a:t> contents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057" y="79910"/>
            <a:ext cx="8229600" cy="487362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+mn-lt"/>
              </a:rPr>
              <a:t>Additional Biochemical Changes of Interest</a:t>
            </a:r>
            <a:endParaRPr lang="en-US" sz="3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d4f32ea91d208e0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0" y="841118"/>
            <a:ext cx="3019425" cy="1834623"/>
          </a:xfrm>
          <a:prstGeom prst="rect">
            <a:avLst/>
          </a:prstGeom>
        </p:spPr>
      </p:pic>
      <p:pic>
        <p:nvPicPr>
          <p:cNvPr id="6" name="Picture 5" descr="893c1dbfcac0f510.em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2714526"/>
            <a:ext cx="3019425" cy="1912193"/>
          </a:xfrm>
          <a:prstGeom prst="rect">
            <a:avLst/>
          </a:prstGeom>
        </p:spPr>
      </p:pic>
      <p:pic>
        <p:nvPicPr>
          <p:cNvPr id="7" name="Picture 6" descr="6b9bd37e2aef6e66.emf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" y="4626719"/>
            <a:ext cx="3019425" cy="191219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11742" y="1239066"/>
            <a:ext cx="3302915" cy="5117284"/>
            <a:chOff x="5314950" y="765690"/>
            <a:chExt cx="3575058" cy="55389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4950" y="765690"/>
              <a:ext cx="3575058" cy="5538922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7398327" y="765690"/>
              <a:ext cx="0" cy="287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314950" y="765690"/>
              <a:ext cx="20833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042345" y="660855"/>
            <a:ext cx="357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Many fatty acids were significantly decreased by </a:t>
            </a:r>
            <a:r>
              <a:rPr lang="en-US" sz="1200" dirty="0" err="1" smtClean="0"/>
              <a:t>Abx</a:t>
            </a:r>
            <a:r>
              <a:rPr lang="en-US" sz="1200" dirty="0" smtClean="0"/>
              <a:t> and prior work suggests fatty acid levels influence the establishment of </a:t>
            </a:r>
            <a:r>
              <a:rPr lang="en-US" sz="1200" i="1" dirty="0" smtClean="0"/>
              <a:t>C. </a:t>
            </a:r>
            <a:r>
              <a:rPr lang="en-US" sz="1200" i="1" dirty="0" err="1"/>
              <a:t>d</a:t>
            </a:r>
            <a:r>
              <a:rPr lang="en-US" sz="1200" i="1" dirty="0" err="1" smtClean="0"/>
              <a:t>ifficile</a:t>
            </a:r>
            <a:endParaRPr lang="en-US" sz="1200" i="1" dirty="0"/>
          </a:p>
        </p:txBody>
      </p:sp>
      <p:sp>
        <p:nvSpPr>
          <p:cNvPr id="15" name="Right Bracket 14"/>
          <p:cNvSpPr/>
          <p:nvPr/>
        </p:nvSpPr>
        <p:spPr>
          <a:xfrm>
            <a:off x="3254367" y="736238"/>
            <a:ext cx="152400" cy="570583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68667" y="3265990"/>
            <a:ext cx="202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CDI-responsive</a:t>
            </a:r>
          </a:p>
          <a:p>
            <a:r>
              <a:rPr lang="en-US" dirty="0" smtClean="0"/>
              <a:t> changes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09025" y="1462324"/>
            <a:ext cx="156271" cy="35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73300" y="1640899"/>
            <a:ext cx="134319" cy="220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70200" y="1640899"/>
            <a:ext cx="138397" cy="386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70288" y="3486861"/>
            <a:ext cx="146507" cy="19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00046" y="3773797"/>
            <a:ext cx="146507" cy="19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62298" y="5341281"/>
            <a:ext cx="146507" cy="19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1101" y="5666777"/>
            <a:ext cx="146507" cy="19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8402" y="1819474"/>
            <a:ext cx="156271" cy="35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8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pt_bkgd_low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pic>
        <p:nvPicPr>
          <p:cNvPr id="3" name="Picture 2" descr="larg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4501" y="573402"/>
            <a:ext cx="5674998" cy="5674998"/>
          </a:xfrm>
          <a:prstGeom prst="rect">
            <a:avLst/>
          </a:prstGeom>
          <a:effectLst>
            <a:outerShdw blurRad="190500" dist="76200" dir="2700000">
              <a:srgbClr val="000000">
                <a:alpha val="44000"/>
              </a:srgbClr>
            </a:outerShdw>
          </a:effectLst>
        </p:spPr>
      </p:pic>
      <p:sp>
        <p:nvSpPr>
          <p:cNvPr id="7" name="Title 17"/>
          <p:cNvSpPr txBox="1">
            <a:spLocks/>
          </p:cNvSpPr>
          <p:nvPr/>
        </p:nvSpPr>
        <p:spPr>
          <a:xfrm>
            <a:off x="457200" y="428604"/>
            <a:ext cx="8543956" cy="428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E5852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Metabolon_logo_rever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7422" y="5760290"/>
            <a:ext cx="4363734" cy="669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7"/>
          <p:cNvSpPr txBox="1">
            <a:spLocks noGrp="1"/>
          </p:cNvSpPr>
          <p:nvPr>
            <p:ph type="title"/>
          </p:nvPr>
        </p:nvSpPr>
        <p:spPr>
          <a:xfrm>
            <a:off x="294238" y="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 smtClean="0">
                <a:solidFill>
                  <a:schemeClr val="tx2"/>
                </a:solidFill>
                <a:latin typeface="Calibri" pitchFamily="34" charset="0"/>
              </a:rPr>
              <a:t>Study Overview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841" y="1628057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4D4D4D"/>
                </a:solidFill>
                <a:latin typeface="+mn-lt"/>
              </a:rPr>
              <a:t>Study Design</a:t>
            </a:r>
            <a:endParaRPr lang="en-US" sz="1800" b="1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841" y="507234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D4D4D"/>
                </a:solidFill>
              </a:rPr>
              <a:t>Study Objective</a:t>
            </a:r>
            <a:endParaRPr lang="en-US" b="1" dirty="0">
              <a:solidFill>
                <a:srgbClr val="4D4D4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437" y="792162"/>
            <a:ext cx="800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The goal of this study was to compare the </a:t>
            </a:r>
            <a:r>
              <a:rPr lang="en-US" sz="1600" dirty="0" err="1">
                <a:solidFill>
                  <a:schemeClr val="tx2"/>
                </a:solidFill>
              </a:rPr>
              <a:t>metabolomic</a:t>
            </a:r>
            <a:r>
              <a:rPr lang="en-US" sz="1600" dirty="0">
                <a:solidFill>
                  <a:schemeClr val="tx2"/>
                </a:solidFill>
              </a:rPr>
              <a:t> profiles in </a:t>
            </a:r>
            <a:r>
              <a:rPr lang="en-US" sz="1600" dirty="0" err="1">
                <a:solidFill>
                  <a:schemeClr val="tx2"/>
                </a:solidFill>
              </a:rPr>
              <a:t>cecal</a:t>
            </a:r>
            <a:r>
              <a:rPr lang="en-US" sz="1600" dirty="0">
                <a:solidFill>
                  <a:schemeClr val="tx2"/>
                </a:solidFill>
              </a:rPr>
              <a:t> fluid from non-infected (</a:t>
            </a:r>
            <a:r>
              <a:rPr lang="en-US" sz="1600" dirty="0" smtClean="0">
                <a:solidFill>
                  <a:schemeClr val="tx2"/>
                </a:solidFill>
              </a:rPr>
              <a:t>NI) </a:t>
            </a:r>
            <a:r>
              <a:rPr lang="en-US" sz="1600" dirty="0">
                <a:solidFill>
                  <a:schemeClr val="tx2"/>
                </a:solidFill>
              </a:rPr>
              <a:t>mice and from mice infected with </a:t>
            </a:r>
            <a:r>
              <a:rPr lang="en-US" sz="1600" i="1" dirty="0">
                <a:solidFill>
                  <a:schemeClr val="tx2"/>
                </a:solidFill>
              </a:rPr>
              <a:t>Clostridium difficile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(C. diff), </a:t>
            </a:r>
            <a:r>
              <a:rPr lang="en-US" sz="1600" dirty="0">
                <a:solidFill>
                  <a:schemeClr val="tx2"/>
                </a:solidFill>
              </a:rPr>
              <a:t>both with and without various antibiotic </a:t>
            </a:r>
            <a:r>
              <a:rPr lang="en-US" sz="1600" dirty="0" smtClean="0">
                <a:solidFill>
                  <a:schemeClr val="tx2"/>
                </a:solidFill>
              </a:rPr>
              <a:t>treatments.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563" y="1950107"/>
            <a:ext cx="826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This 81 sample study examined global metabolic profiles in mouse </a:t>
            </a:r>
            <a:r>
              <a:rPr lang="en-US" sz="1600" dirty="0" err="1">
                <a:solidFill>
                  <a:schemeClr val="tx2"/>
                </a:solidFill>
              </a:rPr>
              <a:t>cecal</a:t>
            </a:r>
            <a:r>
              <a:rPr lang="en-US" sz="1600" dirty="0">
                <a:solidFill>
                  <a:schemeClr val="tx2"/>
                </a:solidFill>
              </a:rPr>
              <a:t> contents from non-infected mice and mice infected with </a:t>
            </a:r>
            <a:r>
              <a:rPr lang="en-US" sz="1600" i="1" dirty="0">
                <a:solidFill>
                  <a:schemeClr val="tx2"/>
                </a:solidFill>
              </a:rPr>
              <a:t>C. difficile</a:t>
            </a:r>
            <a:r>
              <a:rPr lang="en-US" sz="1600" dirty="0">
                <a:solidFill>
                  <a:schemeClr val="tx2"/>
                </a:solidFill>
              </a:rPr>
              <a:t>. Mice </a:t>
            </a:r>
            <a:r>
              <a:rPr lang="en-US" sz="1600" dirty="0" smtClean="0">
                <a:solidFill>
                  <a:schemeClr val="tx2"/>
                </a:solidFill>
              </a:rPr>
              <a:t>received </a:t>
            </a:r>
            <a:r>
              <a:rPr lang="en-US" sz="1600" dirty="0">
                <a:solidFill>
                  <a:schemeClr val="tx2"/>
                </a:solidFill>
              </a:rPr>
              <a:t>no treatment or antibiotic treatment with </a:t>
            </a:r>
            <a:r>
              <a:rPr lang="en-US" sz="1600" dirty="0" err="1">
                <a:solidFill>
                  <a:schemeClr val="tx2"/>
                </a:solidFill>
              </a:rPr>
              <a:t>Cefoperazone</a:t>
            </a:r>
            <a:r>
              <a:rPr lang="en-US" sz="1600" dirty="0">
                <a:solidFill>
                  <a:schemeClr val="tx2"/>
                </a:solidFill>
              </a:rPr>
              <a:t>, Clindamycin, or Streptomycin. Included as controls are germ-free mice, either uninfected or infected (no antibiotic). Global metabolic profiles were determined from the experimental groups outlined in the table below.  </a:t>
            </a: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10890"/>
              </p:ext>
            </p:extLst>
          </p:nvPr>
        </p:nvGraphicFramePr>
        <p:xfrm>
          <a:off x="123943" y="3519767"/>
          <a:ext cx="8818074" cy="2117856"/>
        </p:xfrm>
        <a:graphic>
          <a:graphicData uri="http://schemas.openxmlformats.org/drawingml/2006/table">
            <a:tbl>
              <a:tblPr firstRow="1" firstCol="1" bandRow="1"/>
              <a:tblGrid>
                <a:gridCol w="2039835"/>
                <a:gridCol w="6074875"/>
                <a:gridCol w="703364"/>
              </a:tblGrid>
              <a:tr h="1155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241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Germ-Free NI, No TX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Cecal contents from germ-free mice, with no infection or treatment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Germ-Free C. diff, No TX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Cecal contents from germ-free mice, with C. diff infection and no treatment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Conv NI, No TX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Cecal contents from conventional mice, with no infection or treatment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Conv NI, Cef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Cecal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contents from conventional mice, with no infection and treated with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Cefoperazone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Conv C. diff, Cef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Cecal contents from conventional mice, with C. diff infection and treated with Cefoperazone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Conv NI, Clinda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Cecal contents from conventional mice, with no infection and treated with Clindamycin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Conv C. diff, Clinda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Cecal contents from conventional mice, with C. diff infection and treated with Clindamycin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Conv NI, Strep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Cecal contents from conventional mice, with no infection and treated with Streptomycin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Conv C. diff, Strep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Cecal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contents from conventional mice, with C. diff infection and treated with Streptomycin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tx2"/>
                </a:solidFill>
                <a:latin typeface="Calibri" pitchFamily="34" charset="0"/>
              </a:rPr>
              <a:t>Statistical Summary</a:t>
            </a:r>
          </a:p>
        </p:txBody>
      </p:sp>
      <p:sp>
        <p:nvSpPr>
          <p:cNvPr id="8195" name="Line 5"/>
          <p:cNvSpPr>
            <a:spLocks noChangeShapeType="1"/>
          </p:cNvSpPr>
          <p:nvPr/>
        </p:nvSpPr>
        <p:spPr bwMode="auto">
          <a:xfrm>
            <a:off x="3505200" y="416242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8581" y="5831836"/>
            <a:ext cx="4948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4D4D4D"/>
                </a:solidFill>
                <a:latin typeface="Calibri" pitchFamily="34" charset="0"/>
              </a:rPr>
              <a:t>From a total of </a:t>
            </a:r>
            <a:r>
              <a:rPr lang="en-US" sz="1600" b="1" i="1" dirty="0" smtClean="0">
                <a:solidFill>
                  <a:schemeClr val="tx2"/>
                </a:solidFill>
                <a:latin typeface="Calibri" pitchFamily="34" charset="0"/>
              </a:rPr>
              <a:t>727 </a:t>
            </a:r>
            <a:r>
              <a:rPr lang="en-US" sz="1600" i="1" dirty="0" smtClean="0">
                <a:solidFill>
                  <a:srgbClr val="4D4D4D"/>
                </a:solidFill>
                <a:latin typeface="Calibri" pitchFamily="34" charset="0"/>
              </a:rPr>
              <a:t>named biochemicals in </a:t>
            </a:r>
            <a:r>
              <a:rPr lang="en-US" sz="1600" b="1" i="1" dirty="0" smtClean="0">
                <a:solidFill>
                  <a:schemeClr val="tx2"/>
                </a:solidFill>
                <a:latin typeface="Calibri" pitchFamily="34" charset="0"/>
              </a:rPr>
              <a:t>mouse </a:t>
            </a:r>
            <a:r>
              <a:rPr lang="en-US" sz="1600" b="1" i="1" dirty="0" err="1" smtClean="0">
                <a:solidFill>
                  <a:schemeClr val="tx2"/>
                </a:solidFill>
                <a:latin typeface="Calibri" pitchFamily="34" charset="0"/>
              </a:rPr>
              <a:t>cecal</a:t>
            </a:r>
            <a:r>
              <a:rPr lang="en-US" sz="1600" b="1" i="1" dirty="0" smtClean="0">
                <a:solidFill>
                  <a:schemeClr val="tx2"/>
                </a:solidFill>
                <a:latin typeface="Calibri" pitchFamily="34" charset="0"/>
              </a:rPr>
              <a:t> contents. </a:t>
            </a:r>
            <a:endParaRPr lang="en-US" sz="1600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09076"/>
              </p:ext>
            </p:extLst>
          </p:nvPr>
        </p:nvGraphicFramePr>
        <p:xfrm>
          <a:off x="99592" y="2048655"/>
          <a:ext cx="8962931" cy="2483250"/>
        </p:xfrm>
        <a:graphic>
          <a:graphicData uri="http://schemas.openxmlformats.org/drawingml/2006/table">
            <a:tbl>
              <a:tblPr/>
              <a:tblGrid>
                <a:gridCol w="1078615"/>
                <a:gridCol w="895037"/>
                <a:gridCol w="538475"/>
                <a:gridCol w="716756"/>
                <a:gridCol w="716756"/>
                <a:gridCol w="716756"/>
                <a:gridCol w="716756"/>
                <a:gridCol w="716756"/>
                <a:gridCol w="716756"/>
                <a:gridCol w="716756"/>
                <a:gridCol w="716756"/>
                <a:gridCol w="716756"/>
              </a:tblGrid>
              <a:tr h="2425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09" marR="6409" marT="6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Comparisons</a:t>
                      </a:r>
                    </a:p>
                  </a:txBody>
                  <a:tcPr marL="6409" marR="6409" marT="6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09" marR="6409" marT="6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Welch's Two-Sample t-Test</a:t>
                      </a:r>
                    </a:p>
                  </a:txBody>
                  <a:tcPr marL="6409" marR="6409" marT="6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81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Statistically Significant Biochemicals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Non-Infected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C. diff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Non-Infected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 No TX</a:t>
                      </a:r>
                    </a:p>
                  </a:txBody>
                  <a:tcPr marL="6409" marR="6409" marT="6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Cef</a:t>
                      </a:r>
                    </a:p>
                  </a:txBody>
                  <a:tcPr marL="6409" marR="6409" marT="6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Clinda</a:t>
                      </a:r>
                    </a:p>
                  </a:txBody>
                  <a:tcPr marL="6409" marR="6409" marT="6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Strep</a:t>
                      </a:r>
                    </a:p>
                  </a:txBody>
                  <a:tcPr marL="6409" marR="6409" marT="6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Cef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Clinda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Strep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Germ-Free No TX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Cef</a:t>
                      </a:r>
                    </a:p>
                  </a:txBody>
                  <a:tcPr marL="6409" marR="6409" marT="6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Clinda</a:t>
                      </a:r>
                    </a:p>
                  </a:txBody>
                  <a:tcPr marL="6409" marR="6409" marT="6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Strep</a:t>
                      </a:r>
                    </a:p>
                  </a:txBody>
                  <a:tcPr marL="6409" marR="6409" marT="64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7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Germ-Free No TX </a:t>
                      </a:r>
                    </a:p>
                  </a:txBody>
                  <a:tcPr marL="6409" marR="6409" marT="6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TX </a:t>
                      </a:r>
                    </a:p>
                  </a:txBody>
                  <a:tcPr marL="6409" marR="6409" marT="6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TX </a:t>
                      </a:r>
                    </a:p>
                  </a:txBody>
                  <a:tcPr marL="6409" marR="6409" marT="6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TX </a:t>
                      </a:r>
                    </a:p>
                  </a:txBody>
                  <a:tcPr marL="6409" marR="6409" marT="6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TX </a:t>
                      </a:r>
                    </a:p>
                  </a:txBody>
                  <a:tcPr marL="6409" marR="6409" marT="6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TX </a:t>
                      </a:r>
                    </a:p>
                  </a:txBody>
                  <a:tcPr marL="6409" marR="6409" marT="6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TX </a:t>
                      </a:r>
                    </a:p>
                  </a:txBody>
                  <a:tcPr marL="6409" marR="6409" marT="6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</a:t>
                      </a:r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≤0.05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375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181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198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327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169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375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166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343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136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41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64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198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120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376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163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378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156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351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biochemicals 0.05&lt;</a:t>
                      </a:r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&lt;0.10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6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Biochemicals 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↓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409" marR="6409" marT="6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13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27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30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29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72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14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32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14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26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r>
                        <a:rPr lang="en-US" sz="10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20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9" marR="6409" marT="6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itchFamily="34" charset="0"/>
              </a:rPr>
              <a:t>Data Display</a:t>
            </a:r>
            <a:endParaRPr lang="en-US" sz="3000" dirty="0">
              <a:latin typeface="Calibri" pitchFamily="34" charset="0"/>
            </a:endParaRPr>
          </a:p>
        </p:txBody>
      </p:sp>
      <p:grpSp>
        <p:nvGrpSpPr>
          <p:cNvPr id="104" name="Group 32"/>
          <p:cNvGrpSpPr/>
          <p:nvPr/>
        </p:nvGrpSpPr>
        <p:grpSpPr>
          <a:xfrm>
            <a:off x="0" y="1721084"/>
            <a:ext cx="4595073" cy="3719640"/>
            <a:chOff x="2284858" y="1723226"/>
            <a:chExt cx="4459044" cy="3526597"/>
          </a:xfrm>
        </p:grpSpPr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3930161" y="1723226"/>
              <a:ext cx="26740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4D4D4D"/>
                  </a:solidFill>
                  <a:cs typeface="Arial" pitchFamily="34" charset="0"/>
                </a:rPr>
                <a:t>Metabolite Name</a:t>
              </a:r>
              <a:endParaRPr lang="en-US" b="1" i="1" dirty="0">
                <a:solidFill>
                  <a:srgbClr val="4D4D4D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4"/>
            <p:cNvSpPr txBox="1">
              <a:spLocks noChangeAspect="1" noChangeArrowheads="1"/>
            </p:cNvSpPr>
            <p:nvPr/>
          </p:nvSpPr>
          <p:spPr bwMode="auto">
            <a:xfrm>
              <a:off x="2284858" y="2469871"/>
              <a:ext cx="461666" cy="1589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none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4D4D4D"/>
                  </a:solidFill>
                  <a:cs typeface="Arial" pitchFamily="34" charset="0"/>
                </a:rPr>
                <a:t>Scaled Intensity</a:t>
              </a:r>
              <a:endParaRPr lang="en-US" sz="1400" b="1" i="1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  <p:sp>
          <p:nvSpPr>
            <p:cNvPr id="110" name="Text Box 4"/>
            <p:cNvSpPr txBox="1">
              <a:spLocks noChangeAspect="1" noChangeArrowheads="1"/>
            </p:cNvSpPr>
            <p:nvPr/>
          </p:nvSpPr>
          <p:spPr bwMode="auto">
            <a:xfrm>
              <a:off x="3790478" y="4880491"/>
              <a:ext cx="2953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4D4D4D"/>
                  </a:solidFill>
                  <a:cs typeface="Arial" pitchFamily="34" charset="0"/>
                </a:rPr>
                <a:t>Group</a:t>
              </a:r>
              <a:endParaRPr lang="en-US" sz="1400" b="1" i="1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25835" y="1286347"/>
            <a:ext cx="2981326" cy="3950550"/>
            <a:chOff x="5410200" y="1295400"/>
            <a:chExt cx="2981326" cy="3950550"/>
          </a:xfrm>
        </p:grpSpPr>
        <p:grpSp>
          <p:nvGrpSpPr>
            <p:cNvPr id="105" name="Group 32"/>
            <p:cNvGrpSpPr/>
            <p:nvPr/>
          </p:nvGrpSpPr>
          <p:grpSpPr>
            <a:xfrm>
              <a:off x="5410200" y="1295400"/>
              <a:ext cx="2981326" cy="3950550"/>
              <a:chOff x="5811343" y="-464020"/>
              <a:chExt cx="2499687" cy="395055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811343" y="-120630"/>
                <a:ext cx="2499687" cy="3607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 Box 6"/>
              <p:cNvSpPr txBox="1">
                <a:spLocks noChangeArrowheads="1"/>
              </p:cNvSpPr>
              <p:nvPr/>
            </p:nvSpPr>
            <p:spPr bwMode="auto">
              <a:xfrm>
                <a:off x="6231295" y="-464020"/>
                <a:ext cx="173277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4D4D4D"/>
                    </a:solidFill>
                    <a:cs typeface="Arial" pitchFamily="34" charset="0"/>
                  </a:rPr>
                  <a:t>Box Plot Legend</a:t>
                </a:r>
                <a:endParaRPr lang="en-US" b="1" i="1" dirty="0">
                  <a:solidFill>
                    <a:srgbClr val="4D4D4D"/>
                  </a:solidFill>
                  <a:cs typeface="Arial" pitchFamily="34" charset="0"/>
                </a:endParaRPr>
              </a:p>
            </p:txBody>
          </p:sp>
        </p:grp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8080" y="1744984"/>
              <a:ext cx="1282706" cy="3361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37167" y="3344475"/>
            <a:ext cx="283670" cy="27045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37167" y="3735935"/>
            <a:ext cx="283670" cy="270457"/>
          </a:xfrm>
          <a:prstGeom prst="rect">
            <a:avLst/>
          </a:prstGeom>
          <a:solidFill>
            <a:srgbClr val="FFA0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1237" y="3342933"/>
            <a:ext cx="1055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Conv C. diff, Cef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6391100" y="3735935"/>
            <a:ext cx="107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Conv NI, Clinda</a:t>
            </a:r>
            <a:endParaRPr lang="en-US" sz="1050" dirty="0"/>
          </a:p>
        </p:txBody>
      </p:sp>
      <p:pic>
        <p:nvPicPr>
          <p:cNvPr id="17" name="Picture 16" descr="89aaef89159d5610.em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1508" y="2101219"/>
            <a:ext cx="5622069" cy="30439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38140" y="2569810"/>
            <a:ext cx="283670" cy="270457"/>
          </a:xfrm>
          <a:prstGeom prst="rect">
            <a:avLst/>
          </a:prstGeom>
          <a:solidFill>
            <a:srgbClr val="F0E68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8140" y="2961270"/>
            <a:ext cx="283670" cy="270457"/>
          </a:xfrm>
          <a:prstGeom prst="rect">
            <a:avLst/>
          </a:prstGeom>
          <a:solidFill>
            <a:srgbClr val="98FB9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72210" y="2568268"/>
            <a:ext cx="9973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Conv NI, No TX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6391100" y="2970410"/>
            <a:ext cx="1243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Conv NI, Cef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6138140" y="1837395"/>
            <a:ext cx="283670" cy="270457"/>
          </a:xfrm>
          <a:prstGeom prst="rect">
            <a:avLst/>
          </a:prstGeom>
          <a:solidFill>
            <a:srgbClr val="B0C4D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38140" y="2208793"/>
            <a:ext cx="283670" cy="270457"/>
          </a:xfrm>
          <a:prstGeom prst="rect">
            <a:avLst/>
          </a:prstGeom>
          <a:solidFill>
            <a:srgbClr val="4682B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72210" y="1835853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Germ-Free NI, No TX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6371237" y="2210705"/>
            <a:ext cx="1596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Germ-Free C. diff, No TX</a:t>
            </a:r>
            <a:endParaRPr lang="en-US" sz="1050" dirty="0"/>
          </a:p>
        </p:txBody>
      </p:sp>
      <p:sp>
        <p:nvSpPr>
          <p:cNvPr id="27" name="Rectangle 26"/>
          <p:cNvSpPr/>
          <p:nvPr/>
        </p:nvSpPr>
        <p:spPr>
          <a:xfrm>
            <a:off x="6137167" y="4092024"/>
            <a:ext cx="283670" cy="270457"/>
          </a:xfrm>
          <a:prstGeom prst="rect">
            <a:avLst/>
          </a:prstGeom>
          <a:solidFill>
            <a:srgbClr val="FF63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37167" y="4483484"/>
            <a:ext cx="283670" cy="270457"/>
          </a:xfrm>
          <a:prstGeom prst="rect">
            <a:avLst/>
          </a:prstGeom>
          <a:solidFill>
            <a:srgbClr val="D8BF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71237" y="4090482"/>
            <a:ext cx="1212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Conv C. diff, Clinda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6398912" y="4466128"/>
            <a:ext cx="107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Conv NI, Strep</a:t>
            </a:r>
            <a:endParaRPr lang="en-US" sz="1050" dirty="0"/>
          </a:p>
        </p:txBody>
      </p:sp>
      <p:sp>
        <p:nvSpPr>
          <p:cNvPr id="31" name="Rectangle 30"/>
          <p:cNvSpPr/>
          <p:nvPr/>
        </p:nvSpPr>
        <p:spPr>
          <a:xfrm>
            <a:off x="6137167" y="4832319"/>
            <a:ext cx="283670" cy="270457"/>
          </a:xfrm>
          <a:prstGeom prst="rect">
            <a:avLst/>
          </a:prstGeom>
          <a:solidFill>
            <a:srgbClr val="8B008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F1F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8912" y="4832761"/>
            <a:ext cx="130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Conv C. diff, Strep</a:t>
            </a:r>
            <a:endParaRPr lang="en-US" sz="10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1064" y="2111019"/>
            <a:ext cx="1619504" cy="3080233"/>
            <a:chOff x="131064" y="2111019"/>
            <a:chExt cx="1619504" cy="3080233"/>
          </a:xfrm>
        </p:grpSpPr>
        <p:pic>
          <p:nvPicPr>
            <p:cNvPr id="3" name="Picture 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64" y="2111019"/>
              <a:ext cx="1619504" cy="308023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44" y="2414016"/>
              <a:ext cx="777240" cy="2706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24" y="1327329"/>
            <a:ext cx="6927088" cy="424530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tx2"/>
                </a:solidFill>
                <a:latin typeface="+mn-lt"/>
              </a:rPr>
              <a:t>Principle Component Analysis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" y="2343404"/>
            <a:ext cx="1664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Germ-Free,</a:t>
            </a:r>
          </a:p>
          <a:p>
            <a:r>
              <a:rPr lang="en-US" sz="1100" dirty="0" smtClean="0"/>
              <a:t> infected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" y="2652677"/>
            <a:ext cx="1664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Germ-Free, not</a:t>
            </a:r>
          </a:p>
          <a:p>
            <a:r>
              <a:rPr lang="en-US" sz="1100" dirty="0" smtClean="0"/>
              <a:t> infected (NI)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" y="3033644"/>
            <a:ext cx="1664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Infected, </a:t>
            </a:r>
            <a:r>
              <a:rPr lang="en-US" sz="1100" dirty="0" err="1" smtClean="0"/>
              <a:t>Cefo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332" y="3331101"/>
            <a:ext cx="1664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Infected, </a:t>
            </a:r>
            <a:r>
              <a:rPr lang="en-US" sz="1100" dirty="0" err="1" smtClean="0"/>
              <a:t>Clinda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332" y="3640374"/>
            <a:ext cx="1664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Infected, Strep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332" y="3933940"/>
            <a:ext cx="1664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NI, No </a:t>
            </a:r>
            <a:r>
              <a:rPr lang="en-US" sz="1100" dirty="0" err="1" smtClean="0"/>
              <a:t>Abx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" y="4257265"/>
            <a:ext cx="1664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NI, </a:t>
            </a:r>
            <a:r>
              <a:rPr lang="en-US" sz="1100" dirty="0" err="1" smtClean="0"/>
              <a:t>Cefo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60908" y="4583012"/>
            <a:ext cx="1664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NI, </a:t>
            </a:r>
            <a:r>
              <a:rPr lang="en-US" sz="1100" dirty="0" err="1" smtClean="0"/>
              <a:t>Clinda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60908" y="4861747"/>
            <a:ext cx="1664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NI, Strep</a:t>
            </a:r>
            <a:endParaRPr lang="en-US" sz="1100" dirty="0"/>
          </a:p>
        </p:txBody>
      </p:sp>
      <p:sp>
        <p:nvSpPr>
          <p:cNvPr id="20" name="Oval 19"/>
          <p:cNvSpPr/>
          <p:nvPr/>
        </p:nvSpPr>
        <p:spPr>
          <a:xfrm>
            <a:off x="2783586" y="1707647"/>
            <a:ext cx="1307592" cy="806743"/>
          </a:xfrm>
          <a:prstGeom prst="ellipse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9861532">
            <a:off x="6873775" y="2943817"/>
            <a:ext cx="1710574" cy="675222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337962">
            <a:off x="3108553" y="3726625"/>
            <a:ext cx="1997146" cy="1213747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24452" y="1615861"/>
            <a:ext cx="139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Germ-free,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Abx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51776" y="3872384"/>
            <a:ext cx="176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infected,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Abx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39989" y="4713817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Abx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8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5573" y="261434"/>
            <a:ext cx="8229600" cy="487362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+mn-lt"/>
              </a:rPr>
              <a:t>Abx</a:t>
            </a:r>
            <a:r>
              <a:rPr lang="en-US" sz="3000" dirty="0" smtClean="0">
                <a:latin typeface="+mn-lt"/>
              </a:rPr>
              <a:t>-related Changes in Microbiome-derived Metabolites</a:t>
            </a:r>
            <a:endParaRPr lang="en-US" sz="3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1593" y="1148895"/>
            <a:ext cx="4975166" cy="1354529"/>
            <a:chOff x="1434260" y="1647277"/>
            <a:chExt cx="5720982" cy="1557583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260" y="1647277"/>
              <a:ext cx="5720982" cy="1557583"/>
            </a:xfrm>
            <a:prstGeom prst="rect">
              <a:avLst/>
            </a:prstGeom>
          </p:spPr>
        </p:pic>
        <p:sp>
          <p:nvSpPr>
            <p:cNvPr id="4" name="Down Arrow 3"/>
            <p:cNvSpPr/>
            <p:nvPr/>
          </p:nvSpPr>
          <p:spPr>
            <a:xfrm>
              <a:off x="6623256" y="2794334"/>
              <a:ext cx="201283" cy="258794"/>
            </a:xfrm>
            <a:prstGeom prst="down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13235" y="3076968"/>
            <a:ext cx="3026511" cy="3279382"/>
            <a:chOff x="908435" y="3007118"/>
            <a:chExt cx="3026511" cy="32793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435" y="3007118"/>
              <a:ext cx="3026511" cy="327938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2616689" y="3261946"/>
              <a:ext cx="0" cy="332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70efe18a9b2a394d.emf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58590" y="1826160"/>
            <a:ext cx="3228210" cy="2044416"/>
          </a:xfrm>
          <a:prstGeom prst="rect">
            <a:avLst/>
          </a:prstGeom>
        </p:spPr>
      </p:pic>
      <p:pic>
        <p:nvPicPr>
          <p:cNvPr id="14" name="Picture 13" descr="85a5a5350be7a654.emf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458590" y="3994149"/>
            <a:ext cx="3228210" cy="20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95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5573" y="286954"/>
            <a:ext cx="8229600" cy="487362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+mn-lt"/>
              </a:rPr>
              <a:t>Abx</a:t>
            </a:r>
            <a:r>
              <a:rPr lang="en-US" sz="3000" dirty="0" smtClean="0">
                <a:latin typeface="+mn-lt"/>
              </a:rPr>
              <a:t>-induced Changes in Carbohydrates and Sugar Alcohols</a:t>
            </a:r>
            <a:endParaRPr lang="en-US" sz="3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6997" y="1118346"/>
            <a:ext cx="3003673" cy="5420566"/>
            <a:chOff x="560297" y="1104900"/>
            <a:chExt cx="3003673" cy="54205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297" y="1104900"/>
              <a:ext cx="3003673" cy="5420566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113769" y="1358216"/>
              <a:ext cx="0" cy="332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50" y="774316"/>
            <a:ext cx="1905000" cy="21145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838700" y="2327083"/>
            <a:ext cx="2303133" cy="1320992"/>
            <a:chOff x="4686598" y="2409825"/>
            <a:chExt cx="2303133" cy="132099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686598" y="2409825"/>
              <a:ext cx="1295103" cy="1320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91237" y="2409825"/>
              <a:ext cx="898494" cy="12148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36" y="3969327"/>
            <a:ext cx="626534" cy="5410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3587" y="2899138"/>
            <a:ext cx="190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ecal</a:t>
            </a:r>
            <a:r>
              <a:rPr lang="en-US" dirty="0" smtClean="0"/>
              <a:t> contents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418" y="4620490"/>
            <a:ext cx="497909" cy="5601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418" y="5365585"/>
            <a:ext cx="621358" cy="3741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7625" y="5885217"/>
            <a:ext cx="731075" cy="4317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7247" y="3612033"/>
            <a:ext cx="873270" cy="6541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4336" y="4301174"/>
            <a:ext cx="960763" cy="4323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6110" y="4779459"/>
            <a:ext cx="897213" cy="897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0787" y="3793555"/>
            <a:ext cx="838193" cy="3824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4046" y="4348471"/>
            <a:ext cx="936219" cy="6985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5852" y="5512590"/>
            <a:ext cx="1157727" cy="819515"/>
          </a:xfrm>
          <a:prstGeom prst="rect">
            <a:avLst/>
          </a:prstGeom>
        </p:spPr>
      </p:pic>
      <p:sp>
        <p:nvSpPr>
          <p:cNvPr id="28" name="Down Arrow 27"/>
          <p:cNvSpPr/>
          <p:nvPr/>
        </p:nvSpPr>
        <p:spPr>
          <a:xfrm>
            <a:off x="4830097" y="4440453"/>
            <a:ext cx="263237" cy="144476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8281687" y="4348471"/>
            <a:ext cx="263237" cy="144476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8487" y="5241637"/>
            <a:ext cx="943200" cy="4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20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5573" y="286954"/>
            <a:ext cx="8229600" cy="487362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+mn-lt"/>
              </a:rPr>
              <a:t>Antibiotic-specific Differences in Carbohydrates and Sugar Alcohols</a:t>
            </a:r>
            <a:endParaRPr lang="en-US" sz="3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520C-6070-49E2-B459-CDB0BDCBA57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60976cb8be85fcc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8" y="1824514"/>
            <a:ext cx="3582160" cy="2268572"/>
          </a:xfrm>
          <a:prstGeom prst="rect">
            <a:avLst/>
          </a:prstGeom>
        </p:spPr>
      </p:pic>
      <p:pic>
        <p:nvPicPr>
          <p:cNvPr id="7" name="Picture 6" descr="86276d2e14dc4125.em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92551" y="1792558"/>
            <a:ext cx="3632622" cy="2300528"/>
          </a:xfrm>
          <a:prstGeom prst="rect">
            <a:avLst/>
          </a:prstGeom>
        </p:spPr>
      </p:pic>
      <p:pic>
        <p:nvPicPr>
          <p:cNvPr id="8" name="Picture 7" descr="94320ddea3a341f.emf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921973" y="4093086"/>
            <a:ext cx="3573778" cy="2263264"/>
          </a:xfrm>
          <a:prstGeom prst="rect">
            <a:avLst/>
          </a:prstGeom>
        </p:spPr>
      </p:pic>
      <p:pic>
        <p:nvPicPr>
          <p:cNvPr id="9" name="Picture 8" descr="1541d83e88cee055.emf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36568" y="4093086"/>
            <a:ext cx="3573780" cy="226326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866900" y="1824514"/>
            <a:ext cx="828675" cy="43949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86575" y="1863664"/>
            <a:ext cx="828675" cy="43949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7776" y="1417082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efoperazone</a:t>
            </a:r>
            <a:r>
              <a:rPr lang="en-US" dirty="0" smtClean="0"/>
              <a:t>-specific changes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9225" y="1417082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clindamycin-specific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8328"/>
            <a:ext cx="8229600" cy="487362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+mn-lt"/>
              </a:rPr>
              <a:t>CDI-induced </a:t>
            </a:r>
            <a:r>
              <a:rPr lang="en-US" sz="3000" dirty="0">
                <a:latin typeface="+mn-lt"/>
              </a:rPr>
              <a:t>D</a:t>
            </a:r>
            <a:r>
              <a:rPr lang="en-US" sz="3000" dirty="0" smtClean="0">
                <a:latin typeface="+mn-lt"/>
              </a:rPr>
              <a:t>ecreases in Carbohydrates and Sugar Alcohols</a:t>
            </a:r>
            <a:endParaRPr lang="en-US" sz="3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1774" y="6338060"/>
            <a:ext cx="1795203" cy="307215"/>
          </a:xfrm>
        </p:spPr>
        <p:txBody>
          <a:bodyPr/>
          <a:lstStyle/>
          <a:p>
            <a:fld id="{0D62520C-6070-49E2-B459-CDB0BDCBA57E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10748" y="1298937"/>
            <a:ext cx="4029075" cy="2305820"/>
            <a:chOff x="647700" y="1325880"/>
            <a:chExt cx="4510684" cy="2581442"/>
          </a:xfrm>
        </p:grpSpPr>
        <p:pic>
          <p:nvPicPr>
            <p:cNvPr id="6" name="Picture 5" descr="bc1fb753f2c03d78.emf"/>
            <p:cNvPicPr>
              <a:picLocks/>
            </p:cNvPicPr>
            <p:nvPr/>
          </p:nvPicPr>
          <p:blipFill rotWithShape="1">
            <a:blip r:embed="rId3"/>
            <a:srcRect l="24915" r="44249"/>
            <a:stretch/>
          </p:blipFill>
          <p:spPr>
            <a:xfrm>
              <a:off x="647700" y="1325880"/>
              <a:ext cx="1256944" cy="2581442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2263140" y="1352975"/>
              <a:ext cx="1249680" cy="2554347"/>
              <a:chOff x="2263140" y="1352975"/>
              <a:chExt cx="1249680" cy="2554347"/>
            </a:xfrm>
          </p:grpSpPr>
          <p:pic>
            <p:nvPicPr>
              <p:cNvPr id="7" name="Picture 6" descr="4f51bf72a398c66f.emf"/>
              <p:cNvPicPr>
                <a:picLocks/>
              </p:cNvPicPr>
              <p:nvPr/>
            </p:nvPicPr>
            <p:blipFill rotWithShape="1">
              <a:blip r:embed="rId4"/>
              <a:srcRect l="25772" t="9231" r="43514"/>
              <a:stretch/>
            </p:blipFill>
            <p:spPr>
              <a:xfrm>
                <a:off x="2263140" y="1568419"/>
                <a:ext cx="1249680" cy="2338903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659380" y="1352975"/>
                <a:ext cx="8534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maltopentaose</a:t>
                </a:r>
                <a:endParaRPr lang="en-US" sz="800" dirty="0"/>
              </a:p>
            </p:txBody>
          </p:sp>
        </p:grpSp>
        <p:pic>
          <p:nvPicPr>
            <p:cNvPr id="9" name="Picture 8" descr="842edc3f86cfabcf.emf"/>
            <p:cNvPicPr>
              <a:picLocks/>
            </p:cNvPicPr>
            <p:nvPr/>
          </p:nvPicPr>
          <p:blipFill rotWithShape="1">
            <a:blip r:embed="rId5"/>
            <a:srcRect l="25159" t="4337" r="43148"/>
            <a:stretch/>
          </p:blipFill>
          <p:spPr>
            <a:xfrm>
              <a:off x="3817620" y="1423940"/>
              <a:ext cx="1340764" cy="2483382"/>
            </a:xfrm>
            <a:prstGeom prst="rect">
              <a:avLst/>
            </a:prstGeom>
          </p:spPr>
        </p:pic>
      </p:grpSp>
      <p:pic>
        <p:nvPicPr>
          <p:cNvPr id="11" name="Picture 10" descr="4fd9c9405cfb8f39.emf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33012" y="3696317"/>
            <a:ext cx="3423708" cy="2168225"/>
          </a:xfrm>
          <a:prstGeom prst="rect">
            <a:avLst/>
          </a:prstGeom>
        </p:spPr>
      </p:pic>
      <p:pic>
        <p:nvPicPr>
          <p:cNvPr id="12" name="Picture 11" descr="ae6e74e95647bc8d.emf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47019" y="3696317"/>
            <a:ext cx="3423707" cy="2168225"/>
          </a:xfrm>
          <a:prstGeom prst="rect">
            <a:avLst/>
          </a:prstGeom>
        </p:spPr>
      </p:pic>
      <p:sp>
        <p:nvSpPr>
          <p:cNvPr id="14" name="Left Bracket 13"/>
          <p:cNvSpPr/>
          <p:nvPr/>
        </p:nvSpPr>
        <p:spPr>
          <a:xfrm rot="5400000">
            <a:off x="4310136" y="-776032"/>
            <a:ext cx="240384" cy="43428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72117" y="960614"/>
            <a:ext cx="394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</a:t>
            </a:r>
            <a:r>
              <a:rPr lang="en-US" sz="1600" dirty="0" err="1" smtClean="0"/>
              <a:t>efoperazone</a:t>
            </a:r>
            <a:r>
              <a:rPr lang="en-US" sz="1600" dirty="0" smtClean="0"/>
              <a:t>-specific CDI changes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43025" y="4603954"/>
            <a:ext cx="165096" cy="17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0748" y="4517683"/>
            <a:ext cx="151477" cy="262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06073" y="4692191"/>
            <a:ext cx="151477" cy="262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7967" y="4719013"/>
            <a:ext cx="151477" cy="262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56225" y="4341208"/>
            <a:ext cx="187300" cy="77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23948" y="4474548"/>
            <a:ext cx="119702" cy="17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35440" y="4474548"/>
            <a:ext cx="103535" cy="37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69640" y="4635645"/>
            <a:ext cx="103535" cy="37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5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649</Words>
  <Application>Microsoft Office PowerPoint</Application>
  <PresentationFormat>On-screen Show (4:3)</PresentationFormat>
  <Paragraphs>177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New Master</vt:lpstr>
      <vt:lpstr>PowerPoint Presentation</vt:lpstr>
      <vt:lpstr>Study Overview</vt:lpstr>
      <vt:lpstr>Statistical Summary</vt:lpstr>
      <vt:lpstr>Data Display</vt:lpstr>
      <vt:lpstr>PowerPoint Presentation</vt:lpstr>
      <vt:lpstr>Abx-related Changes in Microbiome-derived Metabolites</vt:lpstr>
      <vt:lpstr>Abx-induced Changes in Carbohydrates and Sugar Alcohols</vt:lpstr>
      <vt:lpstr>Antibiotic-specific Differences in Carbohydrates and Sugar Alcohols</vt:lpstr>
      <vt:lpstr>CDI-induced Decreases in Carbohydrates and Sugar Alcohols</vt:lpstr>
      <vt:lpstr>Additional Biochemical Changes of Interest</vt:lpstr>
      <vt:lpstr>PowerPoint Presentation</vt:lpstr>
    </vt:vector>
  </TitlesOfParts>
  <Company>Metabolon,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kboyd</dc:creator>
  <cp:lastModifiedBy>Gregory Wagner</cp:lastModifiedBy>
  <cp:revision>118</cp:revision>
  <dcterms:created xsi:type="dcterms:W3CDTF">2012-12-17T15:48:44Z</dcterms:created>
  <dcterms:modified xsi:type="dcterms:W3CDTF">2016-12-12T20:42:01Z</dcterms:modified>
</cp:coreProperties>
</file>