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"/>
  </p:notesMasterIdLst>
  <p:sldIdLst>
    <p:sldId id="530" r:id="rId2"/>
  </p:sldIdLst>
  <p:sldSz cx="8869363" cy="2925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8B45"/>
    <a:srgbClr val="F768A1"/>
    <a:srgbClr val="88419D"/>
    <a:srgbClr val="225EA8"/>
    <a:srgbClr val="488419"/>
    <a:srgbClr val="40E0D0"/>
    <a:srgbClr val="00FDFF"/>
    <a:srgbClr val="AB82FF"/>
    <a:srgbClr val="398A9E"/>
    <a:srgbClr val="63FF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6" autoAdjust="0"/>
    <p:restoredTop sz="84490"/>
  </p:normalViewPr>
  <p:slideViewPr>
    <p:cSldViewPr snapToGrid="0">
      <p:cViewPr>
        <p:scale>
          <a:sx n="170" d="100"/>
          <a:sy n="170" d="100"/>
        </p:scale>
        <p:origin x="192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34EDB-3B6B-CA48-BB41-C96E8374FD30}" type="datetimeFigureOut">
              <a:rPr lang="en-US" smtClean="0"/>
              <a:t>2/17/21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247775" y="1143000"/>
            <a:ext cx="93535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8FCD0-5F98-D54C-8B90-B72E0FCA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5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9285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1pPr>
    <a:lvl2pPr marL="344643" algn="l" defTabSz="689285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2pPr>
    <a:lvl3pPr marL="689285" algn="l" defTabSz="689285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3pPr>
    <a:lvl4pPr marL="1033928" algn="l" defTabSz="689285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4pPr>
    <a:lvl5pPr marL="1378571" algn="l" defTabSz="689285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5pPr>
    <a:lvl6pPr marL="1723214" algn="l" defTabSz="689285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6pPr>
    <a:lvl7pPr marL="2067857" algn="l" defTabSz="689285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7pPr>
    <a:lvl8pPr marL="2412500" algn="l" defTabSz="689285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8pPr>
    <a:lvl9pPr marL="2757143" algn="l" defTabSz="689285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4a6c29ca8b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47775" y="1143000"/>
            <a:ext cx="93535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8" name="Google Shape;648;g4a6c29ca8b_0_2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Fig.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38B45"/>
                </a:solidFill>
                <a:ea typeface="Calibri"/>
                <a:cs typeface="Calibri"/>
                <a:sym typeface="Calibri"/>
              </a:rPr>
              <a:t>Clindamycin: 10mg/kg (N = 21)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88419D"/>
                </a:solidFill>
                <a:ea typeface="Calibri"/>
                <a:cs typeface="Calibri"/>
                <a:sym typeface="Calibri"/>
              </a:rPr>
              <a:t>5-days of 15% PEG 3350 in drinking water</a:t>
            </a:r>
            <a:r>
              <a:rPr lang="en-U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(N = 21)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768A1"/>
                </a:solidFill>
                <a:ea typeface="Calibri"/>
                <a:cs typeface="Calibri"/>
                <a:sym typeface="Calibri"/>
              </a:rPr>
              <a:t>5-day PEG 3350 + </a:t>
            </a:r>
            <a:r>
              <a:rPr lang="en-US" sz="1200" dirty="0" err="1">
                <a:solidFill>
                  <a:srgbClr val="F768A1"/>
                </a:solidFill>
                <a:ea typeface="Calibri"/>
                <a:cs typeface="Calibri"/>
                <a:sym typeface="Calibri"/>
              </a:rPr>
              <a:t>Clind</a:t>
            </a:r>
            <a:r>
              <a:rPr lang="en-US" sz="1200" dirty="0">
                <a:solidFill>
                  <a:srgbClr val="F768A1"/>
                </a:solidFill>
                <a:ea typeface="Calibri"/>
                <a:cs typeface="Calibri"/>
                <a:sym typeface="Calibri"/>
              </a:rPr>
              <a:t>. (N = 9)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25EA8"/>
                </a:solidFill>
                <a:ea typeface="Calibri"/>
                <a:cs typeface="Calibri"/>
                <a:sym typeface="Calibri"/>
              </a:rPr>
              <a:t>5-day PEG 3350 + 10-day recovery (N = 12)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9" name="Google Shape;649;g4a6c29ca8b_0_2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5087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8671" y="478823"/>
            <a:ext cx="6652022" cy="1018599"/>
          </a:xfrm>
        </p:spPr>
        <p:txBody>
          <a:bodyPr anchor="b"/>
          <a:lstStyle>
            <a:lvl1pPr algn="ctr"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8671" y="1536703"/>
            <a:ext cx="6652022" cy="706382"/>
          </a:xfrm>
        </p:spPr>
        <p:txBody>
          <a:bodyPr/>
          <a:lstStyle>
            <a:lvl1pPr marL="0" indent="0" algn="ctr">
              <a:buNone/>
              <a:defRPr sz="1024"/>
            </a:lvl1pPr>
            <a:lvl2pPr marL="195042" indent="0" algn="ctr">
              <a:buNone/>
              <a:defRPr sz="853"/>
            </a:lvl2pPr>
            <a:lvl3pPr marL="390083" indent="0" algn="ctr">
              <a:buNone/>
              <a:defRPr sz="768"/>
            </a:lvl3pPr>
            <a:lvl4pPr marL="585125" indent="0" algn="ctr">
              <a:buNone/>
              <a:defRPr sz="683"/>
            </a:lvl4pPr>
            <a:lvl5pPr marL="780166" indent="0" algn="ctr">
              <a:buNone/>
              <a:defRPr sz="683"/>
            </a:lvl5pPr>
            <a:lvl6pPr marL="975208" indent="0" algn="ctr">
              <a:buNone/>
              <a:defRPr sz="683"/>
            </a:lvl6pPr>
            <a:lvl7pPr marL="1170249" indent="0" algn="ctr">
              <a:buNone/>
              <a:defRPr sz="683"/>
            </a:lvl7pPr>
            <a:lvl8pPr marL="1365291" indent="0" algn="ctr">
              <a:buNone/>
              <a:defRPr sz="683"/>
            </a:lvl8pPr>
            <a:lvl9pPr marL="1560332" indent="0" algn="ctr">
              <a:buNone/>
              <a:defRPr sz="68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97BF-8750-4713-9C5B-3A2A8059BBA3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3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97BF-8750-4713-9C5B-3A2A8059BBA3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21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47138" y="155770"/>
            <a:ext cx="1912456" cy="24794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769" y="155770"/>
            <a:ext cx="5626502" cy="24794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97BF-8750-4713-9C5B-3A2A8059BBA3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7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97BF-8750-4713-9C5B-3A2A8059BBA3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7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149" y="729409"/>
            <a:ext cx="7649826" cy="1217036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149" y="1957959"/>
            <a:ext cx="7649826" cy="640010"/>
          </a:xfrm>
        </p:spPr>
        <p:txBody>
          <a:bodyPr/>
          <a:lstStyle>
            <a:lvl1pPr marL="0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1pPr>
            <a:lvl2pPr marL="195042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2pPr>
            <a:lvl3pPr marL="390083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3pPr>
            <a:lvl4pPr marL="585125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4pPr>
            <a:lvl5pPr marL="780166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5pPr>
            <a:lvl6pPr marL="975208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6pPr>
            <a:lvl7pPr marL="1170249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7pPr>
            <a:lvl8pPr marL="1365291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8pPr>
            <a:lvl9pPr marL="1560332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97BF-8750-4713-9C5B-3A2A8059BBA3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769" y="778849"/>
            <a:ext cx="3769479" cy="1856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0115" y="778849"/>
            <a:ext cx="3769479" cy="1856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97BF-8750-4713-9C5B-3A2A8059BBA3}" type="datetimeFigureOut">
              <a:rPr lang="en-US" smtClean="0"/>
              <a:t>2/17/21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6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924" y="155770"/>
            <a:ext cx="7649826" cy="5655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924" y="717218"/>
            <a:ext cx="3752156" cy="351498"/>
          </a:xfrm>
        </p:spPr>
        <p:txBody>
          <a:bodyPr anchor="b"/>
          <a:lstStyle>
            <a:lvl1pPr marL="0" indent="0">
              <a:buNone/>
              <a:defRPr sz="1024" b="1"/>
            </a:lvl1pPr>
            <a:lvl2pPr marL="195042" indent="0">
              <a:buNone/>
              <a:defRPr sz="853" b="1"/>
            </a:lvl2pPr>
            <a:lvl3pPr marL="390083" indent="0">
              <a:buNone/>
              <a:defRPr sz="768" b="1"/>
            </a:lvl3pPr>
            <a:lvl4pPr marL="585125" indent="0">
              <a:buNone/>
              <a:defRPr sz="683" b="1"/>
            </a:lvl4pPr>
            <a:lvl5pPr marL="780166" indent="0">
              <a:buNone/>
              <a:defRPr sz="683" b="1"/>
            </a:lvl5pPr>
            <a:lvl6pPr marL="975208" indent="0">
              <a:buNone/>
              <a:defRPr sz="683" b="1"/>
            </a:lvl6pPr>
            <a:lvl7pPr marL="1170249" indent="0">
              <a:buNone/>
              <a:defRPr sz="683" b="1"/>
            </a:lvl7pPr>
            <a:lvl8pPr marL="1365291" indent="0">
              <a:buNone/>
              <a:defRPr sz="683" b="1"/>
            </a:lvl8pPr>
            <a:lvl9pPr marL="1560332" indent="0">
              <a:buNone/>
              <a:defRPr sz="68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924" y="1068716"/>
            <a:ext cx="3752156" cy="1571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0115" y="717218"/>
            <a:ext cx="3770635" cy="351498"/>
          </a:xfrm>
        </p:spPr>
        <p:txBody>
          <a:bodyPr anchor="b"/>
          <a:lstStyle>
            <a:lvl1pPr marL="0" indent="0">
              <a:buNone/>
              <a:defRPr sz="1024" b="1"/>
            </a:lvl1pPr>
            <a:lvl2pPr marL="195042" indent="0">
              <a:buNone/>
              <a:defRPr sz="853" b="1"/>
            </a:lvl2pPr>
            <a:lvl3pPr marL="390083" indent="0">
              <a:buNone/>
              <a:defRPr sz="768" b="1"/>
            </a:lvl3pPr>
            <a:lvl4pPr marL="585125" indent="0">
              <a:buNone/>
              <a:defRPr sz="683" b="1"/>
            </a:lvl4pPr>
            <a:lvl5pPr marL="780166" indent="0">
              <a:buNone/>
              <a:defRPr sz="683" b="1"/>
            </a:lvl5pPr>
            <a:lvl6pPr marL="975208" indent="0">
              <a:buNone/>
              <a:defRPr sz="683" b="1"/>
            </a:lvl6pPr>
            <a:lvl7pPr marL="1170249" indent="0">
              <a:buNone/>
              <a:defRPr sz="683" b="1"/>
            </a:lvl7pPr>
            <a:lvl8pPr marL="1365291" indent="0">
              <a:buNone/>
              <a:defRPr sz="683" b="1"/>
            </a:lvl8pPr>
            <a:lvl9pPr marL="1560332" indent="0">
              <a:buNone/>
              <a:defRPr sz="68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0115" y="1068716"/>
            <a:ext cx="3770635" cy="1571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97BF-8750-4713-9C5B-3A2A8059BBA3}" type="datetimeFigureOut">
              <a:rPr lang="en-US" smtClean="0"/>
              <a:t>2/17/21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56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97BF-8750-4713-9C5B-3A2A8059BBA3}" type="datetimeFigureOut">
              <a:rPr lang="en-US" smtClean="0"/>
              <a:t>2/17/21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93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97BF-8750-4713-9C5B-3A2A8059BBA3}" type="datetimeFigureOut">
              <a:rPr lang="en-US" smtClean="0"/>
              <a:t>2/17/21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4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924" y="195051"/>
            <a:ext cx="2860600" cy="682678"/>
          </a:xfrm>
        </p:spPr>
        <p:txBody>
          <a:bodyPr anchor="b"/>
          <a:lstStyle>
            <a:lvl1pPr>
              <a:defRPr sz="13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0635" y="421256"/>
            <a:ext cx="4490115" cy="2079188"/>
          </a:xfrm>
        </p:spPr>
        <p:txBody>
          <a:bodyPr/>
          <a:lstStyle>
            <a:lvl1pPr>
              <a:defRPr sz="1365"/>
            </a:lvl1pPr>
            <a:lvl2pPr>
              <a:defRPr sz="1194"/>
            </a:lvl2pPr>
            <a:lvl3pPr>
              <a:defRPr sz="1024"/>
            </a:lvl3pPr>
            <a:lvl4pPr>
              <a:defRPr sz="853"/>
            </a:lvl4pPr>
            <a:lvl5pPr>
              <a:defRPr sz="853"/>
            </a:lvl5pPr>
            <a:lvl6pPr>
              <a:defRPr sz="853"/>
            </a:lvl6pPr>
            <a:lvl7pPr>
              <a:defRPr sz="853"/>
            </a:lvl7pPr>
            <a:lvl8pPr>
              <a:defRPr sz="853"/>
            </a:lvl8pPr>
            <a:lvl9pPr>
              <a:defRPr sz="8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924" y="877729"/>
            <a:ext cx="2860600" cy="1626101"/>
          </a:xfrm>
        </p:spPr>
        <p:txBody>
          <a:bodyPr/>
          <a:lstStyle>
            <a:lvl1pPr marL="0" indent="0">
              <a:buNone/>
              <a:defRPr sz="683"/>
            </a:lvl1pPr>
            <a:lvl2pPr marL="195042" indent="0">
              <a:buNone/>
              <a:defRPr sz="597"/>
            </a:lvl2pPr>
            <a:lvl3pPr marL="390083" indent="0">
              <a:buNone/>
              <a:defRPr sz="512"/>
            </a:lvl3pPr>
            <a:lvl4pPr marL="585125" indent="0">
              <a:buNone/>
              <a:defRPr sz="427"/>
            </a:lvl4pPr>
            <a:lvl5pPr marL="780166" indent="0">
              <a:buNone/>
              <a:defRPr sz="427"/>
            </a:lvl5pPr>
            <a:lvl6pPr marL="975208" indent="0">
              <a:buNone/>
              <a:defRPr sz="427"/>
            </a:lvl6pPr>
            <a:lvl7pPr marL="1170249" indent="0">
              <a:buNone/>
              <a:defRPr sz="427"/>
            </a:lvl7pPr>
            <a:lvl8pPr marL="1365291" indent="0">
              <a:buNone/>
              <a:defRPr sz="427"/>
            </a:lvl8pPr>
            <a:lvl9pPr marL="1560332" indent="0">
              <a:buNone/>
              <a:defRPr sz="4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97BF-8750-4713-9C5B-3A2A8059BBA3}" type="datetimeFigureOut">
              <a:rPr lang="en-US" smtClean="0"/>
              <a:t>2/17/21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26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924" y="195051"/>
            <a:ext cx="2860600" cy="682678"/>
          </a:xfrm>
        </p:spPr>
        <p:txBody>
          <a:bodyPr anchor="b"/>
          <a:lstStyle>
            <a:lvl1pPr>
              <a:defRPr sz="13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70635" y="421256"/>
            <a:ext cx="4490115" cy="2079188"/>
          </a:xfrm>
        </p:spPr>
        <p:txBody>
          <a:bodyPr anchor="t"/>
          <a:lstStyle>
            <a:lvl1pPr marL="0" indent="0">
              <a:buNone/>
              <a:defRPr sz="1365"/>
            </a:lvl1pPr>
            <a:lvl2pPr marL="195042" indent="0">
              <a:buNone/>
              <a:defRPr sz="1194"/>
            </a:lvl2pPr>
            <a:lvl3pPr marL="390083" indent="0">
              <a:buNone/>
              <a:defRPr sz="1024"/>
            </a:lvl3pPr>
            <a:lvl4pPr marL="585125" indent="0">
              <a:buNone/>
              <a:defRPr sz="853"/>
            </a:lvl4pPr>
            <a:lvl5pPr marL="780166" indent="0">
              <a:buNone/>
              <a:defRPr sz="853"/>
            </a:lvl5pPr>
            <a:lvl6pPr marL="975208" indent="0">
              <a:buNone/>
              <a:defRPr sz="853"/>
            </a:lvl6pPr>
            <a:lvl7pPr marL="1170249" indent="0">
              <a:buNone/>
              <a:defRPr sz="853"/>
            </a:lvl7pPr>
            <a:lvl8pPr marL="1365291" indent="0">
              <a:buNone/>
              <a:defRPr sz="853"/>
            </a:lvl8pPr>
            <a:lvl9pPr marL="1560332" indent="0">
              <a:buNone/>
              <a:defRPr sz="8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924" y="877729"/>
            <a:ext cx="2860600" cy="1626101"/>
          </a:xfrm>
        </p:spPr>
        <p:txBody>
          <a:bodyPr/>
          <a:lstStyle>
            <a:lvl1pPr marL="0" indent="0">
              <a:buNone/>
              <a:defRPr sz="683"/>
            </a:lvl1pPr>
            <a:lvl2pPr marL="195042" indent="0">
              <a:buNone/>
              <a:defRPr sz="597"/>
            </a:lvl2pPr>
            <a:lvl3pPr marL="390083" indent="0">
              <a:buNone/>
              <a:defRPr sz="512"/>
            </a:lvl3pPr>
            <a:lvl4pPr marL="585125" indent="0">
              <a:buNone/>
              <a:defRPr sz="427"/>
            </a:lvl4pPr>
            <a:lvl5pPr marL="780166" indent="0">
              <a:buNone/>
              <a:defRPr sz="427"/>
            </a:lvl5pPr>
            <a:lvl6pPr marL="975208" indent="0">
              <a:buNone/>
              <a:defRPr sz="427"/>
            </a:lvl6pPr>
            <a:lvl7pPr marL="1170249" indent="0">
              <a:buNone/>
              <a:defRPr sz="427"/>
            </a:lvl7pPr>
            <a:lvl8pPr marL="1365291" indent="0">
              <a:buNone/>
              <a:defRPr sz="427"/>
            </a:lvl8pPr>
            <a:lvl9pPr marL="1560332" indent="0">
              <a:buNone/>
              <a:defRPr sz="4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97BF-8750-4713-9C5B-3A2A8059BBA3}" type="datetimeFigureOut">
              <a:rPr lang="en-US" smtClean="0"/>
              <a:t>2/17/21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49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769" y="155770"/>
            <a:ext cx="7649826" cy="565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769" y="778849"/>
            <a:ext cx="7649826" cy="1856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769" y="2711749"/>
            <a:ext cx="1995607" cy="1557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F97BF-8750-4713-9C5B-3A2A8059BBA3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7977" y="2711749"/>
            <a:ext cx="2993410" cy="1557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63987" y="2711749"/>
            <a:ext cx="1995607" cy="1557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02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390083" rtl="0" eaLnBrk="1" latinLnBrk="0" hangingPunct="1">
        <a:lnSpc>
          <a:spcPct val="90000"/>
        </a:lnSpc>
        <a:spcBef>
          <a:spcPct val="0"/>
        </a:spcBef>
        <a:buNone/>
        <a:defRPr sz="18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521" indent="-97521" algn="l" defTabSz="390083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194" kern="1200">
          <a:solidFill>
            <a:schemeClr val="tx1"/>
          </a:solidFill>
          <a:latin typeface="+mn-lt"/>
          <a:ea typeface="+mn-ea"/>
          <a:cs typeface="+mn-cs"/>
        </a:defRPr>
      </a:lvl1pPr>
      <a:lvl2pPr marL="292562" indent="-97521" algn="l" defTabSz="39008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1024" kern="1200">
          <a:solidFill>
            <a:schemeClr val="tx1"/>
          </a:solidFill>
          <a:latin typeface="+mn-lt"/>
          <a:ea typeface="+mn-ea"/>
          <a:cs typeface="+mn-cs"/>
        </a:defRPr>
      </a:lvl2pPr>
      <a:lvl3pPr marL="487604" indent="-97521" algn="l" defTabSz="39008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853" kern="1200">
          <a:solidFill>
            <a:schemeClr val="tx1"/>
          </a:solidFill>
          <a:latin typeface="+mn-lt"/>
          <a:ea typeface="+mn-ea"/>
          <a:cs typeface="+mn-cs"/>
        </a:defRPr>
      </a:lvl3pPr>
      <a:lvl4pPr marL="682645" indent="-97521" algn="l" defTabSz="39008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4pPr>
      <a:lvl5pPr marL="877687" indent="-97521" algn="l" defTabSz="39008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5pPr>
      <a:lvl6pPr marL="1072728" indent="-97521" algn="l" defTabSz="39008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6pPr>
      <a:lvl7pPr marL="1267770" indent="-97521" algn="l" defTabSz="39008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7pPr>
      <a:lvl8pPr marL="1462811" indent="-97521" algn="l" defTabSz="39008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8pPr>
      <a:lvl9pPr marL="1657853" indent="-97521" algn="l" defTabSz="39008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0083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1pPr>
      <a:lvl2pPr marL="195042" algn="l" defTabSz="390083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2pPr>
      <a:lvl3pPr marL="390083" algn="l" defTabSz="390083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3pPr>
      <a:lvl4pPr marL="585125" algn="l" defTabSz="390083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4pPr>
      <a:lvl5pPr marL="780166" algn="l" defTabSz="390083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5pPr>
      <a:lvl6pPr marL="975208" algn="l" defTabSz="390083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6pPr>
      <a:lvl7pPr marL="1170249" algn="l" defTabSz="390083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7pPr>
      <a:lvl8pPr marL="1365291" algn="l" defTabSz="390083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8pPr>
      <a:lvl9pPr marL="1560332" algn="l" defTabSz="390083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64"/>
          <p:cNvSpPr txBox="1"/>
          <p:nvPr/>
        </p:nvSpPr>
        <p:spPr>
          <a:xfrm>
            <a:off x="-79412" y="1675269"/>
            <a:ext cx="11497745" cy="19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-US" sz="2000" dirty="0">
                <a:solidFill>
                  <a:srgbClr val="238B45"/>
                </a:solidFill>
                <a:ea typeface="Calibri"/>
                <a:cs typeface="Calibri"/>
                <a:sym typeface="Calibri"/>
              </a:rPr>
              <a:t>Clindamycin: 10mg/kg (N=20)</a:t>
            </a:r>
          </a:p>
          <a:p>
            <a:r>
              <a:rPr lang="en-US" sz="2000" dirty="0">
                <a:solidFill>
                  <a:srgbClr val="88419D"/>
                </a:solidFill>
                <a:ea typeface="Calibri"/>
                <a:cs typeface="Calibri"/>
                <a:sym typeface="Calibri"/>
              </a:rPr>
              <a:t>5-days of 15% PEG 3350 in drinking water (N-21)</a:t>
            </a:r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</a:p>
          <a:p>
            <a:r>
              <a:rPr lang="en-US" sz="2000" dirty="0">
                <a:solidFill>
                  <a:srgbClr val="F768A1"/>
                </a:solidFill>
                <a:ea typeface="Calibri"/>
                <a:cs typeface="Calibri"/>
                <a:sym typeface="Calibri"/>
              </a:rPr>
              <a:t>5-day PEG 3350 + </a:t>
            </a:r>
            <a:r>
              <a:rPr lang="en-US" sz="2000" dirty="0" err="1">
                <a:solidFill>
                  <a:srgbClr val="F768A1"/>
                </a:solidFill>
                <a:ea typeface="Calibri"/>
                <a:cs typeface="Calibri"/>
                <a:sym typeface="Calibri"/>
              </a:rPr>
              <a:t>Clind</a:t>
            </a:r>
            <a:r>
              <a:rPr lang="en-US" sz="2000" dirty="0">
                <a:solidFill>
                  <a:srgbClr val="F768A1"/>
                </a:solidFill>
                <a:ea typeface="Calibri"/>
                <a:cs typeface="Calibri"/>
                <a:sym typeface="Calibri"/>
              </a:rPr>
              <a:t>. (N = 9)</a:t>
            </a:r>
          </a:p>
          <a:p>
            <a:r>
              <a:rPr lang="en-US" sz="2000" dirty="0">
                <a:solidFill>
                  <a:srgbClr val="225EA8"/>
                </a:solidFill>
                <a:ea typeface="Calibri"/>
                <a:cs typeface="Calibri"/>
                <a:sym typeface="Calibri"/>
              </a:rPr>
              <a:t>5-day PEG 3350 + 10-day recovery (N = 12)</a:t>
            </a:r>
          </a:p>
          <a:p>
            <a:pPr marL="342918" indent="-342918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342918" indent="-342918">
              <a:buFont typeface="Arial" panose="020B0604020202020204" pitchFamily="34" charset="0"/>
              <a:buChar char="•"/>
            </a:pPr>
            <a:endParaRPr lang="en-US" sz="2000" dirty="0">
              <a:ea typeface="Calibri"/>
              <a:cs typeface="Calibri"/>
              <a:sym typeface="Calibri"/>
            </a:endParaRPr>
          </a:p>
          <a:p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652" name="Google Shape;652;p64" descr="http://www.criver.com/SiteCollectionImages/Images_255x164/rm_mice_light_bellied_agouti_129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99" y="115894"/>
            <a:ext cx="990600" cy="872159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p64"/>
          <p:cNvSpPr txBox="1"/>
          <p:nvPr/>
        </p:nvSpPr>
        <p:spPr>
          <a:xfrm>
            <a:off x="238806" y="1306644"/>
            <a:ext cx="1066800" cy="4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Day:</a:t>
            </a:r>
            <a:endParaRPr sz="1467" dirty="0"/>
          </a:p>
        </p:txBody>
      </p:sp>
      <p:sp>
        <p:nvSpPr>
          <p:cNvPr id="655" name="Google Shape;655;p64"/>
          <p:cNvSpPr/>
          <p:nvPr/>
        </p:nvSpPr>
        <p:spPr>
          <a:xfrm flipH="1">
            <a:off x="8404462" y="467376"/>
            <a:ext cx="214200" cy="26245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8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p64"/>
          <p:cNvSpPr txBox="1"/>
          <p:nvPr/>
        </p:nvSpPr>
        <p:spPr>
          <a:xfrm>
            <a:off x="5436849" y="2156628"/>
            <a:ext cx="1676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Gavage 10</a:t>
            </a:r>
            <a:r>
              <a:rPr lang="en" sz="1600" baseline="30000" dirty="0"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 spores </a:t>
            </a:r>
            <a:r>
              <a:rPr lang="en" sz="1600" i="1" dirty="0">
                <a:latin typeface="Calibri"/>
                <a:ea typeface="Calibri"/>
                <a:cs typeface="Calibri"/>
                <a:sym typeface="Calibri"/>
              </a:rPr>
              <a:t>C. difficile </a:t>
            </a: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630</a:t>
            </a:r>
            <a:endParaRPr sz="1600" dirty="0"/>
          </a:p>
        </p:txBody>
      </p:sp>
      <p:sp>
        <p:nvSpPr>
          <p:cNvPr id="659" name="Google Shape;659;p64"/>
          <p:cNvSpPr txBox="1"/>
          <p:nvPr/>
        </p:nvSpPr>
        <p:spPr>
          <a:xfrm>
            <a:off x="7145687" y="143176"/>
            <a:ext cx="2637199" cy="3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Euthanize</a:t>
            </a:r>
            <a:endParaRPr sz="1467" dirty="0"/>
          </a:p>
        </p:txBody>
      </p:sp>
      <p:sp>
        <p:nvSpPr>
          <p:cNvPr id="666" name="Google Shape;666;p64"/>
          <p:cNvSpPr txBox="1"/>
          <p:nvPr/>
        </p:nvSpPr>
        <p:spPr>
          <a:xfrm>
            <a:off x="5087747" y="1343299"/>
            <a:ext cx="434800" cy="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sz="1467" dirty="0"/>
          </a:p>
        </p:txBody>
      </p:sp>
      <p:sp>
        <p:nvSpPr>
          <p:cNvPr id="667" name="Google Shape;667;p64"/>
          <p:cNvSpPr txBox="1"/>
          <p:nvPr/>
        </p:nvSpPr>
        <p:spPr>
          <a:xfrm>
            <a:off x="5555687" y="1343299"/>
            <a:ext cx="434800" cy="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467" dirty="0"/>
          </a:p>
        </p:txBody>
      </p:sp>
      <p:sp>
        <p:nvSpPr>
          <p:cNvPr id="671" name="Google Shape;671;p64"/>
          <p:cNvSpPr txBox="1"/>
          <p:nvPr/>
        </p:nvSpPr>
        <p:spPr>
          <a:xfrm>
            <a:off x="6443015" y="1343299"/>
            <a:ext cx="604801" cy="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67" dirty="0"/>
          </a:p>
        </p:txBody>
      </p:sp>
      <p:sp>
        <p:nvSpPr>
          <p:cNvPr id="675" name="Google Shape;675;p64"/>
          <p:cNvSpPr/>
          <p:nvPr/>
        </p:nvSpPr>
        <p:spPr>
          <a:xfrm rot="10800000">
            <a:off x="5669475" y="1668711"/>
            <a:ext cx="186465" cy="523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8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9" name="Google Shape;679;p64"/>
          <p:cNvCxnSpPr>
            <a:cxnSpLocks/>
          </p:cNvCxnSpPr>
          <p:nvPr/>
        </p:nvCxnSpPr>
        <p:spPr>
          <a:xfrm flipV="1">
            <a:off x="1135094" y="1127159"/>
            <a:ext cx="7567327" cy="1293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2" name="Google Shape;682;p64"/>
          <p:cNvCxnSpPr/>
          <p:nvPr/>
        </p:nvCxnSpPr>
        <p:spPr>
          <a:xfrm>
            <a:off x="4184224" y="867811"/>
            <a:ext cx="0" cy="52800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86" name="Google Shape;686;p64"/>
          <p:cNvCxnSpPr/>
          <p:nvPr/>
        </p:nvCxnSpPr>
        <p:spPr>
          <a:xfrm>
            <a:off x="5347874" y="867811"/>
            <a:ext cx="0" cy="52800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87" name="Google Shape;687;p64"/>
          <p:cNvCxnSpPr/>
          <p:nvPr/>
        </p:nvCxnSpPr>
        <p:spPr>
          <a:xfrm>
            <a:off x="5766446" y="867811"/>
            <a:ext cx="0" cy="52800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94" name="Google Shape;694;p64"/>
          <p:cNvSpPr txBox="1"/>
          <p:nvPr/>
        </p:nvSpPr>
        <p:spPr>
          <a:xfrm>
            <a:off x="6795452" y="1343299"/>
            <a:ext cx="604801" cy="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67" dirty="0"/>
          </a:p>
        </p:txBody>
      </p:sp>
      <p:cxnSp>
        <p:nvCxnSpPr>
          <p:cNvPr id="52" name="Google Shape;689;p64">
            <a:extLst>
              <a:ext uri="{FF2B5EF4-FFF2-40B4-BE49-F238E27FC236}">
                <a16:creationId xmlns:a16="http://schemas.microsoft.com/office/drawing/2014/main" id="{BC399A80-E920-BF44-A2AC-F88A0E213268}"/>
              </a:ext>
            </a:extLst>
          </p:cNvPr>
          <p:cNvCxnSpPr/>
          <p:nvPr/>
        </p:nvCxnSpPr>
        <p:spPr>
          <a:xfrm>
            <a:off x="1135077" y="867811"/>
            <a:ext cx="0" cy="52800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7" name="Google Shape;681;p64">
            <a:extLst>
              <a:ext uri="{FF2B5EF4-FFF2-40B4-BE49-F238E27FC236}">
                <a16:creationId xmlns:a16="http://schemas.microsoft.com/office/drawing/2014/main" id="{F147D2E2-CC5F-6147-84FD-1AF3767FC0EB}"/>
              </a:ext>
            </a:extLst>
          </p:cNvPr>
          <p:cNvCxnSpPr/>
          <p:nvPr/>
        </p:nvCxnSpPr>
        <p:spPr>
          <a:xfrm>
            <a:off x="7105375" y="867811"/>
            <a:ext cx="0" cy="52800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9" name="Google Shape;690;p64">
            <a:extLst>
              <a:ext uri="{FF2B5EF4-FFF2-40B4-BE49-F238E27FC236}">
                <a16:creationId xmlns:a16="http://schemas.microsoft.com/office/drawing/2014/main" id="{9262E6C7-D308-6E4D-BD26-4F442192A0B5}"/>
              </a:ext>
            </a:extLst>
          </p:cNvPr>
          <p:cNvCxnSpPr/>
          <p:nvPr/>
        </p:nvCxnSpPr>
        <p:spPr>
          <a:xfrm>
            <a:off x="6745307" y="867811"/>
            <a:ext cx="0" cy="52800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2" name="Google Shape;693;p64">
            <a:extLst>
              <a:ext uri="{FF2B5EF4-FFF2-40B4-BE49-F238E27FC236}">
                <a16:creationId xmlns:a16="http://schemas.microsoft.com/office/drawing/2014/main" id="{AD770429-24FC-764C-BB50-257D02B26262}"/>
              </a:ext>
            </a:extLst>
          </p:cNvPr>
          <p:cNvSpPr txBox="1"/>
          <p:nvPr/>
        </p:nvSpPr>
        <p:spPr>
          <a:xfrm>
            <a:off x="2482527" y="1343299"/>
            <a:ext cx="582599" cy="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-10</a:t>
            </a:r>
            <a:endParaRPr sz="1467" dirty="0"/>
          </a:p>
        </p:txBody>
      </p:sp>
      <p:sp>
        <p:nvSpPr>
          <p:cNvPr id="67" name="Google Shape;693;p64">
            <a:extLst>
              <a:ext uri="{FF2B5EF4-FFF2-40B4-BE49-F238E27FC236}">
                <a16:creationId xmlns:a16="http://schemas.microsoft.com/office/drawing/2014/main" id="{66174835-498B-BC48-847D-677EDE9417CC}"/>
              </a:ext>
            </a:extLst>
          </p:cNvPr>
          <p:cNvSpPr txBox="1"/>
          <p:nvPr/>
        </p:nvSpPr>
        <p:spPr>
          <a:xfrm>
            <a:off x="3932640" y="1343299"/>
            <a:ext cx="434800" cy="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-5</a:t>
            </a:r>
            <a:endParaRPr sz="1467" dirty="0"/>
          </a:p>
        </p:txBody>
      </p:sp>
      <p:cxnSp>
        <p:nvCxnSpPr>
          <p:cNvPr id="93" name="Google Shape;681;p64">
            <a:extLst>
              <a:ext uri="{FF2B5EF4-FFF2-40B4-BE49-F238E27FC236}">
                <a16:creationId xmlns:a16="http://schemas.microsoft.com/office/drawing/2014/main" id="{2E409A0A-E960-A44F-94A0-D7AF703CFF02}"/>
              </a:ext>
            </a:extLst>
          </p:cNvPr>
          <p:cNvCxnSpPr/>
          <p:nvPr/>
        </p:nvCxnSpPr>
        <p:spPr>
          <a:xfrm>
            <a:off x="8322601" y="867811"/>
            <a:ext cx="0" cy="52800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8" name="Google Shape;694;p64">
            <a:extLst>
              <a:ext uri="{FF2B5EF4-FFF2-40B4-BE49-F238E27FC236}">
                <a16:creationId xmlns:a16="http://schemas.microsoft.com/office/drawing/2014/main" id="{3F4B286E-674F-0E4A-8D61-39B38740D016}"/>
              </a:ext>
            </a:extLst>
          </p:cNvPr>
          <p:cNvSpPr txBox="1"/>
          <p:nvPr/>
        </p:nvSpPr>
        <p:spPr>
          <a:xfrm>
            <a:off x="8013878" y="1343299"/>
            <a:ext cx="604801" cy="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10</a:t>
            </a:r>
          </a:p>
          <a:p>
            <a:pPr algn="ctr"/>
            <a:endParaRPr sz="1467" dirty="0"/>
          </a:p>
        </p:txBody>
      </p:sp>
      <p:sp>
        <p:nvSpPr>
          <p:cNvPr id="80" name="Google Shape;694;p64">
            <a:extLst>
              <a:ext uri="{FF2B5EF4-FFF2-40B4-BE49-F238E27FC236}">
                <a16:creationId xmlns:a16="http://schemas.microsoft.com/office/drawing/2014/main" id="{521D9E8D-3FA8-EF40-B06D-19FCB25F424A}"/>
              </a:ext>
            </a:extLst>
          </p:cNvPr>
          <p:cNvSpPr txBox="1"/>
          <p:nvPr/>
        </p:nvSpPr>
        <p:spPr>
          <a:xfrm>
            <a:off x="8432953" y="1343299"/>
            <a:ext cx="604801" cy="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2000" dirty="0">
                <a:latin typeface="Calibri"/>
                <a:cs typeface="Calibri"/>
                <a:sym typeface="Calibri"/>
              </a:rPr>
              <a:t>30</a:t>
            </a:r>
          </a:p>
          <a:p>
            <a:pPr algn="ctr"/>
            <a:endParaRPr sz="1467" dirty="0"/>
          </a:p>
        </p:txBody>
      </p:sp>
      <p:cxnSp>
        <p:nvCxnSpPr>
          <p:cNvPr id="89" name="Google Shape;681;p64">
            <a:extLst>
              <a:ext uri="{FF2B5EF4-FFF2-40B4-BE49-F238E27FC236}">
                <a16:creationId xmlns:a16="http://schemas.microsoft.com/office/drawing/2014/main" id="{B642CAAE-3094-3144-BDA5-E3340C9C6225}"/>
              </a:ext>
            </a:extLst>
          </p:cNvPr>
          <p:cNvCxnSpPr/>
          <p:nvPr/>
        </p:nvCxnSpPr>
        <p:spPr>
          <a:xfrm>
            <a:off x="8702409" y="867811"/>
            <a:ext cx="0" cy="52800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2" name="Google Shape;658;p64">
            <a:extLst>
              <a:ext uri="{FF2B5EF4-FFF2-40B4-BE49-F238E27FC236}">
                <a16:creationId xmlns:a16="http://schemas.microsoft.com/office/drawing/2014/main" id="{CC51D0CF-D26D-424D-856C-1FE4761D3F6B}"/>
              </a:ext>
            </a:extLst>
          </p:cNvPr>
          <p:cNvSpPr/>
          <p:nvPr/>
        </p:nvSpPr>
        <p:spPr>
          <a:xfrm>
            <a:off x="4574947" y="1843454"/>
            <a:ext cx="1460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1467" dirty="0" err="1">
                <a:latin typeface="Calibri"/>
                <a:ea typeface="Calibri"/>
                <a:cs typeface="Calibri"/>
                <a:sym typeface="Calibri"/>
              </a:rPr>
              <a:t>Clind</a:t>
            </a:r>
            <a:r>
              <a:rPr lang="en" sz="1467" dirty="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467" dirty="0"/>
          </a:p>
          <a:p>
            <a:pPr algn="ctr"/>
            <a:r>
              <a:rPr lang="en" sz="1467" dirty="0">
                <a:latin typeface="Calibri"/>
                <a:ea typeface="Calibri"/>
                <a:cs typeface="Calibri"/>
                <a:sym typeface="Calibri"/>
              </a:rPr>
              <a:t>IP</a:t>
            </a:r>
            <a:endParaRPr sz="1467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8A7EFAD-392D-3348-AE35-D50EC0132D94}"/>
              </a:ext>
            </a:extLst>
          </p:cNvPr>
          <p:cNvGrpSpPr/>
          <p:nvPr/>
        </p:nvGrpSpPr>
        <p:grpSpPr>
          <a:xfrm>
            <a:off x="1120854" y="533604"/>
            <a:ext cx="5042380" cy="474050"/>
            <a:chOff x="5703840" y="1733513"/>
            <a:chExt cx="5042380" cy="474050"/>
          </a:xfrm>
        </p:grpSpPr>
        <p:sp>
          <p:nvSpPr>
            <p:cNvPr id="83" name="Google Shape;703;p64">
              <a:extLst>
                <a:ext uri="{FF2B5EF4-FFF2-40B4-BE49-F238E27FC236}">
                  <a16:creationId xmlns:a16="http://schemas.microsoft.com/office/drawing/2014/main" id="{6A5E5BB3-5EFB-5E43-8519-BA7ADFD85010}"/>
                </a:ext>
              </a:extLst>
            </p:cNvPr>
            <p:cNvSpPr/>
            <p:nvPr/>
          </p:nvSpPr>
          <p:spPr>
            <a:xfrm rot="16200000">
              <a:off x="6337870" y="1168359"/>
              <a:ext cx="474050" cy="1604357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0070C0"/>
            </a:solidFill>
            <a:ln w="12700" cap="flat" cmpd="sng">
              <a:solidFill>
                <a:srgbClr val="225EA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endParaRPr sz="1868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77;p64">
              <a:extLst>
                <a:ext uri="{FF2B5EF4-FFF2-40B4-BE49-F238E27FC236}">
                  <a16:creationId xmlns:a16="http://schemas.microsoft.com/office/drawing/2014/main" id="{A3955B4B-4E05-D24D-B6CE-A62C0AD51D0B}"/>
                </a:ext>
              </a:extLst>
            </p:cNvPr>
            <p:cNvSpPr/>
            <p:nvPr/>
          </p:nvSpPr>
          <p:spPr>
            <a:xfrm>
              <a:off x="5703840" y="1795366"/>
              <a:ext cx="5042380" cy="3370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ea typeface="Calibri"/>
                  <a:cs typeface="Calibri"/>
                  <a:sym typeface="Calibri"/>
                </a:rPr>
                <a:t>15% PEG 3350</a:t>
              </a:r>
            </a:p>
          </p:txBody>
        </p:sp>
      </p:grpSp>
      <p:sp>
        <p:nvSpPr>
          <p:cNvPr id="85" name="Google Shape;655;p64">
            <a:extLst>
              <a:ext uri="{FF2B5EF4-FFF2-40B4-BE49-F238E27FC236}">
                <a16:creationId xmlns:a16="http://schemas.microsoft.com/office/drawing/2014/main" id="{31E2DB1F-DFA8-9A4E-9BA1-8FCB333B9DAF}"/>
              </a:ext>
            </a:extLst>
          </p:cNvPr>
          <p:cNvSpPr/>
          <p:nvPr/>
        </p:nvSpPr>
        <p:spPr>
          <a:xfrm flipH="1">
            <a:off x="6806673" y="469062"/>
            <a:ext cx="214200" cy="26245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8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659;p64">
            <a:extLst>
              <a:ext uri="{FF2B5EF4-FFF2-40B4-BE49-F238E27FC236}">
                <a16:creationId xmlns:a16="http://schemas.microsoft.com/office/drawing/2014/main" id="{ED06E30E-2BF9-7E4A-A59F-69A702C8E17F}"/>
              </a:ext>
            </a:extLst>
          </p:cNvPr>
          <p:cNvSpPr txBox="1"/>
          <p:nvPr/>
        </p:nvSpPr>
        <p:spPr>
          <a:xfrm>
            <a:off x="5580923" y="150051"/>
            <a:ext cx="2637199" cy="3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Euthanize</a:t>
            </a:r>
            <a:endParaRPr sz="1467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DD20CB5-C512-DE4C-BBA1-7DB63BAC5C31}"/>
              </a:ext>
            </a:extLst>
          </p:cNvPr>
          <p:cNvGrpSpPr/>
          <p:nvPr/>
        </p:nvGrpSpPr>
        <p:grpSpPr>
          <a:xfrm>
            <a:off x="4137282" y="438043"/>
            <a:ext cx="4167257" cy="490016"/>
            <a:chOff x="5833478" y="1888848"/>
            <a:chExt cx="4167256" cy="490016"/>
          </a:xfrm>
        </p:grpSpPr>
        <p:sp>
          <p:nvSpPr>
            <p:cNvPr id="103" name="Google Shape;703;p64">
              <a:extLst>
                <a:ext uri="{FF2B5EF4-FFF2-40B4-BE49-F238E27FC236}">
                  <a16:creationId xmlns:a16="http://schemas.microsoft.com/office/drawing/2014/main" id="{7141E65F-9AC3-E04B-9BD2-F5244967B01B}"/>
                </a:ext>
              </a:extLst>
            </p:cNvPr>
            <p:cNvSpPr/>
            <p:nvPr/>
          </p:nvSpPr>
          <p:spPr>
            <a:xfrm rot="16200000">
              <a:off x="6437597" y="1331676"/>
              <a:ext cx="490016" cy="160435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88419D"/>
            </a:solidFill>
            <a:ln w="12700" cap="flat" cmpd="sng">
              <a:solidFill>
                <a:srgbClr val="88419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endParaRPr sz="1868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677;p64">
              <a:extLst>
                <a:ext uri="{FF2B5EF4-FFF2-40B4-BE49-F238E27FC236}">
                  <a16:creationId xmlns:a16="http://schemas.microsoft.com/office/drawing/2014/main" id="{F7FD4144-D484-974E-89BF-3FB358C589F3}"/>
                </a:ext>
              </a:extLst>
            </p:cNvPr>
            <p:cNvSpPr/>
            <p:nvPr/>
          </p:nvSpPr>
          <p:spPr>
            <a:xfrm>
              <a:off x="5833478" y="1950700"/>
              <a:ext cx="4167256" cy="3370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ea typeface="Calibri"/>
                  <a:cs typeface="Calibri"/>
                  <a:sym typeface="Calibri"/>
                </a:rPr>
                <a:t>15% PEG 3350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2609399-FB07-294A-9646-304C14A218CF}"/>
              </a:ext>
            </a:extLst>
          </p:cNvPr>
          <p:cNvGrpSpPr/>
          <p:nvPr/>
        </p:nvGrpSpPr>
        <p:grpSpPr>
          <a:xfrm>
            <a:off x="4125406" y="15412"/>
            <a:ext cx="4167257" cy="478575"/>
            <a:chOff x="5704199" y="2522728"/>
            <a:chExt cx="4167256" cy="478575"/>
          </a:xfrm>
        </p:grpSpPr>
        <p:sp>
          <p:nvSpPr>
            <p:cNvPr id="106" name="Google Shape;703;p64">
              <a:extLst>
                <a:ext uri="{FF2B5EF4-FFF2-40B4-BE49-F238E27FC236}">
                  <a16:creationId xmlns:a16="http://schemas.microsoft.com/office/drawing/2014/main" id="{E90320E3-4478-4A40-8F2D-65FF1301B113}"/>
                </a:ext>
              </a:extLst>
            </p:cNvPr>
            <p:cNvSpPr/>
            <p:nvPr/>
          </p:nvSpPr>
          <p:spPr>
            <a:xfrm rot="16200000">
              <a:off x="6325914" y="1959836"/>
              <a:ext cx="478575" cy="160435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768A1"/>
            </a:solidFill>
            <a:ln w="12700" cap="flat" cmpd="sng">
              <a:solidFill>
                <a:srgbClr val="F768A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endParaRPr sz="1868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677;p64">
              <a:extLst>
                <a:ext uri="{FF2B5EF4-FFF2-40B4-BE49-F238E27FC236}">
                  <a16:creationId xmlns:a16="http://schemas.microsoft.com/office/drawing/2014/main" id="{F53D8D8F-523A-D446-9A57-EE84DA4DB3DC}"/>
                </a:ext>
              </a:extLst>
            </p:cNvPr>
            <p:cNvSpPr/>
            <p:nvPr/>
          </p:nvSpPr>
          <p:spPr>
            <a:xfrm>
              <a:off x="5704199" y="2586736"/>
              <a:ext cx="4167256" cy="3370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ea typeface="Calibri"/>
                  <a:cs typeface="Calibri"/>
                  <a:sym typeface="Calibri"/>
                </a:rPr>
                <a:t>15% PEG 3350</a:t>
              </a:r>
            </a:p>
          </p:txBody>
        </p:sp>
      </p:grpSp>
      <p:sp>
        <p:nvSpPr>
          <p:cNvPr id="108" name="Google Shape;655;p64">
            <a:extLst>
              <a:ext uri="{FF2B5EF4-FFF2-40B4-BE49-F238E27FC236}">
                <a16:creationId xmlns:a16="http://schemas.microsoft.com/office/drawing/2014/main" id="{3431068F-D2A3-AD47-B163-B52F4743AACF}"/>
              </a:ext>
            </a:extLst>
          </p:cNvPr>
          <p:cNvSpPr/>
          <p:nvPr/>
        </p:nvSpPr>
        <p:spPr>
          <a:xfrm rot="10800000" flipH="1">
            <a:off x="5312474" y="1633598"/>
            <a:ext cx="232030" cy="28131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768A1"/>
          </a:solidFill>
          <a:ln w="12700" cap="flat" cmpd="sng">
            <a:solidFill>
              <a:srgbClr val="F768A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" name="Google Shape;689;p64">
            <a:extLst>
              <a:ext uri="{FF2B5EF4-FFF2-40B4-BE49-F238E27FC236}">
                <a16:creationId xmlns:a16="http://schemas.microsoft.com/office/drawing/2014/main" id="{FAB134D8-66A2-0D44-A707-C734597F3B5B}"/>
              </a:ext>
            </a:extLst>
          </p:cNvPr>
          <p:cNvCxnSpPr/>
          <p:nvPr/>
        </p:nvCxnSpPr>
        <p:spPr>
          <a:xfrm>
            <a:off x="2799818" y="867811"/>
            <a:ext cx="0" cy="52800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7" name="Google Shape;693;p64">
            <a:extLst>
              <a:ext uri="{FF2B5EF4-FFF2-40B4-BE49-F238E27FC236}">
                <a16:creationId xmlns:a16="http://schemas.microsoft.com/office/drawing/2014/main" id="{C2824F41-F52B-C34A-9AB8-0AE4EB98514F}"/>
              </a:ext>
            </a:extLst>
          </p:cNvPr>
          <p:cNvSpPr txBox="1"/>
          <p:nvPr/>
        </p:nvSpPr>
        <p:spPr>
          <a:xfrm>
            <a:off x="805040" y="1343299"/>
            <a:ext cx="582599" cy="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-15</a:t>
            </a:r>
            <a:endParaRPr sz="1467" dirty="0"/>
          </a:p>
        </p:txBody>
      </p:sp>
      <p:sp>
        <p:nvSpPr>
          <p:cNvPr id="81" name="Google Shape;655;p64">
            <a:extLst>
              <a:ext uri="{FF2B5EF4-FFF2-40B4-BE49-F238E27FC236}">
                <a16:creationId xmlns:a16="http://schemas.microsoft.com/office/drawing/2014/main" id="{E2F657F0-E7CE-374F-8B96-5C50F1192BF2}"/>
              </a:ext>
            </a:extLst>
          </p:cNvPr>
          <p:cNvSpPr/>
          <p:nvPr/>
        </p:nvSpPr>
        <p:spPr>
          <a:xfrm rot="10800000" flipH="1">
            <a:off x="5097425" y="1627677"/>
            <a:ext cx="232030" cy="28131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238B45"/>
          </a:solidFill>
          <a:ln w="12700" cap="flat" cmpd="sng">
            <a:solidFill>
              <a:srgbClr val="238B4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757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" grpId="0" animBg="1"/>
      <p:bldP spid="659" grpId="0"/>
      <p:bldP spid="85" grpId="0" animBg="1"/>
      <p:bldP spid="86" grpId="0"/>
      <p:bldP spid="108" grpId="0" animBg="1"/>
      <p:bldP spid="8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28823</TotalTime>
  <Words>134</Words>
  <Application>Microsoft Macintosh PowerPoint</Application>
  <PresentationFormat>Custom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Differential Cdiff clearance in different vendors</dc:title>
  <dc:creator>Joshua Stough</dc:creator>
  <cp:lastModifiedBy>Tomkovich, Sarah</cp:lastModifiedBy>
  <cp:revision>458</cp:revision>
  <dcterms:created xsi:type="dcterms:W3CDTF">2018-04-23T18:49:21Z</dcterms:created>
  <dcterms:modified xsi:type="dcterms:W3CDTF">2021-02-17T20:30:15Z</dcterms:modified>
</cp:coreProperties>
</file>