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530" r:id="rId2"/>
  </p:sldIdLst>
  <p:sldSz cx="8869363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F768A1"/>
    <a:srgbClr val="88419D"/>
    <a:srgbClr val="225EA8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5" autoAdjust="0"/>
    <p:restoredTop sz="84490"/>
  </p:normalViewPr>
  <p:slideViewPr>
    <p:cSldViewPr snapToGrid="0">
      <p:cViewPr varScale="1">
        <p:scale>
          <a:sx n="178" d="100"/>
          <a:sy n="178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46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9285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3928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8571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23214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7857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1250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71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Fig.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5-days of 15% PEG 3350 in drinking water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3350 + </a:t>
            </a:r>
            <a:r>
              <a:rPr lang="en-US" sz="12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 = 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3350 + 10-day recovery (N = 12)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8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478823"/>
            <a:ext cx="6652022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1536703"/>
            <a:ext cx="6652022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155770"/>
            <a:ext cx="1912456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155770"/>
            <a:ext cx="5626502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729409"/>
            <a:ext cx="7649826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1957959"/>
            <a:ext cx="7649826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55770"/>
            <a:ext cx="7649826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717218"/>
            <a:ext cx="3752156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1068716"/>
            <a:ext cx="3752156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717218"/>
            <a:ext cx="3770635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1068716"/>
            <a:ext cx="3770635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421256"/>
            <a:ext cx="4490115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421256"/>
            <a:ext cx="4490115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155770"/>
            <a:ext cx="7649826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778849"/>
            <a:ext cx="7649826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2711749"/>
            <a:ext cx="299341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4"/>
          <p:cNvSpPr txBox="1"/>
          <p:nvPr/>
        </p:nvSpPr>
        <p:spPr>
          <a:xfrm>
            <a:off x="513525" y="1675269"/>
            <a:ext cx="11497745" cy="1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0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 (N=20)</a:t>
            </a:r>
          </a:p>
          <a:p>
            <a:r>
              <a:rPr lang="en-US" sz="20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 PEG (N=21)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+ </a:t>
            </a:r>
            <a:r>
              <a:rPr lang="en-US" sz="20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(N=9)</a:t>
            </a:r>
          </a:p>
          <a:p>
            <a:r>
              <a:rPr lang="en-US" sz="20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+ 10-day recovery (N=12)</a:t>
            </a: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52" name="Google Shape;652;p64" descr="http://www.criver.com/SiteCollectionImages/Images_255x164/rm_mice_light_bellied_agouti_1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9" y="115894"/>
            <a:ext cx="990600" cy="87215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4"/>
          <p:cNvSpPr txBox="1"/>
          <p:nvPr/>
        </p:nvSpPr>
        <p:spPr>
          <a:xfrm>
            <a:off x="238806" y="1306644"/>
            <a:ext cx="1066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Day:</a:t>
            </a:r>
            <a:endParaRPr sz="1467" dirty="0"/>
          </a:p>
        </p:txBody>
      </p:sp>
      <p:sp>
        <p:nvSpPr>
          <p:cNvPr id="655" name="Google Shape;655;p64"/>
          <p:cNvSpPr/>
          <p:nvPr/>
        </p:nvSpPr>
        <p:spPr>
          <a:xfrm flipH="1">
            <a:off x="8404462" y="467376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64"/>
          <p:cNvSpPr txBox="1"/>
          <p:nvPr/>
        </p:nvSpPr>
        <p:spPr>
          <a:xfrm>
            <a:off x="5436849" y="2156628"/>
            <a:ext cx="167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Gavage 10</a:t>
            </a:r>
            <a:r>
              <a:rPr lang="en" sz="1600" baseline="30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spores </a:t>
            </a:r>
            <a:r>
              <a:rPr lang="en" sz="1600" i="1" dirty="0">
                <a:latin typeface="Calibri"/>
                <a:ea typeface="Calibri"/>
                <a:cs typeface="Calibri"/>
                <a:sym typeface="Calibri"/>
              </a:rPr>
              <a:t>C. difficile 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630</a:t>
            </a:r>
            <a:endParaRPr sz="1600" dirty="0"/>
          </a:p>
        </p:txBody>
      </p:sp>
      <p:sp>
        <p:nvSpPr>
          <p:cNvPr id="659" name="Google Shape;659;p64"/>
          <p:cNvSpPr txBox="1"/>
          <p:nvPr/>
        </p:nvSpPr>
        <p:spPr>
          <a:xfrm>
            <a:off x="7145687" y="143176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sp>
        <p:nvSpPr>
          <p:cNvPr id="666" name="Google Shape;666;p64"/>
          <p:cNvSpPr txBox="1"/>
          <p:nvPr/>
        </p:nvSpPr>
        <p:spPr>
          <a:xfrm>
            <a:off x="508774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467" dirty="0"/>
          </a:p>
        </p:txBody>
      </p:sp>
      <p:sp>
        <p:nvSpPr>
          <p:cNvPr id="667" name="Google Shape;667;p64"/>
          <p:cNvSpPr txBox="1"/>
          <p:nvPr/>
        </p:nvSpPr>
        <p:spPr>
          <a:xfrm>
            <a:off x="555568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67" dirty="0"/>
          </a:p>
        </p:txBody>
      </p:sp>
      <p:sp>
        <p:nvSpPr>
          <p:cNvPr id="671" name="Google Shape;671;p64"/>
          <p:cNvSpPr txBox="1"/>
          <p:nvPr/>
        </p:nvSpPr>
        <p:spPr>
          <a:xfrm>
            <a:off x="6443015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67" dirty="0"/>
          </a:p>
        </p:txBody>
      </p:sp>
      <p:sp>
        <p:nvSpPr>
          <p:cNvPr id="675" name="Google Shape;675;p64"/>
          <p:cNvSpPr/>
          <p:nvPr/>
        </p:nvSpPr>
        <p:spPr>
          <a:xfrm rot="10800000">
            <a:off x="5669475" y="1668711"/>
            <a:ext cx="186465" cy="5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64"/>
          <p:cNvCxnSpPr>
            <a:cxnSpLocks/>
          </p:cNvCxnSpPr>
          <p:nvPr/>
        </p:nvCxnSpPr>
        <p:spPr>
          <a:xfrm flipV="1">
            <a:off x="1135094" y="1127159"/>
            <a:ext cx="7567327" cy="12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2" name="Google Shape;682;p64"/>
          <p:cNvCxnSpPr/>
          <p:nvPr/>
        </p:nvCxnSpPr>
        <p:spPr>
          <a:xfrm>
            <a:off x="418422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6" name="Google Shape;686;p64"/>
          <p:cNvCxnSpPr/>
          <p:nvPr/>
        </p:nvCxnSpPr>
        <p:spPr>
          <a:xfrm>
            <a:off x="534787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7" name="Google Shape;687;p64"/>
          <p:cNvCxnSpPr/>
          <p:nvPr/>
        </p:nvCxnSpPr>
        <p:spPr>
          <a:xfrm>
            <a:off x="5766446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4" name="Google Shape;694;p64"/>
          <p:cNvSpPr txBox="1"/>
          <p:nvPr/>
        </p:nvSpPr>
        <p:spPr>
          <a:xfrm>
            <a:off x="6795452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67" dirty="0"/>
          </a:p>
        </p:txBody>
      </p:sp>
      <p:cxnSp>
        <p:nvCxnSpPr>
          <p:cNvPr id="52" name="Google Shape;689;p64">
            <a:extLst>
              <a:ext uri="{FF2B5EF4-FFF2-40B4-BE49-F238E27FC236}">
                <a16:creationId xmlns:a16="http://schemas.microsoft.com/office/drawing/2014/main" id="{BC399A80-E920-BF44-A2AC-F88A0E213268}"/>
              </a:ext>
            </a:extLst>
          </p:cNvPr>
          <p:cNvCxnSpPr/>
          <p:nvPr/>
        </p:nvCxnSpPr>
        <p:spPr>
          <a:xfrm>
            <a:off x="113507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681;p64">
            <a:extLst>
              <a:ext uri="{FF2B5EF4-FFF2-40B4-BE49-F238E27FC236}">
                <a16:creationId xmlns:a16="http://schemas.microsoft.com/office/drawing/2014/main" id="{F147D2E2-CC5F-6147-84FD-1AF3767FC0EB}"/>
              </a:ext>
            </a:extLst>
          </p:cNvPr>
          <p:cNvCxnSpPr/>
          <p:nvPr/>
        </p:nvCxnSpPr>
        <p:spPr>
          <a:xfrm>
            <a:off x="7105375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690;p64">
            <a:extLst>
              <a:ext uri="{FF2B5EF4-FFF2-40B4-BE49-F238E27FC236}">
                <a16:creationId xmlns:a16="http://schemas.microsoft.com/office/drawing/2014/main" id="{9262E6C7-D308-6E4D-BD26-4F442192A0B5}"/>
              </a:ext>
            </a:extLst>
          </p:cNvPr>
          <p:cNvCxnSpPr/>
          <p:nvPr/>
        </p:nvCxnSpPr>
        <p:spPr>
          <a:xfrm>
            <a:off x="674530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93;p64">
            <a:extLst>
              <a:ext uri="{FF2B5EF4-FFF2-40B4-BE49-F238E27FC236}">
                <a16:creationId xmlns:a16="http://schemas.microsoft.com/office/drawing/2014/main" id="{AD770429-24FC-764C-BB50-257D02B26262}"/>
              </a:ext>
            </a:extLst>
          </p:cNvPr>
          <p:cNvSpPr txBox="1"/>
          <p:nvPr/>
        </p:nvSpPr>
        <p:spPr>
          <a:xfrm>
            <a:off x="2482527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 sz="1467" dirty="0"/>
          </a:p>
        </p:txBody>
      </p:sp>
      <p:sp>
        <p:nvSpPr>
          <p:cNvPr id="67" name="Google Shape;693;p64">
            <a:extLst>
              <a:ext uri="{FF2B5EF4-FFF2-40B4-BE49-F238E27FC236}">
                <a16:creationId xmlns:a16="http://schemas.microsoft.com/office/drawing/2014/main" id="{66174835-498B-BC48-847D-677EDE9417CC}"/>
              </a:ext>
            </a:extLst>
          </p:cNvPr>
          <p:cNvSpPr txBox="1"/>
          <p:nvPr/>
        </p:nvSpPr>
        <p:spPr>
          <a:xfrm>
            <a:off x="3932640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467" dirty="0"/>
          </a:p>
        </p:txBody>
      </p:sp>
      <p:cxnSp>
        <p:nvCxnSpPr>
          <p:cNvPr id="93" name="Google Shape;681;p64">
            <a:extLst>
              <a:ext uri="{FF2B5EF4-FFF2-40B4-BE49-F238E27FC236}">
                <a16:creationId xmlns:a16="http://schemas.microsoft.com/office/drawing/2014/main" id="{2E409A0A-E960-A44F-94A0-D7AF703CFF02}"/>
              </a:ext>
            </a:extLst>
          </p:cNvPr>
          <p:cNvCxnSpPr/>
          <p:nvPr/>
        </p:nvCxnSpPr>
        <p:spPr>
          <a:xfrm>
            <a:off x="8322601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694;p64">
            <a:extLst>
              <a:ext uri="{FF2B5EF4-FFF2-40B4-BE49-F238E27FC236}">
                <a16:creationId xmlns:a16="http://schemas.microsoft.com/office/drawing/2014/main" id="{3F4B286E-674F-0E4A-8D61-39B38740D016}"/>
              </a:ext>
            </a:extLst>
          </p:cNvPr>
          <p:cNvSpPr txBox="1"/>
          <p:nvPr/>
        </p:nvSpPr>
        <p:spPr>
          <a:xfrm>
            <a:off x="8013878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10</a:t>
            </a:r>
          </a:p>
          <a:p>
            <a:pPr algn="ctr"/>
            <a:endParaRPr sz="1467" dirty="0"/>
          </a:p>
        </p:txBody>
      </p:sp>
      <p:sp>
        <p:nvSpPr>
          <p:cNvPr id="80" name="Google Shape;694;p64">
            <a:extLst>
              <a:ext uri="{FF2B5EF4-FFF2-40B4-BE49-F238E27FC236}">
                <a16:creationId xmlns:a16="http://schemas.microsoft.com/office/drawing/2014/main" id="{521D9E8D-3FA8-EF40-B06D-19FCB25F424A}"/>
              </a:ext>
            </a:extLst>
          </p:cNvPr>
          <p:cNvSpPr txBox="1"/>
          <p:nvPr/>
        </p:nvSpPr>
        <p:spPr>
          <a:xfrm>
            <a:off x="8432953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latin typeface="Calibri"/>
                <a:cs typeface="Calibri"/>
                <a:sym typeface="Calibri"/>
              </a:rPr>
              <a:t>30</a:t>
            </a:r>
          </a:p>
          <a:p>
            <a:pPr algn="ctr"/>
            <a:endParaRPr sz="1467" dirty="0"/>
          </a:p>
        </p:txBody>
      </p:sp>
      <p:cxnSp>
        <p:nvCxnSpPr>
          <p:cNvPr id="89" name="Google Shape;681;p64">
            <a:extLst>
              <a:ext uri="{FF2B5EF4-FFF2-40B4-BE49-F238E27FC236}">
                <a16:creationId xmlns:a16="http://schemas.microsoft.com/office/drawing/2014/main" id="{B642CAAE-3094-3144-BDA5-E3340C9C6225}"/>
              </a:ext>
            </a:extLst>
          </p:cNvPr>
          <p:cNvCxnSpPr/>
          <p:nvPr/>
        </p:nvCxnSpPr>
        <p:spPr>
          <a:xfrm>
            <a:off x="8702409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658;p64">
            <a:extLst>
              <a:ext uri="{FF2B5EF4-FFF2-40B4-BE49-F238E27FC236}">
                <a16:creationId xmlns:a16="http://schemas.microsoft.com/office/drawing/2014/main" id="{CC51D0CF-D26D-424D-856C-1FE4761D3F6B}"/>
              </a:ext>
            </a:extLst>
          </p:cNvPr>
          <p:cNvSpPr/>
          <p:nvPr/>
        </p:nvSpPr>
        <p:spPr>
          <a:xfrm>
            <a:off x="4574947" y="1843454"/>
            <a:ext cx="146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467" dirty="0" err="1">
                <a:latin typeface="Calibri"/>
                <a:ea typeface="Calibri"/>
                <a:cs typeface="Calibri"/>
                <a:sym typeface="Calibri"/>
              </a:rPr>
              <a:t>Clind</a:t>
            </a:r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67" dirty="0"/>
          </a:p>
          <a:p>
            <a:pPr algn="ctr"/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IP</a:t>
            </a:r>
            <a:endParaRPr sz="1467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7EFAD-392D-3348-AE35-D50EC0132D94}"/>
              </a:ext>
            </a:extLst>
          </p:cNvPr>
          <p:cNvGrpSpPr/>
          <p:nvPr/>
        </p:nvGrpSpPr>
        <p:grpSpPr>
          <a:xfrm>
            <a:off x="1071397" y="533604"/>
            <a:ext cx="1722690" cy="474050"/>
            <a:chOff x="5654383" y="1733513"/>
            <a:chExt cx="1722690" cy="474050"/>
          </a:xfrm>
        </p:grpSpPr>
        <p:sp>
          <p:nvSpPr>
            <p:cNvPr id="83" name="Google Shape;703;p64">
              <a:extLst>
                <a:ext uri="{FF2B5EF4-FFF2-40B4-BE49-F238E27FC236}">
                  <a16:creationId xmlns:a16="http://schemas.microsoft.com/office/drawing/2014/main" id="{6A5E5BB3-5EFB-5E43-8519-BA7ADFD85010}"/>
                </a:ext>
              </a:extLst>
            </p:cNvPr>
            <p:cNvSpPr/>
            <p:nvPr/>
          </p:nvSpPr>
          <p:spPr>
            <a:xfrm rot="16200000">
              <a:off x="6337870" y="1168359"/>
              <a:ext cx="474050" cy="160435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77;p64">
              <a:extLst>
                <a:ext uri="{FF2B5EF4-FFF2-40B4-BE49-F238E27FC236}">
                  <a16:creationId xmlns:a16="http://schemas.microsoft.com/office/drawing/2014/main" id="{A3955B4B-4E05-D24D-B6CE-A62C0AD51D0B}"/>
                </a:ext>
              </a:extLst>
            </p:cNvPr>
            <p:cNvSpPr/>
            <p:nvPr/>
          </p:nvSpPr>
          <p:spPr>
            <a:xfrm>
              <a:off x="5654383" y="1788264"/>
              <a:ext cx="1699642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sp>
        <p:nvSpPr>
          <p:cNvPr id="85" name="Google Shape;655;p64">
            <a:extLst>
              <a:ext uri="{FF2B5EF4-FFF2-40B4-BE49-F238E27FC236}">
                <a16:creationId xmlns:a16="http://schemas.microsoft.com/office/drawing/2014/main" id="{31E2DB1F-DFA8-9A4E-9BA1-8FCB333B9DAF}"/>
              </a:ext>
            </a:extLst>
          </p:cNvPr>
          <p:cNvSpPr/>
          <p:nvPr/>
        </p:nvSpPr>
        <p:spPr>
          <a:xfrm flipH="1">
            <a:off x="6806673" y="469062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659;p64">
            <a:extLst>
              <a:ext uri="{FF2B5EF4-FFF2-40B4-BE49-F238E27FC236}">
                <a16:creationId xmlns:a16="http://schemas.microsoft.com/office/drawing/2014/main" id="{ED06E30E-2BF9-7E4A-A59F-69A702C8E17F}"/>
              </a:ext>
            </a:extLst>
          </p:cNvPr>
          <p:cNvSpPr txBox="1"/>
          <p:nvPr/>
        </p:nvSpPr>
        <p:spPr>
          <a:xfrm>
            <a:off x="5580923" y="150051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sp>
        <p:nvSpPr>
          <p:cNvPr id="103" name="Google Shape;703;p64">
            <a:extLst>
              <a:ext uri="{FF2B5EF4-FFF2-40B4-BE49-F238E27FC236}">
                <a16:creationId xmlns:a16="http://schemas.microsoft.com/office/drawing/2014/main" id="{7141E65F-9AC3-E04B-9BD2-F5244967B01B}"/>
              </a:ext>
            </a:extLst>
          </p:cNvPr>
          <p:cNvSpPr/>
          <p:nvPr/>
        </p:nvSpPr>
        <p:spPr>
          <a:xfrm rot="16200000">
            <a:off x="4741401" y="-119129"/>
            <a:ext cx="490016" cy="160435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8419D"/>
          </a:solidFill>
          <a:ln w="12700" cap="flat" cmpd="sng">
            <a:solidFill>
              <a:srgbClr val="8841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703;p64">
            <a:extLst>
              <a:ext uri="{FF2B5EF4-FFF2-40B4-BE49-F238E27FC236}">
                <a16:creationId xmlns:a16="http://schemas.microsoft.com/office/drawing/2014/main" id="{E90320E3-4478-4A40-8F2D-65FF1301B113}"/>
              </a:ext>
            </a:extLst>
          </p:cNvPr>
          <p:cNvSpPr/>
          <p:nvPr/>
        </p:nvSpPr>
        <p:spPr>
          <a:xfrm rot="16200000">
            <a:off x="4747121" y="-547480"/>
            <a:ext cx="478575" cy="160435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68A1"/>
          </a:solidFill>
          <a:ln w="12700" cap="flat" cmpd="sng">
            <a:solidFill>
              <a:srgbClr val="F768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655;p64">
            <a:extLst>
              <a:ext uri="{FF2B5EF4-FFF2-40B4-BE49-F238E27FC236}">
                <a16:creationId xmlns:a16="http://schemas.microsoft.com/office/drawing/2014/main" id="{3431068F-D2A3-AD47-B163-B52F4743AACF}"/>
              </a:ext>
            </a:extLst>
          </p:cNvPr>
          <p:cNvSpPr/>
          <p:nvPr/>
        </p:nvSpPr>
        <p:spPr>
          <a:xfrm rot="10800000" flipH="1">
            <a:off x="5312474" y="1633598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68A1"/>
          </a:solidFill>
          <a:ln w="12700" cap="flat" cmpd="sng">
            <a:solidFill>
              <a:srgbClr val="F768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689;p64">
            <a:extLst>
              <a:ext uri="{FF2B5EF4-FFF2-40B4-BE49-F238E27FC236}">
                <a16:creationId xmlns:a16="http://schemas.microsoft.com/office/drawing/2014/main" id="{FAB134D8-66A2-0D44-A707-C734597F3B5B}"/>
              </a:ext>
            </a:extLst>
          </p:cNvPr>
          <p:cNvCxnSpPr/>
          <p:nvPr/>
        </p:nvCxnSpPr>
        <p:spPr>
          <a:xfrm>
            <a:off x="2799818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693;p64">
            <a:extLst>
              <a:ext uri="{FF2B5EF4-FFF2-40B4-BE49-F238E27FC236}">
                <a16:creationId xmlns:a16="http://schemas.microsoft.com/office/drawing/2014/main" id="{C2824F41-F52B-C34A-9AB8-0AE4EB98514F}"/>
              </a:ext>
            </a:extLst>
          </p:cNvPr>
          <p:cNvSpPr txBox="1"/>
          <p:nvPr/>
        </p:nvSpPr>
        <p:spPr>
          <a:xfrm>
            <a:off x="805040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endParaRPr sz="1467" dirty="0"/>
          </a:p>
        </p:txBody>
      </p:sp>
      <p:sp>
        <p:nvSpPr>
          <p:cNvPr id="81" name="Google Shape;655;p64">
            <a:extLst>
              <a:ext uri="{FF2B5EF4-FFF2-40B4-BE49-F238E27FC236}">
                <a16:creationId xmlns:a16="http://schemas.microsoft.com/office/drawing/2014/main" id="{E2F657F0-E7CE-374F-8B96-5C50F1192BF2}"/>
              </a:ext>
            </a:extLst>
          </p:cNvPr>
          <p:cNvSpPr/>
          <p:nvPr/>
        </p:nvSpPr>
        <p:spPr>
          <a:xfrm rot="10800000" flipH="1">
            <a:off x="5097425" y="1627677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677;p64">
            <a:extLst>
              <a:ext uri="{FF2B5EF4-FFF2-40B4-BE49-F238E27FC236}">
                <a16:creationId xmlns:a16="http://schemas.microsoft.com/office/drawing/2014/main" id="{D04B2902-F559-4A4C-8547-B12D0C1CA4FB}"/>
              </a:ext>
            </a:extLst>
          </p:cNvPr>
          <p:cNvSpPr/>
          <p:nvPr/>
        </p:nvSpPr>
        <p:spPr>
          <a:xfrm>
            <a:off x="4038334" y="68600"/>
            <a:ext cx="1699642" cy="33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PEG</a:t>
            </a:r>
          </a:p>
        </p:txBody>
      </p:sp>
      <p:sp>
        <p:nvSpPr>
          <p:cNvPr id="43" name="Google Shape;677;p64">
            <a:extLst>
              <a:ext uri="{FF2B5EF4-FFF2-40B4-BE49-F238E27FC236}">
                <a16:creationId xmlns:a16="http://schemas.microsoft.com/office/drawing/2014/main" id="{4142419B-F094-BA47-B491-3E4569FE01B9}"/>
              </a:ext>
            </a:extLst>
          </p:cNvPr>
          <p:cNvSpPr/>
          <p:nvPr/>
        </p:nvSpPr>
        <p:spPr>
          <a:xfrm>
            <a:off x="4042747" y="496074"/>
            <a:ext cx="1699642" cy="33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PEG</a:t>
            </a:r>
          </a:p>
        </p:txBody>
      </p:sp>
    </p:spTree>
    <p:extLst>
      <p:ext uri="{BB962C8B-B14F-4D97-AF65-F5344CB8AC3E}">
        <p14:creationId xmlns:p14="http://schemas.microsoft.com/office/powerpoint/2010/main" val="4975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/>
      <p:bldP spid="659" grpId="0"/>
      <p:bldP spid="85" grpId="0" animBg="1"/>
      <p:bldP spid="86" grpId="0"/>
      <p:bldP spid="108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28826</TotalTime>
  <Words>114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Tomkovich, Sarah</cp:lastModifiedBy>
  <cp:revision>463</cp:revision>
  <dcterms:created xsi:type="dcterms:W3CDTF">2018-04-23T18:49:21Z</dcterms:created>
  <dcterms:modified xsi:type="dcterms:W3CDTF">2021-04-13T17:53:16Z</dcterms:modified>
</cp:coreProperties>
</file>