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sldIdLst>
    <p:sldId id="533" r:id="rId2"/>
  </p:sldIdLst>
  <p:sldSz cx="6610350" cy="3108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3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69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Taylor" userId="14c7f9ef16d6513a" providerId="LiveId" clId="{67B3A858-3F00-4828-8DC2-620723065ABC}"/>
    <pc:docChg chg="modSld">
      <pc:chgData name="Ana Taylor" userId="14c7f9ef16d6513a" providerId="LiveId" clId="{67B3A858-3F00-4828-8DC2-620723065ABC}" dt="2021-04-15T17:44:22.945" v="24" actId="20577"/>
      <pc:docMkLst>
        <pc:docMk/>
      </pc:docMkLst>
      <pc:sldChg chg="modSp mod">
        <pc:chgData name="Ana Taylor" userId="14c7f9ef16d6513a" providerId="LiveId" clId="{67B3A858-3F00-4828-8DC2-620723065ABC}" dt="2021-04-15T17:44:22.945" v="24" actId="20577"/>
        <pc:sldMkLst>
          <pc:docMk/>
          <pc:sldMk cId="3159908065" sldId="533"/>
        </pc:sldMkLst>
        <pc:spChg chg="mod">
          <ac:chgData name="Ana Taylor" userId="14c7f9ef16d6513a" providerId="LiveId" clId="{67B3A858-3F00-4828-8DC2-620723065ABC}" dt="2021-04-15T17:44:22.945" v="24" actId="20577"/>
          <ac:spMkLst>
            <pc:docMk/>
            <pc:sldMk cId="3159908065" sldId="533"/>
            <ac:spMk id="6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1C1CA-69EF-464D-AE40-C4D6E113BFD1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638" y="1143000"/>
            <a:ext cx="6562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D8A09-10D2-4BA6-8B32-43BC8C5B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8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8447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1pPr>
    <a:lvl2pPr marL="214223" algn="l" defTabSz="428447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2pPr>
    <a:lvl3pPr marL="428447" algn="l" defTabSz="428447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3pPr>
    <a:lvl4pPr marL="642670" algn="l" defTabSz="428447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4pPr>
    <a:lvl5pPr marL="856893" algn="l" defTabSz="428447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5pPr>
    <a:lvl6pPr marL="1071117" algn="l" defTabSz="428447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6pPr>
    <a:lvl7pPr marL="1285339" algn="l" defTabSz="428447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7pPr>
    <a:lvl8pPr marL="1499563" algn="l" defTabSz="428447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8pPr>
    <a:lvl9pPr marL="1713785" algn="l" defTabSz="428447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4a6c29ca8b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7638" y="1143000"/>
            <a:ext cx="65627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g4a6c29ca8b_0_2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Fig. 4 Schematic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10^3-5 for this because 1 experiment was with 10^3 conc (~25 spores) versus 350 spores. Didn’t seem to make a difference as all the mice were colonized at a level consistent with previous experiments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38B45"/>
                </a:solidFill>
                <a:ea typeface="Calibri"/>
                <a:cs typeface="Calibri"/>
                <a:sym typeface="Calibri"/>
              </a:rPr>
              <a:t>Clindamycin: 10mg/kg (12 mice)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88419D"/>
                </a:solidFill>
                <a:ea typeface="Calibri"/>
                <a:cs typeface="Calibri"/>
                <a:sym typeface="Calibri"/>
              </a:rPr>
              <a:t>1-day of 15% PEG 3350 in drinking water</a:t>
            </a: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(18 mice)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768A1"/>
                </a:solidFill>
                <a:ea typeface="Calibri"/>
                <a:cs typeface="Calibri"/>
                <a:sym typeface="Calibri"/>
              </a:rPr>
              <a:t>3-day recovery + 1-day PEG 3350 + FMT (6 mice)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25EA8"/>
                </a:solidFill>
                <a:ea typeface="Calibri"/>
                <a:cs typeface="Calibri"/>
                <a:sym typeface="Calibri"/>
              </a:rPr>
              <a:t>3-day recovery + 1-day PEG 3350 + PBS (12 mice)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25EA8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25EA8"/>
                </a:solidFill>
                <a:ea typeface="Calibri"/>
                <a:cs typeface="Calibri"/>
                <a:sym typeface="Calibri"/>
              </a:rPr>
              <a:t>Only 6 CWM mice were carried out through day 30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9" name="Google Shape;649;g4a6c29ca8b_0_2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5593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294" y="508700"/>
            <a:ext cx="4957763" cy="1082158"/>
          </a:xfrm>
        </p:spPr>
        <p:txBody>
          <a:bodyPr anchor="b"/>
          <a:lstStyle>
            <a:lvl1pPr algn="ctr">
              <a:defRPr sz="2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6294" y="1632590"/>
            <a:ext cx="4957763" cy="750459"/>
          </a:xfrm>
        </p:spPr>
        <p:txBody>
          <a:bodyPr/>
          <a:lstStyle>
            <a:lvl1pPr marL="0" indent="0" algn="ctr">
              <a:buNone/>
              <a:defRPr sz="1088"/>
            </a:lvl1pPr>
            <a:lvl2pPr marL="207203" indent="0" algn="ctr">
              <a:buNone/>
              <a:defRPr sz="906"/>
            </a:lvl2pPr>
            <a:lvl3pPr marL="414406" indent="0" algn="ctr">
              <a:buNone/>
              <a:defRPr sz="816"/>
            </a:lvl3pPr>
            <a:lvl4pPr marL="621609" indent="0" algn="ctr">
              <a:buNone/>
              <a:defRPr sz="725"/>
            </a:lvl4pPr>
            <a:lvl5pPr marL="828812" indent="0" algn="ctr">
              <a:buNone/>
              <a:defRPr sz="725"/>
            </a:lvl5pPr>
            <a:lvl6pPr marL="1036015" indent="0" algn="ctr">
              <a:buNone/>
              <a:defRPr sz="725"/>
            </a:lvl6pPr>
            <a:lvl7pPr marL="1243218" indent="0" algn="ctr">
              <a:buNone/>
              <a:defRPr sz="725"/>
            </a:lvl7pPr>
            <a:lvl8pPr marL="1450421" indent="0" algn="ctr">
              <a:buNone/>
              <a:defRPr sz="725"/>
            </a:lvl8pPr>
            <a:lvl9pPr marL="1657624" indent="0" algn="ctr">
              <a:buNone/>
              <a:defRPr sz="72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ED1-3F4C-4576-9568-E8EF953AA21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FE33-30FD-45EE-B1D9-2326642B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6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ED1-3F4C-4576-9568-E8EF953AA21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FE33-30FD-45EE-B1D9-2326642B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0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30532" y="165489"/>
            <a:ext cx="1425357" cy="2634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4461" y="165489"/>
            <a:ext cx="4193441" cy="2634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ED1-3F4C-4576-9568-E8EF953AA21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FE33-30FD-45EE-B1D9-2326642B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9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ED1-3F4C-4576-9568-E8EF953AA21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FE33-30FD-45EE-B1D9-2326642B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6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019" y="774923"/>
            <a:ext cx="5701427" cy="1292977"/>
          </a:xfrm>
        </p:spPr>
        <p:txBody>
          <a:bodyPr anchor="b"/>
          <a:lstStyle>
            <a:lvl1pPr>
              <a:defRPr sz="2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019" y="2080132"/>
            <a:ext cx="5701427" cy="679946"/>
          </a:xfrm>
        </p:spPr>
        <p:txBody>
          <a:bodyPr/>
          <a:lstStyle>
            <a:lvl1pPr marL="0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1pPr>
            <a:lvl2pPr marL="207203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2pPr>
            <a:lvl3pPr marL="414406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3pPr>
            <a:lvl4pPr marL="621609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4pPr>
            <a:lvl5pPr marL="828812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5pPr>
            <a:lvl6pPr marL="1036015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6pPr>
            <a:lvl7pPr marL="1243218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7pPr>
            <a:lvl8pPr marL="1450421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8pPr>
            <a:lvl9pPr marL="1657624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ED1-3F4C-4576-9568-E8EF953AA21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FE33-30FD-45EE-B1D9-2326642B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461" y="827447"/>
            <a:ext cx="2809399" cy="1972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6490" y="827447"/>
            <a:ext cx="2809399" cy="1972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ED1-3F4C-4576-9568-E8EF953AA21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FE33-30FD-45EE-B1D9-2326642B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3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322" y="165490"/>
            <a:ext cx="5701427" cy="6007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323" y="761972"/>
            <a:ext cx="2796488" cy="373430"/>
          </a:xfrm>
        </p:spPr>
        <p:txBody>
          <a:bodyPr anchor="b"/>
          <a:lstStyle>
            <a:lvl1pPr marL="0" indent="0">
              <a:buNone/>
              <a:defRPr sz="1088" b="1"/>
            </a:lvl1pPr>
            <a:lvl2pPr marL="207203" indent="0">
              <a:buNone/>
              <a:defRPr sz="906" b="1"/>
            </a:lvl2pPr>
            <a:lvl3pPr marL="414406" indent="0">
              <a:buNone/>
              <a:defRPr sz="816" b="1"/>
            </a:lvl3pPr>
            <a:lvl4pPr marL="621609" indent="0">
              <a:buNone/>
              <a:defRPr sz="725" b="1"/>
            </a:lvl4pPr>
            <a:lvl5pPr marL="828812" indent="0">
              <a:buNone/>
              <a:defRPr sz="725" b="1"/>
            </a:lvl5pPr>
            <a:lvl6pPr marL="1036015" indent="0">
              <a:buNone/>
              <a:defRPr sz="725" b="1"/>
            </a:lvl6pPr>
            <a:lvl7pPr marL="1243218" indent="0">
              <a:buNone/>
              <a:defRPr sz="725" b="1"/>
            </a:lvl7pPr>
            <a:lvl8pPr marL="1450421" indent="0">
              <a:buNone/>
              <a:defRPr sz="725" b="1"/>
            </a:lvl8pPr>
            <a:lvl9pPr marL="1657624" indent="0">
              <a:buNone/>
              <a:defRPr sz="7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323" y="1135402"/>
            <a:ext cx="2796488" cy="1670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46490" y="761972"/>
            <a:ext cx="2810260" cy="373430"/>
          </a:xfrm>
        </p:spPr>
        <p:txBody>
          <a:bodyPr anchor="b"/>
          <a:lstStyle>
            <a:lvl1pPr marL="0" indent="0">
              <a:buNone/>
              <a:defRPr sz="1088" b="1"/>
            </a:lvl1pPr>
            <a:lvl2pPr marL="207203" indent="0">
              <a:buNone/>
              <a:defRPr sz="906" b="1"/>
            </a:lvl2pPr>
            <a:lvl3pPr marL="414406" indent="0">
              <a:buNone/>
              <a:defRPr sz="816" b="1"/>
            </a:lvl3pPr>
            <a:lvl4pPr marL="621609" indent="0">
              <a:buNone/>
              <a:defRPr sz="725" b="1"/>
            </a:lvl4pPr>
            <a:lvl5pPr marL="828812" indent="0">
              <a:buNone/>
              <a:defRPr sz="725" b="1"/>
            </a:lvl5pPr>
            <a:lvl6pPr marL="1036015" indent="0">
              <a:buNone/>
              <a:defRPr sz="725" b="1"/>
            </a:lvl6pPr>
            <a:lvl7pPr marL="1243218" indent="0">
              <a:buNone/>
              <a:defRPr sz="725" b="1"/>
            </a:lvl7pPr>
            <a:lvl8pPr marL="1450421" indent="0">
              <a:buNone/>
              <a:defRPr sz="725" b="1"/>
            </a:lvl8pPr>
            <a:lvl9pPr marL="1657624" indent="0">
              <a:buNone/>
              <a:defRPr sz="7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46490" y="1135402"/>
            <a:ext cx="2810260" cy="1670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ED1-3F4C-4576-9568-E8EF953AA21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FE33-30FD-45EE-B1D9-2326642B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2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ED1-3F4C-4576-9568-E8EF953AA21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FE33-30FD-45EE-B1D9-2326642B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9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ED1-3F4C-4576-9568-E8EF953AA21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FE33-30FD-45EE-B1D9-2326642B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2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323" y="207222"/>
            <a:ext cx="2132010" cy="725276"/>
          </a:xfrm>
        </p:spPr>
        <p:txBody>
          <a:bodyPr anchor="b"/>
          <a:lstStyle>
            <a:lvl1pPr>
              <a:defRPr sz="1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0260" y="447542"/>
            <a:ext cx="3346490" cy="2208925"/>
          </a:xfrm>
        </p:spPr>
        <p:txBody>
          <a:bodyPr/>
          <a:lstStyle>
            <a:lvl1pPr>
              <a:defRPr sz="1450"/>
            </a:lvl1pPr>
            <a:lvl2pPr>
              <a:defRPr sz="1269"/>
            </a:lvl2pPr>
            <a:lvl3pPr>
              <a:defRPr sz="1088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323" y="932497"/>
            <a:ext cx="2132010" cy="1727567"/>
          </a:xfrm>
        </p:spPr>
        <p:txBody>
          <a:bodyPr/>
          <a:lstStyle>
            <a:lvl1pPr marL="0" indent="0">
              <a:buNone/>
              <a:defRPr sz="725"/>
            </a:lvl1pPr>
            <a:lvl2pPr marL="207203" indent="0">
              <a:buNone/>
              <a:defRPr sz="634"/>
            </a:lvl2pPr>
            <a:lvl3pPr marL="414406" indent="0">
              <a:buNone/>
              <a:defRPr sz="544"/>
            </a:lvl3pPr>
            <a:lvl4pPr marL="621609" indent="0">
              <a:buNone/>
              <a:defRPr sz="453"/>
            </a:lvl4pPr>
            <a:lvl5pPr marL="828812" indent="0">
              <a:buNone/>
              <a:defRPr sz="453"/>
            </a:lvl5pPr>
            <a:lvl6pPr marL="1036015" indent="0">
              <a:buNone/>
              <a:defRPr sz="453"/>
            </a:lvl6pPr>
            <a:lvl7pPr marL="1243218" indent="0">
              <a:buNone/>
              <a:defRPr sz="453"/>
            </a:lvl7pPr>
            <a:lvl8pPr marL="1450421" indent="0">
              <a:buNone/>
              <a:defRPr sz="453"/>
            </a:lvl8pPr>
            <a:lvl9pPr marL="1657624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ED1-3F4C-4576-9568-E8EF953AA21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FE33-30FD-45EE-B1D9-2326642B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4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323" y="207222"/>
            <a:ext cx="2132010" cy="725276"/>
          </a:xfrm>
        </p:spPr>
        <p:txBody>
          <a:bodyPr anchor="b"/>
          <a:lstStyle>
            <a:lvl1pPr>
              <a:defRPr sz="1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10260" y="447542"/>
            <a:ext cx="3346490" cy="2208925"/>
          </a:xfrm>
        </p:spPr>
        <p:txBody>
          <a:bodyPr anchor="t"/>
          <a:lstStyle>
            <a:lvl1pPr marL="0" indent="0">
              <a:buNone/>
              <a:defRPr sz="1450"/>
            </a:lvl1pPr>
            <a:lvl2pPr marL="207203" indent="0">
              <a:buNone/>
              <a:defRPr sz="1269"/>
            </a:lvl2pPr>
            <a:lvl3pPr marL="414406" indent="0">
              <a:buNone/>
              <a:defRPr sz="1088"/>
            </a:lvl3pPr>
            <a:lvl4pPr marL="621609" indent="0">
              <a:buNone/>
              <a:defRPr sz="906"/>
            </a:lvl4pPr>
            <a:lvl5pPr marL="828812" indent="0">
              <a:buNone/>
              <a:defRPr sz="906"/>
            </a:lvl5pPr>
            <a:lvl6pPr marL="1036015" indent="0">
              <a:buNone/>
              <a:defRPr sz="906"/>
            </a:lvl6pPr>
            <a:lvl7pPr marL="1243218" indent="0">
              <a:buNone/>
              <a:defRPr sz="906"/>
            </a:lvl7pPr>
            <a:lvl8pPr marL="1450421" indent="0">
              <a:buNone/>
              <a:defRPr sz="906"/>
            </a:lvl8pPr>
            <a:lvl9pPr marL="1657624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323" y="932497"/>
            <a:ext cx="2132010" cy="1727567"/>
          </a:xfrm>
        </p:spPr>
        <p:txBody>
          <a:bodyPr/>
          <a:lstStyle>
            <a:lvl1pPr marL="0" indent="0">
              <a:buNone/>
              <a:defRPr sz="725"/>
            </a:lvl1pPr>
            <a:lvl2pPr marL="207203" indent="0">
              <a:buNone/>
              <a:defRPr sz="634"/>
            </a:lvl2pPr>
            <a:lvl3pPr marL="414406" indent="0">
              <a:buNone/>
              <a:defRPr sz="544"/>
            </a:lvl3pPr>
            <a:lvl4pPr marL="621609" indent="0">
              <a:buNone/>
              <a:defRPr sz="453"/>
            </a:lvl4pPr>
            <a:lvl5pPr marL="828812" indent="0">
              <a:buNone/>
              <a:defRPr sz="453"/>
            </a:lvl5pPr>
            <a:lvl6pPr marL="1036015" indent="0">
              <a:buNone/>
              <a:defRPr sz="453"/>
            </a:lvl6pPr>
            <a:lvl7pPr marL="1243218" indent="0">
              <a:buNone/>
              <a:defRPr sz="453"/>
            </a:lvl7pPr>
            <a:lvl8pPr marL="1450421" indent="0">
              <a:buNone/>
              <a:defRPr sz="453"/>
            </a:lvl8pPr>
            <a:lvl9pPr marL="1657624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2ED1-3F4C-4576-9568-E8EF953AA21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0FE33-30FD-45EE-B1D9-2326642B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0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462" y="165490"/>
            <a:ext cx="5701427" cy="600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462" y="827447"/>
            <a:ext cx="5701427" cy="197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4461" y="2880957"/>
            <a:ext cx="1487329" cy="165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62ED1-3F4C-4576-9568-E8EF953AA21A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9679" y="2880957"/>
            <a:ext cx="2230993" cy="165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8560" y="2880957"/>
            <a:ext cx="1487329" cy="165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0FE33-30FD-45EE-B1D9-2326642B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414406" rtl="0" eaLnBrk="1" latinLnBrk="0" hangingPunct="1">
        <a:lnSpc>
          <a:spcPct val="90000"/>
        </a:lnSpc>
        <a:spcBef>
          <a:spcPct val="0"/>
        </a:spcBef>
        <a:buNone/>
        <a:defRPr sz="19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602" indent="-103602" algn="l" defTabSz="41440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1pPr>
      <a:lvl2pPr marL="310805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1088" kern="1200">
          <a:solidFill>
            <a:schemeClr val="tx1"/>
          </a:solidFill>
          <a:latin typeface="+mn-lt"/>
          <a:ea typeface="+mn-ea"/>
          <a:cs typeface="+mn-cs"/>
        </a:defRPr>
      </a:lvl2pPr>
      <a:lvl3pPr marL="518008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5211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4pPr>
      <a:lvl5pPr marL="932414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5pPr>
      <a:lvl6pPr marL="1139617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6pPr>
      <a:lvl7pPr marL="1346820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7pPr>
      <a:lvl8pPr marL="1554023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8pPr>
      <a:lvl9pPr marL="1761226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1pPr>
      <a:lvl2pPr marL="207203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2pPr>
      <a:lvl3pPr marL="414406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3pPr>
      <a:lvl4pPr marL="621609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4pPr>
      <a:lvl5pPr marL="828812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5pPr>
      <a:lvl6pPr marL="1036015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6pPr>
      <a:lvl7pPr marL="1243218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7pPr>
      <a:lvl8pPr marL="1450421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8pPr>
      <a:lvl9pPr marL="1657624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9" name="Google Shape;679;p64"/>
          <p:cNvCxnSpPr>
            <a:cxnSpLocks/>
          </p:cNvCxnSpPr>
          <p:nvPr/>
        </p:nvCxnSpPr>
        <p:spPr>
          <a:xfrm>
            <a:off x="959062" y="1473132"/>
            <a:ext cx="5272069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Google Shape;691;p64">
            <a:extLst>
              <a:ext uri="{FF2B5EF4-FFF2-40B4-BE49-F238E27FC236}">
                <a16:creationId xmlns:a16="http://schemas.microsoft.com/office/drawing/2014/main" id="{6AF442D8-AAEC-C44C-9DF8-6991A39F76B4}"/>
              </a:ext>
            </a:extLst>
          </p:cNvPr>
          <p:cNvCxnSpPr/>
          <p:nvPr/>
        </p:nvCxnSpPr>
        <p:spPr>
          <a:xfrm>
            <a:off x="5304954" y="1181702"/>
            <a:ext cx="0" cy="53904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9" name="Google Shape;681;p64">
            <a:extLst>
              <a:ext uri="{FF2B5EF4-FFF2-40B4-BE49-F238E27FC236}">
                <a16:creationId xmlns:a16="http://schemas.microsoft.com/office/drawing/2014/main" id="{B642CAAE-3094-3144-BDA5-E3340C9C6225}"/>
              </a:ext>
            </a:extLst>
          </p:cNvPr>
          <p:cNvCxnSpPr/>
          <p:nvPr/>
        </p:nvCxnSpPr>
        <p:spPr>
          <a:xfrm>
            <a:off x="6228148" y="1203612"/>
            <a:ext cx="0" cy="53904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AD4CE55-82DC-9243-A4C5-F7BE1823B988}"/>
              </a:ext>
            </a:extLst>
          </p:cNvPr>
          <p:cNvGrpSpPr/>
          <p:nvPr/>
        </p:nvGrpSpPr>
        <p:grpSpPr>
          <a:xfrm>
            <a:off x="3006844" y="750618"/>
            <a:ext cx="626423" cy="412863"/>
            <a:chOff x="1249464" y="2409098"/>
            <a:chExt cx="741504" cy="490016"/>
          </a:xfrm>
        </p:grpSpPr>
        <p:sp>
          <p:nvSpPr>
            <p:cNvPr id="81" name="Google Shape;703;p64">
              <a:extLst>
                <a:ext uri="{FF2B5EF4-FFF2-40B4-BE49-F238E27FC236}">
                  <a16:creationId xmlns:a16="http://schemas.microsoft.com/office/drawing/2014/main" id="{873225BE-9022-AB47-BB1A-CC16D15B3924}"/>
                </a:ext>
              </a:extLst>
            </p:cNvPr>
            <p:cNvSpPr/>
            <p:nvPr/>
          </p:nvSpPr>
          <p:spPr>
            <a:xfrm rot="16200000">
              <a:off x="1367936" y="2392324"/>
              <a:ext cx="490016" cy="52356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70C0"/>
            </a:solidFill>
            <a:ln w="12700" cap="flat" cmpd="sng">
              <a:solidFill>
                <a:srgbClr val="225E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3344" tIns="46657" rIns="93344" bIns="46657" anchor="ctr" anchorCtr="0">
              <a:noAutofit/>
            </a:bodyPr>
            <a:lstStyle/>
            <a:p>
              <a:pPr algn="ctr"/>
              <a:endParaRPr sz="1907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677;p64">
              <a:extLst>
                <a:ext uri="{FF2B5EF4-FFF2-40B4-BE49-F238E27FC236}">
                  <a16:creationId xmlns:a16="http://schemas.microsoft.com/office/drawing/2014/main" id="{4C46B541-4A45-8F42-B1D2-286D450E50D3}"/>
                </a:ext>
              </a:extLst>
            </p:cNvPr>
            <p:cNvSpPr/>
            <p:nvPr/>
          </p:nvSpPr>
          <p:spPr>
            <a:xfrm>
              <a:off x="1249464" y="2471828"/>
              <a:ext cx="741504" cy="337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344" tIns="46657" rIns="93344" bIns="46657" anchor="t" anchorCtr="0">
              <a:noAutofit/>
            </a:bodyPr>
            <a:lstStyle/>
            <a:p>
              <a:r>
                <a:rPr lang="en-US" sz="1135" dirty="0">
                  <a:solidFill>
                    <a:schemeClr val="bg1"/>
                  </a:solidFill>
                  <a:ea typeface="Calibri"/>
                  <a:cs typeface="Calibri"/>
                  <a:sym typeface="Calibri"/>
                </a:rPr>
                <a:t>PEG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79C436A-CE40-EE40-BD1A-0529604F2D7B}"/>
              </a:ext>
            </a:extLst>
          </p:cNvPr>
          <p:cNvGrpSpPr/>
          <p:nvPr/>
        </p:nvGrpSpPr>
        <p:grpSpPr>
          <a:xfrm>
            <a:off x="2157610" y="956001"/>
            <a:ext cx="626423" cy="307867"/>
            <a:chOff x="1250078" y="2409098"/>
            <a:chExt cx="741504" cy="490016"/>
          </a:xfrm>
        </p:grpSpPr>
        <p:sp>
          <p:nvSpPr>
            <p:cNvPr id="91" name="Google Shape;703;p64">
              <a:extLst>
                <a:ext uri="{FF2B5EF4-FFF2-40B4-BE49-F238E27FC236}">
                  <a16:creationId xmlns:a16="http://schemas.microsoft.com/office/drawing/2014/main" id="{2499A395-C626-D946-A0E2-3DAA428324A6}"/>
                </a:ext>
              </a:extLst>
            </p:cNvPr>
            <p:cNvSpPr/>
            <p:nvPr/>
          </p:nvSpPr>
          <p:spPr>
            <a:xfrm rot="16200000">
              <a:off x="1367936" y="2392324"/>
              <a:ext cx="490016" cy="52356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88419D"/>
            </a:solidFill>
            <a:ln w="12700" cap="flat" cmpd="sng">
              <a:solidFill>
                <a:srgbClr val="88419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3344" tIns="46657" rIns="93344" bIns="46657" anchor="ctr" anchorCtr="0">
              <a:noAutofit/>
            </a:bodyPr>
            <a:lstStyle/>
            <a:p>
              <a:pPr algn="ctr"/>
              <a:endParaRPr sz="1907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677;p64">
              <a:extLst>
                <a:ext uri="{FF2B5EF4-FFF2-40B4-BE49-F238E27FC236}">
                  <a16:creationId xmlns:a16="http://schemas.microsoft.com/office/drawing/2014/main" id="{E2BB58A1-C2B0-5941-B74E-0DC692A40242}"/>
                </a:ext>
              </a:extLst>
            </p:cNvPr>
            <p:cNvSpPr/>
            <p:nvPr/>
          </p:nvSpPr>
          <p:spPr>
            <a:xfrm>
              <a:off x="1250078" y="2471828"/>
              <a:ext cx="741504" cy="337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344" tIns="46657" rIns="93344" bIns="46657" anchor="t" anchorCtr="0">
              <a:noAutofit/>
            </a:bodyPr>
            <a:lstStyle/>
            <a:p>
              <a:r>
                <a:rPr lang="en-US" sz="1135" dirty="0">
                  <a:solidFill>
                    <a:schemeClr val="bg1"/>
                  </a:solidFill>
                  <a:ea typeface="Calibri"/>
                  <a:cs typeface="Calibri"/>
                  <a:sym typeface="Calibri"/>
                </a:rPr>
                <a:t>PEG</a:t>
              </a:r>
            </a:p>
          </p:txBody>
        </p:sp>
      </p:grpSp>
      <p:sp>
        <p:nvSpPr>
          <p:cNvPr id="70" name="Google Shape;655;p64">
            <a:extLst>
              <a:ext uri="{FF2B5EF4-FFF2-40B4-BE49-F238E27FC236}">
                <a16:creationId xmlns:a16="http://schemas.microsoft.com/office/drawing/2014/main" id="{5401CD35-59D3-47D4-B8AE-DD18CFC8AF8C}"/>
              </a:ext>
            </a:extLst>
          </p:cNvPr>
          <p:cNvSpPr/>
          <p:nvPr/>
        </p:nvSpPr>
        <p:spPr>
          <a:xfrm rot="10800000" flipH="1">
            <a:off x="1285628" y="1987939"/>
            <a:ext cx="230137" cy="20385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38B45"/>
          </a:solidFill>
          <a:ln w="12700" cap="flat" cmpd="sng">
            <a:solidFill>
              <a:srgbClr val="238B4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3344" tIns="46657" rIns="93344" bIns="46657" anchor="ctr" anchorCtr="0">
            <a:noAutofit/>
          </a:bodyPr>
          <a:lstStyle/>
          <a:p>
            <a:pPr algn="ctr"/>
            <a:endParaRPr sz="1908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655;p64">
            <a:extLst>
              <a:ext uri="{FF2B5EF4-FFF2-40B4-BE49-F238E27FC236}">
                <a16:creationId xmlns:a16="http://schemas.microsoft.com/office/drawing/2014/main" id="{FDB9286B-3B5D-42D6-8C86-08AC73326D8E}"/>
              </a:ext>
            </a:extLst>
          </p:cNvPr>
          <p:cNvSpPr/>
          <p:nvPr/>
        </p:nvSpPr>
        <p:spPr>
          <a:xfrm flipH="1">
            <a:off x="6120555" y="829061"/>
            <a:ext cx="202575" cy="32249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3344" tIns="46657" rIns="93344" bIns="46657" anchor="ctr" anchorCtr="0">
            <a:noAutofit/>
          </a:bodyPr>
          <a:lstStyle/>
          <a:p>
            <a:pPr algn="ctr"/>
            <a:endParaRPr sz="1907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A689C9B-4A3C-4625-AAE7-B7D9FD3F3D8E}"/>
              </a:ext>
            </a:extLst>
          </p:cNvPr>
          <p:cNvGrpSpPr/>
          <p:nvPr/>
        </p:nvGrpSpPr>
        <p:grpSpPr>
          <a:xfrm>
            <a:off x="3836" y="11866"/>
            <a:ext cx="8272282" cy="3426539"/>
            <a:chOff x="-1388391" y="348664"/>
            <a:chExt cx="7596377" cy="3146566"/>
          </a:xfrm>
        </p:grpSpPr>
        <p:sp>
          <p:nvSpPr>
            <p:cNvPr id="698" name="Google Shape;698;p64"/>
            <p:cNvSpPr txBox="1"/>
            <p:nvPr/>
          </p:nvSpPr>
          <p:spPr>
            <a:xfrm>
              <a:off x="1164643" y="2255925"/>
              <a:ext cx="5043343" cy="12393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344" tIns="46657" rIns="93344" bIns="46657" anchor="t" anchorCtr="0">
              <a:noAutofit/>
            </a:bodyPr>
            <a:lstStyle/>
            <a:p>
              <a:r>
                <a:rPr lang="en-US" sz="1428" dirty="0">
                  <a:solidFill>
                    <a:srgbClr val="238B45"/>
                  </a:solidFill>
                  <a:ea typeface="Calibri"/>
                  <a:cs typeface="Calibri"/>
                  <a:sym typeface="Calibri"/>
                </a:rPr>
                <a:t>Clindamycin: 10mg/kg (N = 12)</a:t>
              </a:r>
            </a:p>
            <a:p>
              <a:r>
                <a:rPr lang="en-US" sz="1428" dirty="0">
                  <a:solidFill>
                    <a:srgbClr val="88419D"/>
                  </a:solidFill>
                  <a:ea typeface="Calibri"/>
                  <a:cs typeface="Calibri"/>
                  <a:sym typeface="Calibri"/>
                </a:rPr>
                <a:t>1-day of 15% PEG in drinking water (N = 18)</a:t>
              </a:r>
              <a:r>
                <a:rPr lang="en-US" sz="1428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 </a:t>
              </a:r>
            </a:p>
            <a:p>
              <a:r>
                <a:rPr lang="en-US" sz="1428" dirty="0">
                  <a:solidFill>
                    <a:srgbClr val="F768A1"/>
                  </a:solidFill>
                  <a:ea typeface="Calibri"/>
                  <a:cs typeface="Calibri"/>
                  <a:sym typeface="Calibri"/>
                </a:rPr>
                <a:t>3-day recovery + 1-day PEG + FMT (N = 6)</a:t>
              </a:r>
            </a:p>
            <a:p>
              <a:r>
                <a:rPr lang="en-US" sz="1428" dirty="0">
                  <a:solidFill>
                    <a:srgbClr val="225EA8"/>
                  </a:solidFill>
                  <a:ea typeface="Calibri"/>
                  <a:cs typeface="Calibri"/>
                  <a:sym typeface="Calibri"/>
                </a:rPr>
                <a:t>3-day recovery + 1-day PEG + PBS (N = 12)</a:t>
              </a:r>
            </a:p>
            <a:p>
              <a:endParaRPr lang="en-US" sz="2042" dirty="0">
                <a:solidFill>
                  <a:srgbClr val="225EA8"/>
                </a:solidFill>
                <a:ea typeface="Calibri"/>
                <a:cs typeface="Calibri"/>
                <a:sym typeface="Calibri"/>
              </a:endParaRPr>
            </a:p>
            <a:p>
              <a:pPr marL="350051" indent="-350051">
                <a:buFont typeface="Arial" panose="020B0604020202020204" pitchFamily="34" charset="0"/>
                <a:buChar char="•"/>
              </a:pPr>
              <a:endParaRPr lang="en-US" sz="2042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  <a:p>
              <a:pPr marL="350051" indent="-350051">
                <a:buFont typeface="Arial" panose="020B0604020202020204" pitchFamily="34" charset="0"/>
                <a:buChar char="•"/>
              </a:pPr>
              <a:endParaRPr lang="en-US" sz="2042" dirty="0">
                <a:ea typeface="Calibri"/>
                <a:cs typeface="Calibri"/>
                <a:sym typeface="Calibri"/>
              </a:endParaRPr>
            </a:p>
            <a:p>
              <a:r>
                <a:rPr lang="en-US" sz="2042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656" name="Google Shape;656;p64"/>
            <p:cNvSpPr txBox="1"/>
            <p:nvPr/>
          </p:nvSpPr>
          <p:spPr>
            <a:xfrm>
              <a:off x="-93918" y="2435739"/>
              <a:ext cx="1275158" cy="49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344" tIns="46657" rIns="93344" bIns="46657" anchor="t" anchorCtr="0">
              <a:noAutofit/>
            </a:bodyPr>
            <a:lstStyle/>
            <a:p>
              <a:pPr algn="ctr"/>
              <a:r>
                <a:rPr lang="en" sz="1497" dirty="0">
                  <a:latin typeface="Calibri"/>
                  <a:ea typeface="Calibri"/>
                  <a:cs typeface="Calibri"/>
                  <a:sym typeface="Calibri"/>
                </a:rPr>
                <a:t>Gavage 10</a:t>
              </a:r>
              <a:r>
                <a:rPr lang="en" sz="1497" baseline="30000" dirty="0">
                  <a:latin typeface="Calibri"/>
                  <a:ea typeface="Calibri"/>
                  <a:cs typeface="Calibri"/>
                  <a:sym typeface="Calibri"/>
                </a:rPr>
                <a:t>3-5</a:t>
              </a:r>
              <a:r>
                <a:rPr lang="en" sz="1497" dirty="0">
                  <a:latin typeface="Calibri"/>
                  <a:ea typeface="Calibri"/>
                  <a:cs typeface="Calibri"/>
                  <a:sym typeface="Calibri"/>
                </a:rPr>
                <a:t> spores </a:t>
              </a:r>
              <a:r>
                <a:rPr lang="en" sz="1497" i="1" dirty="0">
                  <a:latin typeface="Calibri"/>
                  <a:ea typeface="Calibri"/>
                  <a:cs typeface="Calibri"/>
                  <a:sym typeface="Calibri"/>
                </a:rPr>
                <a:t>C. difficile </a:t>
              </a:r>
              <a:r>
                <a:rPr lang="en" sz="1497" dirty="0">
                  <a:latin typeface="Calibri"/>
                  <a:ea typeface="Calibri"/>
                  <a:cs typeface="Calibri"/>
                  <a:sym typeface="Calibri"/>
                </a:rPr>
                <a:t>630</a:t>
              </a:r>
              <a:endParaRPr sz="1497" dirty="0"/>
            </a:p>
          </p:txBody>
        </p:sp>
        <p:cxnSp>
          <p:nvCxnSpPr>
            <p:cNvPr id="680" name="Google Shape;680;p64"/>
            <p:cNvCxnSpPr/>
            <p:nvPr/>
          </p:nvCxnSpPr>
          <p:spPr>
            <a:xfrm>
              <a:off x="669255" y="1443037"/>
              <a:ext cx="0" cy="49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1" name="Google Shape;681;p64"/>
            <p:cNvCxnSpPr/>
            <p:nvPr/>
          </p:nvCxnSpPr>
          <p:spPr>
            <a:xfrm>
              <a:off x="1846488" y="1443037"/>
              <a:ext cx="0" cy="49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9" name="Google Shape;689;p64"/>
            <p:cNvCxnSpPr/>
            <p:nvPr/>
          </p:nvCxnSpPr>
          <p:spPr>
            <a:xfrm>
              <a:off x="276840" y="1443037"/>
              <a:ext cx="0" cy="49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1" name="Google Shape;691;p64"/>
            <p:cNvCxnSpPr/>
            <p:nvPr/>
          </p:nvCxnSpPr>
          <p:spPr>
            <a:xfrm>
              <a:off x="1454075" y="1443037"/>
              <a:ext cx="0" cy="49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681;p64">
              <a:extLst>
                <a:ext uri="{FF2B5EF4-FFF2-40B4-BE49-F238E27FC236}">
                  <a16:creationId xmlns:a16="http://schemas.microsoft.com/office/drawing/2014/main" id="{EA3289C6-9FCA-544B-B4FA-B735638375DC}"/>
                </a:ext>
              </a:extLst>
            </p:cNvPr>
            <p:cNvCxnSpPr/>
            <p:nvPr/>
          </p:nvCxnSpPr>
          <p:spPr>
            <a:xfrm>
              <a:off x="-118808" y="1443037"/>
              <a:ext cx="0" cy="49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" name="Google Shape;691;p64">
              <a:extLst>
                <a:ext uri="{FF2B5EF4-FFF2-40B4-BE49-F238E27FC236}">
                  <a16:creationId xmlns:a16="http://schemas.microsoft.com/office/drawing/2014/main" id="{E66BB0CD-6E61-774F-9079-E9A49E6A2900}"/>
                </a:ext>
              </a:extLst>
            </p:cNvPr>
            <p:cNvCxnSpPr/>
            <p:nvPr/>
          </p:nvCxnSpPr>
          <p:spPr>
            <a:xfrm>
              <a:off x="-511217" y="1443037"/>
              <a:ext cx="0" cy="49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2" name="Google Shape;658;p64">
              <a:extLst>
                <a:ext uri="{FF2B5EF4-FFF2-40B4-BE49-F238E27FC236}">
                  <a16:creationId xmlns:a16="http://schemas.microsoft.com/office/drawing/2014/main" id="{CC51D0CF-D26D-424D-856C-1FE4761D3F6B}"/>
                </a:ext>
              </a:extLst>
            </p:cNvPr>
            <p:cNvSpPr/>
            <p:nvPr/>
          </p:nvSpPr>
          <p:spPr>
            <a:xfrm>
              <a:off x="-778480" y="2286600"/>
              <a:ext cx="1369125" cy="49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344" tIns="46657" rIns="93344" bIns="46657" anchor="t" anchorCtr="0">
              <a:noAutofit/>
            </a:bodyPr>
            <a:lstStyle/>
            <a:p>
              <a:pPr algn="ctr"/>
              <a:r>
                <a:rPr lang="en" sz="1497" dirty="0" err="1">
                  <a:latin typeface="Calibri"/>
                  <a:ea typeface="Calibri"/>
                  <a:cs typeface="Calibri"/>
                  <a:sym typeface="Calibri"/>
                </a:rPr>
                <a:t>Clind</a:t>
              </a:r>
              <a:r>
                <a:rPr lang="en" sz="1497" dirty="0"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1497" dirty="0"/>
            </a:p>
            <a:p>
              <a:pPr algn="ctr"/>
              <a:r>
                <a:rPr lang="en" sz="1497" dirty="0">
                  <a:latin typeface="Calibri"/>
                  <a:ea typeface="Calibri"/>
                  <a:cs typeface="Calibri"/>
                  <a:sym typeface="Calibri"/>
                </a:rPr>
                <a:t>IP</a:t>
              </a:r>
              <a:endParaRPr sz="1497" dirty="0"/>
            </a:p>
          </p:txBody>
        </p:sp>
        <p:sp>
          <p:nvSpPr>
            <p:cNvPr id="85" name="Google Shape;655;p64">
              <a:extLst>
                <a:ext uri="{FF2B5EF4-FFF2-40B4-BE49-F238E27FC236}">
                  <a16:creationId xmlns:a16="http://schemas.microsoft.com/office/drawing/2014/main" id="{31E2DB1F-DFA8-9A4E-9BA1-8FCB333B9DAF}"/>
                </a:ext>
              </a:extLst>
            </p:cNvPr>
            <p:cNvSpPr/>
            <p:nvPr/>
          </p:nvSpPr>
          <p:spPr>
            <a:xfrm flipH="1">
              <a:off x="3384080" y="1086082"/>
              <a:ext cx="186023" cy="29614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3344" tIns="46657" rIns="93344" bIns="46657" anchor="ctr" anchorCtr="0">
              <a:noAutofit/>
            </a:bodyPr>
            <a:lstStyle/>
            <a:p>
              <a:pPr algn="ctr"/>
              <a:endParaRPr sz="1907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659;p64">
              <a:extLst>
                <a:ext uri="{FF2B5EF4-FFF2-40B4-BE49-F238E27FC236}">
                  <a16:creationId xmlns:a16="http://schemas.microsoft.com/office/drawing/2014/main" id="{ED06E30E-2BF9-7E4A-A59F-69A702C8E17F}"/>
                </a:ext>
              </a:extLst>
            </p:cNvPr>
            <p:cNvSpPr txBox="1"/>
            <p:nvPr/>
          </p:nvSpPr>
          <p:spPr>
            <a:xfrm>
              <a:off x="2667408" y="768873"/>
              <a:ext cx="2472375" cy="317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344" tIns="46657" rIns="93344" bIns="46657" anchor="t" anchorCtr="0">
              <a:noAutofit/>
            </a:bodyPr>
            <a:lstStyle/>
            <a:p>
              <a:pPr algn="ctr"/>
              <a:r>
                <a:rPr lang="en" sz="1633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Euthanize</a:t>
              </a:r>
              <a:endParaRPr sz="1497" dirty="0"/>
            </a:p>
          </p:txBody>
        </p:sp>
        <p:sp>
          <p:nvSpPr>
            <p:cNvPr id="99" name="Google Shape;678;p64">
              <a:extLst>
                <a:ext uri="{FF2B5EF4-FFF2-40B4-BE49-F238E27FC236}">
                  <a16:creationId xmlns:a16="http://schemas.microsoft.com/office/drawing/2014/main" id="{148102C9-6F84-4D4A-AAF6-41F0813C7C0C}"/>
                </a:ext>
              </a:extLst>
            </p:cNvPr>
            <p:cNvSpPr/>
            <p:nvPr/>
          </p:nvSpPr>
          <p:spPr>
            <a:xfrm>
              <a:off x="1745431" y="891240"/>
              <a:ext cx="204786" cy="22955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 w="12700" cap="flat" cmpd="sng">
              <a:solidFill>
                <a:schemeClr val="bg1">
                  <a:lumMod val="6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3344" tIns="46657" rIns="93344" bIns="46657" anchor="ctr" anchorCtr="0">
              <a:noAutofit/>
            </a:bodyPr>
            <a:lstStyle/>
            <a:p>
              <a:pPr algn="ctr"/>
              <a:endParaRPr sz="1907" dirty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661;p64">
              <a:extLst>
                <a:ext uri="{FF2B5EF4-FFF2-40B4-BE49-F238E27FC236}">
                  <a16:creationId xmlns:a16="http://schemas.microsoft.com/office/drawing/2014/main" id="{D39FE3DC-D8E3-0447-8F32-E0DCC19A1ABE}"/>
                </a:ext>
              </a:extLst>
            </p:cNvPr>
            <p:cNvSpPr/>
            <p:nvPr/>
          </p:nvSpPr>
          <p:spPr>
            <a:xfrm rot="3588411">
              <a:off x="1528130" y="748104"/>
              <a:ext cx="257476" cy="64879"/>
            </a:xfrm>
            <a:prstGeom prst="roundRect">
              <a:avLst>
                <a:gd name="adj" fmla="val 16667"/>
              </a:avLst>
            </a:prstGeom>
            <a:solidFill>
              <a:srgbClr val="F768A1"/>
            </a:solidFill>
            <a:ln w="12700" cap="flat" cmpd="sng">
              <a:solidFill>
                <a:srgbClr val="F768A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3344" tIns="46657" rIns="93344" bIns="46657" anchor="ctr" anchorCtr="0">
              <a:noAutofit/>
            </a:bodyPr>
            <a:lstStyle/>
            <a:p>
              <a:pPr algn="ctr"/>
              <a:endParaRPr sz="1907" dirty="0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25E1121-C14D-5D41-AA87-4FEC15345415}"/>
                </a:ext>
              </a:extLst>
            </p:cNvPr>
            <p:cNvGrpSpPr/>
            <p:nvPr/>
          </p:nvGrpSpPr>
          <p:grpSpPr>
            <a:xfrm>
              <a:off x="1363520" y="1189756"/>
              <a:ext cx="575240" cy="317885"/>
              <a:chOff x="1250078" y="2409098"/>
              <a:chExt cx="741504" cy="490016"/>
            </a:xfrm>
          </p:grpSpPr>
          <p:sp>
            <p:nvSpPr>
              <p:cNvPr id="105" name="Google Shape;703;p64">
                <a:extLst>
                  <a:ext uri="{FF2B5EF4-FFF2-40B4-BE49-F238E27FC236}">
                    <a16:creationId xmlns:a16="http://schemas.microsoft.com/office/drawing/2014/main" id="{ECFABB79-256B-6144-9882-C81B6E942F0E}"/>
                  </a:ext>
                </a:extLst>
              </p:cNvPr>
              <p:cNvSpPr/>
              <p:nvPr/>
            </p:nvSpPr>
            <p:spPr>
              <a:xfrm rot="16200000">
                <a:off x="1367936" y="2392324"/>
                <a:ext cx="490016" cy="523564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F768A1"/>
              </a:solidFill>
              <a:ln w="12700" cap="flat" cmpd="sng">
                <a:solidFill>
                  <a:srgbClr val="F768A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3344" tIns="46657" rIns="93344" bIns="46657" anchor="ctr" anchorCtr="0">
                <a:noAutofit/>
              </a:bodyPr>
              <a:lstStyle/>
              <a:p>
                <a:pPr algn="ctr"/>
                <a:endParaRPr sz="1907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677;p64">
                <a:extLst>
                  <a:ext uri="{FF2B5EF4-FFF2-40B4-BE49-F238E27FC236}">
                    <a16:creationId xmlns:a16="http://schemas.microsoft.com/office/drawing/2014/main" id="{3B0241C7-0DC8-FC43-BB50-22BDCB653F9D}"/>
                  </a:ext>
                </a:extLst>
              </p:cNvPr>
              <p:cNvSpPr/>
              <p:nvPr/>
            </p:nvSpPr>
            <p:spPr>
              <a:xfrm>
                <a:off x="1250078" y="2471828"/>
                <a:ext cx="741504" cy="3370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3344" tIns="46657" rIns="93344" bIns="46657" anchor="t" anchorCtr="0">
                <a:noAutofit/>
              </a:bodyPr>
              <a:lstStyle/>
              <a:p>
                <a:r>
                  <a:rPr lang="en-US" sz="1135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PEG</a:t>
                </a:r>
              </a:p>
            </p:txBody>
          </p:sp>
        </p:grpSp>
        <p:sp>
          <p:nvSpPr>
            <p:cNvPr id="111" name="Google Shape;676;p64">
              <a:extLst>
                <a:ext uri="{FF2B5EF4-FFF2-40B4-BE49-F238E27FC236}">
                  <a16:creationId xmlns:a16="http://schemas.microsoft.com/office/drawing/2014/main" id="{E3C9283C-5E11-E24B-821A-742FB4931AFA}"/>
                </a:ext>
              </a:extLst>
            </p:cNvPr>
            <p:cNvSpPr/>
            <p:nvPr/>
          </p:nvSpPr>
          <p:spPr>
            <a:xfrm>
              <a:off x="931493" y="348664"/>
              <a:ext cx="1845635" cy="371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344" tIns="46657" rIns="93344" bIns="46657" anchor="t" anchorCtr="0">
              <a:noAutofit/>
            </a:bodyPr>
            <a:lstStyle/>
            <a:p>
              <a:pPr algn="ctr"/>
              <a:r>
                <a:rPr lang="en" sz="1633" dirty="0">
                  <a:solidFill>
                    <a:srgbClr val="F768A1"/>
                  </a:solidFill>
                  <a:latin typeface="Calibri"/>
                  <a:ea typeface="Calibri"/>
                  <a:cs typeface="Calibri"/>
                  <a:sym typeface="Calibri"/>
                </a:rPr>
                <a:t>FMT</a:t>
              </a:r>
              <a:r>
                <a:rPr lang="en" sz="1633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or </a:t>
              </a:r>
              <a:r>
                <a:rPr lang="en" sz="1633" dirty="0">
                  <a:solidFill>
                    <a:srgbClr val="225EA8"/>
                  </a:solidFill>
                  <a:latin typeface="Calibri"/>
                  <a:ea typeface="Calibri"/>
                  <a:cs typeface="Calibri"/>
                  <a:sym typeface="Calibri"/>
                </a:rPr>
                <a:t>PBS</a:t>
              </a:r>
              <a:r>
                <a:rPr lang="en" sz="1633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gavage</a:t>
              </a:r>
              <a:endParaRPr sz="1497" dirty="0"/>
            </a:p>
          </p:txBody>
        </p:sp>
        <p:sp>
          <p:nvSpPr>
            <p:cNvPr id="69" name="Google Shape;675;p64">
              <a:extLst>
                <a:ext uri="{FF2B5EF4-FFF2-40B4-BE49-F238E27FC236}">
                  <a16:creationId xmlns:a16="http://schemas.microsoft.com/office/drawing/2014/main" id="{C6E22DB3-CD00-4A48-9EED-881E1D18044C}"/>
                </a:ext>
              </a:extLst>
            </p:cNvPr>
            <p:cNvSpPr/>
            <p:nvPr/>
          </p:nvSpPr>
          <p:spPr>
            <a:xfrm rot="10800000">
              <a:off x="174138" y="2167630"/>
              <a:ext cx="211332" cy="353361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3344" tIns="46657" rIns="93344" bIns="46657" anchor="ctr" anchorCtr="0">
              <a:noAutofit/>
            </a:bodyPr>
            <a:lstStyle/>
            <a:p>
              <a:pPr algn="ctr"/>
              <a:endParaRPr sz="1908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653;p64">
              <a:extLst>
                <a:ext uri="{FF2B5EF4-FFF2-40B4-BE49-F238E27FC236}">
                  <a16:creationId xmlns:a16="http://schemas.microsoft.com/office/drawing/2014/main" id="{1A89AD80-16EB-4D96-B2DE-A59845751C5A}"/>
                </a:ext>
              </a:extLst>
            </p:cNvPr>
            <p:cNvSpPr txBox="1"/>
            <p:nvPr/>
          </p:nvSpPr>
          <p:spPr>
            <a:xfrm>
              <a:off x="-1388391" y="1793194"/>
              <a:ext cx="1000125" cy="50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344" tIns="46657" rIns="93344" bIns="46657" anchor="t" anchorCtr="0">
              <a:noAutofit/>
            </a:bodyPr>
            <a:lstStyle/>
            <a:p>
              <a:r>
                <a:rPr lang="en" sz="245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Day:</a:t>
              </a:r>
              <a:endParaRPr sz="1497" dirty="0"/>
            </a:p>
          </p:txBody>
        </p:sp>
        <p:sp>
          <p:nvSpPr>
            <p:cNvPr id="75" name="Google Shape;671;p64">
              <a:extLst>
                <a:ext uri="{FF2B5EF4-FFF2-40B4-BE49-F238E27FC236}">
                  <a16:creationId xmlns:a16="http://schemas.microsoft.com/office/drawing/2014/main" id="{CB73AFAB-88A8-46E9-820D-FF83CF70C363}"/>
                </a:ext>
              </a:extLst>
            </p:cNvPr>
            <p:cNvSpPr txBox="1"/>
            <p:nvPr/>
          </p:nvSpPr>
          <p:spPr>
            <a:xfrm>
              <a:off x="3196089" y="1829711"/>
              <a:ext cx="567000" cy="439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344" tIns="46657" rIns="93344" bIns="46657" anchor="t" anchorCtr="0">
              <a:noAutofit/>
            </a:bodyPr>
            <a:lstStyle/>
            <a:p>
              <a:pPr algn="ctr"/>
              <a:r>
                <a:rPr lang="en" sz="2042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 sz="1497" dirty="0"/>
            </a:p>
          </p:txBody>
        </p:sp>
        <p:sp>
          <p:nvSpPr>
            <p:cNvPr id="77" name="Google Shape;693;p64">
              <a:extLst>
                <a:ext uri="{FF2B5EF4-FFF2-40B4-BE49-F238E27FC236}">
                  <a16:creationId xmlns:a16="http://schemas.microsoft.com/office/drawing/2014/main" id="{3ADDB6A1-C1BD-4B45-8D88-C546976500F1}"/>
                </a:ext>
              </a:extLst>
            </p:cNvPr>
            <p:cNvSpPr txBox="1"/>
            <p:nvPr/>
          </p:nvSpPr>
          <p:spPr>
            <a:xfrm>
              <a:off x="-847192" y="1849213"/>
              <a:ext cx="585571" cy="543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344" tIns="46657" rIns="93344" bIns="46657" anchor="t" anchorCtr="0">
              <a:noAutofit/>
            </a:bodyPr>
            <a:lstStyle/>
            <a:p>
              <a:pPr algn="ctr"/>
              <a:r>
                <a:rPr lang="en" sz="2042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-2</a:t>
              </a:r>
              <a:endParaRPr sz="1497" dirty="0"/>
            </a:p>
          </p:txBody>
        </p:sp>
        <p:sp>
          <p:nvSpPr>
            <p:cNvPr id="78" name="Google Shape;693;p64">
              <a:extLst>
                <a:ext uri="{FF2B5EF4-FFF2-40B4-BE49-F238E27FC236}">
                  <a16:creationId xmlns:a16="http://schemas.microsoft.com/office/drawing/2014/main" id="{F2D8BC24-7118-4644-8726-09B7BF8B2151}"/>
                </a:ext>
              </a:extLst>
            </p:cNvPr>
            <p:cNvSpPr txBox="1"/>
            <p:nvPr/>
          </p:nvSpPr>
          <p:spPr>
            <a:xfrm>
              <a:off x="-464934" y="1854846"/>
              <a:ext cx="640931" cy="477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344" tIns="46657" rIns="93344" bIns="46657" anchor="t" anchorCtr="0">
              <a:noAutofit/>
            </a:bodyPr>
            <a:lstStyle/>
            <a:p>
              <a:pPr algn="ctr"/>
              <a:r>
                <a:rPr lang="en" sz="2042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-1</a:t>
              </a:r>
              <a:endParaRPr sz="1497" dirty="0"/>
            </a:p>
          </p:txBody>
        </p:sp>
        <p:sp>
          <p:nvSpPr>
            <p:cNvPr id="83" name="Google Shape;693;p64">
              <a:extLst>
                <a:ext uri="{FF2B5EF4-FFF2-40B4-BE49-F238E27FC236}">
                  <a16:creationId xmlns:a16="http://schemas.microsoft.com/office/drawing/2014/main" id="{64BB53E5-7821-413B-8146-CE4AE310E5A1}"/>
                </a:ext>
              </a:extLst>
            </p:cNvPr>
            <p:cNvSpPr txBox="1"/>
            <p:nvPr/>
          </p:nvSpPr>
          <p:spPr>
            <a:xfrm>
              <a:off x="73107" y="1856806"/>
              <a:ext cx="407625" cy="439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344" tIns="46657" rIns="93344" bIns="46657" anchor="t" anchorCtr="0">
              <a:noAutofit/>
            </a:bodyPr>
            <a:lstStyle/>
            <a:p>
              <a:pPr algn="ctr"/>
              <a:r>
                <a:rPr lang="en" sz="2042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0</a:t>
              </a:r>
            </a:p>
            <a:p>
              <a:pPr algn="ctr"/>
              <a:endParaRPr lang="en-US" sz="1497" dirty="0"/>
            </a:p>
          </p:txBody>
        </p:sp>
        <p:sp>
          <p:nvSpPr>
            <p:cNvPr id="87" name="Google Shape;693;p64">
              <a:extLst>
                <a:ext uri="{FF2B5EF4-FFF2-40B4-BE49-F238E27FC236}">
                  <a16:creationId xmlns:a16="http://schemas.microsoft.com/office/drawing/2014/main" id="{7209F311-C251-4066-AF00-E0F9CC5B2C2C}"/>
                </a:ext>
              </a:extLst>
            </p:cNvPr>
            <p:cNvSpPr txBox="1"/>
            <p:nvPr/>
          </p:nvSpPr>
          <p:spPr>
            <a:xfrm>
              <a:off x="1634427" y="1856806"/>
              <a:ext cx="407625" cy="439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344" tIns="46657" rIns="93344" bIns="46657" anchor="t" anchorCtr="0">
              <a:noAutofit/>
            </a:bodyPr>
            <a:lstStyle/>
            <a:p>
              <a:pPr algn="ctr"/>
              <a:r>
                <a:rPr lang="en" sz="2042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97" dirty="0"/>
            </a:p>
          </p:txBody>
        </p:sp>
        <p:sp>
          <p:nvSpPr>
            <p:cNvPr id="92" name="Google Shape;694;p64">
              <a:extLst>
                <a:ext uri="{FF2B5EF4-FFF2-40B4-BE49-F238E27FC236}">
                  <a16:creationId xmlns:a16="http://schemas.microsoft.com/office/drawing/2014/main" id="{35CA8E51-4D0B-4CDA-8ED4-F318F13F7CB7}"/>
                </a:ext>
              </a:extLst>
            </p:cNvPr>
            <p:cNvSpPr txBox="1"/>
            <p:nvPr/>
          </p:nvSpPr>
          <p:spPr>
            <a:xfrm>
              <a:off x="4049475" y="1843039"/>
              <a:ext cx="567000" cy="439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344" tIns="46657" rIns="93344" bIns="46657" anchor="t" anchorCtr="0">
              <a:noAutofit/>
            </a:bodyPr>
            <a:lstStyle/>
            <a:p>
              <a:pPr algn="ctr"/>
              <a:r>
                <a:rPr lang="en" sz="2042" dirty="0">
                  <a:latin typeface="Calibri"/>
                  <a:cs typeface="Calibri"/>
                  <a:sym typeface="Calibri"/>
                </a:rPr>
                <a:t>30</a:t>
              </a:r>
            </a:p>
            <a:p>
              <a:pPr algn="ctr"/>
              <a:endParaRPr sz="1497" dirty="0"/>
            </a:p>
          </p:txBody>
        </p:sp>
        <p:sp>
          <p:nvSpPr>
            <p:cNvPr id="93" name="Google Shape;693;p64">
              <a:extLst>
                <a:ext uri="{FF2B5EF4-FFF2-40B4-BE49-F238E27FC236}">
                  <a16:creationId xmlns:a16="http://schemas.microsoft.com/office/drawing/2014/main" id="{6C09F58F-AF1A-4762-B034-0D175CD5DE37}"/>
                </a:ext>
              </a:extLst>
            </p:cNvPr>
            <p:cNvSpPr txBox="1"/>
            <p:nvPr/>
          </p:nvSpPr>
          <p:spPr>
            <a:xfrm>
              <a:off x="468436" y="1854846"/>
              <a:ext cx="407625" cy="439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344" tIns="46657" rIns="93344" bIns="46657" anchor="t" anchorCtr="0">
              <a:noAutofit/>
            </a:bodyPr>
            <a:lstStyle/>
            <a:p>
              <a:pPr algn="ctr"/>
              <a:r>
                <a:rPr lang="en" sz="2042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1</a:t>
              </a:r>
            </a:p>
            <a:p>
              <a:pPr algn="ctr"/>
              <a:endParaRPr lang="en-US" sz="1497" dirty="0"/>
            </a:p>
          </p:txBody>
        </p:sp>
        <p:sp>
          <p:nvSpPr>
            <p:cNvPr id="94" name="Google Shape;661;p64">
              <a:extLst>
                <a:ext uri="{FF2B5EF4-FFF2-40B4-BE49-F238E27FC236}">
                  <a16:creationId xmlns:a16="http://schemas.microsoft.com/office/drawing/2014/main" id="{EDE2E10C-36F1-4704-934C-1A71C008E52F}"/>
                </a:ext>
              </a:extLst>
            </p:cNvPr>
            <p:cNvSpPr/>
            <p:nvPr/>
          </p:nvSpPr>
          <p:spPr>
            <a:xfrm rot="3588411">
              <a:off x="1824723" y="726685"/>
              <a:ext cx="257476" cy="64457"/>
            </a:xfrm>
            <a:prstGeom prst="roundRect">
              <a:avLst>
                <a:gd name="adj" fmla="val 16667"/>
              </a:avLst>
            </a:prstGeom>
            <a:solidFill>
              <a:srgbClr val="225EA8"/>
            </a:solidFill>
            <a:ln w="12700" cap="flat" cmpd="sng">
              <a:solidFill>
                <a:srgbClr val="225E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3344" tIns="46657" rIns="93344" bIns="46657" anchor="ctr" anchorCtr="0">
              <a:noAutofit/>
            </a:bodyPr>
            <a:lstStyle/>
            <a:p>
              <a:pPr algn="ctr"/>
              <a:endParaRPr sz="1907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693;p64">
              <a:extLst>
                <a:ext uri="{FF2B5EF4-FFF2-40B4-BE49-F238E27FC236}">
                  <a16:creationId xmlns:a16="http://schemas.microsoft.com/office/drawing/2014/main" id="{AAD5EB01-D116-4EA1-AACA-3FE6292EEDEF}"/>
                </a:ext>
              </a:extLst>
            </p:cNvPr>
            <p:cNvSpPr txBox="1"/>
            <p:nvPr/>
          </p:nvSpPr>
          <p:spPr>
            <a:xfrm>
              <a:off x="1237739" y="1857171"/>
              <a:ext cx="407625" cy="439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3344" tIns="46657" rIns="93344" bIns="46657" anchor="t" anchorCtr="0">
              <a:noAutofit/>
            </a:bodyPr>
            <a:lstStyle/>
            <a:p>
              <a:pPr algn="ctr"/>
              <a:r>
                <a:rPr lang="en" sz="2042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3</a:t>
              </a:r>
              <a:endParaRPr sz="1497" dirty="0"/>
            </a:p>
          </p:txBody>
        </p:sp>
        <p:pic>
          <p:nvPicPr>
            <p:cNvPr id="97" name="Google Shape;652;p64" descr="http://www.criver.com/SiteCollectionImages/Images_255x164/rm_mice_light_bellied_agouti_129.jpg">
              <a:extLst>
                <a:ext uri="{FF2B5EF4-FFF2-40B4-BE49-F238E27FC236}">
                  <a16:creationId xmlns:a16="http://schemas.microsoft.com/office/drawing/2014/main" id="{0F9A9CC3-4A5A-466C-8752-5DC3E6F74A0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269781" y="415446"/>
              <a:ext cx="928688" cy="95708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5990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176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Taylor</dc:creator>
  <cp:lastModifiedBy>Ana Taylor</cp:lastModifiedBy>
  <cp:revision>9</cp:revision>
  <dcterms:created xsi:type="dcterms:W3CDTF">2021-02-20T01:45:34Z</dcterms:created>
  <dcterms:modified xsi:type="dcterms:W3CDTF">2021-04-15T17:44:31Z</dcterms:modified>
</cp:coreProperties>
</file>