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530" r:id="rId2"/>
  </p:sldIdLst>
  <p:sldSz cx="8869363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F768A1"/>
    <a:srgbClr val="88419D"/>
    <a:srgbClr val="225EA8"/>
    <a:srgbClr val="488419"/>
    <a:srgbClr val="40E0D0"/>
    <a:srgbClr val="00FDFF"/>
    <a:srgbClr val="AB82FF"/>
    <a:srgbClr val="398A9E"/>
    <a:srgbClr val="63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 autoAdjust="0"/>
    <p:restoredTop sz="84490"/>
  </p:normalViewPr>
  <p:slideViewPr>
    <p:cSldViewPr snapToGrid="0">
      <p:cViewPr varScale="1">
        <p:scale>
          <a:sx n="178" d="100"/>
          <a:sy n="178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4EDB-3B6B-CA48-BB41-C96E8374FD3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47775" y="1143000"/>
            <a:ext cx="935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FCD0-5F98-D54C-8B90-B72E0FC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4643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9285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3928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8571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23214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7857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12500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7143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a6c29ca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47775" y="1143000"/>
            <a:ext cx="93535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4a6c29ca8b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Fig.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(N = 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5-days of 15% PEG 3350 in drinking water</a:t>
            </a: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(N = 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5-day PEG 3350 + </a:t>
            </a:r>
            <a:r>
              <a:rPr lang="en-US" sz="1200" dirty="0" err="1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Clind</a:t>
            </a: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. (N = 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5-day PEG 3350 + 10-day recovery (N = 12)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g4a6c29ca8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8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671" y="478823"/>
            <a:ext cx="6652022" cy="1018599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1536703"/>
            <a:ext cx="6652022" cy="706382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42" indent="0" algn="ctr">
              <a:buNone/>
              <a:defRPr sz="853"/>
            </a:lvl2pPr>
            <a:lvl3pPr marL="390083" indent="0" algn="ctr">
              <a:buNone/>
              <a:defRPr sz="768"/>
            </a:lvl3pPr>
            <a:lvl4pPr marL="585125" indent="0" algn="ctr">
              <a:buNone/>
              <a:defRPr sz="683"/>
            </a:lvl4pPr>
            <a:lvl5pPr marL="780166" indent="0" algn="ctr">
              <a:buNone/>
              <a:defRPr sz="683"/>
            </a:lvl5pPr>
            <a:lvl6pPr marL="975208" indent="0" algn="ctr">
              <a:buNone/>
              <a:defRPr sz="683"/>
            </a:lvl6pPr>
            <a:lvl7pPr marL="1170249" indent="0" algn="ctr">
              <a:buNone/>
              <a:defRPr sz="683"/>
            </a:lvl7pPr>
            <a:lvl8pPr marL="1365291" indent="0" algn="ctr">
              <a:buNone/>
              <a:defRPr sz="683"/>
            </a:lvl8pPr>
            <a:lvl9pPr marL="1560332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8" y="155770"/>
            <a:ext cx="1912456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155770"/>
            <a:ext cx="5626502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49" y="729409"/>
            <a:ext cx="7649826" cy="121703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49" y="1957959"/>
            <a:ext cx="7649826" cy="640010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1pPr>
            <a:lvl2pPr marL="195042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083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12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16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20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2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29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33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778849"/>
            <a:ext cx="3769479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778849"/>
            <a:ext cx="3769479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55770"/>
            <a:ext cx="7649826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4" y="717218"/>
            <a:ext cx="3752156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4" y="1068716"/>
            <a:ext cx="3752156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717218"/>
            <a:ext cx="3770635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1068716"/>
            <a:ext cx="3770635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95051"/>
            <a:ext cx="2860600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421256"/>
            <a:ext cx="4490115" cy="2079188"/>
          </a:xfrm>
        </p:spPr>
        <p:txBody>
          <a:bodyPr/>
          <a:lstStyle>
            <a:lvl1pPr>
              <a:defRPr sz="1365"/>
            </a:lvl1pPr>
            <a:lvl2pPr>
              <a:defRPr sz="1194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877729"/>
            <a:ext cx="2860600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95051"/>
            <a:ext cx="2860600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421256"/>
            <a:ext cx="4490115" cy="2079188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42" indent="0">
              <a:buNone/>
              <a:defRPr sz="1194"/>
            </a:lvl2pPr>
            <a:lvl3pPr marL="390083" indent="0">
              <a:buNone/>
              <a:defRPr sz="1024"/>
            </a:lvl3pPr>
            <a:lvl4pPr marL="585125" indent="0">
              <a:buNone/>
              <a:defRPr sz="853"/>
            </a:lvl4pPr>
            <a:lvl5pPr marL="780166" indent="0">
              <a:buNone/>
              <a:defRPr sz="853"/>
            </a:lvl5pPr>
            <a:lvl6pPr marL="975208" indent="0">
              <a:buNone/>
              <a:defRPr sz="853"/>
            </a:lvl6pPr>
            <a:lvl7pPr marL="1170249" indent="0">
              <a:buNone/>
              <a:defRPr sz="853"/>
            </a:lvl7pPr>
            <a:lvl8pPr marL="1365291" indent="0">
              <a:buNone/>
              <a:defRPr sz="853"/>
            </a:lvl8pPr>
            <a:lvl9pPr marL="1560332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877729"/>
            <a:ext cx="2860600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155770"/>
            <a:ext cx="7649826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778849"/>
            <a:ext cx="7649826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2711749"/>
            <a:ext cx="199560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97BF-8750-4713-9C5B-3A2A8059BBA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2711749"/>
            <a:ext cx="299341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2711749"/>
            <a:ext cx="199560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90083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21" indent="-97521" algn="l" defTabSz="390083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604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645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687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728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7770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2811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7853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4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083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125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166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208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249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291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33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4"/>
          <p:cNvSpPr txBox="1"/>
          <p:nvPr/>
        </p:nvSpPr>
        <p:spPr>
          <a:xfrm>
            <a:off x="513525" y="1675269"/>
            <a:ext cx="11497745" cy="1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0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 (N=20)</a:t>
            </a:r>
          </a:p>
          <a:p>
            <a:r>
              <a:rPr lang="en-US" sz="20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5-day PEG (N=21)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r>
              <a:rPr lang="en-US" sz="20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5-day PEG + </a:t>
            </a:r>
            <a:r>
              <a:rPr lang="en-US" sz="2000" dirty="0" err="1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Clind</a:t>
            </a:r>
            <a:r>
              <a:rPr lang="en-US" sz="20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. (N=9)</a:t>
            </a:r>
          </a:p>
          <a:p>
            <a:r>
              <a:rPr lang="en-US" sz="20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5-day PEG + 10-day recovery (N=12)</a:t>
            </a:r>
          </a:p>
          <a:p>
            <a:pPr marL="342918" indent="-342918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18" indent="-342918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652" name="Google Shape;652;p64" descr="http://www.criver.com/SiteCollectionImages/Images_255x164/rm_mice_light_bellied_agouti_12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9" y="115894"/>
            <a:ext cx="990600" cy="87215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4"/>
          <p:cNvSpPr txBox="1"/>
          <p:nvPr/>
        </p:nvSpPr>
        <p:spPr>
          <a:xfrm>
            <a:off x="238806" y="1306644"/>
            <a:ext cx="1066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Day:</a:t>
            </a:r>
            <a:endParaRPr sz="1467" dirty="0"/>
          </a:p>
        </p:txBody>
      </p:sp>
      <p:sp>
        <p:nvSpPr>
          <p:cNvPr id="655" name="Google Shape;655;p64"/>
          <p:cNvSpPr/>
          <p:nvPr/>
        </p:nvSpPr>
        <p:spPr>
          <a:xfrm flipH="1">
            <a:off x="8404462" y="467376"/>
            <a:ext cx="214200" cy="26245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64"/>
          <p:cNvSpPr txBox="1"/>
          <p:nvPr/>
        </p:nvSpPr>
        <p:spPr>
          <a:xfrm>
            <a:off x="5436849" y="2156628"/>
            <a:ext cx="167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Gavage 10</a:t>
            </a:r>
            <a:r>
              <a:rPr lang="en" sz="1600" baseline="300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spores </a:t>
            </a:r>
            <a:r>
              <a:rPr lang="en" sz="1600" i="1" dirty="0">
                <a:latin typeface="Calibri"/>
                <a:ea typeface="Calibri"/>
                <a:cs typeface="Calibri"/>
                <a:sym typeface="Calibri"/>
              </a:rPr>
              <a:t>C. difficile 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630</a:t>
            </a:r>
            <a:endParaRPr sz="1600" dirty="0"/>
          </a:p>
        </p:txBody>
      </p:sp>
      <p:sp>
        <p:nvSpPr>
          <p:cNvPr id="659" name="Google Shape;659;p64"/>
          <p:cNvSpPr txBox="1"/>
          <p:nvPr/>
        </p:nvSpPr>
        <p:spPr>
          <a:xfrm>
            <a:off x="7145687" y="143176"/>
            <a:ext cx="2637199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467" dirty="0"/>
          </a:p>
        </p:txBody>
      </p:sp>
      <p:sp>
        <p:nvSpPr>
          <p:cNvPr id="666" name="Google Shape;666;p64"/>
          <p:cNvSpPr txBox="1"/>
          <p:nvPr/>
        </p:nvSpPr>
        <p:spPr>
          <a:xfrm>
            <a:off x="5087747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467" dirty="0"/>
          </a:p>
        </p:txBody>
      </p:sp>
      <p:sp>
        <p:nvSpPr>
          <p:cNvPr id="667" name="Google Shape;667;p64"/>
          <p:cNvSpPr txBox="1"/>
          <p:nvPr/>
        </p:nvSpPr>
        <p:spPr>
          <a:xfrm>
            <a:off x="5555687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67" dirty="0"/>
          </a:p>
        </p:txBody>
      </p:sp>
      <p:sp>
        <p:nvSpPr>
          <p:cNvPr id="671" name="Google Shape;671;p64"/>
          <p:cNvSpPr txBox="1"/>
          <p:nvPr/>
        </p:nvSpPr>
        <p:spPr>
          <a:xfrm>
            <a:off x="6443015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67" dirty="0"/>
          </a:p>
        </p:txBody>
      </p:sp>
      <p:sp>
        <p:nvSpPr>
          <p:cNvPr id="675" name="Google Shape;675;p64"/>
          <p:cNvSpPr/>
          <p:nvPr/>
        </p:nvSpPr>
        <p:spPr>
          <a:xfrm rot="10800000">
            <a:off x="5669475" y="1668711"/>
            <a:ext cx="186465" cy="523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64"/>
          <p:cNvCxnSpPr>
            <a:cxnSpLocks/>
          </p:cNvCxnSpPr>
          <p:nvPr/>
        </p:nvCxnSpPr>
        <p:spPr>
          <a:xfrm flipV="1">
            <a:off x="1135094" y="1127159"/>
            <a:ext cx="7567327" cy="129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2" name="Google Shape;682;p64"/>
          <p:cNvCxnSpPr/>
          <p:nvPr/>
        </p:nvCxnSpPr>
        <p:spPr>
          <a:xfrm>
            <a:off x="4184224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6" name="Google Shape;686;p64"/>
          <p:cNvCxnSpPr/>
          <p:nvPr/>
        </p:nvCxnSpPr>
        <p:spPr>
          <a:xfrm>
            <a:off x="5347874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7" name="Google Shape;687;p64"/>
          <p:cNvCxnSpPr/>
          <p:nvPr/>
        </p:nvCxnSpPr>
        <p:spPr>
          <a:xfrm>
            <a:off x="5766446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4" name="Google Shape;694;p64"/>
          <p:cNvSpPr txBox="1"/>
          <p:nvPr/>
        </p:nvSpPr>
        <p:spPr>
          <a:xfrm>
            <a:off x="6795452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67" dirty="0"/>
          </a:p>
        </p:txBody>
      </p:sp>
      <p:cxnSp>
        <p:nvCxnSpPr>
          <p:cNvPr id="52" name="Google Shape;689;p64">
            <a:extLst>
              <a:ext uri="{FF2B5EF4-FFF2-40B4-BE49-F238E27FC236}">
                <a16:creationId xmlns:a16="http://schemas.microsoft.com/office/drawing/2014/main" id="{BC399A80-E920-BF44-A2AC-F88A0E213268}"/>
              </a:ext>
            </a:extLst>
          </p:cNvPr>
          <p:cNvCxnSpPr/>
          <p:nvPr/>
        </p:nvCxnSpPr>
        <p:spPr>
          <a:xfrm>
            <a:off x="1135077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681;p64">
            <a:extLst>
              <a:ext uri="{FF2B5EF4-FFF2-40B4-BE49-F238E27FC236}">
                <a16:creationId xmlns:a16="http://schemas.microsoft.com/office/drawing/2014/main" id="{F147D2E2-CC5F-6147-84FD-1AF3767FC0EB}"/>
              </a:ext>
            </a:extLst>
          </p:cNvPr>
          <p:cNvCxnSpPr/>
          <p:nvPr/>
        </p:nvCxnSpPr>
        <p:spPr>
          <a:xfrm>
            <a:off x="7105375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690;p64">
            <a:extLst>
              <a:ext uri="{FF2B5EF4-FFF2-40B4-BE49-F238E27FC236}">
                <a16:creationId xmlns:a16="http://schemas.microsoft.com/office/drawing/2014/main" id="{9262E6C7-D308-6E4D-BD26-4F442192A0B5}"/>
              </a:ext>
            </a:extLst>
          </p:cNvPr>
          <p:cNvCxnSpPr/>
          <p:nvPr/>
        </p:nvCxnSpPr>
        <p:spPr>
          <a:xfrm>
            <a:off x="6745307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93;p64">
            <a:extLst>
              <a:ext uri="{FF2B5EF4-FFF2-40B4-BE49-F238E27FC236}">
                <a16:creationId xmlns:a16="http://schemas.microsoft.com/office/drawing/2014/main" id="{AD770429-24FC-764C-BB50-257D02B26262}"/>
              </a:ext>
            </a:extLst>
          </p:cNvPr>
          <p:cNvSpPr txBox="1"/>
          <p:nvPr/>
        </p:nvSpPr>
        <p:spPr>
          <a:xfrm>
            <a:off x="2482527" y="1343299"/>
            <a:ext cx="582599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 sz="1467" dirty="0"/>
          </a:p>
        </p:txBody>
      </p:sp>
      <p:sp>
        <p:nvSpPr>
          <p:cNvPr id="67" name="Google Shape;693;p64">
            <a:extLst>
              <a:ext uri="{FF2B5EF4-FFF2-40B4-BE49-F238E27FC236}">
                <a16:creationId xmlns:a16="http://schemas.microsoft.com/office/drawing/2014/main" id="{66174835-498B-BC48-847D-677EDE9417CC}"/>
              </a:ext>
            </a:extLst>
          </p:cNvPr>
          <p:cNvSpPr txBox="1"/>
          <p:nvPr/>
        </p:nvSpPr>
        <p:spPr>
          <a:xfrm>
            <a:off x="3932640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467" dirty="0"/>
          </a:p>
        </p:txBody>
      </p:sp>
      <p:cxnSp>
        <p:nvCxnSpPr>
          <p:cNvPr id="93" name="Google Shape;681;p64">
            <a:extLst>
              <a:ext uri="{FF2B5EF4-FFF2-40B4-BE49-F238E27FC236}">
                <a16:creationId xmlns:a16="http://schemas.microsoft.com/office/drawing/2014/main" id="{2E409A0A-E960-A44F-94A0-D7AF703CFF02}"/>
              </a:ext>
            </a:extLst>
          </p:cNvPr>
          <p:cNvCxnSpPr/>
          <p:nvPr/>
        </p:nvCxnSpPr>
        <p:spPr>
          <a:xfrm>
            <a:off x="8322601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694;p64">
            <a:extLst>
              <a:ext uri="{FF2B5EF4-FFF2-40B4-BE49-F238E27FC236}">
                <a16:creationId xmlns:a16="http://schemas.microsoft.com/office/drawing/2014/main" id="{3F4B286E-674F-0E4A-8D61-39B38740D016}"/>
              </a:ext>
            </a:extLst>
          </p:cNvPr>
          <p:cNvSpPr txBox="1"/>
          <p:nvPr/>
        </p:nvSpPr>
        <p:spPr>
          <a:xfrm>
            <a:off x="8013878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20</a:t>
            </a:r>
            <a:endParaRPr lang="en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algn="ctr"/>
            <a:endParaRPr sz="1467" dirty="0"/>
          </a:p>
        </p:txBody>
      </p:sp>
      <p:sp>
        <p:nvSpPr>
          <p:cNvPr id="80" name="Google Shape;694;p64">
            <a:extLst>
              <a:ext uri="{FF2B5EF4-FFF2-40B4-BE49-F238E27FC236}">
                <a16:creationId xmlns:a16="http://schemas.microsoft.com/office/drawing/2014/main" id="{521D9E8D-3FA8-EF40-B06D-19FCB25F424A}"/>
              </a:ext>
            </a:extLst>
          </p:cNvPr>
          <p:cNvSpPr txBox="1"/>
          <p:nvPr/>
        </p:nvSpPr>
        <p:spPr>
          <a:xfrm>
            <a:off x="8432953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latin typeface="Calibri"/>
                <a:cs typeface="Calibri"/>
                <a:sym typeface="Calibri"/>
              </a:rPr>
              <a:t>30</a:t>
            </a:r>
          </a:p>
          <a:p>
            <a:pPr algn="ctr"/>
            <a:endParaRPr sz="1467" dirty="0"/>
          </a:p>
        </p:txBody>
      </p:sp>
      <p:cxnSp>
        <p:nvCxnSpPr>
          <p:cNvPr id="89" name="Google Shape;681;p64">
            <a:extLst>
              <a:ext uri="{FF2B5EF4-FFF2-40B4-BE49-F238E27FC236}">
                <a16:creationId xmlns:a16="http://schemas.microsoft.com/office/drawing/2014/main" id="{B642CAAE-3094-3144-BDA5-E3340C9C6225}"/>
              </a:ext>
            </a:extLst>
          </p:cNvPr>
          <p:cNvCxnSpPr/>
          <p:nvPr/>
        </p:nvCxnSpPr>
        <p:spPr>
          <a:xfrm>
            <a:off x="8702409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658;p64">
            <a:extLst>
              <a:ext uri="{FF2B5EF4-FFF2-40B4-BE49-F238E27FC236}">
                <a16:creationId xmlns:a16="http://schemas.microsoft.com/office/drawing/2014/main" id="{CC51D0CF-D26D-424D-856C-1FE4761D3F6B}"/>
              </a:ext>
            </a:extLst>
          </p:cNvPr>
          <p:cNvSpPr/>
          <p:nvPr/>
        </p:nvSpPr>
        <p:spPr>
          <a:xfrm>
            <a:off x="4574947" y="1843454"/>
            <a:ext cx="146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467" dirty="0" err="1">
                <a:latin typeface="Calibri"/>
                <a:ea typeface="Calibri"/>
                <a:cs typeface="Calibri"/>
                <a:sym typeface="Calibri"/>
              </a:rPr>
              <a:t>Clind</a:t>
            </a:r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467" dirty="0"/>
          </a:p>
          <a:p>
            <a:pPr algn="ctr"/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IP</a:t>
            </a:r>
            <a:endParaRPr sz="1467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7EFAD-392D-3348-AE35-D50EC0132D94}"/>
              </a:ext>
            </a:extLst>
          </p:cNvPr>
          <p:cNvGrpSpPr/>
          <p:nvPr/>
        </p:nvGrpSpPr>
        <p:grpSpPr>
          <a:xfrm>
            <a:off x="1071397" y="533604"/>
            <a:ext cx="1722690" cy="474050"/>
            <a:chOff x="5654383" y="1733513"/>
            <a:chExt cx="1722690" cy="474050"/>
          </a:xfrm>
        </p:grpSpPr>
        <p:sp>
          <p:nvSpPr>
            <p:cNvPr id="83" name="Google Shape;703;p64">
              <a:extLst>
                <a:ext uri="{FF2B5EF4-FFF2-40B4-BE49-F238E27FC236}">
                  <a16:creationId xmlns:a16="http://schemas.microsoft.com/office/drawing/2014/main" id="{6A5E5BB3-5EFB-5E43-8519-BA7ADFD85010}"/>
                </a:ext>
              </a:extLst>
            </p:cNvPr>
            <p:cNvSpPr/>
            <p:nvPr/>
          </p:nvSpPr>
          <p:spPr>
            <a:xfrm rot="16200000">
              <a:off x="6337870" y="1168359"/>
              <a:ext cx="474050" cy="160435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225E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8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77;p64">
              <a:extLst>
                <a:ext uri="{FF2B5EF4-FFF2-40B4-BE49-F238E27FC236}">
                  <a16:creationId xmlns:a16="http://schemas.microsoft.com/office/drawing/2014/main" id="{A3955B4B-4E05-D24D-B6CE-A62C0AD51D0B}"/>
                </a:ext>
              </a:extLst>
            </p:cNvPr>
            <p:cNvSpPr/>
            <p:nvPr/>
          </p:nvSpPr>
          <p:spPr>
            <a:xfrm>
              <a:off x="5654383" y="1788264"/>
              <a:ext cx="1699642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PEG</a:t>
              </a:r>
            </a:p>
          </p:txBody>
        </p:sp>
      </p:grpSp>
      <p:sp>
        <p:nvSpPr>
          <p:cNvPr id="85" name="Google Shape;655;p64">
            <a:extLst>
              <a:ext uri="{FF2B5EF4-FFF2-40B4-BE49-F238E27FC236}">
                <a16:creationId xmlns:a16="http://schemas.microsoft.com/office/drawing/2014/main" id="{31E2DB1F-DFA8-9A4E-9BA1-8FCB333B9DAF}"/>
              </a:ext>
            </a:extLst>
          </p:cNvPr>
          <p:cNvSpPr/>
          <p:nvPr/>
        </p:nvSpPr>
        <p:spPr>
          <a:xfrm flipH="1">
            <a:off x="6806673" y="469062"/>
            <a:ext cx="214200" cy="26245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659;p64">
            <a:extLst>
              <a:ext uri="{FF2B5EF4-FFF2-40B4-BE49-F238E27FC236}">
                <a16:creationId xmlns:a16="http://schemas.microsoft.com/office/drawing/2014/main" id="{ED06E30E-2BF9-7E4A-A59F-69A702C8E17F}"/>
              </a:ext>
            </a:extLst>
          </p:cNvPr>
          <p:cNvSpPr txBox="1"/>
          <p:nvPr/>
        </p:nvSpPr>
        <p:spPr>
          <a:xfrm>
            <a:off x="5580923" y="150051"/>
            <a:ext cx="2637199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467" dirty="0"/>
          </a:p>
        </p:txBody>
      </p:sp>
      <p:sp>
        <p:nvSpPr>
          <p:cNvPr id="103" name="Google Shape;703;p64">
            <a:extLst>
              <a:ext uri="{FF2B5EF4-FFF2-40B4-BE49-F238E27FC236}">
                <a16:creationId xmlns:a16="http://schemas.microsoft.com/office/drawing/2014/main" id="{7141E65F-9AC3-E04B-9BD2-F5244967B01B}"/>
              </a:ext>
            </a:extLst>
          </p:cNvPr>
          <p:cNvSpPr/>
          <p:nvPr/>
        </p:nvSpPr>
        <p:spPr>
          <a:xfrm rot="16200000">
            <a:off x="4741401" y="-119129"/>
            <a:ext cx="490016" cy="160435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8419D"/>
          </a:solidFill>
          <a:ln w="12700" cap="flat" cmpd="sng">
            <a:solidFill>
              <a:srgbClr val="8841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703;p64">
            <a:extLst>
              <a:ext uri="{FF2B5EF4-FFF2-40B4-BE49-F238E27FC236}">
                <a16:creationId xmlns:a16="http://schemas.microsoft.com/office/drawing/2014/main" id="{E90320E3-4478-4A40-8F2D-65FF1301B113}"/>
              </a:ext>
            </a:extLst>
          </p:cNvPr>
          <p:cNvSpPr/>
          <p:nvPr/>
        </p:nvSpPr>
        <p:spPr>
          <a:xfrm rot="16200000">
            <a:off x="4747121" y="-547480"/>
            <a:ext cx="478575" cy="160435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68A1"/>
          </a:solidFill>
          <a:ln w="12700" cap="flat" cmpd="sng">
            <a:solidFill>
              <a:srgbClr val="F768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655;p64">
            <a:extLst>
              <a:ext uri="{FF2B5EF4-FFF2-40B4-BE49-F238E27FC236}">
                <a16:creationId xmlns:a16="http://schemas.microsoft.com/office/drawing/2014/main" id="{3431068F-D2A3-AD47-B163-B52F4743AACF}"/>
              </a:ext>
            </a:extLst>
          </p:cNvPr>
          <p:cNvSpPr/>
          <p:nvPr/>
        </p:nvSpPr>
        <p:spPr>
          <a:xfrm rot="10800000" flipH="1">
            <a:off x="5312474" y="1633598"/>
            <a:ext cx="232030" cy="281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68A1"/>
          </a:solidFill>
          <a:ln w="12700" cap="flat" cmpd="sng">
            <a:solidFill>
              <a:srgbClr val="F768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689;p64">
            <a:extLst>
              <a:ext uri="{FF2B5EF4-FFF2-40B4-BE49-F238E27FC236}">
                <a16:creationId xmlns:a16="http://schemas.microsoft.com/office/drawing/2014/main" id="{FAB134D8-66A2-0D44-A707-C734597F3B5B}"/>
              </a:ext>
            </a:extLst>
          </p:cNvPr>
          <p:cNvCxnSpPr/>
          <p:nvPr/>
        </p:nvCxnSpPr>
        <p:spPr>
          <a:xfrm>
            <a:off x="2799818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693;p64">
            <a:extLst>
              <a:ext uri="{FF2B5EF4-FFF2-40B4-BE49-F238E27FC236}">
                <a16:creationId xmlns:a16="http://schemas.microsoft.com/office/drawing/2014/main" id="{C2824F41-F52B-C34A-9AB8-0AE4EB98514F}"/>
              </a:ext>
            </a:extLst>
          </p:cNvPr>
          <p:cNvSpPr txBox="1"/>
          <p:nvPr/>
        </p:nvSpPr>
        <p:spPr>
          <a:xfrm>
            <a:off x="805040" y="1343299"/>
            <a:ext cx="582599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-15</a:t>
            </a:r>
            <a:endParaRPr sz="1467" dirty="0"/>
          </a:p>
        </p:txBody>
      </p:sp>
      <p:sp>
        <p:nvSpPr>
          <p:cNvPr id="81" name="Google Shape;655;p64">
            <a:extLst>
              <a:ext uri="{FF2B5EF4-FFF2-40B4-BE49-F238E27FC236}">
                <a16:creationId xmlns:a16="http://schemas.microsoft.com/office/drawing/2014/main" id="{E2F657F0-E7CE-374F-8B96-5C50F1192BF2}"/>
              </a:ext>
            </a:extLst>
          </p:cNvPr>
          <p:cNvSpPr/>
          <p:nvPr/>
        </p:nvSpPr>
        <p:spPr>
          <a:xfrm rot="10800000" flipH="1">
            <a:off x="5097425" y="1627677"/>
            <a:ext cx="232030" cy="281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38B45"/>
          </a:solidFill>
          <a:ln w="12700" cap="flat" cmpd="sng">
            <a:solidFill>
              <a:srgbClr val="238B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677;p64">
            <a:extLst>
              <a:ext uri="{FF2B5EF4-FFF2-40B4-BE49-F238E27FC236}">
                <a16:creationId xmlns:a16="http://schemas.microsoft.com/office/drawing/2014/main" id="{D04B2902-F559-4A4C-8547-B12D0C1CA4FB}"/>
              </a:ext>
            </a:extLst>
          </p:cNvPr>
          <p:cNvSpPr/>
          <p:nvPr/>
        </p:nvSpPr>
        <p:spPr>
          <a:xfrm>
            <a:off x="4038334" y="68600"/>
            <a:ext cx="1699642" cy="33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PEG</a:t>
            </a:r>
          </a:p>
        </p:txBody>
      </p:sp>
      <p:sp>
        <p:nvSpPr>
          <p:cNvPr id="43" name="Google Shape;677;p64">
            <a:extLst>
              <a:ext uri="{FF2B5EF4-FFF2-40B4-BE49-F238E27FC236}">
                <a16:creationId xmlns:a16="http://schemas.microsoft.com/office/drawing/2014/main" id="{4142419B-F094-BA47-B491-3E4569FE01B9}"/>
              </a:ext>
            </a:extLst>
          </p:cNvPr>
          <p:cNvSpPr/>
          <p:nvPr/>
        </p:nvSpPr>
        <p:spPr>
          <a:xfrm>
            <a:off x="4042747" y="496074"/>
            <a:ext cx="1699642" cy="33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PEG</a:t>
            </a:r>
          </a:p>
        </p:txBody>
      </p:sp>
    </p:spTree>
    <p:extLst>
      <p:ext uri="{BB962C8B-B14F-4D97-AF65-F5344CB8AC3E}">
        <p14:creationId xmlns:p14="http://schemas.microsoft.com/office/powerpoint/2010/main" val="4975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 animBg="1"/>
      <p:bldP spid="659" grpId="0"/>
      <p:bldP spid="85" grpId="0" animBg="1"/>
      <p:bldP spid="86" grpId="0"/>
      <p:bldP spid="108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28826</TotalTime>
  <Words>114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Cdiff clearance in different vendors</dc:title>
  <dc:creator>Joshua Stough</dc:creator>
  <cp:lastModifiedBy>Tomkovich, Sarah</cp:lastModifiedBy>
  <cp:revision>464</cp:revision>
  <dcterms:created xsi:type="dcterms:W3CDTF">2018-04-23T18:49:21Z</dcterms:created>
  <dcterms:modified xsi:type="dcterms:W3CDTF">2021-04-27T15:07:57Z</dcterms:modified>
</cp:coreProperties>
</file>