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531" r:id="rId2"/>
  </p:sldIdLst>
  <p:sldSz cx="601345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8A1"/>
    <a:srgbClr val="88419D"/>
    <a:srgbClr val="225EA8"/>
    <a:srgbClr val="238B45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4451"/>
  </p:normalViewPr>
  <p:slideViewPr>
    <p:cSldViewPr snapToGrid="0">
      <p:cViewPr varScale="1">
        <p:scale>
          <a:sx n="209" d="100"/>
          <a:sy n="20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809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618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6427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5235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404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285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1662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90471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all female mice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G</a:t>
            </a:r>
            <a:r>
              <a:rPr lang="en-US" dirty="0" err="1"/>
              <a:t>roup</a:t>
            </a:r>
            <a:r>
              <a:rPr lang="en-US" dirty="0"/>
              <a:t> started on D-15, M1 Started Day -11,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mice per group</a:t>
            </a: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681" y="508700"/>
            <a:ext cx="4510088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681" y="1632590"/>
            <a:ext cx="4510088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3375" y="165489"/>
            <a:ext cx="1296650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425" y="165489"/>
            <a:ext cx="3814782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2" y="774923"/>
            <a:ext cx="5186601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292" y="2080132"/>
            <a:ext cx="5186601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425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309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165490"/>
            <a:ext cx="5186601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208" y="761972"/>
            <a:ext cx="2543971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08" y="1135402"/>
            <a:ext cx="2543971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4309" y="761972"/>
            <a:ext cx="2556499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4309" y="1135402"/>
            <a:ext cx="2556499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500" y="447542"/>
            <a:ext cx="3044309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6500" y="447542"/>
            <a:ext cx="3044309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425" y="165490"/>
            <a:ext cx="5186601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425" y="827447"/>
            <a:ext cx="5186601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425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1956" y="2880957"/>
            <a:ext cx="202953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6999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C98861-9CAA-0145-B4A8-B7AD4ECADC57}"/>
              </a:ext>
            </a:extLst>
          </p:cNvPr>
          <p:cNvGrpSpPr/>
          <p:nvPr/>
        </p:nvGrpSpPr>
        <p:grpSpPr>
          <a:xfrm>
            <a:off x="938058" y="380124"/>
            <a:ext cx="4137333" cy="2348075"/>
            <a:chOff x="226694" y="544768"/>
            <a:chExt cx="4137333" cy="2348075"/>
          </a:xfrm>
        </p:grpSpPr>
        <p:pic>
          <p:nvPicPr>
            <p:cNvPr id="652" name="Google Shape;652;p64" descr="http://www.criver.com/SiteCollectionImages/Images_255x164/rm_mice_light_bellied_agouti_129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4768" y="745069"/>
              <a:ext cx="794494" cy="699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64"/>
            <p:cNvSpPr txBox="1"/>
            <p:nvPr/>
          </p:nvSpPr>
          <p:spPr>
            <a:xfrm>
              <a:off x="614249" y="1391239"/>
              <a:ext cx="855608" cy="37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" sz="1926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Day:</a:t>
              </a:r>
              <a:endParaRPr sz="1177" dirty="0"/>
            </a:p>
          </p:txBody>
        </p:sp>
        <p:sp>
          <p:nvSpPr>
            <p:cNvPr id="659" name="Google Shape;659;p64"/>
            <p:cNvSpPr txBox="1"/>
            <p:nvPr/>
          </p:nvSpPr>
          <p:spPr>
            <a:xfrm>
              <a:off x="2219596" y="544768"/>
              <a:ext cx="2115120" cy="271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28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Euthanize</a:t>
              </a:r>
              <a:endParaRPr sz="1177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A0F4F0-B576-F042-9624-FE8D13359FEB}"/>
                </a:ext>
              </a:extLst>
            </p:cNvPr>
            <p:cNvGrpSpPr/>
            <p:nvPr/>
          </p:nvGrpSpPr>
          <p:grpSpPr>
            <a:xfrm>
              <a:off x="1792265" y="727619"/>
              <a:ext cx="643773" cy="393010"/>
              <a:chOff x="1314346" y="2409098"/>
              <a:chExt cx="741504" cy="490016"/>
            </a:xfrm>
          </p:grpSpPr>
          <p:sp>
            <p:nvSpPr>
              <p:cNvPr id="61" name="Google Shape;703;p64">
                <a:extLst>
                  <a:ext uri="{FF2B5EF4-FFF2-40B4-BE49-F238E27FC236}">
                    <a16:creationId xmlns:a16="http://schemas.microsoft.com/office/drawing/2014/main" id="{3C87A7BF-5D13-4041-8E10-50E25C1AEEC1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070C0"/>
              </a:solidFill>
              <a:ln w="12700" cap="flat" cmpd="sng">
                <a:solidFill>
                  <a:srgbClr val="225E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3332" tIns="36652" rIns="73332" bIns="36652" anchor="ctr" anchorCtr="0">
                <a:noAutofit/>
              </a:bodyPr>
              <a:lstStyle/>
              <a:p>
                <a:pPr algn="ctr"/>
                <a:endParaRPr sz="1496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77;p64">
                <a:extLst>
                  <a:ext uri="{FF2B5EF4-FFF2-40B4-BE49-F238E27FC236}">
                    <a16:creationId xmlns:a16="http://schemas.microsoft.com/office/drawing/2014/main" id="{FB76320D-3E6C-B742-9744-C3D72D1A2BDE}"/>
                  </a:ext>
                </a:extLst>
              </p:cNvPr>
              <p:cNvSpPr/>
              <p:nvPr/>
            </p:nvSpPr>
            <p:spPr>
              <a:xfrm>
                <a:off x="1314346" y="2472137"/>
                <a:ext cx="741504" cy="337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332" tIns="36652" rIns="73332" bIns="36652" anchor="t" anchorCtr="0">
                <a:noAutofit/>
              </a:bodyPr>
              <a:lstStyle/>
              <a:p>
                <a:r>
                  <a:rPr lang="en-US" sz="1171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65" name="Google Shape;666;p64">
              <a:extLst>
                <a:ext uri="{FF2B5EF4-FFF2-40B4-BE49-F238E27FC236}">
                  <a16:creationId xmlns:a16="http://schemas.microsoft.com/office/drawing/2014/main" id="{58AB3711-9BBE-A149-AD0D-E8A5F48FED08}"/>
                </a:ext>
              </a:extLst>
            </p:cNvPr>
            <p:cNvSpPr txBox="1"/>
            <p:nvPr/>
          </p:nvSpPr>
          <p:spPr>
            <a:xfrm>
              <a:off x="2030981" y="1449795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177" dirty="0"/>
            </a:p>
          </p:txBody>
        </p:sp>
        <p:sp>
          <p:nvSpPr>
            <p:cNvPr id="66" name="Google Shape;667;p64">
              <a:extLst>
                <a:ext uri="{FF2B5EF4-FFF2-40B4-BE49-F238E27FC236}">
                  <a16:creationId xmlns:a16="http://schemas.microsoft.com/office/drawing/2014/main" id="{D74DAD91-AD00-8948-88EB-115FAB5DFC15}"/>
                </a:ext>
              </a:extLst>
            </p:cNvPr>
            <p:cNvSpPr txBox="1"/>
            <p:nvPr/>
          </p:nvSpPr>
          <p:spPr>
            <a:xfrm>
              <a:off x="2568417" y="1438248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77" dirty="0"/>
            </a:p>
          </p:txBody>
        </p:sp>
        <p:cxnSp>
          <p:nvCxnSpPr>
            <p:cNvPr id="80" name="Google Shape;679;p64">
              <a:extLst>
                <a:ext uri="{FF2B5EF4-FFF2-40B4-BE49-F238E27FC236}">
                  <a16:creationId xmlns:a16="http://schemas.microsoft.com/office/drawing/2014/main" id="{FC45F3DB-BE5C-4145-B24C-5673B1B2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319509" y="1260810"/>
              <a:ext cx="1947489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Google Shape;684;p64">
              <a:extLst>
                <a:ext uri="{FF2B5EF4-FFF2-40B4-BE49-F238E27FC236}">
                  <a16:creationId xmlns:a16="http://schemas.microsoft.com/office/drawing/2014/main" id="{91BA9CBA-7934-B34A-90AF-486E290C7CCB}"/>
                </a:ext>
              </a:extLst>
            </p:cNvPr>
            <p:cNvCxnSpPr/>
            <p:nvPr/>
          </p:nvCxnSpPr>
          <p:spPr>
            <a:xfrm>
              <a:off x="1319506" y="1049192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685;p64">
              <a:extLst>
                <a:ext uri="{FF2B5EF4-FFF2-40B4-BE49-F238E27FC236}">
                  <a16:creationId xmlns:a16="http://schemas.microsoft.com/office/drawing/2014/main" id="{B007A5F0-B136-4340-9241-1221F16A7D88}"/>
                </a:ext>
              </a:extLst>
            </p:cNvPr>
            <p:cNvCxnSpPr/>
            <p:nvPr/>
          </p:nvCxnSpPr>
          <p:spPr>
            <a:xfrm>
              <a:off x="1792261" y="1048965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686;p64">
              <a:extLst>
                <a:ext uri="{FF2B5EF4-FFF2-40B4-BE49-F238E27FC236}">
                  <a16:creationId xmlns:a16="http://schemas.microsoft.com/office/drawing/2014/main" id="{A9D04165-1161-484E-8238-2F421DBDB347}"/>
                </a:ext>
              </a:extLst>
            </p:cNvPr>
            <p:cNvCxnSpPr/>
            <p:nvPr/>
          </p:nvCxnSpPr>
          <p:spPr>
            <a:xfrm>
              <a:off x="2246182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687;p64">
              <a:extLst>
                <a:ext uri="{FF2B5EF4-FFF2-40B4-BE49-F238E27FC236}">
                  <a16:creationId xmlns:a16="http://schemas.microsoft.com/office/drawing/2014/main" id="{C3322923-51D2-034E-8930-3E0D543E19C7}"/>
                </a:ext>
              </a:extLst>
            </p:cNvPr>
            <p:cNvCxnSpPr/>
            <p:nvPr/>
          </p:nvCxnSpPr>
          <p:spPr>
            <a:xfrm>
              <a:off x="2740115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681;p64">
              <a:extLst>
                <a:ext uri="{FF2B5EF4-FFF2-40B4-BE49-F238E27FC236}">
                  <a16:creationId xmlns:a16="http://schemas.microsoft.com/office/drawing/2014/main" id="{58961B80-DDDB-C943-9BA6-5035DFA1010F}"/>
                </a:ext>
              </a:extLst>
            </p:cNvPr>
            <p:cNvCxnSpPr/>
            <p:nvPr/>
          </p:nvCxnSpPr>
          <p:spPr>
            <a:xfrm>
              <a:off x="3266998" y="1056129"/>
              <a:ext cx="0" cy="4234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694;p64">
              <a:extLst>
                <a:ext uri="{FF2B5EF4-FFF2-40B4-BE49-F238E27FC236}">
                  <a16:creationId xmlns:a16="http://schemas.microsoft.com/office/drawing/2014/main" id="{6E3C588D-2F32-4344-9E55-9938FE26A530}"/>
                </a:ext>
              </a:extLst>
            </p:cNvPr>
            <p:cNvSpPr txBox="1"/>
            <p:nvPr/>
          </p:nvSpPr>
          <p:spPr>
            <a:xfrm>
              <a:off x="3024464" y="1458798"/>
              <a:ext cx="485069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10</a:t>
              </a:r>
            </a:p>
            <a:p>
              <a:pPr algn="ctr"/>
              <a:endParaRPr sz="1177" dirty="0"/>
            </a:p>
          </p:txBody>
        </p:sp>
        <p:sp>
          <p:nvSpPr>
            <p:cNvPr id="107" name="Google Shape;658;p64">
              <a:extLst>
                <a:ext uri="{FF2B5EF4-FFF2-40B4-BE49-F238E27FC236}">
                  <a16:creationId xmlns:a16="http://schemas.microsoft.com/office/drawing/2014/main" id="{ECEF656C-0434-B74F-9129-A24EE5ADACBF}"/>
                </a:ext>
              </a:extLst>
            </p:cNvPr>
            <p:cNvSpPr/>
            <p:nvPr/>
          </p:nvSpPr>
          <p:spPr>
            <a:xfrm>
              <a:off x="1412070" y="1704056"/>
              <a:ext cx="1171289" cy="419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177" dirty="0" err="1">
                  <a:latin typeface="Calibri"/>
                  <a:ea typeface="Calibri"/>
                  <a:cs typeface="Calibri"/>
                  <a:sym typeface="Calibri"/>
                </a:rPr>
                <a:t>Clind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177" dirty="0"/>
            </a:p>
            <a:p>
              <a:pPr algn="ctr"/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 sz="1177" dirty="0"/>
            </a:p>
          </p:txBody>
        </p:sp>
        <p:sp>
          <p:nvSpPr>
            <p:cNvPr id="108" name="Google Shape;674;p64">
              <a:extLst>
                <a:ext uri="{FF2B5EF4-FFF2-40B4-BE49-F238E27FC236}">
                  <a16:creationId xmlns:a16="http://schemas.microsoft.com/office/drawing/2014/main" id="{B78D0F1C-FC88-AD4A-8CB0-F0C9B4D7A746}"/>
                </a:ext>
              </a:extLst>
            </p:cNvPr>
            <p:cNvSpPr/>
            <p:nvPr/>
          </p:nvSpPr>
          <p:spPr>
            <a:xfrm rot="10800000">
              <a:off x="2154080" y="1709541"/>
              <a:ext cx="161209" cy="2644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38B45"/>
            </a:solidFill>
            <a:ln w="12700" cap="flat" cmpd="sng">
              <a:solidFill>
                <a:srgbClr val="238B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692;p64">
              <a:extLst>
                <a:ext uri="{FF2B5EF4-FFF2-40B4-BE49-F238E27FC236}">
                  <a16:creationId xmlns:a16="http://schemas.microsoft.com/office/drawing/2014/main" id="{0A1BC7CF-6C32-794C-BCB1-97EE9FB322FD}"/>
                </a:ext>
              </a:extLst>
            </p:cNvPr>
            <p:cNvSpPr txBox="1"/>
            <p:nvPr/>
          </p:nvSpPr>
          <p:spPr>
            <a:xfrm>
              <a:off x="1114679" y="1430551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1177" dirty="0"/>
            </a:p>
          </p:txBody>
        </p:sp>
        <p:sp>
          <p:nvSpPr>
            <p:cNvPr id="110" name="Google Shape;698;p64">
              <a:extLst>
                <a:ext uri="{FF2B5EF4-FFF2-40B4-BE49-F238E27FC236}">
                  <a16:creationId xmlns:a16="http://schemas.microsoft.com/office/drawing/2014/main" id="{5548D782-8ABD-F647-8FFC-3457B161CA0E}"/>
                </a:ext>
              </a:extLst>
            </p:cNvPr>
            <p:cNvSpPr txBox="1"/>
            <p:nvPr/>
          </p:nvSpPr>
          <p:spPr>
            <a:xfrm>
              <a:off x="226694" y="1800484"/>
              <a:ext cx="4137333" cy="1092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" sz="1604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</a:t>
              </a:r>
              <a:endParaRPr lang="en-US" sz="1604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r>
                <a:rPr lang="en-US" sz="1604" dirty="0">
                  <a:solidFill>
                    <a:srgbClr val="238B45"/>
                  </a:solidFill>
                  <a:ea typeface="Calibri"/>
                  <a:cs typeface="Calibri"/>
                  <a:sym typeface="Calibri"/>
                </a:rPr>
                <a:t>Clindamycin  (N = 6)</a:t>
              </a:r>
            </a:p>
            <a:p>
              <a:r>
                <a:rPr lang="en-US" sz="1604" dirty="0">
                  <a:solidFill>
                    <a:srgbClr val="88419D"/>
                  </a:solidFill>
                  <a:ea typeface="Calibri"/>
                  <a:cs typeface="Calibri"/>
                  <a:sym typeface="Calibri"/>
                </a:rPr>
                <a:t>1-day PEG (N = 6) </a:t>
              </a:r>
              <a:r>
                <a:rPr lang="en-US" sz="1604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  <a:p>
              <a:r>
                <a:rPr lang="en-US" sz="1604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  <a:t>1-day PEG + 1-day recovery (N = 6)</a:t>
              </a:r>
              <a:br>
                <a:rPr lang="en-US" sz="1604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</a:br>
              <a:endParaRPr lang="en-US" sz="1604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692;p64">
              <a:extLst>
                <a:ext uri="{FF2B5EF4-FFF2-40B4-BE49-F238E27FC236}">
                  <a16:creationId xmlns:a16="http://schemas.microsoft.com/office/drawing/2014/main" id="{A7308918-56D7-5348-89C1-4CDF83B3130F}"/>
                </a:ext>
              </a:extLst>
            </p:cNvPr>
            <p:cNvSpPr txBox="1"/>
            <p:nvPr/>
          </p:nvSpPr>
          <p:spPr>
            <a:xfrm>
              <a:off x="1579803" y="1425714"/>
              <a:ext cx="348724" cy="321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604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177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F1859F-D54A-1741-8050-23B6A32399D8}"/>
                </a:ext>
              </a:extLst>
            </p:cNvPr>
            <p:cNvGrpSpPr/>
            <p:nvPr/>
          </p:nvGrpSpPr>
          <p:grpSpPr>
            <a:xfrm>
              <a:off x="2271297" y="579265"/>
              <a:ext cx="698161" cy="393010"/>
              <a:chOff x="1324141" y="2409098"/>
              <a:chExt cx="783997" cy="490016"/>
            </a:xfrm>
          </p:grpSpPr>
          <p:sp>
            <p:nvSpPr>
              <p:cNvPr id="114" name="Google Shape;703;p64">
                <a:extLst>
                  <a:ext uri="{FF2B5EF4-FFF2-40B4-BE49-F238E27FC236}">
                    <a16:creationId xmlns:a16="http://schemas.microsoft.com/office/drawing/2014/main" id="{4BB93294-88E6-FA41-8D8A-2B5EF2207AEA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8419D"/>
              </a:solidFill>
              <a:ln w="12700" cap="flat" cmpd="sng">
                <a:solidFill>
                  <a:srgbClr val="88419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3332" tIns="36652" rIns="73332" bIns="36652" anchor="ctr" anchorCtr="0">
                <a:noAutofit/>
              </a:bodyPr>
              <a:lstStyle/>
              <a:p>
                <a:pPr algn="ctr"/>
                <a:endParaRPr sz="1496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677;p64">
                <a:extLst>
                  <a:ext uri="{FF2B5EF4-FFF2-40B4-BE49-F238E27FC236}">
                    <a16:creationId xmlns:a16="http://schemas.microsoft.com/office/drawing/2014/main" id="{E50F65B1-1EFC-F540-907E-95FD62BC3225}"/>
                  </a:ext>
                </a:extLst>
              </p:cNvPr>
              <p:cNvSpPr/>
              <p:nvPr/>
            </p:nvSpPr>
            <p:spPr>
              <a:xfrm>
                <a:off x="1324141" y="2478515"/>
                <a:ext cx="783997" cy="373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332" tIns="36652" rIns="73332" bIns="36652" anchor="t" anchorCtr="0">
                <a:noAutofit/>
              </a:bodyPr>
              <a:lstStyle/>
              <a:p>
                <a:r>
                  <a:rPr lang="en-US" sz="1171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118" name="Google Shape;656;p64">
              <a:extLst>
                <a:ext uri="{FF2B5EF4-FFF2-40B4-BE49-F238E27FC236}">
                  <a16:creationId xmlns:a16="http://schemas.microsoft.com/office/drawing/2014/main" id="{65941FD9-28C1-8D4C-9E1D-A34C1F0B2926}"/>
                </a:ext>
              </a:extLst>
            </p:cNvPr>
            <p:cNvSpPr txBox="1"/>
            <p:nvPr/>
          </p:nvSpPr>
          <p:spPr>
            <a:xfrm>
              <a:off x="2733066" y="1772453"/>
              <a:ext cx="1296227" cy="432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pPr algn="ctr"/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Gavage 10</a:t>
              </a:r>
              <a:r>
                <a:rPr lang="en" sz="1177" baseline="30000" dirty="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 spores </a:t>
              </a:r>
              <a:r>
                <a:rPr lang="en" sz="1177" i="1" dirty="0">
                  <a:latin typeface="Calibri"/>
                  <a:ea typeface="Calibri"/>
                  <a:cs typeface="Calibri"/>
                  <a:sym typeface="Calibri"/>
                </a:rPr>
                <a:t>C. difficile </a:t>
              </a:r>
              <a:r>
                <a:rPr lang="en" sz="1177" dirty="0">
                  <a:latin typeface="Calibri"/>
                  <a:ea typeface="Calibri"/>
                  <a:cs typeface="Calibri"/>
                  <a:sym typeface="Calibri"/>
                </a:rPr>
                <a:t>630</a:t>
              </a:r>
              <a:endParaRPr sz="1177" dirty="0"/>
            </a:p>
          </p:txBody>
        </p:sp>
        <p:sp>
          <p:nvSpPr>
            <p:cNvPr id="120" name="Google Shape;675;p64">
              <a:extLst>
                <a:ext uri="{FF2B5EF4-FFF2-40B4-BE49-F238E27FC236}">
                  <a16:creationId xmlns:a16="http://schemas.microsoft.com/office/drawing/2014/main" id="{64610CCC-3534-BD4B-80EC-80129F609487}"/>
                </a:ext>
              </a:extLst>
            </p:cNvPr>
            <p:cNvSpPr/>
            <p:nvPr/>
          </p:nvSpPr>
          <p:spPr>
            <a:xfrm rot="10800000">
              <a:off x="2658717" y="1689886"/>
              <a:ext cx="161208" cy="2841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655;p64">
              <a:extLst>
                <a:ext uri="{FF2B5EF4-FFF2-40B4-BE49-F238E27FC236}">
                  <a16:creationId xmlns:a16="http://schemas.microsoft.com/office/drawing/2014/main" id="{ECEE8685-CB38-4A40-8315-AA60888B590D}"/>
                </a:ext>
              </a:extLst>
            </p:cNvPr>
            <p:cNvSpPr/>
            <p:nvPr/>
          </p:nvSpPr>
          <p:spPr>
            <a:xfrm flipH="1">
              <a:off x="3214681" y="784623"/>
              <a:ext cx="112304" cy="2490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28880</TotalTime>
  <Words>70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King, Jacob</cp:lastModifiedBy>
  <cp:revision>464</cp:revision>
  <cp:lastPrinted>2021-03-03T03:41:04Z</cp:lastPrinted>
  <dcterms:created xsi:type="dcterms:W3CDTF">2018-04-23T18:49:21Z</dcterms:created>
  <dcterms:modified xsi:type="dcterms:W3CDTF">2021-04-19T21:08:55Z</dcterms:modified>
</cp:coreProperties>
</file>