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EC7AD-5EBC-1849-847F-0F19EACF1803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0D082-CC9A-1A43-BB4C-3BF2FEE2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93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Vehicle: 40% Polyethylene glycol 400</a:t>
            </a:r>
          </a:p>
          <a:p>
            <a:r>
              <a:rPr lang="en-US" dirty="0"/>
              <a:t>#1 started 8/20/18</a:t>
            </a:r>
          </a:p>
          <a:p>
            <a:r>
              <a:rPr lang="en-US" dirty="0"/>
              <a:t>#1: </a:t>
            </a:r>
            <a:r>
              <a:rPr lang="en-US" sz="1200" dirty="0"/>
              <a:t>6-8 week old C57BL/6 (4 males &amp; 2 females)</a:t>
            </a:r>
          </a:p>
          <a:p>
            <a:r>
              <a:rPr lang="en-US" sz="1200" dirty="0"/>
              <a:t>#1 6 mice/group split between 3 cages</a:t>
            </a:r>
          </a:p>
          <a:p>
            <a:r>
              <a:rPr lang="en-US" sz="1200" dirty="0"/>
              <a:t>#1: 10^3 spores</a:t>
            </a:r>
          </a:p>
          <a:p>
            <a:endParaRPr lang="en-US" dirty="0"/>
          </a:p>
          <a:p>
            <a:r>
              <a:rPr lang="en-US" dirty="0"/>
              <a:t>#2 started 7/25/18</a:t>
            </a:r>
          </a:p>
          <a:p>
            <a:r>
              <a:rPr lang="en-US" dirty="0"/>
              <a:t>#2:</a:t>
            </a:r>
            <a:r>
              <a:rPr lang="en-US" sz="1200" dirty="0"/>
              <a:t>6-8 week old C57BL/6 (mostly females)</a:t>
            </a:r>
          </a:p>
          <a:p>
            <a:r>
              <a:rPr lang="en-US" sz="1200" dirty="0"/>
              <a:t>#2: 4-5 mice/group split between 2 cages</a:t>
            </a:r>
          </a:p>
          <a:p>
            <a:r>
              <a:rPr lang="en-US" sz="1200" dirty="0"/>
              <a:t>#2: PPI + </a:t>
            </a:r>
            <a:r>
              <a:rPr lang="en-US" sz="1200" i="1" dirty="0"/>
              <a:t>C. difficile </a:t>
            </a:r>
            <a:r>
              <a:rPr lang="en-US" sz="1200" dirty="0"/>
              <a:t>(3F, 2M)</a:t>
            </a:r>
            <a:endParaRPr lang="en-US" sz="1200" i="1" dirty="0"/>
          </a:p>
          <a:p>
            <a:r>
              <a:rPr lang="en-US" sz="1200" dirty="0"/>
              <a:t>Abx + PPI+ </a:t>
            </a:r>
            <a:r>
              <a:rPr lang="en-US" sz="1200" i="1" dirty="0"/>
              <a:t>C. difficile </a:t>
            </a:r>
            <a:r>
              <a:rPr lang="en-US" sz="1200" dirty="0"/>
              <a:t>(5F)</a:t>
            </a:r>
            <a:endParaRPr lang="en-US" sz="1200" i="1" dirty="0"/>
          </a:p>
          <a:p>
            <a:r>
              <a:rPr lang="en-US" sz="1200" dirty="0"/>
              <a:t>Abx + </a:t>
            </a:r>
            <a:r>
              <a:rPr lang="en-US" sz="1200" i="1" dirty="0"/>
              <a:t>C. difficile </a:t>
            </a:r>
            <a:r>
              <a:rPr lang="en-US" sz="1200" dirty="0"/>
              <a:t>(4F)</a:t>
            </a:r>
            <a:r>
              <a:rPr lang="en-US" sz="1200" i="1" dirty="0"/>
              <a:t> </a:t>
            </a:r>
          </a:p>
          <a:p>
            <a:r>
              <a:rPr lang="en-US" sz="1200" dirty="0"/>
              <a:t>#2: 10^5 spores</a:t>
            </a:r>
          </a:p>
          <a:p>
            <a:endParaRPr lang="en-US" dirty="0"/>
          </a:p>
          <a:p>
            <a:r>
              <a:rPr lang="en-US" dirty="0" err="1"/>
              <a:t>Gavaged</a:t>
            </a:r>
            <a:r>
              <a:rPr lang="en-US" dirty="0"/>
              <a:t> &amp; collected samples from mice around the same time each afternoon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8FCD0-5F98-D54C-8B90-B72E0FCA65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52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2F48-F436-7B47-9175-5F195838A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F38A9-9F57-5B4E-AB8D-CFEA314CE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271A7-C2F9-154C-8EDF-E3F656DAA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C845-B266-AB40-BF01-7F5B769B0A2B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CA42E-77D5-4343-9044-38E0A735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662C2-E9BE-A04D-B86E-26D6F303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23AC-9429-DD4E-AFEC-38B3B0145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1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CE77F-9F8B-F949-A5D6-88A2B5D5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80CEB-8829-2B43-883A-5286CE453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6E088-0F81-F54E-BCC4-8D38352B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C845-B266-AB40-BF01-7F5B769B0A2B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2A323-FF91-DF45-85F3-507A998C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45E84-5F6C-D649-88C6-0513E1C0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23AC-9429-DD4E-AFEC-38B3B0145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0C677E-1EDD-FA45-8FB5-4EBF9DAC9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DB3E5-A08E-8740-AD0E-A60CC00F2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BE3B5-35FA-CD4F-98AA-72DB2DDA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C845-B266-AB40-BF01-7F5B769B0A2B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64DAE-657A-DD4E-9880-B49BE6DB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CE324-7F9B-3543-A067-E1B5F0D7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23AC-9429-DD4E-AFEC-38B3B0145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B18E-9AF3-AD4D-8BD8-E36674BF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7A200-55B5-864C-B5B2-998D7DE8C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42180-9011-8948-9B3A-1CFE40AD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C845-B266-AB40-BF01-7F5B769B0A2B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86FFF-E124-8A49-BDF7-FCAF084F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D166A-E7C0-5B44-BBE0-B1EBA85D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23AC-9429-DD4E-AFEC-38B3B0145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6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75186-B1B0-A84F-9C01-2FCC8616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71349-837B-2449-8F48-E2828D948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78B19-F609-BF4A-A9AC-180A56A1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C845-B266-AB40-BF01-7F5B769B0A2B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7BA0C-342B-D147-B049-BFBB5E2F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6D7B9-A65B-8945-885A-4570DB88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23AC-9429-DD4E-AFEC-38B3B0145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3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70D3-3CF2-5043-8D9D-695C0E6F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91DAB-8ED2-7244-82C8-A139EFDFB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74A5D-FFE3-0349-BDA7-A089506F4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70D97-0F9D-404D-ABFC-69BB6041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C845-B266-AB40-BF01-7F5B769B0A2B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655FB-BF0C-644D-9A4D-E993A384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9D285-9505-314C-B27E-459C7C49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23AC-9429-DD4E-AFEC-38B3B0145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F2AE-F6D2-5247-999D-98442739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F46B-77D8-E349-A5DE-DC8040892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D5615-A785-FB47-A71B-939461EE7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D1460-1EE8-444F-A20D-916DA870A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3F03AE-C0A5-0045-984A-B2EE08230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452994-ADBA-8A43-9A0F-66F96811B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C845-B266-AB40-BF01-7F5B769B0A2B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0E332-3E17-3C47-BDBE-5C23853E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2575C6-DC63-B84F-9401-597F7E49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23AC-9429-DD4E-AFEC-38B3B0145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7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0E98-E462-B24E-B629-F614A32C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96BFE-39F6-9440-9629-69EF7232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C845-B266-AB40-BF01-7F5B769B0A2B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C9461-AF33-BA42-A0B4-E90E9608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6CC6C-E80C-864E-991C-19FE4C8C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23AC-9429-DD4E-AFEC-38B3B0145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0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2D437-FFB0-F04C-81A5-7F1AE0F2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C845-B266-AB40-BF01-7F5B769B0A2B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6C4669-4178-134D-8E2F-D6B23340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4F796-8B16-264D-B7CC-82BE93B1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23AC-9429-DD4E-AFEC-38B3B0145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3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A913-CB15-B442-BB8F-0DFE79E7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53F0C-D0F4-4B42-B9D2-A007872FD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C9D58-EA54-5D45-BF9D-03FD44ABA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B3F06-B457-DE43-AFE6-6A151E0D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C845-B266-AB40-BF01-7F5B769B0A2B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8A773-5487-974A-85D2-D522F036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2F0F9-38EB-124A-897A-49BD67C0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23AC-9429-DD4E-AFEC-38B3B0145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0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E761C-1892-D847-B064-DFA530307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08D898-CDC1-3F49-9065-5364E24D7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91673-A917-EF46-9CCA-1C5D87CD6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5BE25-4EF2-CD47-97F8-5544ACC5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C845-B266-AB40-BF01-7F5B769B0A2B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E9DD2-C1EF-EC42-9447-B524F36B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ECCA6-D508-0E46-8E4F-D40C92F8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23AC-9429-DD4E-AFEC-38B3B0145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6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21B82-0B6E-8244-92D5-E083D31E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08C13-D711-304A-8F65-05E16DD7A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DB15B-A615-464D-8990-A0AFB4E1F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DC845-B266-AB40-BF01-7F5B769B0A2B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532E2-7423-8741-BC0E-9B05E9408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06375-40B7-534A-ABC3-A555D7195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623AC-9429-DD4E-AFEC-38B3B0145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5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2225-A4C8-4E46-A86F-5F1A47247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74" y="-294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PPI experiment timeline</a:t>
            </a:r>
          </a:p>
        </p:txBody>
      </p:sp>
      <p:pic>
        <p:nvPicPr>
          <p:cNvPr id="4" name="Picture 3" descr="http://www.criver.com/SiteCollectionImages/Images_255x164/rm_mice_light_bellied_agouti_129.jpg">
            <a:extLst>
              <a:ext uri="{FF2B5EF4-FFF2-40B4-BE49-F238E27FC236}">
                <a16:creationId xmlns:a16="http://schemas.microsoft.com/office/drawing/2014/main" id="{61124C34-8468-F848-B894-9DF4B47AA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54" y="2488827"/>
            <a:ext cx="990600" cy="8721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7F7E50-1335-D94B-B4FB-C3A9D579B36E}"/>
              </a:ext>
            </a:extLst>
          </p:cNvPr>
          <p:cNvSpPr txBox="1"/>
          <p:nvPr/>
        </p:nvSpPr>
        <p:spPr>
          <a:xfrm>
            <a:off x="1752423" y="3749904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Day: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42AAF1-D8B6-FF43-BA41-61C8EC0F09CC}"/>
              </a:ext>
            </a:extLst>
          </p:cNvPr>
          <p:cNvSpPr txBox="1"/>
          <p:nvPr/>
        </p:nvSpPr>
        <p:spPr>
          <a:xfrm>
            <a:off x="5850273" y="5069458"/>
            <a:ext cx="3933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Collect stool daily to monitor </a:t>
            </a:r>
            <a:r>
              <a:rPr lang="en-US" sz="1600" i="1" dirty="0">
                <a:solidFill>
                  <a:srgbClr val="FF0000"/>
                </a:solidFill>
              </a:rPr>
              <a:t>C. difficile </a:t>
            </a:r>
            <a:r>
              <a:rPr lang="en-US" sz="1600" dirty="0">
                <a:solidFill>
                  <a:srgbClr val="FF0000"/>
                </a:solidFill>
              </a:rPr>
              <a:t>CFU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5111526D-84E0-F241-91B7-0C5E3F0ABC5D}"/>
              </a:ext>
            </a:extLst>
          </p:cNvPr>
          <p:cNvSpPr/>
          <p:nvPr/>
        </p:nvSpPr>
        <p:spPr>
          <a:xfrm flipH="1">
            <a:off x="9649673" y="2658182"/>
            <a:ext cx="233643" cy="5635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770AE4-F27B-C64D-99EA-8848846F18C6}"/>
              </a:ext>
            </a:extLst>
          </p:cNvPr>
          <p:cNvSpPr txBox="1"/>
          <p:nvPr/>
        </p:nvSpPr>
        <p:spPr>
          <a:xfrm>
            <a:off x="4960166" y="5587629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Gavage </a:t>
            </a:r>
            <a:r>
              <a:rPr lang="en-US" sz="1400" b="1" dirty="0">
                <a:solidFill>
                  <a:srgbClr val="FF0000"/>
                </a:solidFill>
              </a:rPr>
              <a:t>10</a:t>
            </a:r>
            <a:r>
              <a:rPr lang="en-US" sz="1400" b="1" baseline="30000" dirty="0">
                <a:solidFill>
                  <a:srgbClr val="FF0000"/>
                </a:solidFill>
              </a:rPr>
              <a:t>3-5</a:t>
            </a:r>
            <a:r>
              <a:rPr lang="en-US" sz="1400" dirty="0">
                <a:solidFill>
                  <a:srgbClr val="FF0000"/>
                </a:solidFill>
              </a:rPr>
              <a:t> spores </a:t>
            </a:r>
            <a:r>
              <a:rPr lang="en-US" sz="1400" i="1" dirty="0">
                <a:solidFill>
                  <a:srgbClr val="FF0000"/>
                </a:solidFill>
              </a:rPr>
              <a:t>C. difficile </a:t>
            </a:r>
            <a:r>
              <a:rPr lang="en-US" sz="1400" dirty="0">
                <a:solidFill>
                  <a:srgbClr val="FF0000"/>
                </a:solidFill>
              </a:rPr>
              <a:t>630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0F1675-B655-374F-9576-2499A8841AD6}"/>
              </a:ext>
            </a:extLst>
          </p:cNvPr>
          <p:cNvSpPr/>
          <p:nvPr/>
        </p:nvSpPr>
        <p:spPr>
          <a:xfrm>
            <a:off x="3473113" y="862174"/>
            <a:ext cx="5953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Omeprazole: 20mg/kg (</a:t>
            </a:r>
            <a:r>
              <a:rPr lang="en-US" b="1" dirty="0"/>
              <a:t>#1</a:t>
            </a:r>
            <a:r>
              <a:rPr lang="en-US" dirty="0"/>
              <a:t>) or 40 mg/kg (</a:t>
            </a:r>
            <a:r>
              <a:rPr lang="en-US" b="1" dirty="0"/>
              <a:t>#2</a:t>
            </a:r>
            <a:r>
              <a:rPr lang="en-US" dirty="0"/>
              <a:t>) </a:t>
            </a:r>
            <a:r>
              <a:rPr lang="en-US" dirty="0" err="1"/>
              <a:t>gavaged</a:t>
            </a:r>
            <a:r>
              <a:rPr lang="en-US" dirty="0"/>
              <a:t> 1X/day,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128D6F-0EB5-E140-BF51-7FE0098D4FD3}"/>
              </a:ext>
            </a:extLst>
          </p:cNvPr>
          <p:cNvSpPr/>
          <p:nvPr/>
        </p:nvSpPr>
        <p:spPr>
          <a:xfrm>
            <a:off x="4418588" y="5146402"/>
            <a:ext cx="14603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Clind</a:t>
            </a:r>
            <a:r>
              <a:rPr lang="en-US" sz="1400" dirty="0"/>
              <a:t>.</a:t>
            </a:r>
          </a:p>
          <a:p>
            <a:pPr algn="ctr"/>
            <a:r>
              <a:rPr lang="en-US" sz="1400" dirty="0"/>
              <a:t>IP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EF62FF-848B-7E4E-B6AA-3956DAF8D1DC}"/>
              </a:ext>
            </a:extLst>
          </p:cNvPr>
          <p:cNvSpPr txBox="1"/>
          <p:nvPr/>
        </p:nvSpPr>
        <p:spPr>
          <a:xfrm>
            <a:off x="8440949" y="2330471"/>
            <a:ext cx="2637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Euthanize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0B332C-93EF-6540-8694-87235699B811}"/>
              </a:ext>
            </a:extLst>
          </p:cNvPr>
          <p:cNvSpPr txBox="1"/>
          <p:nvPr/>
        </p:nvSpPr>
        <p:spPr>
          <a:xfrm>
            <a:off x="-129826" y="4771480"/>
            <a:ext cx="2678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#1</a:t>
            </a:r>
            <a:r>
              <a:rPr lang="en-US" sz="2400" dirty="0"/>
              <a:t> Total N=18</a:t>
            </a:r>
          </a:p>
          <a:p>
            <a:pPr algn="ctr"/>
            <a:r>
              <a:rPr lang="en-US" sz="2400" b="1" dirty="0"/>
              <a:t>#2 </a:t>
            </a:r>
            <a:r>
              <a:rPr lang="en-US" sz="2400" dirty="0"/>
              <a:t>Total  N = 14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92481D-5B17-2A4A-A2C6-2476A6D9D599}"/>
              </a:ext>
            </a:extLst>
          </p:cNvPr>
          <p:cNvSpPr txBox="1"/>
          <p:nvPr/>
        </p:nvSpPr>
        <p:spPr>
          <a:xfrm>
            <a:off x="103624" y="1168104"/>
            <a:ext cx="32975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Groups</a:t>
            </a:r>
          </a:p>
          <a:p>
            <a:r>
              <a:rPr lang="en-US" sz="2000" dirty="0"/>
              <a:t>PPI + </a:t>
            </a:r>
            <a:r>
              <a:rPr lang="en-US" sz="2000" i="1" dirty="0"/>
              <a:t>C. difficile </a:t>
            </a:r>
          </a:p>
          <a:p>
            <a:r>
              <a:rPr lang="en-US" sz="2000" dirty="0"/>
              <a:t>Abx + PPI+ </a:t>
            </a:r>
            <a:r>
              <a:rPr lang="en-US" sz="2000" i="1" dirty="0"/>
              <a:t>C. difficile </a:t>
            </a:r>
          </a:p>
          <a:p>
            <a:r>
              <a:rPr lang="en-US" sz="2000" dirty="0"/>
              <a:t>Abx + </a:t>
            </a:r>
            <a:r>
              <a:rPr lang="en-US" sz="2000" i="1" dirty="0"/>
              <a:t>C. difficile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46A8D786-1DC5-7642-9984-F3EA0BFEA539}"/>
              </a:ext>
            </a:extLst>
          </p:cNvPr>
          <p:cNvSpPr/>
          <p:nvPr/>
        </p:nvSpPr>
        <p:spPr>
          <a:xfrm rot="3589063">
            <a:off x="2512663" y="3081317"/>
            <a:ext cx="234466" cy="52026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D84851-1E71-1A4F-97A7-6314766B1911}"/>
              </a:ext>
            </a:extLst>
          </p:cNvPr>
          <p:cNvSpPr txBox="1"/>
          <p:nvPr/>
        </p:nvSpPr>
        <p:spPr>
          <a:xfrm>
            <a:off x="2434787" y="3771989"/>
            <a:ext cx="43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9B78BD-805D-D644-B0F4-8F01850DFE18}"/>
              </a:ext>
            </a:extLst>
          </p:cNvPr>
          <p:cNvSpPr txBox="1"/>
          <p:nvPr/>
        </p:nvSpPr>
        <p:spPr>
          <a:xfrm>
            <a:off x="4192194" y="2500496"/>
            <a:ext cx="3890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Daily weighing &amp; PPI/vehicle Gavage: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8919745-C174-CE47-987D-CDD280F673D9}"/>
              </a:ext>
            </a:extLst>
          </p:cNvPr>
          <p:cNvSpPr/>
          <p:nvPr/>
        </p:nvSpPr>
        <p:spPr>
          <a:xfrm>
            <a:off x="2872334" y="4159215"/>
            <a:ext cx="16552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Snap freeze stool 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599CF5E-6D41-F943-AC5D-712B734CFD7A}"/>
              </a:ext>
            </a:extLst>
          </p:cNvPr>
          <p:cNvGrpSpPr/>
          <p:nvPr/>
        </p:nvGrpSpPr>
        <p:grpSpPr>
          <a:xfrm>
            <a:off x="2869043" y="885059"/>
            <a:ext cx="492823" cy="458333"/>
            <a:chOff x="9107451" y="2274483"/>
            <a:chExt cx="780384" cy="483956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A1AEBE15-4A8C-A348-A9B7-DC87492DCED1}"/>
                </a:ext>
              </a:extLst>
            </p:cNvPr>
            <p:cNvSpPr/>
            <p:nvPr/>
          </p:nvSpPr>
          <p:spPr>
            <a:xfrm rot="3589063">
              <a:off x="9633109" y="2398581"/>
              <a:ext cx="378823" cy="13062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C646A4F2-268B-D543-9C82-F9BA1F51FEC8}"/>
                </a:ext>
              </a:extLst>
            </p:cNvPr>
            <p:cNvSpPr/>
            <p:nvPr/>
          </p:nvSpPr>
          <p:spPr>
            <a:xfrm rot="7898989">
              <a:off x="8983353" y="2503714"/>
              <a:ext cx="378823" cy="13062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836FBF58-B4A2-4241-9F30-BAA7E0F49685}"/>
              </a:ext>
            </a:extLst>
          </p:cNvPr>
          <p:cNvSpPr txBox="1"/>
          <p:nvPr/>
        </p:nvSpPr>
        <p:spPr>
          <a:xfrm>
            <a:off x="9474668" y="3771989"/>
            <a:ext cx="60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17</a:t>
            </a:r>
          </a:p>
        </p:txBody>
      </p:sp>
      <p:sp>
        <p:nvSpPr>
          <p:cNvPr id="62" name="Down Arrow 61">
            <a:extLst>
              <a:ext uri="{FF2B5EF4-FFF2-40B4-BE49-F238E27FC236}">
                <a16:creationId xmlns:a16="http://schemas.microsoft.com/office/drawing/2014/main" id="{B4688B09-7C53-6145-9CC1-AA98803925B4}"/>
              </a:ext>
            </a:extLst>
          </p:cNvPr>
          <p:cNvSpPr>
            <a:spLocks/>
          </p:cNvSpPr>
          <p:nvPr/>
        </p:nvSpPr>
        <p:spPr>
          <a:xfrm rot="5400000" flipV="1">
            <a:off x="5848091" y="-446254"/>
            <a:ext cx="306230" cy="6698103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F77D3D-83A0-3D46-9F9E-259C658A4882}"/>
              </a:ext>
            </a:extLst>
          </p:cNvPr>
          <p:cNvSpPr txBox="1"/>
          <p:nvPr/>
        </p:nvSpPr>
        <p:spPr>
          <a:xfrm>
            <a:off x="3267968" y="3771989"/>
            <a:ext cx="43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CD436C-4491-124B-ACE6-511E972895E9}"/>
              </a:ext>
            </a:extLst>
          </p:cNvPr>
          <p:cNvSpPr txBox="1"/>
          <p:nvPr/>
        </p:nvSpPr>
        <p:spPr>
          <a:xfrm>
            <a:off x="4119819" y="3771989"/>
            <a:ext cx="43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ABC345-269A-D140-9140-356992DDEE8D}"/>
              </a:ext>
            </a:extLst>
          </p:cNvPr>
          <p:cNvSpPr txBox="1"/>
          <p:nvPr/>
        </p:nvSpPr>
        <p:spPr>
          <a:xfrm>
            <a:off x="4929850" y="3771989"/>
            <a:ext cx="43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C9BC5C-6DF7-0245-AE7C-98DB6F48B686}"/>
              </a:ext>
            </a:extLst>
          </p:cNvPr>
          <p:cNvSpPr txBox="1"/>
          <p:nvPr/>
        </p:nvSpPr>
        <p:spPr>
          <a:xfrm>
            <a:off x="5363632" y="3771989"/>
            <a:ext cx="43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7</a:t>
            </a:r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F2426C11-FA71-E841-AD80-AC3517E12C19}"/>
              </a:ext>
            </a:extLst>
          </p:cNvPr>
          <p:cNvSpPr>
            <a:spLocks/>
          </p:cNvSpPr>
          <p:nvPr/>
        </p:nvSpPr>
        <p:spPr>
          <a:xfrm rot="5400000" flipV="1">
            <a:off x="7496535" y="2770422"/>
            <a:ext cx="311796" cy="422812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CE3269A-BD19-9E49-9157-E48422EDDA25}"/>
              </a:ext>
            </a:extLst>
          </p:cNvPr>
          <p:cNvSpPr txBox="1"/>
          <p:nvPr/>
        </p:nvSpPr>
        <p:spPr>
          <a:xfrm>
            <a:off x="5850273" y="3771989"/>
            <a:ext cx="283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3748397-2AAB-F74A-B09D-40E9616BE905}"/>
              </a:ext>
            </a:extLst>
          </p:cNvPr>
          <p:cNvSpPr txBox="1"/>
          <p:nvPr/>
        </p:nvSpPr>
        <p:spPr>
          <a:xfrm>
            <a:off x="6218554" y="3771989"/>
            <a:ext cx="43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9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1C77D72-37B5-614F-AFC7-85E23229F07C}"/>
              </a:ext>
            </a:extLst>
          </p:cNvPr>
          <p:cNvSpPr txBox="1"/>
          <p:nvPr/>
        </p:nvSpPr>
        <p:spPr>
          <a:xfrm>
            <a:off x="6946488" y="3771989"/>
            <a:ext cx="60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696C95B-DBD5-0B4E-864A-555DCE5C3213}"/>
              </a:ext>
            </a:extLst>
          </p:cNvPr>
          <p:cNvSpPr txBox="1"/>
          <p:nvPr/>
        </p:nvSpPr>
        <p:spPr>
          <a:xfrm>
            <a:off x="7408765" y="3771989"/>
            <a:ext cx="60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36B0E92-A9C0-B641-B343-424C6BB6C9D3}"/>
              </a:ext>
            </a:extLst>
          </p:cNvPr>
          <p:cNvSpPr txBox="1"/>
          <p:nvPr/>
        </p:nvSpPr>
        <p:spPr>
          <a:xfrm>
            <a:off x="8219109" y="3771989"/>
            <a:ext cx="60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C3959A4-A6DE-DF4B-9B16-FBC2296362C6}"/>
              </a:ext>
            </a:extLst>
          </p:cNvPr>
          <p:cNvSpPr txBox="1"/>
          <p:nvPr/>
        </p:nvSpPr>
        <p:spPr>
          <a:xfrm>
            <a:off x="9052091" y="3771989"/>
            <a:ext cx="60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16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16F8A6-03CC-6E43-9F7B-3565A86E5DCE}"/>
              </a:ext>
            </a:extLst>
          </p:cNvPr>
          <p:cNvGrpSpPr/>
          <p:nvPr/>
        </p:nvGrpSpPr>
        <p:grpSpPr>
          <a:xfrm>
            <a:off x="2653105" y="3303270"/>
            <a:ext cx="7113389" cy="527957"/>
            <a:chOff x="2653105" y="3303270"/>
            <a:chExt cx="7113389" cy="52795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EF66588-D753-EA4E-A662-AA172C776FDA}"/>
                </a:ext>
              </a:extLst>
            </p:cNvPr>
            <p:cNvCxnSpPr>
              <a:cxnSpLocks/>
            </p:cNvCxnSpPr>
            <p:nvPr/>
          </p:nvCxnSpPr>
          <p:spPr>
            <a:xfrm>
              <a:off x="2653105" y="3569634"/>
              <a:ext cx="71133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35F4FD9-0CE2-F84E-83CE-793E0B1461DC}"/>
                </a:ext>
              </a:extLst>
            </p:cNvPr>
            <p:cNvCxnSpPr>
              <a:cxnSpLocks/>
            </p:cNvCxnSpPr>
            <p:nvPr/>
          </p:nvCxnSpPr>
          <p:spPr>
            <a:xfrm>
              <a:off x="4327393" y="3303270"/>
              <a:ext cx="0" cy="5279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B743924-9337-4140-BEB8-30D7DBAD6836}"/>
                </a:ext>
              </a:extLst>
            </p:cNvPr>
            <p:cNvCxnSpPr>
              <a:cxnSpLocks/>
            </p:cNvCxnSpPr>
            <p:nvPr/>
          </p:nvCxnSpPr>
          <p:spPr>
            <a:xfrm>
              <a:off x="5583109" y="3303270"/>
              <a:ext cx="0" cy="5279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353EB65-FA12-8746-9A1D-1B62AE929163}"/>
                </a:ext>
              </a:extLst>
            </p:cNvPr>
            <p:cNvCxnSpPr>
              <a:cxnSpLocks/>
            </p:cNvCxnSpPr>
            <p:nvPr/>
          </p:nvCxnSpPr>
          <p:spPr>
            <a:xfrm>
              <a:off x="6001681" y="3303270"/>
              <a:ext cx="0" cy="5279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C47B5F9-570C-CE41-A827-5727570CBCF5}"/>
                </a:ext>
              </a:extLst>
            </p:cNvPr>
            <p:cNvCxnSpPr>
              <a:cxnSpLocks/>
            </p:cNvCxnSpPr>
            <p:nvPr/>
          </p:nvCxnSpPr>
          <p:spPr>
            <a:xfrm>
              <a:off x="6420253" y="3303270"/>
              <a:ext cx="0" cy="5279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63CAC84-561E-CF47-8436-BD90F913233A}"/>
                </a:ext>
              </a:extLst>
            </p:cNvPr>
            <p:cNvCxnSpPr>
              <a:cxnSpLocks/>
            </p:cNvCxnSpPr>
            <p:nvPr/>
          </p:nvCxnSpPr>
          <p:spPr>
            <a:xfrm>
              <a:off x="6838825" y="3303270"/>
              <a:ext cx="0" cy="5279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460C74D-7D90-8A43-94B6-46961030F5A9}"/>
                </a:ext>
              </a:extLst>
            </p:cNvPr>
            <p:cNvCxnSpPr>
              <a:cxnSpLocks/>
            </p:cNvCxnSpPr>
            <p:nvPr/>
          </p:nvCxnSpPr>
          <p:spPr>
            <a:xfrm>
              <a:off x="2653105" y="3303270"/>
              <a:ext cx="0" cy="5279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C4177C6-0BC8-4647-88AA-2CCDA0A3DDCB}"/>
                </a:ext>
              </a:extLst>
            </p:cNvPr>
            <p:cNvCxnSpPr>
              <a:cxnSpLocks/>
            </p:cNvCxnSpPr>
            <p:nvPr/>
          </p:nvCxnSpPr>
          <p:spPr>
            <a:xfrm>
              <a:off x="7257397" y="3303270"/>
              <a:ext cx="0" cy="5279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48BA089-A96A-1D46-BA52-7D692C0B0E03}"/>
                </a:ext>
              </a:extLst>
            </p:cNvPr>
            <p:cNvCxnSpPr>
              <a:cxnSpLocks/>
            </p:cNvCxnSpPr>
            <p:nvPr/>
          </p:nvCxnSpPr>
          <p:spPr>
            <a:xfrm>
              <a:off x="7675969" y="3303270"/>
              <a:ext cx="0" cy="5279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3ED024D-836B-6843-BB1D-8B64B04B48FD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41" y="3303270"/>
              <a:ext cx="0" cy="5279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08A20C5-DCD7-5948-880A-879FF36FDE57}"/>
                </a:ext>
              </a:extLst>
            </p:cNvPr>
            <p:cNvCxnSpPr>
              <a:cxnSpLocks/>
            </p:cNvCxnSpPr>
            <p:nvPr/>
          </p:nvCxnSpPr>
          <p:spPr>
            <a:xfrm>
              <a:off x="8513113" y="3303270"/>
              <a:ext cx="0" cy="5279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2E7325F-8546-F24B-8EDE-702CBDE992A1}"/>
                </a:ext>
              </a:extLst>
            </p:cNvPr>
            <p:cNvCxnSpPr>
              <a:cxnSpLocks/>
            </p:cNvCxnSpPr>
            <p:nvPr/>
          </p:nvCxnSpPr>
          <p:spPr>
            <a:xfrm>
              <a:off x="8931685" y="3303270"/>
              <a:ext cx="0" cy="5279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89A244A-7157-D54F-8F0F-B23405790815}"/>
                </a:ext>
              </a:extLst>
            </p:cNvPr>
            <p:cNvCxnSpPr>
              <a:cxnSpLocks/>
            </p:cNvCxnSpPr>
            <p:nvPr/>
          </p:nvCxnSpPr>
          <p:spPr>
            <a:xfrm>
              <a:off x="3071677" y="3303270"/>
              <a:ext cx="0" cy="5279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0301FEB-0212-914B-A403-2AE5C01C7E79}"/>
                </a:ext>
              </a:extLst>
            </p:cNvPr>
            <p:cNvCxnSpPr>
              <a:cxnSpLocks/>
            </p:cNvCxnSpPr>
            <p:nvPr/>
          </p:nvCxnSpPr>
          <p:spPr>
            <a:xfrm>
              <a:off x="3490249" y="3303270"/>
              <a:ext cx="0" cy="5279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D6387FE-E8AB-8747-B13A-2BD2F7F12219}"/>
                </a:ext>
              </a:extLst>
            </p:cNvPr>
            <p:cNvCxnSpPr>
              <a:cxnSpLocks/>
            </p:cNvCxnSpPr>
            <p:nvPr/>
          </p:nvCxnSpPr>
          <p:spPr>
            <a:xfrm>
              <a:off x="3908821" y="3303270"/>
              <a:ext cx="0" cy="5279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9BF1CB5-A77E-334A-ACE6-60D9E10F5C67}"/>
                </a:ext>
              </a:extLst>
            </p:cNvPr>
            <p:cNvCxnSpPr>
              <a:cxnSpLocks/>
            </p:cNvCxnSpPr>
            <p:nvPr/>
          </p:nvCxnSpPr>
          <p:spPr>
            <a:xfrm>
              <a:off x="4745965" y="3303270"/>
              <a:ext cx="0" cy="5279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0B74F60-3198-554E-9DBF-1D98B90CB5FA}"/>
                </a:ext>
              </a:extLst>
            </p:cNvPr>
            <p:cNvCxnSpPr>
              <a:cxnSpLocks/>
            </p:cNvCxnSpPr>
            <p:nvPr/>
          </p:nvCxnSpPr>
          <p:spPr>
            <a:xfrm>
              <a:off x="5164537" y="3303270"/>
              <a:ext cx="0" cy="5279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7D126AC-122D-2C41-AA25-5CE375E5988E}"/>
                </a:ext>
              </a:extLst>
            </p:cNvPr>
            <p:cNvCxnSpPr>
              <a:cxnSpLocks/>
            </p:cNvCxnSpPr>
            <p:nvPr/>
          </p:nvCxnSpPr>
          <p:spPr>
            <a:xfrm>
              <a:off x="9350257" y="3303270"/>
              <a:ext cx="0" cy="5279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A6256D8-5255-6446-854B-857CFF032E6A}"/>
              </a:ext>
            </a:extLst>
          </p:cNvPr>
          <p:cNvCxnSpPr>
            <a:cxnSpLocks/>
          </p:cNvCxnSpPr>
          <p:nvPr/>
        </p:nvCxnSpPr>
        <p:spPr>
          <a:xfrm>
            <a:off x="9768829" y="3303270"/>
            <a:ext cx="0" cy="527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DB96858-D274-E747-8EB8-7BB1622BEF48}"/>
              </a:ext>
            </a:extLst>
          </p:cNvPr>
          <p:cNvSpPr txBox="1"/>
          <p:nvPr/>
        </p:nvSpPr>
        <p:spPr>
          <a:xfrm>
            <a:off x="6580638" y="3771989"/>
            <a:ext cx="510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10</a:t>
            </a:r>
          </a:p>
        </p:txBody>
      </p:sp>
      <p:sp>
        <p:nvSpPr>
          <p:cNvPr id="108" name="Down Arrow 107">
            <a:extLst>
              <a:ext uri="{FF2B5EF4-FFF2-40B4-BE49-F238E27FC236}">
                <a16:creationId xmlns:a16="http://schemas.microsoft.com/office/drawing/2014/main" id="{4FFBD236-797A-6846-8F8C-24A26864806D}"/>
              </a:ext>
            </a:extLst>
          </p:cNvPr>
          <p:cNvSpPr/>
          <p:nvPr/>
        </p:nvSpPr>
        <p:spPr>
          <a:xfrm flipH="1" flipV="1">
            <a:off x="5045906" y="4124171"/>
            <a:ext cx="208330" cy="1038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CA3A8DB2-0093-3F42-BAF2-9172D7236339}"/>
              </a:ext>
            </a:extLst>
          </p:cNvPr>
          <p:cNvSpPr/>
          <p:nvPr/>
        </p:nvSpPr>
        <p:spPr>
          <a:xfrm flipH="1" flipV="1">
            <a:off x="5462837" y="4107028"/>
            <a:ext cx="201899" cy="1480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A8EB8F4-23A5-F547-9078-01E3D79460C8}"/>
              </a:ext>
            </a:extLst>
          </p:cNvPr>
          <p:cNvSpPr/>
          <p:nvPr/>
        </p:nvSpPr>
        <p:spPr>
          <a:xfrm>
            <a:off x="7087893" y="4159215"/>
            <a:ext cx="16552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Snap freeze stool </a:t>
            </a:r>
          </a:p>
        </p:txBody>
      </p:sp>
    </p:spTree>
    <p:extLst>
      <p:ext uri="{BB962C8B-B14F-4D97-AF65-F5344CB8AC3E}">
        <p14:creationId xmlns:p14="http://schemas.microsoft.com/office/powerpoint/2010/main" val="3594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20" grpId="0"/>
      <p:bldP spid="29" grpId="0"/>
      <p:bldP spid="36" grpId="0"/>
      <p:bldP spid="45" grpId="0" animBg="1"/>
      <p:bldP spid="50" grpId="0"/>
      <p:bldP spid="57" grpId="0"/>
      <p:bldP spid="62" grpId="0" animBg="1"/>
      <p:bldP spid="65" grpId="0" animBg="1"/>
      <p:bldP spid="108" grpId="0" animBg="1"/>
      <p:bldP spid="109" grpId="0" animBg="1"/>
      <p:bldP spid="1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Macintosh PowerPoint</Application>
  <PresentationFormat>Widescreen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PPI experiment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PPI experiment timeline</dc:title>
  <dc:creator>Tomkovich, Sarah</dc:creator>
  <cp:lastModifiedBy>Tomkovich, Sarah</cp:lastModifiedBy>
  <cp:revision>1</cp:revision>
  <dcterms:created xsi:type="dcterms:W3CDTF">2018-12-11T20:01:27Z</dcterms:created>
  <dcterms:modified xsi:type="dcterms:W3CDTF">2018-12-11T20:01:59Z</dcterms:modified>
</cp:coreProperties>
</file>