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81" r:id="rId12"/>
    <p:sldId id="267" r:id="rId13"/>
    <p:sldId id="270" r:id="rId14"/>
    <p:sldId id="271" r:id="rId15"/>
    <p:sldId id="268" r:id="rId16"/>
    <p:sldId id="272" r:id="rId17"/>
    <p:sldId id="269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82" autoAdjust="0"/>
  </p:normalViewPr>
  <p:slideViewPr>
    <p:cSldViewPr snapToGrid="0" snapToObjects="1">
      <p:cViewPr varScale="1">
        <p:scale>
          <a:sx n="94" d="100"/>
          <a:sy n="94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EF49D-6211-B24A-A219-9644D8A65724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0D507-98C1-7A46-9C42-A531A864B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R! Open science!</a:t>
            </a:r>
          </a:p>
          <a:p>
            <a:r>
              <a:rPr lang="en-US" dirty="0" smtClean="0"/>
              <a:t>Poor organization</a:t>
            </a:r>
          </a:p>
          <a:p>
            <a:r>
              <a:rPr lang="en-US" dirty="0" smtClean="0"/>
              <a:t>Script doesn’t produce</a:t>
            </a:r>
            <a:r>
              <a:rPr lang="en-US" baseline="0" dirty="0" smtClean="0"/>
              <a:t> plots – is actually for a different question (what’ s the most common name?)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current single batch script file</a:t>
            </a:r>
          </a:p>
          <a:p>
            <a:r>
              <a:rPr lang="en-US" dirty="0" smtClean="0"/>
              <a:t>Discuss shortcomings</a:t>
            </a:r>
            <a:r>
              <a:rPr lang="en-US" baseline="0" dirty="0" smtClean="0"/>
              <a:t> of batch file and </a:t>
            </a:r>
            <a:r>
              <a:rPr lang="en-US" baseline="0" dirty="0" err="1" smtClean="0"/>
              <a:t>knitr</a:t>
            </a:r>
            <a:r>
              <a:rPr lang="en-US" baseline="0" dirty="0" smtClean="0"/>
              <a:t>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show how to convert existing batch file into a </a:t>
            </a:r>
            <a:r>
              <a:rPr lang="en-US" dirty="0" err="1" smtClean="0"/>
              <a:t>Makefile</a:t>
            </a:r>
            <a:r>
              <a:rPr lang="en-US" dirty="0" smtClean="0"/>
              <a:t> and run “make </a:t>
            </a:r>
            <a:r>
              <a:rPr lang="en-US" dirty="0" err="1" smtClean="0"/>
              <a:t>family_report.html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make</a:t>
            </a:r>
            <a:r>
              <a:rPr lang="en-US" baseline="0" dirty="0" smtClean="0"/>
              <a:t> print-YEARS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pschloss/make_tutorial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nu.org/software/make/manual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pschloss/make_tutoria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5117"/>
            <a:ext cx="7772400" cy="1915333"/>
          </a:xfrm>
        </p:spPr>
        <p:txBody>
          <a:bodyPr/>
          <a:lstStyle/>
          <a:p>
            <a:r>
              <a:rPr lang="en-US" b="1" dirty="0" smtClean="0"/>
              <a:t>Incorporating make into a data analysis workflow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(just how weird are my kids?)</a:t>
            </a:r>
          </a:p>
          <a:p>
            <a:endParaRPr lang="en-US" dirty="0"/>
          </a:p>
          <a:p>
            <a:r>
              <a:rPr lang="en-US" dirty="0" smtClean="0"/>
              <a:t>Pat Schloss (@</a:t>
            </a:r>
            <a:r>
              <a:rPr lang="en-US" dirty="0" err="1" smtClean="0"/>
              <a:t>PatSchloss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pschloss</a:t>
            </a:r>
            <a:r>
              <a:rPr lang="en-US" dirty="0" smtClean="0"/>
              <a:t>/</a:t>
            </a:r>
            <a:r>
              <a:rPr lang="en-US" dirty="0" err="1" smtClean="0"/>
              <a:t>make_tutorial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9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Fundamentals of make - DAG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21535" y="15806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9218" y="1347620"/>
            <a:ext cx="2026746" cy="474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Mortality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4908" y="4462082"/>
            <a:ext cx="2026746" cy="57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all_names.csv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3935" y="17330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6335" y="18854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8735" y="20378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0712" y="2279808"/>
            <a:ext cx="2370504" cy="474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alive_2016_annual.csv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362" y="3574214"/>
            <a:ext cx="2026746" cy="573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concatenate_files.R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85345" y="1347620"/>
            <a:ext cx="2370504" cy="466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interpolate_mortality.R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8281" y="2970055"/>
            <a:ext cx="304800" cy="1492027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6" idx="0"/>
          </p:cNvCxnSpPr>
          <p:nvPr/>
        </p:nvCxnSpPr>
        <p:spPr>
          <a:xfrm>
            <a:off x="2092108" y="3860888"/>
            <a:ext cx="556173" cy="601194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74168" y="1822608"/>
            <a:ext cx="274005" cy="4572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22347" y="1822608"/>
            <a:ext cx="365124" cy="4572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61052" y="3093784"/>
            <a:ext cx="3782948" cy="50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get_total_and_living_name_counts.R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13915" y="4257294"/>
            <a:ext cx="3404932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total_and_living_name_counts.csv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950917" y="2774161"/>
            <a:ext cx="304800" cy="1492027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</p:cNvCxnSpPr>
          <p:nvPr/>
        </p:nvCxnSpPr>
        <p:spPr>
          <a:xfrm flipH="1">
            <a:off x="6506641" y="3597442"/>
            <a:ext cx="745885" cy="66874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24" idx="1"/>
          </p:cNvCxnSpPr>
          <p:nvPr/>
        </p:nvCxnSpPr>
        <p:spPr>
          <a:xfrm flipV="1">
            <a:off x="3661654" y="4592735"/>
            <a:ext cx="1152261" cy="15791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8281" y="5438761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plot_functions.R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48281" y="6187118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family_report.Rmd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15352" y="5668636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family_report.html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4784921" y="5826552"/>
            <a:ext cx="1430431" cy="177525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13915" y="6187118"/>
            <a:ext cx="1308432" cy="31031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</p:cNvCxnSpPr>
          <p:nvPr/>
        </p:nvCxnSpPr>
        <p:spPr>
          <a:xfrm>
            <a:off x="6516381" y="4928176"/>
            <a:ext cx="809361" cy="705579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0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23" grpId="0" animBg="1"/>
      <p:bldP spid="24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Holy Grail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6" y="2640469"/>
            <a:ext cx="8819720" cy="21015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</a:t>
            </a:r>
            <a:r>
              <a:rPr lang="en-US" sz="3400" dirty="0" err="1" smtClean="0">
                <a:latin typeface="Courier"/>
                <a:cs typeface="Courier"/>
              </a:rPr>
              <a:t>git</a:t>
            </a:r>
            <a:r>
              <a:rPr lang="en-US" sz="3400" dirty="0" smtClean="0">
                <a:latin typeface="Courier"/>
                <a:cs typeface="Courier"/>
              </a:rPr>
              <a:t> clone </a:t>
            </a:r>
            <a:r>
              <a:rPr lang="en-US" sz="3400" dirty="0" smtClean="0">
                <a:latin typeface="Courier"/>
                <a:cs typeface="Courier"/>
                <a:hlinkClick r:id="rId2"/>
              </a:rPr>
              <a:t>git@github.com:pschloss/make_tutorial.git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cd </a:t>
            </a:r>
            <a:r>
              <a:rPr lang="en-US" sz="3400" dirty="0" err="1" smtClean="0">
                <a:latin typeface="Courier"/>
                <a:cs typeface="Courier"/>
              </a:rPr>
              <a:t>make_tutorial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make clean; make </a:t>
            </a:r>
            <a:r>
              <a:rPr lang="en-US" sz="3400" dirty="0" err="1" smtClean="0">
                <a:latin typeface="Courier"/>
                <a:cs typeface="Courier"/>
              </a:rPr>
              <a:t>family_report.html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5400" dirty="0" smtClean="0">
                <a:latin typeface="Calibri"/>
                <a:cs typeface="Calibri"/>
              </a:rPr>
              <a:t>						… and it just works (for you too!)</a:t>
            </a:r>
            <a:endParaRPr lang="en-US" sz="5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02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Rules</a:t>
            </a:r>
            <a:endParaRPr lang="en-US" b="1" dirty="0"/>
          </a:p>
        </p:txBody>
      </p:sp>
      <p:pic>
        <p:nvPicPr>
          <p:cNvPr id="4" name="Picture 3" descr="Screen Shot 2016-07-14 at 2.19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4" y="2715343"/>
            <a:ext cx="6870700" cy="105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628" y="1796826"/>
            <a:ext cx="1575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Target(s)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102295" y="1796826"/>
            <a:ext cx="2804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Dependency(</a:t>
            </a:r>
            <a:r>
              <a:rPr lang="en-US" sz="3000" dirty="0" err="1" smtClean="0"/>
              <a:t>ies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305337" y="3914882"/>
            <a:ext cx="4447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Command(s)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– note you must use a tab!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160477" y="5455703"/>
            <a:ext cx="66490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$ make data/processed/</a:t>
            </a:r>
            <a:r>
              <a:rPr lang="en-US" sz="2400" dirty="0" err="1" smtClean="0">
                <a:latin typeface="Courier"/>
                <a:cs typeface="Courier"/>
              </a:rPr>
              <a:t>all_names.csv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423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List of dependencies</a:t>
            </a:r>
            <a:endParaRPr lang="en-US" b="1" dirty="0"/>
          </a:p>
        </p:txBody>
      </p:sp>
      <p:pic>
        <p:nvPicPr>
          <p:cNvPr id="4" name="Picture 3" descr="Screen Shot 2016-07-14 at 2.3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" y="2635063"/>
            <a:ext cx="8801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Multiple commands per rule</a:t>
            </a:r>
            <a:endParaRPr lang="en-US" b="1" dirty="0"/>
          </a:p>
        </p:txBody>
      </p:sp>
      <p:pic>
        <p:nvPicPr>
          <p:cNvPr id="4" name="Content Placeholder 3" descr="Screen Shot 2016-07-14 at 2.35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852" b="-149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562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User-defined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keep code DRY/simple to maintain</a:t>
            </a:r>
          </a:p>
          <a:p>
            <a:endParaRPr lang="en-US" dirty="0"/>
          </a:p>
        </p:txBody>
      </p:sp>
      <p:pic>
        <p:nvPicPr>
          <p:cNvPr id="5" name="Picture 4" descr="Screen Shot 2016-07-14 at 2.2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" y="2347142"/>
            <a:ext cx="8953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PHONY! (targets)</a:t>
            </a:r>
            <a:endParaRPr lang="en-US" b="1" dirty="0"/>
          </a:p>
        </p:txBody>
      </p:sp>
      <p:pic>
        <p:nvPicPr>
          <p:cNvPr id="5" name="Picture 4" descr="Screen Shot 2016-07-14 at 2.3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15" y="2533204"/>
            <a:ext cx="6096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Automatic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$@</a:t>
            </a:r>
            <a:r>
              <a:rPr lang="en-US" dirty="0" smtClean="0"/>
              <a:t>: the target</a:t>
            </a:r>
          </a:p>
          <a:p>
            <a:r>
              <a:rPr lang="en-US" dirty="0" smtClean="0">
                <a:latin typeface="Courier"/>
                <a:cs typeface="Courier"/>
              </a:rPr>
              <a:t>$^</a:t>
            </a:r>
            <a:r>
              <a:rPr lang="en-US" dirty="0" smtClean="0"/>
              <a:t>: all dependencies for current rule</a:t>
            </a:r>
          </a:p>
          <a:p>
            <a:r>
              <a:rPr lang="en-US" dirty="0" smtClean="0">
                <a:latin typeface="Courier"/>
                <a:cs typeface="Courier"/>
              </a:rPr>
              <a:t>$&lt;</a:t>
            </a:r>
            <a:r>
              <a:rPr lang="en-US" dirty="0" smtClean="0"/>
              <a:t>: first dependency</a:t>
            </a:r>
          </a:p>
          <a:p>
            <a:r>
              <a:rPr lang="en-US" dirty="0" smtClean="0">
                <a:latin typeface="Courier"/>
                <a:cs typeface="Courier"/>
              </a:rPr>
              <a:t>$*</a:t>
            </a:r>
            <a:r>
              <a:rPr lang="en-US" dirty="0" smtClean="0"/>
              <a:t>: pattern match</a:t>
            </a:r>
            <a:endParaRPr lang="en-US" dirty="0"/>
          </a:p>
        </p:txBody>
      </p:sp>
      <p:pic>
        <p:nvPicPr>
          <p:cNvPr id="5" name="Picture 4" descr="Screen Shot 2016-07-14 at 2.53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4" y="4373539"/>
            <a:ext cx="8788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Pattern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Weird example (sorry!)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pPr marL="0" indent="0">
              <a:buNone/>
            </a:pPr>
            <a:r>
              <a:rPr lang="is-IS" dirty="0" smtClean="0">
                <a:latin typeface="Courier"/>
                <a:cs typeface="Courier"/>
              </a:rPr>
              <a:t>				make print-RAW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Screen Shot 2016-07-14 at 2.4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7" y="2510103"/>
            <a:ext cx="6870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missing here?</a:t>
            </a:r>
            <a:endParaRPr lang="en-US" dirty="0"/>
          </a:p>
        </p:txBody>
      </p:sp>
      <p:pic>
        <p:nvPicPr>
          <p:cNvPr id="4" name="Content Placeholder 3" descr="Screen Shot 2016-07-14 at 2.35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" b="-3415"/>
          <a:stretch/>
        </p:blipFill>
        <p:spPr>
          <a:xfrm>
            <a:off x="457200" y="2891134"/>
            <a:ext cx="8229600" cy="11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4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14 at 11.5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91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1602" y="6492679"/>
            <a:ext cx="92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fivethirtyeight.com</a:t>
            </a:r>
            <a:r>
              <a:rPr lang="en-US" dirty="0" smtClean="0"/>
              <a:t>/features/how-to-tell-</a:t>
            </a:r>
            <a:r>
              <a:rPr lang="en-US" dirty="0" err="1" smtClean="0"/>
              <a:t>someones</a:t>
            </a:r>
            <a:r>
              <a:rPr lang="en-US" dirty="0" smtClean="0"/>
              <a:t>-age-when-all-you-know-is-her-name/</a:t>
            </a:r>
          </a:p>
        </p:txBody>
      </p:sp>
    </p:spTree>
    <p:extLst>
      <p:ext uri="{BB962C8B-B14F-4D97-AF65-F5344CB8AC3E}">
        <p14:creationId xmlns:p14="http://schemas.microsoft.com/office/powerpoint/2010/main" val="311043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Bash commands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05089" y="3695828"/>
            <a:ext cx="8676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o</a:t>
            </a:r>
            <a:r>
              <a:rPr lang="en-US" sz="3400" dirty="0" smtClean="0"/>
              <a:t>r</a:t>
            </a:r>
            <a:r>
              <a:rPr lang="is-IS" sz="3400" dirty="0" smtClean="0"/>
              <a:t>…</a:t>
            </a:r>
            <a:endParaRPr lang="en-US" sz="3400" dirty="0"/>
          </a:p>
        </p:txBody>
      </p:sp>
      <p:pic>
        <p:nvPicPr>
          <p:cNvPr id="9" name="Picture 8" descr="Screen Shot 2016-07-14 at 3.0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41" y="2030384"/>
            <a:ext cx="4902200" cy="1181100"/>
          </a:xfrm>
          <a:prstGeom prst="rect">
            <a:avLst/>
          </a:prstGeom>
        </p:spPr>
      </p:pic>
      <p:pic>
        <p:nvPicPr>
          <p:cNvPr id="10" name="Picture 9" descr="Screen Shot 2016-07-14 at 3.07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60" y="4758741"/>
            <a:ext cx="57404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make commands</a:t>
            </a:r>
            <a:endParaRPr lang="en-US" b="1" dirty="0"/>
          </a:p>
        </p:txBody>
      </p:sp>
      <p:pic>
        <p:nvPicPr>
          <p:cNvPr id="5" name="Picture 4" descr="Screen Shot 2016-07-14 at 3.0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7" y="2716999"/>
            <a:ext cx="7010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Updating our first rules</a:t>
            </a:r>
            <a:r>
              <a:rPr lang="is-IS" b="1" dirty="0" smtClean="0"/>
              <a:t>…</a:t>
            </a:r>
            <a:endParaRPr lang="en-US" b="1" dirty="0"/>
          </a:p>
        </p:txBody>
      </p:sp>
      <p:pic>
        <p:nvPicPr>
          <p:cNvPr id="4" name="Picture 3" descr="Screen Shot 2016-07-14 at 3.0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2" y="1502950"/>
            <a:ext cx="8737411" cy="51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Other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-n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What commands will be run to build the target?</a:t>
            </a:r>
          </a:p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-d</a:t>
            </a:r>
            <a:r>
              <a:rPr lang="en-US" dirty="0" smtClean="0"/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What dependencies need to be fulfilled to build the target?</a:t>
            </a:r>
          </a:p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–j N</a:t>
            </a:r>
            <a:r>
              <a:rPr lang="en-US" dirty="0" smtClean="0"/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Use N processors to build target</a:t>
            </a:r>
          </a:p>
          <a:p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ake</a:t>
            </a:r>
            <a:r>
              <a:rPr lang="en-US" dirty="0" smtClean="0"/>
              <a:t>: Build first rule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make –f </a:t>
            </a:r>
            <a:r>
              <a:rPr lang="en-US" dirty="0" err="1" smtClean="0">
                <a:latin typeface="Courier"/>
                <a:cs typeface="Courier"/>
              </a:rPr>
              <a:t>my_makefile</a:t>
            </a:r>
            <a:r>
              <a:rPr lang="en-US" dirty="0" smtClean="0"/>
              <a:t>: Use </a:t>
            </a:r>
            <a:r>
              <a:rPr lang="en-US" dirty="0" err="1" smtClean="0">
                <a:latin typeface="Courier"/>
                <a:cs typeface="Courier"/>
              </a:rPr>
              <a:t>my_makefile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 place of </a:t>
            </a:r>
            <a:r>
              <a:rPr lang="en-US" dirty="0" err="1" smtClean="0">
                <a:latin typeface="Calibri"/>
                <a:cs typeface="Calibri"/>
              </a:rPr>
              <a:t>Makefile</a:t>
            </a:r>
            <a:endParaRPr lang="en-US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577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carpentry: 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swcarpentry.github.io</a:t>
            </a:r>
            <a:r>
              <a:rPr lang="en-US" dirty="0" smtClean="0"/>
              <a:t>/make-novice/</a:t>
            </a:r>
          </a:p>
          <a:p>
            <a:endParaRPr lang="en-US" dirty="0" smtClean="0"/>
          </a:p>
          <a:p>
            <a:r>
              <a:rPr lang="en-US" dirty="0" smtClean="0"/>
              <a:t>GNU make: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https://www.gnu.org/software/make/manual/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mtClean="0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8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Holy Grail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6" y="2640469"/>
            <a:ext cx="8819720" cy="21015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</a:t>
            </a:r>
            <a:r>
              <a:rPr lang="en-US" sz="3400" dirty="0" err="1" smtClean="0">
                <a:latin typeface="Courier"/>
                <a:cs typeface="Courier"/>
              </a:rPr>
              <a:t>git</a:t>
            </a:r>
            <a:r>
              <a:rPr lang="en-US" sz="3400" dirty="0" smtClean="0">
                <a:latin typeface="Courier"/>
                <a:cs typeface="Courier"/>
              </a:rPr>
              <a:t> clone </a:t>
            </a:r>
            <a:r>
              <a:rPr lang="en-US" sz="3400" dirty="0" smtClean="0">
                <a:latin typeface="Courier"/>
                <a:cs typeface="Courier"/>
                <a:hlinkClick r:id="rId2"/>
              </a:rPr>
              <a:t>git@github.com:pschloss/make_tutorial.git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cd </a:t>
            </a:r>
            <a:r>
              <a:rPr lang="en-US" sz="3400" dirty="0" err="1" smtClean="0">
                <a:latin typeface="Courier"/>
                <a:cs typeface="Courier"/>
              </a:rPr>
              <a:t>make_tutorial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make clean; make </a:t>
            </a:r>
            <a:r>
              <a:rPr lang="en-US" sz="3400" dirty="0" err="1" smtClean="0">
                <a:latin typeface="Courier"/>
                <a:cs typeface="Courier"/>
              </a:rPr>
              <a:t>family_report.html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5400" dirty="0" smtClean="0">
                <a:latin typeface="Calibri"/>
                <a:cs typeface="Calibri"/>
              </a:rPr>
              <a:t>						… and it just works (for you too!)</a:t>
            </a:r>
            <a:endParaRPr lang="en-US" sz="5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71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84200"/>
            <a:ext cx="7302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0"/>
            <a:ext cx="5657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Reactions</a:t>
            </a:r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my kids’ names?</a:t>
            </a:r>
          </a:p>
          <a:p>
            <a:r>
              <a:rPr lang="en-US" dirty="0" smtClean="0"/>
              <a:t>This would be cool as a Shiny app</a:t>
            </a:r>
          </a:p>
          <a:p>
            <a:r>
              <a:rPr lang="en-US" dirty="0" smtClean="0"/>
              <a:t>This was done in 2013, what about 2016?</a:t>
            </a:r>
          </a:p>
          <a:p>
            <a:r>
              <a:rPr lang="en-US" dirty="0" smtClean="0"/>
              <a:t>What if we had similar data from Canada?</a:t>
            </a:r>
          </a:p>
          <a:p>
            <a:r>
              <a:rPr lang="en-US" dirty="0" smtClean="0"/>
              <a:t>Can I replicate their analysis?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8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Kudos to Five Thirty Eight, but</a:t>
            </a:r>
            <a:r>
              <a:rPr lang="is-IS" b="1" dirty="0" smtClean="0"/>
              <a:t>…</a:t>
            </a:r>
            <a:endParaRPr lang="en-US" b="1" dirty="0"/>
          </a:p>
        </p:txBody>
      </p:sp>
      <p:pic>
        <p:nvPicPr>
          <p:cNvPr id="5" name="Picture 4" descr="Screen Shot 2016-07-14 at 12.0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4163"/>
            <a:ext cx="8169918" cy="51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4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My general approach: IRL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958"/>
            <a:ext cx="8229600" cy="5561042"/>
          </a:xfrm>
        </p:spPr>
        <p:txBody>
          <a:bodyPr>
            <a:normAutofit/>
          </a:bodyPr>
          <a:lstStyle/>
          <a:p>
            <a:r>
              <a:rPr lang="en-US" dirty="0" smtClean="0"/>
              <a:t>I know that I will repeat various steps in an analysis multiple times</a:t>
            </a:r>
          </a:p>
          <a:p>
            <a:r>
              <a:rPr lang="en-US" dirty="0" smtClean="0"/>
              <a:t>The end product is a data-heavy paper written in </a:t>
            </a:r>
            <a:r>
              <a:rPr lang="en-US" dirty="0" err="1" smtClean="0"/>
              <a:t>Rmd</a:t>
            </a:r>
            <a:endParaRPr lang="en-US" dirty="0" smtClean="0"/>
          </a:p>
          <a:p>
            <a:r>
              <a:rPr lang="en-US" dirty="0" smtClean="0"/>
              <a:t>Each step of the analysis may be slow</a:t>
            </a:r>
          </a:p>
          <a:p>
            <a:r>
              <a:rPr lang="en-US" dirty="0" smtClean="0"/>
              <a:t>There are a lot of steps</a:t>
            </a:r>
          </a:p>
          <a:p>
            <a:r>
              <a:rPr lang="en-US" dirty="0" smtClean="0"/>
              <a:t>Analysis run on an HPC, so it needs to be scripted</a:t>
            </a:r>
          </a:p>
          <a:p>
            <a:r>
              <a:rPr lang="en-US" dirty="0" smtClean="0"/>
              <a:t>Want to make it possible for others (including me!) to replicate what I’ve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Various approaches</a:t>
            </a:r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batch script file</a:t>
            </a:r>
          </a:p>
          <a:p>
            <a:r>
              <a:rPr lang="en-US" dirty="0" err="1" smtClean="0"/>
              <a:t>kntir</a:t>
            </a:r>
            <a:r>
              <a:rPr lang="en-US" dirty="0" smtClean="0"/>
              <a:t> caching</a:t>
            </a:r>
          </a:p>
          <a:p>
            <a:r>
              <a:rPr lang="en-US" dirty="0" smtClean="0"/>
              <a:t>GNU make </a:t>
            </a:r>
          </a:p>
          <a:p>
            <a:r>
              <a:rPr lang="en-US" dirty="0" smtClean="0"/>
              <a:t>Numerous </a:t>
            </a:r>
            <a:r>
              <a:rPr lang="en-US" dirty="0" smtClean="0"/>
              <a:t>knock </a:t>
            </a:r>
            <a:r>
              <a:rPr lang="en-US" dirty="0" smtClean="0"/>
              <a:t>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History of make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</a:t>
            </a:r>
            <a:r>
              <a:rPr lang="en-US" dirty="0"/>
              <a:t>by Stuart Feldman in 1977 as a Bell Labs summer </a:t>
            </a:r>
            <a:r>
              <a:rPr lang="en-US" dirty="0" smtClean="0"/>
              <a:t>intern</a:t>
            </a:r>
          </a:p>
          <a:p>
            <a:pPr lvl="1"/>
            <a:r>
              <a:rPr lang="en-US" dirty="0" smtClean="0"/>
              <a:t>The goal was to have a tool for compiling software </a:t>
            </a:r>
          </a:p>
          <a:p>
            <a:pPr lvl="1"/>
            <a:r>
              <a:rPr lang="en-US" dirty="0" smtClean="0"/>
              <a:t>Don’t want to recompile an entire program for every change, so only compile what changed and what depends on that change</a:t>
            </a:r>
          </a:p>
          <a:p>
            <a:r>
              <a:rPr lang="en-US" dirty="0" smtClean="0"/>
              <a:t>People generally hate make – hence the knock offs</a:t>
            </a:r>
          </a:p>
          <a:p>
            <a:r>
              <a:rPr lang="en-US" dirty="0" smtClean="0"/>
              <a:t>Hard to do much better!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swcarpentry.github.io</a:t>
            </a:r>
            <a:r>
              <a:rPr lang="en-US" dirty="0" smtClean="0"/>
              <a:t>/make-novice/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604</Words>
  <Application>Microsoft Macintosh PowerPoint</Application>
  <PresentationFormat>On-screen Show (4:3)</PresentationFormat>
  <Paragraphs>116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Incorporating make into a data analysis workflow</vt:lpstr>
      <vt:lpstr>PowerPoint Presentation</vt:lpstr>
      <vt:lpstr>PowerPoint Presentation</vt:lpstr>
      <vt:lpstr>PowerPoint Presentation</vt:lpstr>
      <vt:lpstr>Reactions…</vt:lpstr>
      <vt:lpstr>Kudos to Five Thirty Eight, but…</vt:lpstr>
      <vt:lpstr>My general approach: IRL</vt:lpstr>
      <vt:lpstr>Various approaches…</vt:lpstr>
      <vt:lpstr>History of make</vt:lpstr>
      <vt:lpstr>Fundamentals of make - DAG</vt:lpstr>
      <vt:lpstr>Holy Grail</vt:lpstr>
      <vt:lpstr>Rules</vt:lpstr>
      <vt:lpstr>List of dependencies</vt:lpstr>
      <vt:lpstr>Multiple commands per rule</vt:lpstr>
      <vt:lpstr>User-defined variables</vt:lpstr>
      <vt:lpstr>PHONY! (targets)</vt:lpstr>
      <vt:lpstr>Automatic variables</vt:lpstr>
      <vt:lpstr>Pattern matching</vt:lpstr>
      <vt:lpstr>Functions</vt:lpstr>
      <vt:lpstr>Bash commands</vt:lpstr>
      <vt:lpstr>make commands</vt:lpstr>
      <vt:lpstr>Updating our first rules…</vt:lpstr>
      <vt:lpstr>Other commands</vt:lpstr>
      <vt:lpstr>Resources</vt:lpstr>
      <vt:lpstr>Holy Grail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make into a data analysis workflow</dc:title>
  <dc:creator>Pat Schloss</dc:creator>
  <cp:lastModifiedBy>Pat Schloss</cp:lastModifiedBy>
  <cp:revision>24</cp:revision>
  <dcterms:created xsi:type="dcterms:W3CDTF">2016-07-14T15:56:41Z</dcterms:created>
  <dcterms:modified xsi:type="dcterms:W3CDTF">2016-07-15T01:58:42Z</dcterms:modified>
</cp:coreProperties>
</file>