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RMDppt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
        <p:nvSpPr>
          <p:cNvPr id="4" name="Date Placeholder 3"/>
          <p:cNvSpPr>
            <a:spLocks noGrp="1"/>
          </p:cNvSpPr>
          <p:nvPr>
            <p:ph idx="10" sz="half" type="dt"/>
          </p:nvPr>
        </p:nvSpPr>
        <p:spPr/>
        <p:txBody>
          <a:bodyPr/>
          <a:lstStyle/>
          <a:p>
            <a:pPr lvl="0" indent="0" marL="0">
              <a:buNone/>
            </a:pPr>
            <a:r>
              <a:rPr/>
              <a:t>2025-06-10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Packages Required for RMD to Work</a:t>
            </a:r>
          </a:p>
        </p:txBody>
      </p:sp>
      <p:sp>
        <p:nvSpPr>
          <p:cNvPr id="3" name="Content Placeholder 2"/>
          <p:cNvSpPr>
            <a:spLocks noGrp="1"/>
          </p:cNvSpPr>
          <p:nvPr>
            <p:ph idx="1"/>
          </p:nvPr>
        </p:nvSpPr>
        <p:spPr/>
        <p:txBody>
          <a:bodyPr/>
          <a:lstStyle/>
          <a:p>
            <a:pPr lvl="0"/>
            <a:r>
              <a:rPr/>
              <a:t>RMarkdown requires updated packages for formatting and when saving as .pdf documents, a latex extension is also required so that it properly reads the formulas in the problems. Download the .R file on Blackboard and follow the instructions provided to use Blackboard. You may also watch the tutorial video on Canvas for specific information on how to set up R Markdown Files.</a:t>
            </a:r>
          </a:p>
        </p:txBody>
      </p:sp>
      <p:pic>
        <p:nvPicPr>
          <p:cNvPr descr="RMD Tasks  Pictures/Ch0/RMDTasks.png" id="0" name="Picture 1"/>
          <p:cNvPicPr>
            <a:picLocks noGrp="1" noChangeAspect="1"/>
          </p:cNvPicPr>
          <p:nvPr/>
        </p:nvPicPr>
        <p:blipFill>
          <a:blip r:embed="rId2"/>
          <a:stretch>
            <a:fillRect/>
          </a:stretch>
        </p:blipFill>
        <p:spPr bwMode="auto">
          <a:xfrm>
            <a:off x="2489200" y="1193800"/>
            <a:ext cx="4165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Looking at the HW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Efficiently</a:t>
            </a:r>
          </a:p>
        </p:txBody>
      </p:sp>
      <p:sp>
        <p:nvSpPr>
          <p:cNvPr id="3" name="Content Placeholder 2"/>
          <p:cNvSpPr>
            <a:spLocks noGrp="1"/>
          </p:cNvSpPr>
          <p:nvPr>
            <p:ph idx="1"/>
          </p:nvPr>
        </p:nvSpPr>
        <p:spPr/>
        <p:txBody>
          <a:bodyPr/>
          <a:lstStyle/>
          <a:p>
            <a:pPr lvl="0" indent="0" marL="0">
              <a:buNone/>
            </a:pPr>
            <a:r>
              <a:rPr/>
              <a:t>To use RMarkdown most efficiently, make sure your version of R is the latest by checking the website. If it is not, then take the time to get the latest version of the software. Second, make sure your files are not on the cloud, including OneDrive. If so, then decouple at least your desktop with OneDrive so you can work off the cloud. Finally, run the lines below one at a time. Once the packages are done installing, then restart your computer. Finally, open RStudio and run a blank RMarkdown file. If this file knits, then your homework should knit as long as there are no other errors.</a:t>
            </a:r>
          </a:p>
          <a:p>
            <a:pPr lvl="0"/>
            <a:r>
              <a:rPr/>
              <a:t>If you are having difficulty knitting to pdf, feel free to publish it in a .html and print the .html to a .pdf. I just ask that the final uploaded document with answers be a pdf. To do this, click the drop down arrow on the Knit option and select Knit to HTML.</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Troubleshooting RMD FIles</a:t>
            </a:r>
          </a:p>
        </p:txBody>
      </p:sp>
      <p:sp>
        <p:nvSpPr>
          <p:cNvPr id="3" name="Content Placeholder 2"/>
          <p:cNvSpPr>
            <a:spLocks noGrp="1"/>
          </p:cNvSpPr>
          <p:nvPr>
            <p:ph idx="1"/>
          </p:nvPr>
        </p:nvSpPr>
        <p:spPr/>
        <p:txBody>
          <a:bodyPr/>
          <a:lstStyle/>
          <a:p>
            <a:pPr lvl="0"/>
            <a:r>
              <a:rPr/>
              <a:t>The videos on Canvas offer a walk through of how to use RMD files successfully in this course. Understanding how to use RMD files is essential to your success on assignments in this course. Please note that these videos will not show you the specific homework questions or specific answers. The files you will see in the following videos are for demonstration purposes only. Course homework assignments change regularly, so the specific contents of the files shown in the videos will likely differ from those you will see for your assignments.</a:t>
            </a:r>
          </a:p>
          <a:p>
            <a:pPr lvl="0"/>
            <a:r>
              <a:rPr/>
              <a:t>Lack of Syntax Errors:</a:t>
            </a:r>
          </a:p>
          <a:p>
            <a:pPr lvl="1"/>
            <a:r>
              <a:rPr/>
              <a:t>R Markdown files may fail to knit without providing clear syntax error messages.</a:t>
            </a:r>
          </a:p>
          <a:p>
            <a:pPr lvl="1"/>
            <a:r>
              <a:rPr/>
              <a:t>To troubleshoot, run each code chunk interactively in RStudio to identify and fix errors before knitting.</a:t>
            </a:r>
          </a:p>
          <a:p>
            <a:pPr lvl="1"/>
            <a:r>
              <a:rPr/>
              <a:t>Pay attention to any warnings or messages in the console as they may indicate potential issues.</a:t>
            </a:r>
          </a:p>
          <a:p>
            <a:pPr lvl="0"/>
            <a:r>
              <a:rPr/>
              <a:t>Using Relative Links to Datasets:</a:t>
            </a:r>
          </a:p>
          <a:p>
            <a:pPr lvl="1"/>
            <a:r>
              <a:rPr/>
              <a:t>If the .Rmd file relies on external datasets, ensure that file paths are specified using relative links.</a:t>
            </a:r>
          </a:p>
          <a:p>
            <a:pPr lvl="1"/>
            <a:r>
              <a:rPr/>
              <a:t>Relative links ensure portability, allowing the .Rmd file to work on different systems without modification.</a:t>
            </a:r>
          </a:p>
          <a:p>
            <a:pPr lvl="1"/>
            <a:r>
              <a:rPr/>
              <a:t>For example, if a dataset is in a subfolder, use a path like data &lt;- read.csv(“data/my_dataset.csv”).</a:t>
            </a:r>
          </a:p>
          <a:p>
            <a:pPr lvl="1"/>
            <a:r>
              <a:rPr/>
              <a:t>Always verify that the dataset exists in the specified location relative to the working directory.</a:t>
            </a:r>
          </a:p>
          <a:p>
            <a:pPr lvl="0"/>
            <a:r>
              <a:rPr/>
              <a:t>Including Necessary Libraries:</a:t>
            </a:r>
          </a:p>
          <a:p>
            <a:pPr lvl="1"/>
            <a:r>
              <a:rPr/>
              <a:t>Functions from external libraries will fail if the required libraries are not loaded.</a:t>
            </a:r>
          </a:p>
          <a:p>
            <a:pPr lvl="1"/>
            <a:r>
              <a:rPr/>
              <a:t>At the beginning of the .Rmd file, load all necessary libraries explicitly using library() calls, e.g., library(tidyverse).</a:t>
            </a:r>
          </a:p>
          <a:p>
            <a:pPr lvl="1"/>
            <a:r>
              <a:rPr/>
              <a:t>Ensure that all libraries used in the document are installed beforehand by running install.packages() if needed.</a:t>
            </a:r>
          </a:p>
          <a:p>
            <a:pPr lvl="1"/>
            <a:r>
              <a:rPr/>
              <a:t>Loading libraries early prevents errors during knitting and avoids confusing error messages.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Video</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RMarkdown</a:t>
            </a:r>
          </a:p>
        </p:txBody>
      </p:sp>
      <p:sp>
        <p:nvSpPr>
          <p:cNvPr id="3" name="Content Placeholder 2"/>
          <p:cNvSpPr>
            <a:spLocks noGrp="1"/>
          </p:cNvSpPr>
          <p:nvPr>
            <p:ph idx="1"/>
          </p:nvPr>
        </p:nvSpPr>
        <p:spPr/>
        <p:txBody>
          <a:bodyPr/>
          <a:lstStyle/>
          <a:p>
            <a:pPr lvl="0"/>
            <a:r>
              <a:rPr/>
              <a:t>R Markdown (RMD) files are a versatile format that combines plain text, code, and output to create dynamic and reproducible documents.</a:t>
            </a:r>
          </a:p>
          <a:p>
            <a:pPr lvl="0"/>
            <a:r>
              <a:rPr/>
              <a:t>Benefits of Using RMD Files:</a:t>
            </a:r>
          </a:p>
          <a:p>
            <a:pPr lvl="1"/>
            <a:r>
              <a:rPr/>
              <a:t>Reproducibility: Combining code and output ensures that the document is reproducible. Any changes in the data or analysis can be quickly updated.</a:t>
            </a:r>
          </a:p>
          <a:p>
            <a:pPr lvl="1"/>
            <a:r>
              <a:rPr/>
              <a:t>Integration: RMD files seamlessly integrate with R, allowing you to run and display results from your analysis within the same document.</a:t>
            </a:r>
          </a:p>
          <a:p>
            <a:pPr lvl="1"/>
            <a:r>
              <a:rPr/>
              <a:t>Flexibility: You can produce various types of reports, including static documents and dynamic documents.</a:t>
            </a:r>
          </a:p>
          <a:p>
            <a:pPr lvl="1"/>
            <a:r>
              <a:rPr/>
              <a:t>Collaboration: Being that RMD files are plain text, they are easy to share and version control with tools like Git.</a:t>
            </a:r>
          </a:p>
          <a:p>
            <a:pPr lvl="0"/>
            <a:r>
              <a:rPr/>
              <a:t>RMD files have many options, but generally are composed of the following:</a:t>
            </a:r>
          </a:p>
          <a:p>
            <a:pPr lvl="1"/>
            <a:r>
              <a:rPr/>
              <a:t>yaml Header</a:t>
            </a:r>
          </a:p>
          <a:p>
            <a:pPr lvl="1"/>
            <a:r>
              <a:rPr/>
              <a:t>markdown Text</a:t>
            </a:r>
          </a:p>
          <a:p>
            <a:pPr lvl="1"/>
            <a:r>
              <a:rPr/>
              <a:t>Code Chunks</a:t>
            </a:r>
          </a:p>
          <a:p>
            <a:pPr lvl="1"/>
            <a:r>
              <a:rPr/>
              <a:t>Output Formats</a:t>
            </a:r>
          </a:p>
          <a:p>
            <a:pPr lvl="1"/>
            <a:r>
              <a:rPr/>
              <a:t>Visualization and Plots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yaml Header</a:t>
            </a:r>
          </a:p>
        </p:txBody>
      </p:sp>
      <p:sp>
        <p:nvSpPr>
          <p:cNvPr id="3" name="Content Placeholder 2"/>
          <p:cNvSpPr>
            <a:spLocks noGrp="1"/>
          </p:cNvSpPr>
          <p:nvPr>
            <p:ph idx="1"/>
          </p:nvPr>
        </p:nvSpPr>
        <p:spPr/>
        <p:txBody>
          <a:bodyPr/>
          <a:lstStyle/>
          <a:p>
            <a:pPr lvl="0"/>
            <a:r>
              <a:rPr/>
              <a:t>The YAML header is located at the beginning of the RMD file and contains metadata about the document, such as the title, author, date, and output format. Here is an example of a YAML header:</a:t>
            </a:r>
          </a:p>
        </p:txBody>
      </p:sp>
      <p:pic>
        <p:nvPicPr>
          <p:cNvPr descr="YAML Header Example  Pictures/Ch0/ymlHeader.png" id="0" name="Picture 1"/>
          <p:cNvPicPr>
            <a:picLocks noGrp="1" noChangeAspect="1"/>
          </p:cNvPicPr>
          <p:nvPr/>
        </p:nvPicPr>
        <p:blipFill>
          <a:blip r:embed="rId2"/>
          <a:stretch>
            <a:fillRect/>
          </a:stretch>
        </p:blipFill>
        <p:spPr bwMode="auto">
          <a:xfrm>
            <a:off x="647700" y="1193800"/>
            <a:ext cx="7848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YAML Header Example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markdown Text</a:t>
            </a:r>
          </a:p>
        </p:txBody>
      </p:sp>
      <p:sp>
        <p:nvSpPr>
          <p:cNvPr id="3" name="Content Placeholder 2"/>
          <p:cNvSpPr>
            <a:spLocks noGrp="1"/>
          </p:cNvSpPr>
          <p:nvPr>
            <p:ph idx="1"/>
          </p:nvPr>
        </p:nvSpPr>
        <p:spPr/>
        <p:txBody>
          <a:bodyPr/>
          <a:lstStyle/>
          <a:p>
            <a:pPr lvl="0"/>
            <a:r>
              <a:rPr/>
              <a:t>Markdown is a lightweight markup language with plain text formatting syntax. In an RMD file, you use Markdown to format the text, create lists, headers, links, and more. For example:</a:t>
            </a:r>
          </a:p>
        </p:txBody>
      </p:sp>
      <p:pic>
        <p:nvPicPr>
          <p:cNvPr descr="Styles  Pictures/RMD/markdownStyles.png" id="0" name="Picture 1"/>
          <p:cNvPicPr>
            <a:picLocks noGrp="1" noChangeAspect="1"/>
          </p:cNvPicPr>
          <p:nvPr/>
        </p:nvPicPr>
        <p:blipFill>
          <a:blip r:embed="rId2"/>
          <a:stretch>
            <a:fillRect/>
          </a:stretch>
        </p:blipFill>
        <p:spPr bwMode="auto">
          <a:xfrm>
            <a:off x="1968500" y="1193800"/>
            <a:ext cx="5194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Styles Example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 Chunks</a:t>
            </a:r>
          </a:p>
        </p:txBody>
      </p:sp>
      <p:sp>
        <p:nvSpPr>
          <p:cNvPr id="3" name="Content Placeholder 2"/>
          <p:cNvSpPr>
            <a:spLocks noGrp="1"/>
          </p:cNvSpPr>
          <p:nvPr>
            <p:ph idx="1"/>
          </p:nvPr>
        </p:nvSpPr>
        <p:spPr/>
        <p:txBody>
          <a:bodyPr/>
          <a:lstStyle/>
          <a:p>
            <a:pPr lvl="0"/>
            <a:r>
              <a:rPr/>
              <a:t>Code chunks allow you to embed R (or other languages) code within the document. These chunks are executed when the document is rendered, and their output is included in the final document. Code chunks are defined with triple backticks and the language, like this:</a:t>
            </a:r>
          </a:p>
        </p:txBody>
      </p:sp>
      <p:pic>
        <p:nvPicPr>
          <p:cNvPr descr="Code Chunk  Pictures/RMD/codechunk.png" id="0" name="Picture 1"/>
          <p:cNvPicPr>
            <a:picLocks noGrp="1" noChangeAspect="1"/>
          </p:cNvPicPr>
          <p:nvPr/>
        </p:nvPicPr>
        <p:blipFill>
          <a:blip r:embed="rId2"/>
          <a:stretch>
            <a:fillRect/>
          </a:stretch>
        </p:blipFill>
        <p:spPr bwMode="auto">
          <a:xfrm>
            <a:off x="457200" y="1790700"/>
            <a:ext cx="8229600" cy="1676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Code Chunk Example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 output</a:t>
            </a:r>
          </a:p>
        </p:txBody>
      </p:sp>
      <p:sp>
        <p:nvSpPr>
          <p:cNvPr id="3" name="Content Placeholder 2"/>
          <p:cNvSpPr>
            <a:spLocks noGrp="1"/>
          </p:cNvSpPr>
          <p:nvPr>
            <p:ph idx="1"/>
          </p:nvPr>
        </p:nvSpPr>
        <p:spPr/>
        <p:txBody>
          <a:bodyPr/>
          <a:lstStyle/>
          <a:p>
            <a:pPr lvl="0"/>
            <a:r>
              <a:rPr/>
              <a:t>Chunk output can be customized with knitr options, arguments set in the {} of a chunk header.</a:t>
            </a:r>
          </a:p>
          <a:p>
            <a:pPr lvl="1"/>
            <a:r>
              <a:rPr/>
              <a:t>include = FALSE prevents code and results from appearing in the finished file. R Markdown still runs the code in the chunk, and the results can be used by other chunks.</a:t>
            </a:r>
          </a:p>
          <a:p>
            <a:pPr lvl="1"/>
            <a:r>
              <a:rPr/>
              <a:t>echo = FALSE prevents code, but not the results from appearing in the finished file. This is a useful way to embed figures.</a:t>
            </a:r>
          </a:p>
          <a:p>
            <a:pPr lvl="1"/>
            <a:r>
              <a:rPr/>
              <a:t>message = FALSE prevents messages that are generated by code from appearing in the finished file.</a:t>
            </a:r>
          </a:p>
          <a:p>
            <a:pPr lvl="1"/>
            <a:r>
              <a:rPr/>
              <a:t>warning = FALSE prevents warnings that are generated by code from appearing in the finished.</a:t>
            </a:r>
          </a:p>
          <a:p>
            <a:pPr lvl="1"/>
            <a:r>
              <a:rPr/>
              <a:t>fig.cap = “…” adds a caption to graphical results.</a:t>
            </a:r>
          </a:p>
        </p:txBody>
      </p:sp>
      <p:pic>
        <p:nvPicPr>
          <p:cNvPr descr="Arguments of Chunk  Pictures/RMD/message.png" id="0" name="Picture 1"/>
          <p:cNvPicPr>
            <a:picLocks noGrp="1" noChangeAspect="1"/>
          </p:cNvPicPr>
          <p:nvPr/>
        </p:nvPicPr>
        <p:blipFill>
          <a:blip r:embed="rId2"/>
          <a:stretch>
            <a:fillRect/>
          </a:stretch>
        </p:blipFill>
        <p:spPr bwMode="auto">
          <a:xfrm>
            <a:off x="1409700" y="1193800"/>
            <a:ext cx="6311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Arguments of Chunk</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Output Formats</a:t>
            </a:r>
          </a:p>
        </p:txBody>
      </p:sp>
      <p:sp>
        <p:nvSpPr>
          <p:cNvPr id="3" name="Content Placeholder 2"/>
          <p:cNvSpPr>
            <a:spLocks noGrp="1"/>
          </p:cNvSpPr>
          <p:nvPr>
            <p:ph idx="1"/>
          </p:nvPr>
        </p:nvSpPr>
        <p:spPr/>
        <p:txBody>
          <a:bodyPr/>
          <a:lstStyle/>
          <a:p>
            <a:pPr lvl="0"/>
            <a:r>
              <a:rPr/>
              <a:t>RMD files can be rendered into various output formats including HTML, PDF, and Word documents. The output format is specified in the YAML header. To generate the final document, you use the knit function in RStudio or call rmarkdown::render() in your R script.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Visualization and Plots</a:t>
            </a:r>
          </a:p>
        </p:txBody>
      </p:sp>
      <p:sp>
        <p:nvSpPr>
          <p:cNvPr id="4" name="Text Placeholder 3"/>
          <p:cNvSpPr>
            <a:spLocks noGrp="1"/>
          </p:cNvSpPr>
          <p:nvPr>
            <p:ph idx="2" sz="half" type="body"/>
          </p:nvPr>
        </p:nvSpPr>
        <p:spPr/>
        <p:txBody>
          <a:bodyPr/>
          <a:lstStyle/>
          <a:p>
            <a:pPr lvl="0"/>
            <a:r>
              <a:rPr/>
              <a:t>RMD files can include visualizations and plots. For example, you can create and embed a plot using the ggplot2 package.</a:t>
            </a:r>
          </a:p>
          <a:p>
            <a:pPr lvl="0" indent="0" marL="0">
              <a:buNone/>
            </a:pPr>
            <a:r>
              <a:rPr/>
              <a:t>library(ggplot2) ggplot(mpg, aes(x=displ, y=hwy)) + geom_point()</a:t>
            </a:r>
          </a:p>
        </p:txBody>
      </p:sp>
      <p:pic>
        <p:nvPicPr>
          <p:cNvPr descr="RMDpptx_files/figure-pptx/unnamed-chunk-1-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Using RMD for Homework</a:t>
            </a:r>
          </a:p>
        </p:txBody>
      </p:sp>
      <p:sp>
        <p:nvSpPr>
          <p:cNvPr id="3" name="Content Placeholder 2"/>
          <p:cNvSpPr>
            <a:spLocks noGrp="1"/>
          </p:cNvSpPr>
          <p:nvPr>
            <p:ph idx="1"/>
          </p:nvPr>
        </p:nvSpPr>
        <p:spPr/>
        <p:txBody>
          <a:bodyPr/>
          <a:lstStyle/>
          <a:p>
            <a:pPr lvl="0"/>
            <a:r>
              <a:rPr/>
              <a:t>You will be asked to edit an RMarkdown (.Rmd) file to process your R assignments in this course. This requires you to answer the assignment questions in .R and copy your answer to the appropriate R chunk in the .Rmd file, or answer the questions directly in the .Rmd file. To complete this process successfully, follow these steps:</a:t>
            </a:r>
          </a:p>
          <a:p>
            <a:pPr lvl="1"/>
            <a:r>
              <a:rPr/>
              <a:t>A .Rmd file will be linked on each applicable assignment page in Blackboard These files contain the instructions for each individual the assessment. Using RStudio, open the .Rmd file (which can be downloaded from Canvas into your working directory).</a:t>
            </a:r>
          </a:p>
          <a:p>
            <a:pPr lvl="1"/>
            <a:r>
              <a:rPr/>
              <a:t>Inside the .Rmd file, you will see R chunks. This is where you will put your answers. Do not delete the …{r} or the … at the end of the chunk. Those characters signifies what type of chunk you have (an R chunk) and needs beginning characters and closing characters to work.</a:t>
            </a:r>
          </a:p>
          <a:p>
            <a:pPr lvl="1"/>
            <a:r>
              <a:rPr/>
              <a:t>Once you complete your tasks, select knit to make the .pdf file.</a:t>
            </a:r>
          </a:p>
          <a:p>
            <a:pPr lvl="1"/>
            <a:r>
              <a:rPr/>
              <a:t>After you knit, you can find the .pdf file in your working directory. You can open it to verify that all of your answers are included.</a:t>
            </a:r>
          </a:p>
          <a:p>
            <a:pPr lvl="1"/>
            <a:r>
              <a:rPr/>
              <a:t>If your .Rmd file won’t knit, you should submit your .Rmd file instead of the .pdf file. While this will cost you points on the assignment, it will still allow your instructor to evaluate the rest of the code.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RMDppt</dc:title>
  <dc:creator/>
  <cp:keywords/>
  <dcterms:created xsi:type="dcterms:W3CDTF">2025-06-10T19:38:55Z</dcterms:created>
  <dcterms:modified xsi:type="dcterms:W3CDTF">2025-06-10T19:38:55Z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2025-06-10</vt:lpwstr>
  </property>
  <property fmtid="{D5CDD505-2E9C-101B-9397-08002B2CF9AE}" pid="3" name="output">
    <vt:lpwstr>powerpoint_presentation</vt:lpwstr>
  </property>
</Properties>
</file>