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66"/>
  </p:notesMasterIdLst>
  <p:handoutMasterIdLst>
    <p:handoutMasterId r:id="rId67"/>
  </p:handoutMasterIdLst>
  <p:sldIdLst>
    <p:sldId id="264" r:id="rId2"/>
    <p:sldId id="321" r:id="rId3"/>
    <p:sldId id="257" r:id="rId4"/>
    <p:sldId id="262" r:id="rId5"/>
    <p:sldId id="309" r:id="rId6"/>
    <p:sldId id="266" r:id="rId7"/>
    <p:sldId id="310" r:id="rId8"/>
    <p:sldId id="267" r:id="rId9"/>
    <p:sldId id="278" r:id="rId10"/>
    <p:sldId id="311" r:id="rId11"/>
    <p:sldId id="268" r:id="rId12"/>
    <p:sldId id="312" r:id="rId13"/>
    <p:sldId id="276" r:id="rId14"/>
    <p:sldId id="313" r:id="rId15"/>
    <p:sldId id="269" r:id="rId16"/>
    <p:sldId id="314" r:id="rId17"/>
    <p:sldId id="270" r:id="rId18"/>
    <p:sldId id="315" r:id="rId19"/>
    <p:sldId id="271" r:id="rId20"/>
    <p:sldId id="280" r:id="rId21"/>
    <p:sldId id="316" r:id="rId22"/>
    <p:sldId id="272" r:id="rId23"/>
    <p:sldId id="317" r:id="rId24"/>
    <p:sldId id="273" r:id="rId25"/>
    <p:sldId id="318" r:id="rId26"/>
    <p:sldId id="274" r:id="rId27"/>
    <p:sldId id="319" r:id="rId28"/>
    <p:sldId id="275" r:id="rId29"/>
    <p:sldId id="320" r:id="rId30"/>
    <p:sldId id="277" r:id="rId31"/>
    <p:sldId id="306" r:id="rId32"/>
    <p:sldId id="281" r:id="rId33"/>
    <p:sldId id="283" r:id="rId34"/>
    <p:sldId id="284" r:id="rId35"/>
    <p:sldId id="322" r:id="rId36"/>
    <p:sldId id="285" r:id="rId37"/>
    <p:sldId id="323" r:id="rId38"/>
    <p:sldId id="286" r:id="rId39"/>
    <p:sldId id="324" r:id="rId40"/>
    <p:sldId id="282" r:id="rId41"/>
    <p:sldId id="326" r:id="rId42"/>
    <p:sldId id="288" r:id="rId43"/>
    <p:sldId id="333" r:id="rId44"/>
    <p:sldId id="289" r:id="rId45"/>
    <p:sldId id="335" r:id="rId46"/>
    <p:sldId id="327" r:id="rId47"/>
    <p:sldId id="291" r:id="rId48"/>
    <p:sldId id="328" r:id="rId49"/>
    <p:sldId id="292" r:id="rId50"/>
    <p:sldId id="293" r:id="rId51"/>
    <p:sldId id="294" r:id="rId52"/>
    <p:sldId id="295" r:id="rId53"/>
    <p:sldId id="301" r:id="rId54"/>
    <p:sldId id="330" r:id="rId55"/>
    <p:sldId id="303" r:id="rId56"/>
    <p:sldId id="331" r:id="rId57"/>
    <p:sldId id="304" r:id="rId58"/>
    <p:sldId id="296" r:id="rId59"/>
    <p:sldId id="332" r:id="rId60"/>
    <p:sldId id="299" r:id="rId61"/>
    <p:sldId id="300" r:id="rId62"/>
    <p:sldId id="279" r:id="rId63"/>
    <p:sldId id="307" r:id="rId64"/>
    <p:sldId id="305" r:id="rId6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17.01.22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013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848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834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5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17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76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659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8644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1377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710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741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882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27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978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8051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65646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64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0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146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38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012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934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76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2580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17.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17.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17.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‹#›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17.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Kaltstartattacke" TargetMode="External"/><Relationship Id="rId13" Type="http://schemas.openxmlformats.org/officeDocument/2006/relationships/hyperlink" Target="https://www.security-insider.de/was-ist-ein-hardware-sicherheitsmodul-hsm-a-727090/" TargetMode="External"/><Relationship Id="rId18" Type="http://schemas.openxmlformats.org/officeDocument/2006/relationships/hyperlink" Target="https://ras51.informatik.uni-stuttgart.de/cosade19/cosade15/presentations/session6_b.pdf" TargetMode="External"/><Relationship Id="rId3" Type="http://schemas.openxmlformats.org/officeDocument/2006/relationships/hyperlink" Target="https://github.com/phonchi/awesome-side-channel-attack#side-channel-attack" TargetMode="External"/><Relationship Id="rId21" Type="http://schemas.openxmlformats.org/officeDocument/2006/relationships/hyperlink" Target="https://anysilicon.com/side-channel-attacks-differential-power-analysis-dpa-simple-power-analysis-spa-works/" TargetMode="External"/><Relationship Id="rId7" Type="http://schemas.openxmlformats.org/officeDocument/2006/relationships/hyperlink" Target="https://www.nsideattacklogic.de/van-eck-phreaking-und-moegliche-schutzmassnahmen/" TargetMode="External"/><Relationship Id="rId12" Type="http://schemas.openxmlformats.org/officeDocument/2006/relationships/hyperlink" Target="https://www.bsi.bund.de/DE/Themen/Unternehmen-und-Organisationen/Informationen-und-Empfehlungen/Kryptografie/Seitenkanalresistenz/seitenkanalresistenz_node.html" TargetMode="External"/><Relationship Id="rId17" Type="http://schemas.openxmlformats.org/officeDocument/2006/relationships/hyperlink" Target="https://en.wikipedia.org/wiki/Zeroisation" TargetMode="External"/><Relationship Id="rId2" Type="http://schemas.openxmlformats.org/officeDocument/2006/relationships/hyperlink" Target="https://de.wikipedia.org/wiki/Seitenkanalattacke" TargetMode="External"/><Relationship Id="rId16" Type="http://schemas.openxmlformats.org/officeDocument/2006/relationships/hyperlink" Target="https://en.wikipedia.org/wiki/Hardware_security_module" TargetMode="External"/><Relationship Id="rId20" Type="http://schemas.openxmlformats.org/officeDocument/2006/relationships/hyperlink" Target="https://www.simplethread.com/great-scott-timing-attack-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-secure.com/cold-boot-attacks/" TargetMode="External"/><Relationship Id="rId11" Type="http://schemas.openxmlformats.org/officeDocument/2006/relationships/hyperlink" Target="http://www.cs.tau.ac.il/~tromer/acoustic/" TargetMode="External"/><Relationship Id="rId5" Type="http://schemas.openxmlformats.org/officeDocument/2006/relationships/hyperlink" Target="https://de.wikipedia.org/wiki/Spectre_(Sicherheitsl%C3%BCcke)" TargetMode="External"/><Relationship Id="rId15" Type="http://schemas.openxmlformats.org/officeDocument/2006/relationships/hyperlink" Target="https://application.wiley-vch.de/HSM_for_Dummies_html/page_1.html" TargetMode="External"/><Relationship Id="rId10" Type="http://schemas.openxmlformats.org/officeDocument/2006/relationships/hyperlink" Target="https://www.heise.de/security/meldung/l-f-Hackerin-demonstiert-Van-Eck-Phreaking-trotz-HDMI-4123699.html" TargetMode="External"/><Relationship Id="rId19" Type="http://schemas.openxmlformats.org/officeDocument/2006/relationships/hyperlink" Target="https://store.newae.com/chipshouter-kit/" TargetMode="External"/><Relationship Id="rId4" Type="http://schemas.openxmlformats.org/officeDocument/2006/relationships/hyperlink" Target="https://circuitcellar.com/research-design-hub/electromagnetic-fault-injection/" TargetMode="External"/><Relationship Id="rId9" Type="http://schemas.openxmlformats.org/officeDocument/2006/relationships/hyperlink" Target="https://de.wikipedia.org/wiki/Van-Eck-Phreaking" TargetMode="External"/><Relationship Id="rId14" Type="http://schemas.openxmlformats.org/officeDocument/2006/relationships/hyperlink" Target="https://nvlpubs.nist.gov/nistpubs/FIPS/NIST.FIPS.140-2.pdf" TargetMode="External"/><Relationship Id="rId22" Type="http://schemas.openxmlformats.org/officeDocument/2006/relationships/hyperlink" Target="https://www.utimaco.com/de/loesungen/branchen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756" y="2011910"/>
            <a:ext cx="8676488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Seitenkanalangriffe &amp;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Hardware Security Modules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838" y="4725144"/>
            <a:ext cx="8064000" cy="1440000"/>
          </a:xfrm>
        </p:spPr>
        <p:txBody>
          <a:bodyPr/>
          <a:lstStyle/>
          <a:p>
            <a:r>
              <a:rPr lang="de-DE" dirty="0"/>
              <a:t>Mick Dahlhaus und Daniel Bachmann</a:t>
            </a:r>
          </a:p>
          <a:p>
            <a:r>
              <a:rPr lang="de-DE" dirty="0"/>
              <a:t>19.01.2022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5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2878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DPA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000" dirty="0"/>
              <a:t>Was ist eine </a:t>
            </a:r>
            <a:r>
              <a:rPr lang="de-DE" sz="3000" b="1" dirty="0">
                <a:solidFill>
                  <a:srgbClr val="00B1AC"/>
                </a:solidFill>
              </a:rPr>
              <a:t>D</a:t>
            </a:r>
            <a:r>
              <a:rPr lang="de-DE" sz="3000" dirty="0"/>
              <a:t>ifferential </a:t>
            </a:r>
            <a:r>
              <a:rPr lang="de-DE" sz="3000" b="1" dirty="0">
                <a:solidFill>
                  <a:srgbClr val="00B1AC"/>
                </a:solidFill>
              </a:rPr>
              <a:t>P</a:t>
            </a:r>
            <a:r>
              <a:rPr lang="de-DE" sz="3000" dirty="0"/>
              <a:t>ower </a:t>
            </a:r>
            <a:r>
              <a:rPr lang="de-DE" sz="3000" b="1" dirty="0">
                <a:solidFill>
                  <a:srgbClr val="00B1AC"/>
                </a:solidFill>
              </a:rPr>
              <a:t>A</a:t>
            </a:r>
            <a:r>
              <a:rPr lang="de-DE" sz="3000" dirty="0"/>
              <a:t>nalysis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47C9-A943-9044-9792-188EC9EAD2D0}"/>
              </a:ext>
            </a:extLst>
          </p:cNvPr>
          <p:cNvSpPr txBox="1"/>
          <p:nvPr/>
        </p:nvSpPr>
        <p:spPr>
          <a:xfrm>
            <a:off x="466648" y="2564904"/>
            <a:ext cx="80648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Ähnlich der SPA in der Vorgehensweise aber:</a:t>
            </a:r>
          </a:p>
          <a:p>
            <a:endParaRPr lang="de-DE" dirty="0"/>
          </a:p>
          <a:p>
            <a:pPr lvl="1"/>
            <a:r>
              <a:rPr lang="de-DE" dirty="0"/>
              <a:t>- Mehrere Schritte des Verfahrens.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Analyse des Energieverbrauchs als Datensatz.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Ermöglicht Fehlerkorrektur &amp; Signalverarbeitung.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r>
              <a:rPr lang="de-DE" dirty="0"/>
              <a:t>- Ist „robuster“ im Bezug auf die zu verarbeiteten Daten.</a:t>
            </a:r>
          </a:p>
        </p:txBody>
      </p:sp>
    </p:spTree>
    <p:extLst>
      <p:ext uri="{BB962C8B-B14F-4D97-AF65-F5344CB8AC3E}">
        <p14:creationId xmlns:p14="http://schemas.microsoft.com/office/powerpoint/2010/main" val="21492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B1AC"/>
                </a:solidFill>
              </a:rPr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42921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Sound Analysis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Sound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31E49-0114-6D47-B2DC-BF69D6028B73}"/>
              </a:ext>
            </a:extLst>
          </p:cNvPr>
          <p:cNvSpPr txBox="1"/>
          <p:nvPr/>
        </p:nvSpPr>
        <p:spPr>
          <a:xfrm>
            <a:off x="466648" y="2492896"/>
            <a:ext cx="82818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Quelle der Information ist hier:</a:t>
            </a:r>
          </a:p>
          <a:p>
            <a:endParaRPr lang="de-DE" sz="2000" dirty="0"/>
          </a:p>
          <a:p>
            <a:pPr lvl="1"/>
            <a:r>
              <a:rPr lang="de-DE" dirty="0"/>
              <a:t>- Spulenfiepen einzelner Komponenten.</a:t>
            </a:r>
          </a:p>
          <a:p>
            <a:pPr lvl="1"/>
            <a:r>
              <a:rPr lang="de-DE" dirty="0"/>
              <a:t>- Vibration von Bauelementen.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r>
              <a:rPr lang="de-DE" sz="2000" dirty="0"/>
              <a:t>Wird in Kombination mit einer SPA oder DPA genutzt.</a:t>
            </a:r>
          </a:p>
          <a:p>
            <a:endParaRPr lang="de-DE" sz="2000" dirty="0"/>
          </a:p>
          <a:p>
            <a:r>
              <a:rPr lang="de-DE" sz="2000" dirty="0"/>
              <a:t>Aber auch triviale Quellen:</a:t>
            </a:r>
          </a:p>
          <a:p>
            <a:endParaRPr lang="de-DE" sz="2000" dirty="0"/>
          </a:p>
          <a:p>
            <a:pPr lvl="1"/>
            <a:r>
              <a:rPr lang="de-DE" dirty="0"/>
              <a:t>- Tastaturklicken</a:t>
            </a:r>
          </a:p>
          <a:p>
            <a:pPr lvl="1"/>
            <a:r>
              <a:rPr lang="de-DE" dirty="0"/>
              <a:t>- Druckergeräusche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4) Timing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25492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Timing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752F-BA3E-5645-873F-3435069F20D6}"/>
              </a:ext>
            </a:extLst>
          </p:cNvPr>
          <p:cNvSpPr txBox="1"/>
          <p:nvPr/>
        </p:nvSpPr>
        <p:spPr>
          <a:xfrm>
            <a:off x="433760" y="5469063"/>
            <a:ext cx="828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Unterschiedliche Operationen brauchen unterschiedliche Mengen an Zeit.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C0302-2824-C04A-A029-61876C4E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" y="2836053"/>
            <a:ext cx="206375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7D148-3D33-6948-8413-326114C22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1" y="2836053"/>
            <a:ext cx="2400300" cy="216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4E97F-1455-F342-B318-A359C7D0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28" y="2836053"/>
            <a:ext cx="2063750" cy="21717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9E30F3-32C3-904C-8F75-EEB0E4C6125F}"/>
              </a:ext>
            </a:extLst>
          </p:cNvPr>
          <p:cNvCxnSpPr>
            <a:cxnSpLocks/>
          </p:cNvCxnSpPr>
          <p:nvPr/>
        </p:nvCxnSpPr>
        <p:spPr>
          <a:xfrm>
            <a:off x="510456" y="2836053"/>
            <a:ext cx="206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838BB-4F43-264F-A9F0-854C9456042D}"/>
              </a:ext>
            </a:extLst>
          </p:cNvPr>
          <p:cNvSpPr/>
          <p:nvPr/>
        </p:nvSpPr>
        <p:spPr>
          <a:xfrm>
            <a:off x="7559972" y="3105044"/>
            <a:ext cx="288032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D6948-55B5-E842-8AE7-9E38E405A44C}"/>
              </a:ext>
            </a:extLst>
          </p:cNvPr>
          <p:cNvCxnSpPr/>
          <p:nvPr/>
        </p:nvCxnSpPr>
        <p:spPr>
          <a:xfrm flipH="1">
            <a:off x="7848004" y="2556772"/>
            <a:ext cx="400518" cy="558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5) Van-Eck-</a:t>
            </a:r>
            <a:r>
              <a:rPr lang="de-DE" altLang="de-DE" sz="1600" dirty="0" err="1">
                <a:solidFill>
                  <a:srgbClr val="00B1AC"/>
                </a:solidFill>
              </a:rPr>
              <a:t>Phreaking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42594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21DD5-314D-A847-8EC9-C2CE3B377E97}"/>
              </a:ext>
            </a:extLst>
          </p:cNvPr>
          <p:cNvSpPr txBox="1"/>
          <p:nvPr/>
        </p:nvSpPr>
        <p:spPr>
          <a:xfrm>
            <a:off x="394640" y="2492896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Auch bekannt unter dem Namen Tempest.</a:t>
            </a:r>
          </a:p>
          <a:p>
            <a:r>
              <a:rPr lang="de-DE" sz="2000" dirty="0"/>
              <a:t>Elektromagnetische Strahlung nach 100 m immer </a:t>
            </a:r>
            <a:r>
              <a:rPr lang="de-DE" sz="2000"/>
              <a:t>noch messbar</a:t>
            </a:r>
            <a:r>
              <a:rPr lang="de-DE" sz="2000" dirty="0"/>
              <a:t>.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2000" dirty="0"/>
          </a:p>
          <a:p>
            <a:r>
              <a:rPr lang="de-DE" sz="2000" dirty="0"/>
              <a:t>Angreifbar</a:t>
            </a:r>
            <a:r>
              <a:rPr lang="de-DE" sz="1600" dirty="0"/>
              <a:t>:</a:t>
            </a:r>
          </a:p>
          <a:p>
            <a:r>
              <a:rPr lang="de-DE" sz="1600" dirty="0"/>
              <a:t> </a:t>
            </a:r>
          </a:p>
          <a:p>
            <a:pPr lvl="1"/>
            <a:r>
              <a:rPr lang="de-DE" sz="1600" dirty="0"/>
              <a:t>- Ungeschützte Datenleitungen und Videosignale (HDMI, DVI etc.).</a:t>
            </a:r>
          </a:p>
          <a:p>
            <a:pPr lvl="1"/>
            <a:r>
              <a:rPr lang="de-DE" sz="1600" dirty="0"/>
              <a:t>- Stromschwankungen auch analysierbar mittels SPA oder DPA.</a:t>
            </a:r>
          </a:p>
          <a:p>
            <a:pPr lvl="1"/>
            <a:r>
              <a:rPr lang="de-DE" sz="1600" dirty="0"/>
              <a:t>- Direkt unverschlüsselt am Endgerät mitlesen.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Van-Eck-</a:t>
            </a:r>
            <a:r>
              <a:rPr lang="de-DE" dirty="0" err="1">
                <a:solidFill>
                  <a:srgbClr val="00B1AC"/>
                </a:solidFill>
              </a:rPr>
              <a:t>Phreaking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</a:t>
            </a:r>
            <a:r>
              <a:rPr lang="de-DE" sz="3200" dirty="0">
                <a:solidFill>
                  <a:srgbClr val="00B1AC"/>
                </a:solidFill>
              </a:rPr>
              <a:t>Van-Eck-</a:t>
            </a:r>
            <a:r>
              <a:rPr lang="de-DE" sz="3200" dirty="0" err="1">
                <a:solidFill>
                  <a:srgbClr val="00B1AC"/>
                </a:solidFill>
              </a:rPr>
              <a:t>Phreaking</a:t>
            </a:r>
            <a:r>
              <a:rPr lang="de-DE" sz="3200" dirty="0">
                <a:solidFill>
                  <a:srgbClr val="00B1AC"/>
                </a:solidFill>
              </a:rPr>
              <a:t> 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818295-AFF3-0F42-B559-8A7BAE1A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1" y="3140968"/>
            <a:ext cx="3150094" cy="21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6) </a:t>
            </a:r>
            <a:r>
              <a:rPr lang="de-DE" altLang="de-DE" sz="1600" dirty="0" err="1">
                <a:solidFill>
                  <a:srgbClr val="00B1AC"/>
                </a:solidFill>
              </a:rPr>
              <a:t>Shared</a:t>
            </a:r>
            <a:r>
              <a:rPr lang="de-DE" altLang="de-DE" sz="1600" dirty="0">
                <a:solidFill>
                  <a:srgbClr val="00B1AC"/>
                </a:solidFill>
              </a:rPr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B1AC"/>
                </a:solidFill>
              </a:rPr>
              <a:t>	</a:t>
            </a:r>
            <a:r>
              <a:rPr lang="de-DE" altLang="de-DE" sz="1600" dirty="0"/>
              <a:t>7) Bug </a:t>
            </a:r>
            <a:r>
              <a:rPr lang="de-DE" altLang="de-DE" sz="1600" dirty="0" err="1"/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99697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Shared</a:t>
            </a:r>
            <a:r>
              <a:rPr lang="de-DE" sz="3200" dirty="0">
                <a:solidFill>
                  <a:srgbClr val="00B1AC"/>
                </a:solidFill>
              </a:rPr>
              <a:t> Memory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B7985-5E9C-6144-8688-61A0906D4E87}"/>
              </a:ext>
            </a:extLst>
          </p:cNvPr>
          <p:cNvSpPr txBox="1"/>
          <p:nvPr/>
        </p:nvSpPr>
        <p:spPr>
          <a:xfrm>
            <a:off x="467544" y="2348880"/>
            <a:ext cx="76328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Mehrere Prozesse teilen sich dieselben Speicherregister, Blöcke oder Cache.</a:t>
            </a:r>
          </a:p>
          <a:p>
            <a:endParaRPr lang="de-DE" sz="2000" dirty="0"/>
          </a:p>
          <a:p>
            <a:r>
              <a:rPr lang="de-DE" sz="2000" dirty="0"/>
              <a:t>Benutzter Speicher von einem Prozess kann also Rückschlüsse auf den anderen ermöglichen.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913EC-388F-6546-AE4E-1C6B3E110EEE}"/>
              </a:ext>
            </a:extLst>
          </p:cNvPr>
          <p:cNvSpPr txBox="1"/>
          <p:nvPr/>
        </p:nvSpPr>
        <p:spPr>
          <a:xfrm>
            <a:off x="539552" y="4293096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 Beispiel dafür ist: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CDDA6-41C7-EE44-9D73-7DE67783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35871"/>
            <a:ext cx="1440160" cy="17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300A4-B3C3-2B4F-94AB-A5D7204C0413}"/>
              </a:ext>
            </a:extLst>
          </p:cNvPr>
          <p:cNvSpPr txBox="1"/>
          <p:nvPr/>
        </p:nvSpPr>
        <p:spPr>
          <a:xfrm>
            <a:off x="4932040" y="4365104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Sicherheitslücke aus 2018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Nutzt:</a:t>
            </a:r>
          </a:p>
          <a:p>
            <a:pPr lvl="1"/>
            <a:r>
              <a:rPr lang="de-DE" dirty="0"/>
              <a:t>spekulative Ausführung</a:t>
            </a:r>
          </a:p>
          <a:p>
            <a:pPr lvl="1"/>
            <a:r>
              <a:rPr lang="de-DE" dirty="0"/>
              <a:t>	          &amp;</a:t>
            </a:r>
          </a:p>
          <a:p>
            <a:pPr lvl="1"/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-order </a:t>
            </a:r>
            <a:r>
              <a:rPr lang="de-DE" dirty="0" err="1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9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Aufteilung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899592" y="2420888"/>
            <a:ext cx="6192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Aufteilung des Vortrags:</a:t>
            </a:r>
          </a:p>
          <a:p>
            <a:endParaRPr lang="de-DE" sz="2800" dirty="0"/>
          </a:p>
          <a:p>
            <a:r>
              <a:rPr lang="de-DE" sz="2800" dirty="0"/>
              <a:t>Teil 1  - </a:t>
            </a:r>
            <a:r>
              <a:rPr lang="de-DE" sz="2800" dirty="0">
                <a:solidFill>
                  <a:srgbClr val="00B1AC"/>
                </a:solidFill>
              </a:rPr>
              <a:t>Seitenkanalangriffe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800" dirty="0"/>
              <a:t>Teil 2  - </a:t>
            </a:r>
            <a:r>
              <a:rPr lang="de-DE" sz="2800" dirty="0">
                <a:solidFill>
                  <a:srgbClr val="00B1AC"/>
                </a:solidFill>
              </a:rPr>
              <a:t>Hardware Security Modules</a:t>
            </a:r>
          </a:p>
          <a:p>
            <a:r>
              <a:rPr lang="de-DE" sz="2800" dirty="0">
                <a:solidFill>
                  <a:srgbClr val="00B1AC"/>
                </a:solidFill>
              </a:rPr>
              <a:t> </a:t>
            </a:r>
          </a:p>
          <a:p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4787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064000" cy="504056"/>
          </a:xfrm>
        </p:spPr>
        <p:txBody>
          <a:bodyPr/>
          <a:lstStyle/>
          <a:p>
            <a:r>
              <a:rPr lang="de-DE" sz="3200" dirty="0" err="1">
                <a:solidFill>
                  <a:srgbClr val="00B1AC"/>
                </a:solidFill>
              </a:rPr>
              <a:t>Spectre</a:t>
            </a:r>
            <a:r>
              <a:rPr lang="de-DE" sz="3200" dirty="0">
                <a:solidFill>
                  <a:srgbClr val="00B1AC"/>
                </a:solidFill>
              </a:rPr>
              <a:t> als Beispiel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38CC-BB28-4B4C-8631-1D45CA0B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4" t="10908" r="12016" b="10908"/>
          <a:stretch/>
        </p:blipFill>
        <p:spPr>
          <a:xfrm>
            <a:off x="500527" y="2060848"/>
            <a:ext cx="3600400" cy="4074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EA12C-9090-7F48-B742-FFEEAD96DD0C}"/>
              </a:ext>
            </a:extLst>
          </p:cNvPr>
          <p:cNvSpPr txBox="1"/>
          <p:nvPr/>
        </p:nvSpPr>
        <p:spPr>
          <a:xfrm>
            <a:off x="4450928" y="2132856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600" dirty="0"/>
              <a:t>Konditionierung des Prozessors.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wird hochgezählt.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x erreicht unser Zielregister.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/>
              <a:t>Prozessor lädt gutmütig Register 10 vor.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r>
              <a:rPr lang="de-DE" sz="1600" dirty="0" err="1"/>
              <a:t>Securitycheck</a:t>
            </a:r>
            <a:r>
              <a:rPr lang="de-DE" sz="1600" dirty="0"/>
              <a:t> schlägt fehl.</a:t>
            </a:r>
          </a:p>
          <a:p>
            <a:pPr marL="342900" indent="-342900">
              <a:buAutoNum type="arabicParenR"/>
            </a:pPr>
            <a:endParaRPr lang="de-DE" sz="1600" dirty="0"/>
          </a:p>
          <a:p>
            <a:pPr marL="342900" indent="-342900">
              <a:buAutoNum type="arabicParenR"/>
            </a:pPr>
            <a:endParaRPr lang="de-DE" sz="1600" dirty="0"/>
          </a:p>
          <a:p>
            <a:r>
              <a:rPr lang="de-DE" sz="1600" dirty="0"/>
              <a:t>Selbst wenn der Prozessor das Out-</a:t>
            </a:r>
            <a:r>
              <a:rPr lang="de-DE" sz="1600" dirty="0" err="1"/>
              <a:t>of</a:t>
            </a:r>
            <a:r>
              <a:rPr lang="de-DE" sz="1600" dirty="0"/>
              <a:t>-order Ergebnis verwirft bleibt aufgrund der Datenremanenz Information über das Zielregister vorhanden.</a:t>
            </a:r>
          </a:p>
        </p:txBody>
      </p:sp>
    </p:spTree>
    <p:extLst>
      <p:ext uri="{BB962C8B-B14F-4D97-AF65-F5344CB8AC3E}">
        <p14:creationId xmlns:p14="http://schemas.microsoft.com/office/powerpoint/2010/main" val="106495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chemeClr val="tx2"/>
                </a:solidFill>
              </a:rPr>
              <a:t>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7) Bug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81523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Bug</a:t>
            </a:r>
            <a:r>
              <a:rPr lang="de-DE" dirty="0"/>
              <a:t>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>
                <a:solidFill>
                  <a:srgbClr val="00B1AC"/>
                </a:solidFill>
              </a:rPr>
              <a:t>Bug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31C22A3-AFBF-544C-95EE-D62DC40C6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40768"/>
            <a:ext cx="1367256" cy="136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BF94-E3FB-1645-BA29-3CC1B7F12EE3}"/>
              </a:ext>
            </a:extLst>
          </p:cNvPr>
          <p:cNvSpPr txBox="1"/>
          <p:nvPr/>
        </p:nvSpPr>
        <p:spPr>
          <a:xfrm>
            <a:off x="467544" y="2924944"/>
            <a:ext cx="82809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einzelne falsche Berechnung kann den Schlüssel preisgeben.</a:t>
            </a:r>
          </a:p>
          <a:p>
            <a:endParaRPr lang="de-DE" dirty="0"/>
          </a:p>
          <a:p>
            <a:r>
              <a:rPr lang="de-DE" sz="1600" dirty="0"/>
              <a:t>Bug </a:t>
            </a:r>
            <a:r>
              <a:rPr lang="de-DE" sz="1600" dirty="0" err="1"/>
              <a:t>Attacks</a:t>
            </a:r>
            <a:r>
              <a:rPr lang="de-DE" sz="1600" dirty="0"/>
              <a:t> nutzen vorhandene Fehlimplementierungen von berechnenden Befehlen aus.</a:t>
            </a:r>
          </a:p>
          <a:p>
            <a:endParaRPr lang="de-DE" sz="1600" dirty="0"/>
          </a:p>
          <a:p>
            <a:r>
              <a:rPr lang="de-DE" sz="1600" dirty="0"/>
              <a:t>Divisionen und Multiplikationen als Ziel aufgrund deren Optimierung.</a:t>
            </a:r>
          </a:p>
          <a:p>
            <a:endParaRPr lang="de-DE" sz="1600" dirty="0"/>
          </a:p>
          <a:p>
            <a:r>
              <a:rPr lang="de-DE" sz="1600" dirty="0"/>
              <a:t>Meist wird hierbei eine Chosen </a:t>
            </a:r>
            <a:r>
              <a:rPr lang="de-DE" sz="1600" dirty="0" err="1"/>
              <a:t>Cipher</a:t>
            </a:r>
            <a:r>
              <a:rPr lang="de-DE" sz="1600" dirty="0"/>
              <a:t> Text Attacke angewendet um den Bug auszunutzen.</a:t>
            </a:r>
          </a:p>
          <a:p>
            <a:endParaRPr lang="de-DE" dirty="0"/>
          </a:p>
          <a:p>
            <a:r>
              <a:rPr lang="de-DE" dirty="0"/>
              <a:t>Mehr Info: </a:t>
            </a:r>
          </a:p>
          <a:p>
            <a:r>
              <a:rPr lang="de-DE" sz="1400" dirty="0"/>
              <a:t>https://</a:t>
            </a:r>
            <a:r>
              <a:rPr lang="de-DE" sz="1400" dirty="0" err="1"/>
              <a:t>citeseerx.ist.psu.edu</a:t>
            </a:r>
            <a:r>
              <a:rPr lang="de-DE" sz="1400" dirty="0"/>
              <a:t>/</a:t>
            </a:r>
            <a:r>
              <a:rPr lang="de-DE" sz="1400" dirty="0" err="1"/>
              <a:t>viewdoc</a:t>
            </a:r>
            <a:r>
              <a:rPr lang="de-DE" sz="1400" dirty="0"/>
              <a:t>/</a:t>
            </a:r>
            <a:r>
              <a:rPr lang="de-DE" sz="1400" dirty="0" err="1"/>
              <a:t>download?doi</a:t>
            </a:r>
            <a:r>
              <a:rPr lang="de-DE" sz="1400" dirty="0"/>
              <a:t>=10.1.1.192.5629&amp;rep=rep1&amp;type=</a:t>
            </a:r>
            <a:r>
              <a:rPr lang="de-DE" sz="1400" dirty="0" err="1"/>
              <a:t>pdf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2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38492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ist ein aktiver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aktiver Angriff: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das Gerät beschädigen.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Benutzt (meist) zusätzliche Werkzeuge.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Cold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90855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DFA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9937"/>
            <a:ext cx="8064000" cy="504056"/>
          </a:xfrm>
        </p:spPr>
        <p:txBody>
          <a:bodyPr/>
          <a:lstStyle/>
          <a:p>
            <a:r>
              <a:rPr lang="de-DE" sz="3000" dirty="0"/>
              <a:t>Was ist eine </a:t>
            </a:r>
            <a:r>
              <a:rPr lang="de-DE" sz="3000" b="1" dirty="0">
                <a:solidFill>
                  <a:srgbClr val="00B1AC"/>
                </a:solidFill>
              </a:rPr>
              <a:t>D</a:t>
            </a:r>
            <a:r>
              <a:rPr lang="de-DE" sz="3000" dirty="0"/>
              <a:t>ifferential </a:t>
            </a:r>
            <a:r>
              <a:rPr lang="de-DE" sz="3000" b="1" dirty="0">
                <a:solidFill>
                  <a:srgbClr val="00B1AC"/>
                </a:solidFill>
              </a:rPr>
              <a:t>F</a:t>
            </a:r>
            <a:r>
              <a:rPr lang="de-DE" sz="3000" dirty="0"/>
              <a:t>ault </a:t>
            </a:r>
            <a:r>
              <a:rPr lang="de-DE" sz="3000" b="1" dirty="0">
                <a:solidFill>
                  <a:srgbClr val="00B1AC"/>
                </a:solidFill>
              </a:rPr>
              <a:t>A</a:t>
            </a:r>
            <a:r>
              <a:rPr lang="de-DE" sz="3000" dirty="0"/>
              <a:t>nalysis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2A78-E0E3-DD42-B330-BF6819D8AC1F}"/>
              </a:ext>
            </a:extLst>
          </p:cNvPr>
          <p:cNvSpPr txBox="1"/>
          <p:nvPr/>
        </p:nvSpPr>
        <p:spPr>
          <a:xfrm>
            <a:off x="246639" y="206084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provoziert man Fehlverhalten von außen.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r>
              <a:rPr lang="de-DE" dirty="0"/>
              <a:t>Es werden dann 2 </a:t>
            </a:r>
            <a:r>
              <a:rPr lang="de-DE" dirty="0" err="1"/>
              <a:t>Ciphertexte</a:t>
            </a:r>
            <a:r>
              <a:rPr lang="de-DE" dirty="0"/>
              <a:t> (mit selbem </a:t>
            </a:r>
            <a:r>
              <a:rPr lang="de-DE" dirty="0" err="1"/>
              <a:t>Cleartext</a:t>
            </a:r>
            <a:r>
              <a:rPr lang="de-DE" dirty="0"/>
              <a:t>) generiert.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A = Mit normalem Ablauf des Verfahrens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Ciphertext</a:t>
            </a:r>
            <a:r>
              <a:rPr lang="de-DE" sz="1600" dirty="0"/>
              <a:t> B = Mit gestörtem Ablauf des Verfahrens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94C4A-9A10-274D-BFF1-73349B6F2ECB}"/>
              </a:ext>
            </a:extLst>
          </p:cNvPr>
          <p:cNvSpPr txBox="1"/>
          <p:nvPr/>
        </p:nvSpPr>
        <p:spPr>
          <a:xfrm>
            <a:off x="6438244" y="300419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Vergleichen von A und B ermöglicht Rückschluss auf Schlüssel.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25305-4A43-AA42-ADDC-2B424E17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0" y="2780928"/>
            <a:ext cx="5829784" cy="2175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7DE8E3-2199-B545-AD59-DE422B3AF8D1}"/>
              </a:ext>
            </a:extLst>
          </p:cNvPr>
          <p:cNvSpPr/>
          <p:nvPr/>
        </p:nvSpPr>
        <p:spPr>
          <a:xfrm>
            <a:off x="3998800" y="3689937"/>
            <a:ext cx="2304256" cy="151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/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Cold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117832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EMFI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63" y="1337377"/>
            <a:ext cx="8064000" cy="504056"/>
          </a:xfrm>
        </p:spPr>
        <p:txBody>
          <a:bodyPr/>
          <a:lstStyle/>
          <a:p>
            <a:r>
              <a:rPr lang="de-DE" sz="2900" dirty="0"/>
              <a:t>Was</a:t>
            </a:r>
            <a:r>
              <a:rPr lang="de-DE" sz="3000" dirty="0"/>
              <a:t> ist eine </a:t>
            </a:r>
          </a:p>
          <a:p>
            <a:r>
              <a:rPr lang="de-DE" sz="3000" b="1" dirty="0" err="1">
                <a:solidFill>
                  <a:srgbClr val="00B1AC"/>
                </a:solidFill>
              </a:rPr>
              <a:t>E</a:t>
            </a:r>
            <a:r>
              <a:rPr lang="de-DE" sz="3000" dirty="0" err="1"/>
              <a:t>lectro</a:t>
            </a:r>
            <a:r>
              <a:rPr lang="de-DE" sz="3000" b="1" dirty="0" err="1">
                <a:solidFill>
                  <a:srgbClr val="00B1AC"/>
                </a:solidFill>
              </a:rPr>
              <a:t>m</a:t>
            </a:r>
            <a:r>
              <a:rPr lang="de-DE" sz="3000" dirty="0" err="1"/>
              <a:t>agnetic</a:t>
            </a:r>
            <a:r>
              <a:rPr lang="de-DE" sz="3000" dirty="0"/>
              <a:t> </a:t>
            </a:r>
            <a:r>
              <a:rPr lang="de-DE" sz="3000" b="1" dirty="0">
                <a:solidFill>
                  <a:srgbClr val="00B1AC"/>
                </a:solidFill>
              </a:rPr>
              <a:t>F</a:t>
            </a:r>
            <a:r>
              <a:rPr lang="de-DE" sz="3000" dirty="0"/>
              <a:t>ault </a:t>
            </a:r>
            <a:r>
              <a:rPr lang="de-DE" sz="3000" b="1" dirty="0" err="1">
                <a:solidFill>
                  <a:srgbClr val="00B1AC"/>
                </a:solidFill>
              </a:rPr>
              <a:t>I</a:t>
            </a:r>
            <a:r>
              <a:rPr lang="de-DE" sz="3000" dirty="0" err="1"/>
              <a:t>njection</a:t>
            </a:r>
            <a:r>
              <a:rPr lang="de-DE" sz="3000" dirty="0">
                <a:solidFill>
                  <a:srgbClr val="00B1AC"/>
                </a:solidFill>
              </a:rPr>
              <a:t>?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AA42E-756D-144A-B5D3-9B93DB7E6362}"/>
              </a:ext>
            </a:extLst>
          </p:cNvPr>
          <p:cNvSpPr txBox="1"/>
          <p:nvPr/>
        </p:nvSpPr>
        <p:spPr>
          <a:xfrm>
            <a:off x="426679" y="47878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ein starker elektromagnetischer Impuls verwendet.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833FF-FE29-E64A-849C-B84F875751BA}"/>
              </a:ext>
            </a:extLst>
          </p:cNvPr>
          <p:cNvSpPr txBox="1"/>
          <p:nvPr/>
        </p:nvSpPr>
        <p:spPr>
          <a:xfrm>
            <a:off x="426679" y="515719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  <a:p>
            <a:r>
              <a:rPr lang="de-DE" dirty="0"/>
              <a:t>	- </a:t>
            </a:r>
            <a:r>
              <a:rPr lang="de-DE" dirty="0" err="1"/>
              <a:t>Bitflips</a:t>
            </a:r>
            <a:r>
              <a:rPr lang="de-DE" dirty="0"/>
              <a:t> in Registern</a:t>
            </a:r>
          </a:p>
          <a:p>
            <a:r>
              <a:rPr lang="de-DE" dirty="0"/>
              <a:t>	- Überspringen von Befehlen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83A4D3-264A-B843-B41D-BEDBC7C0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16" y="2727723"/>
            <a:ext cx="3528392" cy="184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CA44D-E938-7244-AAB4-8A6FCC87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221088"/>
            <a:ext cx="2529458" cy="444453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0B4907-8ACD-4A7A-BB1D-4F97E91006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t="19811" r="17737" b="21376"/>
          <a:stretch/>
        </p:blipFill>
        <p:spPr>
          <a:xfrm>
            <a:off x="827584" y="2727723"/>
            <a:ext cx="2611702" cy="18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Aktive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	</a:t>
            </a:r>
            <a:r>
              <a:rPr lang="de-DE" altLang="de-DE" sz="1600" dirty="0"/>
              <a:t>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3) Cold Boot </a:t>
            </a:r>
            <a:r>
              <a:rPr lang="de-DE" altLang="de-DE" sz="1600" dirty="0" err="1">
                <a:solidFill>
                  <a:srgbClr val="00B1AC"/>
                </a:solidFill>
              </a:rPr>
              <a:t>Attack</a:t>
            </a:r>
            <a:endParaRPr lang="de-DE" altLang="de-DE" sz="1600" dirty="0">
              <a:solidFill>
                <a:srgbClr val="00B1AC"/>
              </a:solidFill>
            </a:endParaRPr>
          </a:p>
          <a:p>
            <a:pPr marL="342900" lvl="1" indent="-342900">
              <a:spcBef>
                <a:spcPct val="0"/>
              </a:spcBef>
              <a:buFontTx/>
              <a:buChar char="-"/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0008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1" y="2196693"/>
            <a:ext cx="3545110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solidFill>
                <a:srgbClr val="00B1AC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  <a:p>
            <a:endParaRPr lang="de-DE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Cold</a:t>
            </a:r>
            <a:r>
              <a:rPr lang="de-DE" dirty="0">
                <a:solidFill>
                  <a:srgbClr val="00B1AC"/>
                </a:solidFill>
              </a:rPr>
              <a:t>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Cold</a:t>
            </a:r>
            <a:r>
              <a:rPr lang="de-DE" sz="3200" dirty="0">
                <a:solidFill>
                  <a:srgbClr val="00B1AC"/>
                </a:solidFill>
              </a:rPr>
              <a:t> Boot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9320-B440-8845-8A28-4CF795600CE3}"/>
              </a:ext>
            </a:extLst>
          </p:cNvPr>
          <p:cNvSpPr txBox="1"/>
          <p:nvPr/>
        </p:nvSpPr>
        <p:spPr>
          <a:xfrm>
            <a:off x="467544" y="2551837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Hierbei wird die Datenremanenz ausgenutzt.</a:t>
            </a:r>
          </a:p>
          <a:p>
            <a:endParaRPr lang="de-DE" dirty="0"/>
          </a:p>
          <a:p>
            <a:r>
              <a:rPr lang="de-DE" dirty="0"/>
              <a:t>Kühlung verstärkt diesen Effekt.</a:t>
            </a:r>
          </a:p>
          <a:p>
            <a:endParaRPr lang="de-DE" dirty="0"/>
          </a:p>
          <a:p>
            <a:r>
              <a:rPr lang="de-DE" dirty="0"/>
              <a:t>Die Speicher ausbauen und auslesen.</a:t>
            </a:r>
          </a:p>
          <a:p>
            <a:endParaRPr lang="de-DE" dirty="0"/>
          </a:p>
          <a:p>
            <a:r>
              <a:rPr lang="de-DE" dirty="0"/>
              <a:t>Mit diesen Daten sind Rückschlüsse auf den Schlüssel möglich.</a:t>
            </a:r>
          </a:p>
        </p:txBody>
      </p:sp>
    </p:spTree>
    <p:extLst>
      <p:ext uri="{BB962C8B-B14F-4D97-AF65-F5344CB8AC3E}">
        <p14:creationId xmlns:p14="http://schemas.microsoft.com/office/powerpoint/2010/main" val="9575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Ende Teil 1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60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C3A4D-77F2-4911-97FE-6AB4F722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38" y="2519807"/>
            <a:ext cx="8064000" cy="2520000"/>
          </a:xfrm>
        </p:spPr>
        <p:txBody>
          <a:bodyPr/>
          <a:lstStyle/>
          <a:p>
            <a:r>
              <a:rPr lang="de-DE" sz="4600" dirty="0"/>
              <a:t>Hardware Security Modules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8FD1D-5FB1-418C-B75B-140204236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6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Was ist ein </a:t>
            </a:r>
            <a:r>
              <a:rPr lang="de-DE" dirty="0">
                <a:solidFill>
                  <a:srgbClr val="00B1AC"/>
                </a:solidFill>
              </a:rPr>
              <a:t>H</a:t>
            </a:r>
            <a:r>
              <a:rPr lang="de-DE" dirty="0"/>
              <a:t>ardware</a:t>
            </a:r>
            <a:r>
              <a:rPr lang="de-DE" dirty="0">
                <a:solidFill>
                  <a:srgbClr val="00B1AC"/>
                </a:solidFill>
              </a:rPr>
              <a:t> S</a:t>
            </a:r>
            <a:r>
              <a:rPr lang="de-DE" dirty="0"/>
              <a:t>ecurity</a:t>
            </a:r>
            <a:r>
              <a:rPr lang="de-DE" dirty="0">
                <a:solidFill>
                  <a:srgbClr val="00B1AC"/>
                </a:solidFill>
              </a:rPr>
              <a:t> M</a:t>
            </a:r>
            <a:r>
              <a:rPr lang="de-DE" dirty="0"/>
              <a:t>odule?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Deutsch: </a:t>
            </a:r>
            <a:r>
              <a:rPr lang="de-DE" sz="2000" dirty="0">
                <a:solidFill>
                  <a:srgbClr val="00B1AC"/>
                </a:solidFill>
              </a:rPr>
              <a:t>H</a:t>
            </a:r>
            <a:r>
              <a:rPr lang="de-DE" sz="2000" dirty="0"/>
              <a:t>ardware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icherheits</a:t>
            </a:r>
            <a:r>
              <a:rPr lang="de-DE" sz="2000" dirty="0">
                <a:solidFill>
                  <a:srgbClr val="00B1AC"/>
                </a:solidFill>
              </a:rPr>
              <a:t>m</a:t>
            </a:r>
            <a:r>
              <a:rPr lang="de-DE" sz="2000" dirty="0"/>
              <a:t>odul (HSM)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Kryptographische Operationen in einer sicheren und effizienten Umgebung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Erstellung und Verwaltung von Schlüsseln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D33BCF-66E3-4828-AE97-EC3E952BA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4752528" cy="31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02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Funktionen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Symmetrische &amp; asymmetrische Ver- &amp; Entschlüsselung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Digitale Signaturen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Hashfunktionen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Generierung von echten 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True Random </a:t>
            </a:r>
            <a:r>
              <a:rPr lang="de-DE" sz="1800" dirty="0" err="1"/>
              <a:t>Number</a:t>
            </a:r>
            <a:r>
              <a:rPr lang="de-DE" sz="1800" dirty="0"/>
              <a:t> Generator (TRNG)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Generierung von Pseudozufallszahlen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Pseudo-Random </a:t>
            </a:r>
            <a:r>
              <a:rPr lang="de-DE" sz="1800" dirty="0" err="1"/>
              <a:t>Number</a:t>
            </a:r>
            <a:r>
              <a:rPr lang="de-DE" sz="1800" dirty="0"/>
              <a:t> Generator (PRNG)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38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Geschichte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256108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Erstes HSM 1989 von IBM für militärische Zwecke entwickelt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Anschließend vor allem im Bereich ATMs (</a:t>
            </a:r>
            <a:r>
              <a:rPr lang="de-DE" sz="2000" dirty="0" err="1">
                <a:solidFill>
                  <a:srgbClr val="00B1AC"/>
                </a:solidFill>
              </a:rPr>
              <a:t>A</a:t>
            </a:r>
            <a:r>
              <a:rPr lang="de-DE" sz="2000" dirty="0" err="1"/>
              <a:t>utomated</a:t>
            </a:r>
            <a:r>
              <a:rPr lang="de-DE" sz="2000" dirty="0">
                <a:solidFill>
                  <a:srgbClr val="00B1AC"/>
                </a:solidFill>
              </a:rPr>
              <a:t> T</a:t>
            </a:r>
            <a:r>
              <a:rPr lang="de-DE" sz="2000" dirty="0"/>
              <a:t>eller</a:t>
            </a:r>
            <a:r>
              <a:rPr lang="de-DE" sz="2000" dirty="0">
                <a:solidFill>
                  <a:srgbClr val="00B1AC"/>
                </a:solidFill>
              </a:rPr>
              <a:t> M</a:t>
            </a:r>
            <a:r>
              <a:rPr lang="de-DE" sz="2000" dirty="0"/>
              <a:t>achines) genutzt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Heutzutage gibt es viele weitere Anwendungsbereiche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B1478DDB-7287-4C68-9D86-551DBA6F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7624" y="3356992"/>
            <a:ext cx="662473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3545110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Was ist ein HSM?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Funktionen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Geschichte</a:t>
            </a:r>
          </a:p>
          <a:p>
            <a:pPr marL="1009650" lvl="2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7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Seitenkanalangriffe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064000" cy="4938982"/>
          </a:xfrm>
        </p:spPr>
        <p:txBody>
          <a:bodyPr/>
          <a:lstStyle/>
          <a:p>
            <a:r>
              <a:rPr lang="de-DE" sz="4000" dirty="0">
                <a:solidFill>
                  <a:srgbClr val="00B1AC"/>
                </a:solidFill>
              </a:rPr>
              <a:t>Was sind Seitenkanalangriffe ?</a:t>
            </a:r>
          </a:p>
          <a:p>
            <a:endParaRPr lang="de-DE" dirty="0"/>
          </a:p>
          <a:p>
            <a:r>
              <a:rPr lang="de-DE" sz="2400" dirty="0"/>
              <a:t>Ein Werkzeug der </a:t>
            </a:r>
            <a:r>
              <a:rPr lang="de-DE" sz="2400" dirty="0" err="1"/>
              <a:t>Kryptanalyse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Ein Angriff, der nicht auf das kryptographische Verfahren selbst abzielt, sondern auf dessen physische 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Formen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56108" cy="129614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PCIe Karte (</a:t>
            </a:r>
            <a:r>
              <a:rPr lang="de-DE" sz="2000" dirty="0" err="1">
                <a:solidFill>
                  <a:srgbClr val="00B1AC"/>
                </a:solidFill>
              </a:rPr>
              <a:t>P</a:t>
            </a:r>
            <a:r>
              <a:rPr lang="de-DE" sz="2000" dirty="0" err="1"/>
              <a:t>eripheral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B1AC"/>
                </a:solidFill>
              </a:rPr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nterconnect </a:t>
            </a:r>
            <a:r>
              <a:rPr lang="de-DE" sz="2000" dirty="0">
                <a:solidFill>
                  <a:srgbClr val="00B1AC"/>
                </a:solidFill>
              </a:rPr>
              <a:t>E</a:t>
            </a:r>
            <a:r>
              <a:rPr lang="de-DE" sz="2000" dirty="0"/>
              <a:t>xpress)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Integration in eigene Rechner/Server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Netzwerk Applikation inkl. Server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Uhrenradio enthält.&#10;&#10;Automatisch generierte Beschreibung">
            <a:extLst>
              <a:ext uri="{FF2B5EF4-FFF2-40B4-BE49-F238E27FC236}">
                <a16:creationId xmlns:a16="http://schemas.microsoft.com/office/drawing/2014/main" id="{79F9411D-E1A6-4F4A-B750-C53EA6C9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977"/>
            <a:ext cx="9144000" cy="26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8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>
                <a:solidFill>
                  <a:srgbClr val="00B1AC"/>
                </a:solidFill>
              </a:rPr>
              <a:t>Power Analysis &amp;</a:t>
            </a:r>
            <a:r>
              <a:rPr lang="de-DE" altLang="de-DE" sz="1800" dirty="0"/>
              <a:t> </a:t>
            </a:r>
            <a:r>
              <a:rPr lang="de-DE" altLang="de-DE" sz="1800" dirty="0">
                <a:solidFill>
                  <a:srgbClr val="00B1AC"/>
                </a:solidFill>
              </a:rPr>
              <a:t>Timing </a:t>
            </a:r>
            <a:r>
              <a:rPr lang="de-DE" altLang="de-DE" sz="1800" dirty="0" err="1">
                <a:solidFill>
                  <a:srgbClr val="00B1AC"/>
                </a:solidFill>
              </a:rPr>
              <a:t>Attack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Angriff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63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-&gt; Stromspitzen treten auf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Kondensatoren im HSM fangen die Stromspitzen ab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ist nach außen nicht mehr sichtbar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1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 &amp; 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40084" cy="4938982"/>
          </a:xfrm>
        </p:spPr>
        <p:txBody>
          <a:bodyPr/>
          <a:lstStyle/>
          <a:p>
            <a:r>
              <a:rPr lang="de-DE" sz="2000" b="1" dirty="0"/>
              <a:t>2.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Kryptographische Operationen verbrauchen immer gleich viel Rechenzeit &amp; Energie 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Bsp. RSA: Falls nur eine „</a:t>
            </a:r>
            <a:r>
              <a:rPr lang="de-DE" sz="2000" dirty="0" err="1"/>
              <a:t>square</a:t>
            </a:r>
            <a:r>
              <a:rPr lang="de-DE" sz="2000" dirty="0"/>
              <a:t>“ Berechnung gemacht wird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Zusätzliche „Dummy“ Berechnungen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„Square“ verbraucht genau so viel Zeit &amp; Energie wie „</a:t>
            </a:r>
            <a:r>
              <a:rPr lang="de-DE" sz="2000" dirty="0" err="1"/>
              <a:t>square</a:t>
            </a:r>
            <a:r>
              <a:rPr lang="de-DE" sz="2000" dirty="0"/>
              <a:t> and </a:t>
            </a:r>
            <a:r>
              <a:rPr lang="de-DE" sz="2000" dirty="0" err="1"/>
              <a:t>multiply</a:t>
            </a:r>
            <a:r>
              <a:rPr lang="de-DE" sz="20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Keine Rückschlüsse auf Eingaben oder verwendete Schlüssel möglich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Schützt auch vor Sound Analysis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 &amp; 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BB5168E-FCF1-429F-BEBD-664529CB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92896"/>
            <a:ext cx="288032" cy="1224136"/>
          </a:xfrm>
          <a:prstGeom prst="rect">
            <a:avLst/>
          </a:prstGeom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0002873E-7CEF-447D-9072-0CB9A29057F8}"/>
              </a:ext>
            </a:extLst>
          </p:cNvPr>
          <p:cNvSpPr txBox="1"/>
          <p:nvPr/>
        </p:nvSpPr>
        <p:spPr>
          <a:xfrm>
            <a:off x="1763688" y="357301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„Square“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E3B0631-A571-4A7D-8A25-0858F3A2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106722"/>
            <a:ext cx="288032" cy="175432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F1023E87-9864-4ACC-84FE-28336409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492896"/>
            <a:ext cx="288032" cy="1224136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54C30C39-1DE5-4811-855F-B775515C5652}"/>
              </a:ext>
            </a:extLst>
          </p:cNvPr>
          <p:cNvSpPr txBox="1"/>
          <p:nvPr/>
        </p:nvSpPr>
        <p:spPr>
          <a:xfrm>
            <a:off x="4932040" y="357301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 and </a:t>
            </a:r>
            <a:r>
              <a:rPr lang="de-DE" sz="2000" dirty="0" err="1"/>
              <a:t>Multiply</a:t>
            </a:r>
            <a:r>
              <a:rPr lang="de-DE" sz="2000" dirty="0"/>
              <a:t>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F1AD6-7406-4F0D-A023-C2449C7A6341}"/>
              </a:ext>
            </a:extLst>
          </p:cNvPr>
          <p:cNvSpPr txBox="1"/>
          <p:nvPr/>
        </p:nvSpPr>
        <p:spPr>
          <a:xfrm>
            <a:off x="3931573" y="285293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Square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EF1938-598D-4169-92A6-FBADC107E938}"/>
              </a:ext>
            </a:extLst>
          </p:cNvPr>
          <p:cNvSpPr txBox="1"/>
          <p:nvPr/>
        </p:nvSpPr>
        <p:spPr>
          <a:xfrm>
            <a:off x="6876256" y="285293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Multiply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448F5E6-8C48-4EF8-928A-05E00D0338D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60032" y="3037602"/>
            <a:ext cx="6480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C84C9D6-167F-4D25-B79D-2174E675B38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14995" y="3037602"/>
            <a:ext cx="76126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3EAE582-A886-4549-8664-7A86EF341BF0}"/>
              </a:ext>
            </a:extLst>
          </p:cNvPr>
          <p:cNvCxnSpPr>
            <a:cxnSpLocks/>
          </p:cNvCxnSpPr>
          <p:nvPr/>
        </p:nvCxnSpPr>
        <p:spPr>
          <a:xfrm>
            <a:off x="1691680" y="2060848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3BAFAD39-4FE9-445B-8480-A2CF96DAC100}"/>
              </a:ext>
            </a:extLst>
          </p:cNvPr>
          <p:cNvCxnSpPr>
            <a:cxnSpLocks/>
          </p:cNvCxnSpPr>
          <p:nvPr/>
        </p:nvCxnSpPr>
        <p:spPr>
          <a:xfrm>
            <a:off x="1691680" y="2492896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8F238D39-732E-4915-BAE9-B604D11C73E5}"/>
              </a:ext>
            </a:extLst>
          </p:cNvPr>
          <p:cNvSpPr/>
          <p:nvPr/>
        </p:nvSpPr>
        <p:spPr>
          <a:xfrm>
            <a:off x="3707904" y="364502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ABB7848-6F40-4C3F-A450-C46BDF03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6976236" cy="17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FCD865F-6766-4DE1-A159-9FE3A1301216}"/>
              </a:ext>
            </a:extLst>
          </p:cNvPr>
          <p:cNvSpPr txBox="1"/>
          <p:nvPr/>
        </p:nvSpPr>
        <p:spPr>
          <a:xfrm>
            <a:off x="2411760" y="1268760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Ohne Schutzmaßnahme</a:t>
            </a:r>
          </a:p>
        </p:txBody>
      </p:sp>
    </p:spTree>
    <p:extLst>
      <p:ext uri="{BB962C8B-B14F-4D97-AF65-F5344CB8AC3E}">
        <p14:creationId xmlns:p14="http://schemas.microsoft.com/office/powerpoint/2010/main" val="4979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>
            <a:extLst>
              <a:ext uri="{FF2B5EF4-FFF2-40B4-BE49-F238E27FC236}">
                <a16:creationId xmlns:a16="http://schemas.microsoft.com/office/drawing/2014/main" id="{A40C4D2F-9526-4E26-8036-D6CD8E73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08580"/>
            <a:ext cx="288032" cy="1754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 &amp; 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BBB5168E-FCF1-429F-BEBD-664529CB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94754"/>
            <a:ext cx="288032" cy="122413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E3B0631-A571-4A7D-8A25-0858F3A2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034714"/>
            <a:ext cx="288032" cy="175432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F1023E87-9864-4ACC-84FE-28336409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420888"/>
            <a:ext cx="288032" cy="1224136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54C30C39-1DE5-4811-855F-B775515C5652}"/>
              </a:ext>
            </a:extLst>
          </p:cNvPr>
          <p:cNvSpPr txBox="1"/>
          <p:nvPr/>
        </p:nvSpPr>
        <p:spPr>
          <a:xfrm>
            <a:off x="5508104" y="350100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 and </a:t>
            </a:r>
            <a:r>
              <a:rPr lang="de-DE" sz="2000" dirty="0" err="1"/>
              <a:t>Multiply</a:t>
            </a:r>
            <a:r>
              <a:rPr lang="de-DE" sz="2000" dirty="0"/>
              <a:t>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F1AD6-7406-4F0D-A023-C2449C7A6341}"/>
              </a:ext>
            </a:extLst>
          </p:cNvPr>
          <p:cNvSpPr txBox="1"/>
          <p:nvPr/>
        </p:nvSpPr>
        <p:spPr>
          <a:xfrm>
            <a:off x="4723661" y="278092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Square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EF1938-598D-4169-92A6-FBADC107E938}"/>
              </a:ext>
            </a:extLst>
          </p:cNvPr>
          <p:cNvSpPr txBox="1"/>
          <p:nvPr/>
        </p:nvSpPr>
        <p:spPr>
          <a:xfrm>
            <a:off x="7452320" y="27809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Multiply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448F5E6-8C48-4EF8-928A-05E00D0338D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652120" y="2965594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C84C9D6-167F-4D25-B79D-2174E675B38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91059" y="2965594"/>
            <a:ext cx="76126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3EAE582-A886-4549-8664-7A86EF341BF0}"/>
              </a:ext>
            </a:extLst>
          </p:cNvPr>
          <p:cNvCxnSpPr>
            <a:cxnSpLocks/>
          </p:cNvCxnSpPr>
          <p:nvPr/>
        </p:nvCxnSpPr>
        <p:spPr>
          <a:xfrm>
            <a:off x="683568" y="1962706"/>
            <a:ext cx="69847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3BAFAD39-4FE9-445B-8480-A2CF96DAC100}"/>
              </a:ext>
            </a:extLst>
          </p:cNvPr>
          <p:cNvCxnSpPr>
            <a:cxnSpLocks/>
          </p:cNvCxnSpPr>
          <p:nvPr/>
        </p:nvCxnSpPr>
        <p:spPr>
          <a:xfrm>
            <a:off x="683568" y="2394754"/>
            <a:ext cx="6984776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8F238D39-732E-4915-BAE9-B604D11C73E5}"/>
              </a:ext>
            </a:extLst>
          </p:cNvPr>
          <p:cNvSpPr/>
          <p:nvPr/>
        </p:nvSpPr>
        <p:spPr>
          <a:xfrm>
            <a:off x="3995936" y="35010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0002873E-7CEF-447D-9072-0CB9A29057F8}"/>
              </a:ext>
            </a:extLst>
          </p:cNvPr>
          <p:cNvSpPr txBox="1"/>
          <p:nvPr/>
        </p:nvSpPr>
        <p:spPr>
          <a:xfrm>
            <a:off x="1187624" y="347487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„Square“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8EBB157-F910-4685-BE5F-9B65C410B5D1}"/>
              </a:ext>
            </a:extLst>
          </p:cNvPr>
          <p:cNvSpPr txBox="1"/>
          <p:nvPr/>
        </p:nvSpPr>
        <p:spPr>
          <a:xfrm>
            <a:off x="179512" y="2754794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Square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A7ABF7F-C44A-4FEC-A6E5-5AF913E8173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115617" y="2939460"/>
            <a:ext cx="4244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507257DD-1E63-4E6B-A0FC-7EFCB6A0AADB}"/>
              </a:ext>
            </a:extLst>
          </p:cNvPr>
          <p:cNvSpPr txBox="1"/>
          <p:nvPr/>
        </p:nvSpPr>
        <p:spPr>
          <a:xfrm>
            <a:off x="2699792" y="27547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Dummy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4B98B34-DF88-45F9-8DE7-5C960D03C19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195736" y="2939460"/>
            <a:ext cx="504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3D1E6A0-1A01-4ECE-BB23-26A447D6130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987" y="4797152"/>
            <a:ext cx="527725" cy="1656184"/>
            <a:chOff x="899592" y="4771018"/>
            <a:chExt cx="558997" cy="1754326"/>
          </a:xfrm>
        </p:grpSpPr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665BEDE8-1717-4EAF-A1D9-802CDC4F3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38" name="Picture 7">
              <a:extLst>
                <a:ext uri="{FF2B5EF4-FFF2-40B4-BE49-F238E27FC236}">
                  <a16:creationId xmlns:a16="http://schemas.microsoft.com/office/drawing/2014/main" id="{EE796616-64B7-45DB-9EBF-A66520F32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D525FA9-02C3-49FF-B4C7-6188CC32B1CC}"/>
              </a:ext>
            </a:extLst>
          </p:cNvPr>
          <p:cNvGrpSpPr>
            <a:grpSpLocks noChangeAspect="1"/>
          </p:cNvGrpSpPr>
          <p:nvPr/>
        </p:nvGrpSpPr>
        <p:grpSpPr>
          <a:xfrm>
            <a:off x="2948043" y="4797152"/>
            <a:ext cx="527725" cy="1656184"/>
            <a:chOff x="899592" y="4771018"/>
            <a:chExt cx="558997" cy="1754326"/>
          </a:xfrm>
        </p:grpSpPr>
        <p:pic>
          <p:nvPicPr>
            <p:cNvPr id="41" name="Picture 8">
              <a:extLst>
                <a:ext uri="{FF2B5EF4-FFF2-40B4-BE49-F238E27FC236}">
                  <a16:creationId xmlns:a16="http://schemas.microsoft.com/office/drawing/2014/main" id="{9DBFC9AE-880E-41CD-A985-E4D4FC23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42" name="Picture 7">
              <a:extLst>
                <a:ext uri="{FF2B5EF4-FFF2-40B4-BE49-F238E27FC236}">
                  <a16:creationId xmlns:a16="http://schemas.microsoft.com/office/drawing/2014/main" id="{5A8F199A-DA6B-48B1-96F0-1B80436C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30CF543-835F-4A94-BCA8-D88D018BC317}"/>
              </a:ext>
            </a:extLst>
          </p:cNvPr>
          <p:cNvGrpSpPr>
            <a:grpSpLocks noChangeAspect="1"/>
          </p:cNvGrpSpPr>
          <p:nvPr/>
        </p:nvGrpSpPr>
        <p:grpSpPr>
          <a:xfrm>
            <a:off x="3452099" y="4797152"/>
            <a:ext cx="527725" cy="1656184"/>
            <a:chOff x="899592" y="4771018"/>
            <a:chExt cx="558997" cy="1754326"/>
          </a:xfrm>
        </p:grpSpPr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3F07AC12-C964-4690-B6BB-D12302EF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45" name="Picture 7">
              <a:extLst>
                <a:ext uri="{FF2B5EF4-FFF2-40B4-BE49-F238E27FC236}">
                  <a16:creationId xmlns:a16="http://schemas.microsoft.com/office/drawing/2014/main" id="{1AD1C721-B06E-449F-9691-E8C596BB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CA4BC1C-778C-4F8B-967A-DAA0471BC0FB}"/>
              </a:ext>
            </a:extLst>
          </p:cNvPr>
          <p:cNvGrpSpPr>
            <a:grpSpLocks noChangeAspect="1"/>
          </p:cNvGrpSpPr>
          <p:nvPr/>
        </p:nvGrpSpPr>
        <p:grpSpPr>
          <a:xfrm>
            <a:off x="3956155" y="4797152"/>
            <a:ext cx="527725" cy="1656184"/>
            <a:chOff x="899592" y="4771018"/>
            <a:chExt cx="558997" cy="1754326"/>
          </a:xfrm>
        </p:grpSpPr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0BCDA1BC-DA26-4739-B908-D480C03D3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48" name="Picture 7">
              <a:extLst>
                <a:ext uri="{FF2B5EF4-FFF2-40B4-BE49-F238E27FC236}">
                  <a16:creationId xmlns:a16="http://schemas.microsoft.com/office/drawing/2014/main" id="{DCB95983-6C24-4610-B327-E5327C4F2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5F378B9-E456-468D-B541-6EC84C1FA526}"/>
              </a:ext>
            </a:extLst>
          </p:cNvPr>
          <p:cNvGrpSpPr>
            <a:grpSpLocks noChangeAspect="1"/>
          </p:cNvGrpSpPr>
          <p:nvPr/>
        </p:nvGrpSpPr>
        <p:grpSpPr>
          <a:xfrm>
            <a:off x="4964267" y="4797152"/>
            <a:ext cx="527725" cy="1656184"/>
            <a:chOff x="899592" y="4771018"/>
            <a:chExt cx="558997" cy="1754326"/>
          </a:xfrm>
        </p:grpSpPr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787B9864-5EA3-463A-9D94-15446A425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51" name="Picture 7">
              <a:extLst>
                <a:ext uri="{FF2B5EF4-FFF2-40B4-BE49-F238E27FC236}">
                  <a16:creationId xmlns:a16="http://schemas.microsoft.com/office/drawing/2014/main" id="{F6526FC1-1951-4C4F-A80F-DA1E3CE2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767FAED-2462-4144-82D7-ED25DDC95E7A}"/>
              </a:ext>
            </a:extLst>
          </p:cNvPr>
          <p:cNvGrpSpPr>
            <a:grpSpLocks noChangeAspect="1"/>
          </p:cNvGrpSpPr>
          <p:nvPr/>
        </p:nvGrpSpPr>
        <p:grpSpPr>
          <a:xfrm>
            <a:off x="4460211" y="4797152"/>
            <a:ext cx="527725" cy="1656184"/>
            <a:chOff x="899592" y="4771018"/>
            <a:chExt cx="558997" cy="1754326"/>
          </a:xfrm>
        </p:grpSpPr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59236B6A-20EB-4D73-AD3B-AB5EF431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54" name="Picture 7">
              <a:extLst>
                <a:ext uri="{FF2B5EF4-FFF2-40B4-BE49-F238E27FC236}">
                  <a16:creationId xmlns:a16="http://schemas.microsoft.com/office/drawing/2014/main" id="{A4B90737-EB12-42B1-8F15-CCC66294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EAAE33C-18BA-4433-A735-40398D97D685}"/>
              </a:ext>
            </a:extLst>
          </p:cNvPr>
          <p:cNvGrpSpPr>
            <a:grpSpLocks noChangeAspect="1"/>
          </p:cNvGrpSpPr>
          <p:nvPr/>
        </p:nvGrpSpPr>
        <p:grpSpPr>
          <a:xfrm>
            <a:off x="5468323" y="4797152"/>
            <a:ext cx="527725" cy="1656184"/>
            <a:chOff x="899592" y="4771018"/>
            <a:chExt cx="558997" cy="1754326"/>
          </a:xfrm>
        </p:grpSpPr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D2B6BD2-8423-43DD-98F3-86A293D91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556" y="4771018"/>
              <a:ext cx="288033" cy="1754326"/>
            </a:xfrm>
            <a:prstGeom prst="rect">
              <a:avLst/>
            </a:prstGeom>
          </p:spPr>
        </p:pic>
        <p:pic>
          <p:nvPicPr>
            <p:cNvPr id="57" name="Picture 7">
              <a:extLst>
                <a:ext uri="{FF2B5EF4-FFF2-40B4-BE49-F238E27FC236}">
                  <a16:creationId xmlns:a16="http://schemas.microsoft.com/office/drawing/2014/main" id="{CC1177B2-BD8E-455A-B89B-C69071B48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592" y="5157192"/>
              <a:ext cx="288032" cy="1224136"/>
            </a:xfrm>
            <a:prstGeom prst="rect">
              <a:avLst/>
            </a:prstGeom>
          </p:spPr>
        </p:pic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8CA9CBB4-CC82-4B0D-B428-BB7F0B731936}"/>
              </a:ext>
            </a:extLst>
          </p:cNvPr>
          <p:cNvSpPr txBox="1"/>
          <p:nvPr/>
        </p:nvSpPr>
        <p:spPr>
          <a:xfrm>
            <a:off x="2411760" y="44998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0B5D821-06B4-4B7D-9902-9A4727A60DF7}"/>
              </a:ext>
            </a:extLst>
          </p:cNvPr>
          <p:cNvSpPr txBox="1"/>
          <p:nvPr/>
        </p:nvSpPr>
        <p:spPr>
          <a:xfrm>
            <a:off x="2953078" y="44998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6D56EAC-1D9F-4047-B581-BD2253DCB81D}"/>
              </a:ext>
            </a:extLst>
          </p:cNvPr>
          <p:cNvSpPr txBox="1"/>
          <p:nvPr/>
        </p:nvSpPr>
        <p:spPr>
          <a:xfrm>
            <a:off x="3457134" y="45091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611D9E-DBF2-4189-B322-3F5B4D27933C}"/>
              </a:ext>
            </a:extLst>
          </p:cNvPr>
          <p:cNvSpPr txBox="1"/>
          <p:nvPr/>
        </p:nvSpPr>
        <p:spPr>
          <a:xfrm>
            <a:off x="3961190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8D42194-FD17-4496-AF7C-0E352A2336A2}"/>
              </a:ext>
            </a:extLst>
          </p:cNvPr>
          <p:cNvSpPr txBox="1"/>
          <p:nvPr/>
        </p:nvSpPr>
        <p:spPr>
          <a:xfrm>
            <a:off x="4465246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8D528F8-7072-4C99-9566-344411FCE500}"/>
              </a:ext>
            </a:extLst>
          </p:cNvPr>
          <p:cNvSpPr txBox="1"/>
          <p:nvPr/>
        </p:nvSpPr>
        <p:spPr>
          <a:xfrm>
            <a:off x="4969302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8A61DE4-495B-46FD-A890-EB82EE5AFBB4}"/>
              </a:ext>
            </a:extLst>
          </p:cNvPr>
          <p:cNvSpPr txBox="1"/>
          <p:nvPr/>
        </p:nvSpPr>
        <p:spPr>
          <a:xfrm>
            <a:off x="5473358" y="450912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1--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92AD59D-8DDF-4370-83A1-9F73A5C18F5A}"/>
              </a:ext>
            </a:extLst>
          </p:cNvPr>
          <p:cNvSpPr txBox="1"/>
          <p:nvPr/>
        </p:nvSpPr>
        <p:spPr>
          <a:xfrm>
            <a:off x="2604911" y="1268760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/>
              <a:t>Mit Schutzmaßnahme</a:t>
            </a:r>
          </a:p>
        </p:txBody>
      </p:sp>
    </p:spTree>
    <p:extLst>
      <p:ext uri="{BB962C8B-B14F-4D97-AF65-F5344CB8AC3E}">
        <p14:creationId xmlns:p14="http://schemas.microsoft.com/office/powerpoint/2010/main" val="341439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 &amp; 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>
                <a:solidFill>
                  <a:srgbClr val="00B1AC"/>
                </a:solidFill>
              </a:rPr>
              <a:t>Cold Boot </a:t>
            </a:r>
            <a:r>
              <a:rPr lang="de-DE" altLang="de-DE" sz="1800" dirty="0" err="1">
                <a:solidFill>
                  <a:srgbClr val="00B1AC"/>
                </a:solidFill>
              </a:rPr>
              <a:t>Attack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Angriff</a:t>
            </a:r>
            <a:endParaRPr lang="de-DE" altLang="de-DE" sz="1800" dirty="0">
              <a:solidFill>
                <a:srgbClr val="00B1AC"/>
              </a:solidFill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14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Cold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328116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Temperatur des HSMs wird durchgehend gemessen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Fällt die Temperatur unter einen bestimmten Wert, kommt es zur </a:t>
            </a:r>
            <a:r>
              <a:rPr lang="de-DE" sz="2000" b="1" dirty="0"/>
              <a:t>Nullstellung </a:t>
            </a:r>
            <a:r>
              <a:rPr lang="de-DE" sz="2000" dirty="0"/>
              <a:t>(engl. „</a:t>
            </a:r>
            <a:r>
              <a:rPr lang="de-DE" sz="2000" dirty="0" err="1"/>
              <a:t>Zeroisation</a:t>
            </a:r>
            <a:r>
              <a:rPr lang="de-DE" sz="2000" dirty="0"/>
              <a:t>“)</a:t>
            </a:r>
            <a:endParaRPr lang="de-DE" sz="2000" b="1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Löschen von sensiblen Parametern (z.B. Schlüssel) aus einem kryptographischen Modul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Zusätzlich physischer Angriff benötigt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Ähnliche Mechanismen gegen DFA (</a:t>
            </a:r>
            <a:r>
              <a:rPr lang="de-DE" sz="2000" dirty="0">
                <a:solidFill>
                  <a:srgbClr val="00B1AC"/>
                </a:solidFill>
              </a:rPr>
              <a:t>D</a:t>
            </a:r>
            <a:r>
              <a:rPr lang="de-DE" sz="2000" dirty="0"/>
              <a:t>ifferential 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ault </a:t>
            </a:r>
            <a:r>
              <a:rPr lang="de-DE" sz="2000" dirty="0">
                <a:solidFill>
                  <a:srgbClr val="00B1AC"/>
                </a:solidFill>
              </a:rPr>
              <a:t>A</a:t>
            </a:r>
            <a:r>
              <a:rPr lang="de-DE" sz="2000" dirty="0"/>
              <a:t>nalysis)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 &amp; 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>
                <a:solidFill>
                  <a:srgbClr val="00B1AC"/>
                </a:solidFill>
              </a:rPr>
              <a:t>Physischer Angriff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4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Angriff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Angriff: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Angreifer bekommt einzelne Hardwarekomponenten des HSMs in die Hände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b="1" dirty="0"/>
              <a:t>Wie? </a:t>
            </a:r>
            <a:r>
              <a:rPr lang="de-DE" sz="2000" dirty="0"/>
              <a:t>Nutzung spezieller Werkzeuge oder Säuren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b="1" dirty="0"/>
              <a:t>Warum?</a:t>
            </a:r>
            <a:r>
              <a:rPr lang="de-DE" sz="2000" dirty="0"/>
              <a:t> Auswertung der Komponenten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- Passive 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595647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Siegel auf dem Deckel eines HSMs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Bei physischem Zugang wird das Siegel automatisch zerstört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Angriff ist sichtbar und nachweisbar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r>
              <a:rPr lang="de-DE" sz="2000" b="1" dirty="0"/>
              <a:t>2. Maßnahme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Platine wird mit einer Vergussmasse aus Harz geschützt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Bei Entfernung des Harz wird die Platine wahrscheinlich zerstört</a:t>
            </a:r>
          </a:p>
        </p:txBody>
      </p:sp>
    </p:spTree>
    <p:extLst>
      <p:ext uri="{BB962C8B-B14F-4D97-AF65-F5344CB8AC3E}">
        <p14:creationId xmlns:p14="http://schemas.microsoft.com/office/powerpoint/2010/main" val="6333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3.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Platine wird mit einem Metallkörper geschützt, der die einzelnen Komponenten des HSMs verdeckt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Kombination mit einem…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…Schalter: Bemerkt die Entfernung des Metallkörpers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…Lichtsensor: Bemerkt, ob Licht an die Platine kommt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b="1" dirty="0"/>
              <a:t>Nullstellung</a:t>
            </a:r>
            <a:r>
              <a:rPr lang="de-DE" sz="2000" dirty="0"/>
              <a:t>, sobald eines der Ereignisse eintritt</a:t>
            </a:r>
          </a:p>
        </p:txBody>
      </p:sp>
    </p:spTree>
    <p:extLst>
      <p:ext uri="{BB962C8B-B14F-4D97-AF65-F5344CB8AC3E}">
        <p14:creationId xmlns:p14="http://schemas.microsoft.com/office/powerpoint/2010/main" val="22241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r>
              <a:rPr lang="de-DE" sz="2000" b="1" dirty="0"/>
              <a:t>4.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HSM wird mit einer Sensorfolie aus verschränkten Leiterbahnen ummantelt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Sobald eine Leiterbahn durchtrennt wird -&gt; Nullstellung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25378-6225-4A16-8589-99FEBF5CDE8D}"/>
              </a:ext>
            </a:extLst>
          </p:cNvPr>
          <p:cNvGrpSpPr>
            <a:grpSpLocks noChangeAspect="1"/>
          </p:cNvGrpSpPr>
          <p:nvPr/>
        </p:nvGrpSpPr>
        <p:grpSpPr>
          <a:xfrm>
            <a:off x="2699792" y="3861048"/>
            <a:ext cx="3183728" cy="1739299"/>
            <a:chOff x="3419871" y="3857104"/>
            <a:chExt cx="2031601" cy="110988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FE05E4E-4C97-484B-AF85-0987359D887E}"/>
                </a:ext>
              </a:extLst>
            </p:cNvPr>
            <p:cNvSpPr/>
            <p:nvPr/>
          </p:nvSpPr>
          <p:spPr>
            <a:xfrm>
              <a:off x="3419872" y="3872025"/>
              <a:ext cx="2016224" cy="10801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C4DD40FC-B4F7-44D0-BA0F-6F70D52B0590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D306D1E-B109-44B6-BE96-6114FEAD30F9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DAA375D-F948-48EB-8280-B650D32976A2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40DA43C3-CD47-4A1E-8537-61ED4622D1B9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36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7779456-3995-48BF-B0EB-E3AD3F086A5C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52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F9ECE67E-4211-4AD7-A8CD-802622409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68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FE4C033-4FDA-47C3-A6ED-B78D1BA03FB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7154DB5-0C92-4A00-9FD6-DBDAF9F6DF36}"/>
                </a:ext>
              </a:extLst>
            </p:cNvPr>
            <p:cNvCxnSpPr>
              <a:cxnSpLocks/>
            </p:cNvCxnSpPr>
            <p:nvPr/>
          </p:nvCxnSpPr>
          <p:spPr>
            <a:xfrm>
              <a:off x="4860032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DDFC6A5-BF14-42A1-AE80-1829A63D11A8}"/>
                </a:ext>
              </a:extLst>
            </p:cNvPr>
            <p:cNvCxnSpPr>
              <a:cxnSpLocks/>
            </p:cNvCxnSpPr>
            <p:nvPr/>
          </p:nvCxnSpPr>
          <p:spPr>
            <a:xfrm>
              <a:off x="4716016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72607FC-158B-4C04-9509-A10AD214C12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AA6189B5-B057-4DD5-8E87-928A3A41D227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84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6FBE020-73A7-4404-9187-72C6FD6ACB48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80" y="3886866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489DB14-1D69-45D5-B90D-38E96D91ED79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3872025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C850D5F-7F1B-49E0-9D2F-C92BE18646E7}"/>
                </a:ext>
              </a:extLst>
            </p:cNvPr>
            <p:cNvCxnSpPr/>
            <p:nvPr/>
          </p:nvCxnSpPr>
          <p:spPr>
            <a:xfrm>
              <a:off x="3419872" y="4073128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6A045C2-0C25-41A2-948A-1960A17CE607}"/>
                </a:ext>
              </a:extLst>
            </p:cNvPr>
            <p:cNvCxnSpPr/>
            <p:nvPr/>
          </p:nvCxnSpPr>
          <p:spPr>
            <a:xfrm>
              <a:off x="3435248" y="4217144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09AE7005-E01E-409A-B135-3017F7DD3B2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361160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10F77DA-BB23-46F1-9727-568E7A9E55F4}"/>
                </a:ext>
              </a:extLst>
            </p:cNvPr>
            <p:cNvCxnSpPr/>
            <p:nvPr/>
          </p:nvCxnSpPr>
          <p:spPr>
            <a:xfrm>
              <a:off x="3435248" y="450517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D04507B0-CD7E-41C9-8AA4-89C202E349D9}"/>
                </a:ext>
              </a:extLst>
            </p:cNvPr>
            <p:cNvCxnSpPr/>
            <p:nvPr/>
          </p:nvCxnSpPr>
          <p:spPr>
            <a:xfrm>
              <a:off x="3419872" y="4649192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D9D104B-8197-4D5A-BEAA-7470A5929F51}"/>
                </a:ext>
              </a:extLst>
            </p:cNvPr>
            <p:cNvCxnSpPr/>
            <p:nvPr/>
          </p:nvCxnSpPr>
          <p:spPr>
            <a:xfrm>
              <a:off x="3419872" y="4793208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5DA612C3-D2CB-46DB-851E-9A63DFADFE07}"/>
                </a:ext>
              </a:extLst>
            </p:cNvPr>
            <p:cNvCxnSpPr/>
            <p:nvPr/>
          </p:nvCxnSpPr>
          <p:spPr>
            <a:xfrm>
              <a:off x="3435248" y="3886866"/>
              <a:ext cx="1980486" cy="1050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4DB1546-F7A6-43A7-A2EC-832ECA4CCAA6}"/>
                </a:ext>
              </a:extLst>
            </p:cNvPr>
            <p:cNvCxnSpPr/>
            <p:nvPr/>
          </p:nvCxnSpPr>
          <p:spPr>
            <a:xfrm>
              <a:off x="3707904" y="3886866"/>
              <a:ext cx="1707830" cy="906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D838811B-9468-4A0C-B52E-C97F24C1FB96}"/>
                </a:ext>
              </a:extLst>
            </p:cNvPr>
            <p:cNvCxnSpPr/>
            <p:nvPr/>
          </p:nvCxnSpPr>
          <p:spPr>
            <a:xfrm>
              <a:off x="3995936" y="3872025"/>
              <a:ext cx="1455536" cy="777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5E168BD-3D43-4DAA-89EB-EF56A9CACF9C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68" y="3857104"/>
              <a:ext cx="115212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21A5673-2980-40EF-85D8-00DE9D0A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872" y="3857104"/>
              <a:ext cx="2016224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B9414427-5EA5-4EAC-A383-F6625B38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499992" y="3857104"/>
              <a:ext cx="936104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3339F810-828E-49F5-BA88-B3D0BDA5C047}"/>
                </a:ext>
              </a:extLst>
            </p:cNvPr>
            <p:cNvCxnSpPr/>
            <p:nvPr/>
          </p:nvCxnSpPr>
          <p:spPr>
            <a:xfrm>
              <a:off x="4788024" y="3857104"/>
              <a:ext cx="648072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C62C0FDA-12A3-4E2F-9D4B-712BF4F88DD2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3857104"/>
              <a:ext cx="43204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02A96B5-452E-411F-942B-962AFC6F9CA9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3857104"/>
              <a:ext cx="216024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7B0E3C06-6190-484B-9A97-DA81515EF310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001120"/>
              <a:ext cx="1728192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32DA762A-0632-40E1-88EC-351CA627050C}"/>
                </a:ext>
              </a:extLst>
            </p:cNvPr>
            <p:cNvCxnSpPr/>
            <p:nvPr/>
          </p:nvCxnSpPr>
          <p:spPr>
            <a:xfrm>
              <a:off x="3419872" y="4145136"/>
              <a:ext cx="144016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E72E1E5E-46F2-41D1-A732-98E4070D1307}"/>
                </a:ext>
              </a:extLst>
            </p:cNvPr>
            <p:cNvCxnSpPr/>
            <p:nvPr/>
          </p:nvCxnSpPr>
          <p:spPr>
            <a:xfrm>
              <a:off x="3419872" y="4289152"/>
              <a:ext cx="115212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44060C0A-B216-46B5-9CEE-87F8392D88C5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3419872" y="4412085"/>
              <a:ext cx="864096" cy="525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6436C3C-164A-41E9-8B14-D7ECEE0813C8}"/>
                </a:ext>
              </a:extLst>
            </p:cNvPr>
            <p:cNvCxnSpPr/>
            <p:nvPr/>
          </p:nvCxnSpPr>
          <p:spPr>
            <a:xfrm>
              <a:off x="3419872" y="4577184"/>
              <a:ext cx="57606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6C1987D-C295-440D-8900-F207BC3F8533}"/>
                </a:ext>
              </a:extLst>
            </p:cNvPr>
            <p:cNvCxnSpPr/>
            <p:nvPr/>
          </p:nvCxnSpPr>
          <p:spPr>
            <a:xfrm>
              <a:off x="3419872" y="4721200"/>
              <a:ext cx="36004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B96C0E5A-F560-4A30-8D51-2174E0B5EE16}"/>
                </a:ext>
              </a:extLst>
            </p:cNvPr>
            <p:cNvCxnSpPr/>
            <p:nvPr/>
          </p:nvCxnSpPr>
          <p:spPr>
            <a:xfrm>
              <a:off x="3419872" y="4865216"/>
              <a:ext cx="14401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F8C37499-44FF-4322-B3C4-2818EA62C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5896" y="3933056"/>
              <a:ext cx="1807096" cy="1004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B0DCA95E-353B-436C-A24E-8486CC81D937}"/>
                </a:ext>
              </a:extLst>
            </p:cNvPr>
            <p:cNvCxnSpPr/>
            <p:nvPr/>
          </p:nvCxnSpPr>
          <p:spPr>
            <a:xfrm flipH="1">
              <a:off x="3851920" y="4073128"/>
              <a:ext cx="1584176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09ACEC9C-F4FD-4535-988D-D2823011E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4" y="4145136"/>
              <a:ext cx="1368152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AFB85F6D-7C53-4975-A169-77ED5B6FA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968" y="4289152"/>
              <a:ext cx="1152128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603D2D5A-BD35-4CD7-8D9D-9F10A5171052}"/>
                </a:ext>
              </a:extLst>
            </p:cNvPr>
            <p:cNvCxnSpPr>
              <a:stCxn id="34" idx="3"/>
            </p:cNvCxnSpPr>
            <p:nvPr/>
          </p:nvCxnSpPr>
          <p:spPr>
            <a:xfrm flipH="1">
              <a:off x="4572000" y="4412085"/>
              <a:ext cx="864096" cy="525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E1C4E685-16FC-4D3E-AF8E-2A745BBAC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8024" y="4505176"/>
              <a:ext cx="648072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73891E69-5F2A-4FD9-9FCA-5F76E79D689C}"/>
                </a:ext>
              </a:extLst>
            </p:cNvPr>
            <p:cNvCxnSpPr/>
            <p:nvPr/>
          </p:nvCxnSpPr>
          <p:spPr>
            <a:xfrm flipH="1">
              <a:off x="4932040" y="4577184"/>
              <a:ext cx="50405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4C1F7150-268D-4FA4-81CB-4742F23EB0B8}"/>
                </a:ext>
              </a:extLst>
            </p:cNvPr>
            <p:cNvCxnSpPr/>
            <p:nvPr/>
          </p:nvCxnSpPr>
          <p:spPr>
            <a:xfrm flipH="1">
              <a:off x="5148064" y="4721200"/>
              <a:ext cx="28803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F3ED1735-EC7B-44EE-89DB-D3A700489F1E}"/>
                </a:ext>
              </a:extLst>
            </p:cNvPr>
            <p:cNvCxnSpPr/>
            <p:nvPr/>
          </p:nvCxnSpPr>
          <p:spPr>
            <a:xfrm flipH="1">
              <a:off x="3419872" y="3857104"/>
              <a:ext cx="180020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23E6B825-6143-4111-A0DA-BD805FA824CB}"/>
                </a:ext>
              </a:extLst>
            </p:cNvPr>
            <p:cNvCxnSpPr/>
            <p:nvPr/>
          </p:nvCxnSpPr>
          <p:spPr>
            <a:xfrm flipH="1">
              <a:off x="3419872" y="3857104"/>
              <a:ext cx="158417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32572478-FC2C-408E-8973-106BC809CA26}"/>
                </a:ext>
              </a:extLst>
            </p:cNvPr>
            <p:cNvCxnSpPr/>
            <p:nvPr/>
          </p:nvCxnSpPr>
          <p:spPr>
            <a:xfrm flipH="1">
              <a:off x="3419872" y="3857104"/>
              <a:ext cx="1296144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8C3E6832-1733-4962-B93F-784A2E5A6E90}"/>
                </a:ext>
              </a:extLst>
            </p:cNvPr>
            <p:cNvCxnSpPr>
              <a:stCxn id="34" idx="0"/>
              <a:endCxn id="34" idx="1"/>
            </p:cNvCxnSpPr>
            <p:nvPr/>
          </p:nvCxnSpPr>
          <p:spPr>
            <a:xfrm flipH="1">
              <a:off x="3419872" y="3872025"/>
              <a:ext cx="1008112" cy="54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73B8A726-7F4B-499C-A626-5E5582DB5E70}"/>
                </a:ext>
              </a:extLst>
            </p:cNvPr>
            <p:cNvCxnSpPr/>
            <p:nvPr/>
          </p:nvCxnSpPr>
          <p:spPr>
            <a:xfrm flipH="1">
              <a:off x="3419872" y="3857104"/>
              <a:ext cx="79208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B9528A0F-E35C-4FBD-8FEB-4E70935ED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1" y="3857104"/>
              <a:ext cx="597347" cy="32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FBEA85EF-BA61-48F4-96ED-24F8ED55B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72025"/>
              <a:ext cx="360040" cy="201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3E3D4BF2-B949-40AA-9F33-77F0340D5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1" y="3864564"/>
              <a:ext cx="188501" cy="122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236C41F0-DDAA-4B84-8679-1CEF27762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609" y="4836672"/>
              <a:ext cx="188501" cy="122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4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Kosten HSMs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4000€ bis zu 27000€ je nach Performance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Durchschnitt: 15500€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Fortgeschrittenere Modelle fangen bei 9000€ an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 err="1"/>
              <a:t>HSMaaS</a:t>
            </a:r>
            <a:r>
              <a:rPr lang="de-DE" sz="2000" dirty="0"/>
              <a:t> (HSM </a:t>
            </a:r>
            <a:r>
              <a:rPr lang="de-DE" sz="2000" dirty="0" err="1"/>
              <a:t>as</a:t>
            </a:r>
            <a:r>
              <a:rPr lang="de-DE" sz="2000" dirty="0"/>
              <a:t> a Service)</a:t>
            </a:r>
          </a:p>
        </p:txBody>
      </p:sp>
    </p:spTree>
    <p:extLst>
      <p:ext uri="{BB962C8B-B14F-4D97-AF65-F5344CB8AC3E}">
        <p14:creationId xmlns:p14="http://schemas.microsoft.com/office/powerpoint/2010/main" val="240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Standards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07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FIPS 140 – 2 (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ederal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nformation 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rocessing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tandards) 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NIST (</a:t>
            </a:r>
            <a:r>
              <a:rPr lang="de-DE" sz="2000" dirty="0">
                <a:solidFill>
                  <a:srgbClr val="00B1AC"/>
                </a:solidFill>
              </a:rPr>
              <a:t>N</a:t>
            </a:r>
            <a:r>
              <a:rPr lang="de-DE" sz="2000" dirty="0"/>
              <a:t>ational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nstitute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 and </a:t>
            </a:r>
            <a:r>
              <a:rPr lang="de-DE" sz="2000" dirty="0">
                <a:solidFill>
                  <a:srgbClr val="00B1AC"/>
                </a:solidFill>
              </a:rPr>
              <a:t>T</a:t>
            </a:r>
            <a:r>
              <a:rPr lang="de-DE" sz="2000" dirty="0"/>
              <a:t>echnology)</a:t>
            </a:r>
          </a:p>
          <a:p>
            <a:pPr marL="10668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4 Level mit ansteigenden Anforderungen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Common </a:t>
            </a:r>
            <a:r>
              <a:rPr lang="de-DE" sz="2000" dirty="0" err="1"/>
              <a:t>Criteria</a:t>
            </a:r>
            <a:r>
              <a:rPr lang="de-DE" sz="2000" dirty="0"/>
              <a:t> und PCI HSM (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ayment </a:t>
            </a:r>
            <a:r>
              <a:rPr lang="de-DE" sz="2000" dirty="0">
                <a:solidFill>
                  <a:srgbClr val="00B1AC"/>
                </a:solidFill>
              </a:rPr>
              <a:t>C</a:t>
            </a:r>
            <a:r>
              <a:rPr lang="de-DE" sz="2000" dirty="0"/>
              <a:t>ard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ndustry)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Neben physikalischer Sicherheit auch sichere Infrastruktur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Authentifizierung, Identifizierung, Rechte, etc.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Schutz der Serverräume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Verschlüsselte Kommunikation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Etc.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endParaRPr lang="de-DE" sz="18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5059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Standards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>
                <a:solidFill>
                  <a:srgbClr val="00B1AC"/>
                </a:solidFill>
              </a:rPr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9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Tx/>
              <a:buChar char="-"/>
            </a:pPr>
            <a:endParaRPr lang="de-DE" sz="2000" dirty="0"/>
          </a:p>
          <a:p>
            <a:pPr marL="342900" lvl="1" indent="-342900">
              <a:spcBef>
                <a:spcPts val="0"/>
              </a:spcBef>
              <a:buFontTx/>
              <a:buChar char="-"/>
            </a:pPr>
            <a:r>
              <a:rPr lang="de-DE" sz="2000" dirty="0"/>
              <a:t>Level erfordern Erfüllung aller Level darunter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Level 1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Mindestens ein korrekt implementierter kryptographischer Algorithmus</a:t>
            </a:r>
          </a:p>
          <a:p>
            <a:endParaRPr lang="de-DE" sz="2000" dirty="0"/>
          </a:p>
          <a:p>
            <a:r>
              <a:rPr lang="de-DE" sz="2000" b="1" dirty="0"/>
              <a:t>Level 2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Physikalische Angriffe müssen nachweisbar sein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Rollenbasierte Authentifizierung der Nutzer	</a:t>
            </a:r>
          </a:p>
          <a:p>
            <a:pPr marL="1066800" lvl="2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1066800" lvl="2" indent="-342900">
              <a:buFontTx/>
              <a:buChar char="-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813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680520"/>
          </a:xfrm>
        </p:spPr>
        <p:txBody>
          <a:bodyPr/>
          <a:lstStyle/>
          <a:p>
            <a:r>
              <a:rPr lang="de-DE" sz="2000" b="1" dirty="0"/>
              <a:t>Level 3</a:t>
            </a:r>
            <a:r>
              <a:rPr lang="de-DE" sz="2000" dirty="0"/>
              <a:t>: 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Schutz/Widerstand gegen Angriffe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Erkennung und Reaktion auf Angriffe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Identifizierung der Nutzer</a:t>
            </a:r>
            <a:endParaRPr lang="de-DE" sz="2000" b="1" dirty="0"/>
          </a:p>
          <a:p>
            <a:r>
              <a:rPr lang="de-DE" sz="2000" b="1" dirty="0"/>
              <a:t>Level 4</a:t>
            </a:r>
            <a:r>
              <a:rPr lang="de-DE" sz="2000" dirty="0"/>
              <a:t>: 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Schutz-Ummantelung des gesamten Moduls, die Angriffe erkennt und darauf reagiert</a:t>
            </a:r>
          </a:p>
          <a:p>
            <a:pPr marL="1066800" lvl="2" indent="-342900">
              <a:spcAft>
                <a:spcPts val="600"/>
              </a:spcAft>
              <a:buFontTx/>
              <a:buChar char="-"/>
            </a:pPr>
            <a:r>
              <a:rPr lang="de-DE" sz="2000" dirty="0"/>
              <a:t>Schutz vor Spannungen und Temperaturen außerhalb des normalen Betriebs (auch Angriffe)</a:t>
            </a:r>
          </a:p>
          <a:p>
            <a:pPr marL="1066800" lvl="2" indent="-342900">
              <a:buFontTx/>
              <a:buChar char="-"/>
            </a:pPr>
            <a:r>
              <a:rPr lang="de-DE" sz="2000" dirty="0"/>
              <a:t>Nutzung in ungesicherter Umgebung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Standard HSMs -&gt; Level 3, fortgeschrittene Modelle -&gt; Level 4</a:t>
            </a:r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pPr lvl="2" indent="0">
              <a:buNone/>
            </a:pPr>
            <a:endParaRPr lang="de-DE" sz="100" dirty="0"/>
          </a:p>
          <a:p>
            <a:pPr lvl="2" indent="0">
              <a:buNone/>
            </a:pPr>
            <a:r>
              <a:rPr lang="de-DE" sz="100" dirty="0"/>
              <a:t>	</a:t>
            </a:r>
          </a:p>
          <a:p>
            <a:pPr lvl="2" indent="0">
              <a:buNone/>
            </a:pPr>
            <a:r>
              <a:rPr lang="de-DE" sz="1800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8651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7544" y="126876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611560" y="1556792"/>
            <a:ext cx="6552728" cy="455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>
                <a:solidFill>
                  <a:srgbClr val="00B1AC"/>
                </a:solidFill>
              </a:rPr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4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ist ein passiver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passiver Angriff: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 nicht.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Kombiniert (meist) Informationen aus Analyse und Ablauf.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gut zum Abhören genutzt werden.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Banken</a:t>
            </a:r>
          </a:p>
          <a:p>
            <a:endParaRPr lang="de-DE" sz="2000" b="1" dirty="0"/>
          </a:p>
          <a:p>
            <a:pPr marL="342900" indent="-342900">
              <a:buFontTx/>
              <a:buChar char="-"/>
            </a:pPr>
            <a:r>
              <a:rPr lang="de-DE" sz="2000" dirty="0"/>
              <a:t>Kontrolle der PIN Eingabe (Geldautomaten, etc.)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Überprüfung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Kredit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-/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Debitkarten-Transaktionen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durch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Kontrolle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der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Sicherheitscodes</a:t>
            </a:r>
            <a:endParaRPr lang="en-US" sz="20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Zertifizierungsstellen</a:t>
            </a:r>
            <a:r>
              <a:rPr lang="en-US" sz="2000" b="1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z.B.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X.509 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Zertifikaten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Generieren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Speichern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und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Verwalten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asymmetrischen</a:t>
            </a:r>
            <a:r>
              <a:rPr lang="en-US" sz="20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Schlüsselpaaren</a:t>
            </a:r>
            <a:endParaRPr lang="en-US" sz="20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4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weitere Bereiche</a:t>
            </a:r>
          </a:p>
        </p:txBody>
      </p:sp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E38690A-3E1F-4182-8F83-F1DAA108D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224470" cy="2376264"/>
          </a:xfrm>
          <a:prstGeom prst="rect">
            <a:avLst/>
          </a:prstGeom>
        </p:spPr>
      </p:pic>
      <p:pic>
        <p:nvPicPr>
          <p:cNvPr id="10" name="Grafik 9" descr="Ein Bild, das Himmel, Gras, draußen, Hügel enthält.&#10;&#10;Automatisch generierte Beschreibung">
            <a:extLst>
              <a:ext uri="{FF2B5EF4-FFF2-40B4-BE49-F238E27FC236}">
                <a16:creationId xmlns:a16="http://schemas.microsoft.com/office/drawing/2014/main" id="{4B62DE1D-3788-475D-8C5F-59B0E96A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4224471" cy="2376265"/>
          </a:xfrm>
          <a:prstGeom prst="rect">
            <a:avLst/>
          </a:prstGeom>
        </p:spPr>
      </p:pic>
      <p:pic>
        <p:nvPicPr>
          <p:cNvPr id="14" name="Grafik 13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194ACF45-7D0F-4728-BDDC-03F488ECCA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1268760"/>
            <a:ext cx="4224472" cy="2376265"/>
          </a:xfrm>
          <a:prstGeom prst="rect">
            <a:avLst/>
          </a:prstGeom>
        </p:spPr>
      </p:pic>
      <p:pic>
        <p:nvPicPr>
          <p:cNvPr id="18" name="Grafik 17" descr="Ein Bild, das Nacht enthält.&#10;&#10;Automatisch generierte Beschreibung">
            <a:extLst>
              <a:ext uri="{FF2B5EF4-FFF2-40B4-BE49-F238E27FC236}">
                <a16:creationId xmlns:a16="http://schemas.microsoft.com/office/drawing/2014/main" id="{EBB00E4B-95F7-4623-A7EC-D03E039B1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3789040"/>
            <a:ext cx="422447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9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8CC-0A52-254C-B281-1B6D70C1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für beide Teile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0E2D-CB5F-5C48-964B-EB7525DC4C57}"/>
              </a:ext>
            </a:extLst>
          </p:cNvPr>
          <p:cNvSpPr txBox="1"/>
          <p:nvPr/>
        </p:nvSpPr>
        <p:spPr>
          <a:xfrm>
            <a:off x="288000" y="1268760"/>
            <a:ext cx="806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Wissen:</a:t>
            </a:r>
            <a:endParaRPr lang="en-GB" sz="1200" dirty="0">
              <a:hlinkClick r:id="rId2"/>
            </a:endParaRPr>
          </a:p>
          <a:p>
            <a:r>
              <a:rPr lang="en-GB" sz="1200" dirty="0">
                <a:hlinkClick r:id="rId2"/>
              </a:rPr>
              <a:t>https://de.wikipedia.org/wiki/Seitenkanalattacke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https://github.com/phonchi/awesome-side-channel-attack#side-channel-attack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https://circuitcellar.com/research-design-hub/electromagnetic-fault-injection/</a:t>
            </a:r>
            <a:br>
              <a:rPr lang="en-GB" sz="1200" dirty="0"/>
            </a:br>
            <a:r>
              <a:rPr lang="en-GB" sz="1200" dirty="0">
                <a:hlinkClick r:id="rId5"/>
              </a:rPr>
              <a:t>https://de.wikipedia.org/wiki/Spectre_(Sicherheitsl%C3%BCcke)</a:t>
            </a:r>
            <a:br>
              <a:rPr lang="en-GB" sz="1200" dirty="0"/>
            </a:br>
            <a:r>
              <a:rPr lang="en-GB" sz="1200" dirty="0">
                <a:hlinkClick r:id="rId6"/>
              </a:rPr>
              <a:t>https://blog.f-secure.com/cold-boot-attacks/</a:t>
            </a:r>
            <a:endParaRPr lang="en-GB" sz="1200" dirty="0"/>
          </a:p>
          <a:p>
            <a:r>
              <a:rPr lang="en-GB" sz="1200" dirty="0">
                <a:hlinkClick r:id="rId7"/>
              </a:rPr>
              <a:t>https://www.nsideattacklogic.de/van-eck-phreaking-und-moegliche-schutzmassnahmen/</a:t>
            </a:r>
            <a:br>
              <a:rPr lang="en-GB" sz="1200" dirty="0"/>
            </a:br>
            <a:r>
              <a:rPr lang="en-GB" sz="1200" dirty="0">
                <a:hlinkClick r:id="rId8"/>
              </a:rPr>
              <a:t>https://de.wikipedia.org/wiki/Kaltstartattacke</a:t>
            </a:r>
            <a:br>
              <a:rPr lang="en-GB" sz="1200" dirty="0"/>
            </a:br>
            <a:r>
              <a:rPr lang="en-GB" sz="1200" dirty="0">
                <a:hlinkClick r:id="rId9"/>
              </a:rPr>
              <a:t>https://de.wikipedia.org/wiki/Van-Eck-Phreaking</a:t>
            </a:r>
            <a:br>
              <a:rPr lang="en-GB" sz="1200" dirty="0"/>
            </a:br>
            <a:r>
              <a:rPr lang="en-GB" sz="1200" dirty="0">
                <a:hlinkClick r:id="rId10"/>
              </a:rPr>
              <a:t>https://www.heise.de/security/meldung/l-f-Hackerin-demonstiert-Van-Eck-Phreaking-trotz-HDMI-4123699.html</a:t>
            </a:r>
            <a:br>
              <a:rPr lang="en-GB" sz="1200" dirty="0"/>
            </a:br>
            <a:r>
              <a:rPr lang="en-GB" sz="1200" dirty="0">
                <a:hlinkClick r:id="rId11"/>
              </a:rPr>
              <a:t>http://www.cs.tau.ac.il/~tromer/acoustic/</a:t>
            </a:r>
            <a:br>
              <a:rPr lang="en-GB" sz="1200" dirty="0"/>
            </a:br>
            <a:r>
              <a:rPr lang="en-GB" sz="1200" dirty="0">
                <a:hlinkClick r:id="rId12"/>
              </a:rPr>
              <a:t>https://www.bsi.bund.de/DE/Themen/Unternehmen-und-Organisationen/Informationen-und-Empfehlungen/Kryptografie/Seitenkanalresistenz/seitenkanalresistenz_node.html</a:t>
            </a:r>
            <a:br>
              <a:rPr lang="en-GB" sz="1200" dirty="0"/>
            </a:br>
            <a:r>
              <a:rPr lang="en-GB" sz="1200" dirty="0">
                <a:hlinkClick r:id="rId13"/>
              </a:rPr>
              <a:t>https://www.security-insider.de/was-ist-ein-hardware-sicherheitsmodul-hsm-a-727090/</a:t>
            </a:r>
            <a:br>
              <a:rPr lang="en-GB" sz="1200" dirty="0"/>
            </a:br>
            <a:r>
              <a:rPr lang="en-GB" sz="1200" dirty="0">
                <a:hlinkClick r:id="rId14"/>
              </a:rPr>
              <a:t>https://nvlpubs.nist.gov/nistpubs/FIPS/NIST.FIPS.140-2.pdf</a:t>
            </a:r>
            <a:br>
              <a:rPr lang="en-GB" sz="1200" dirty="0"/>
            </a:br>
            <a:r>
              <a:rPr lang="en-GB" sz="1200" dirty="0">
                <a:hlinkClick r:id="rId15"/>
              </a:rPr>
              <a:t>https://application.wiley-vch.de/HSM_for_Dummies_html/page_1.html</a:t>
            </a:r>
            <a:br>
              <a:rPr lang="en-GB" sz="1200" dirty="0"/>
            </a:br>
            <a:r>
              <a:rPr lang="en-GB" sz="1200" dirty="0">
                <a:hlinkClick r:id="rId16"/>
              </a:rPr>
              <a:t>https://en.wikipedia.org/wiki/Hardware_security_module</a:t>
            </a:r>
            <a:br>
              <a:rPr lang="en-GB" sz="1200" dirty="0"/>
            </a:br>
            <a:r>
              <a:rPr lang="en-GB" sz="1200" dirty="0">
                <a:hlinkClick r:id="rId17"/>
              </a:rPr>
              <a:t>https://en.wikipedia.org/wiki/Zeroisation</a:t>
            </a:r>
            <a:endParaRPr lang="en-GB" sz="1200" dirty="0"/>
          </a:p>
          <a:p>
            <a:r>
              <a:rPr lang="en-GB" sz="1200" dirty="0">
                <a:hlinkClick r:id="rId18"/>
              </a:rPr>
              <a:t>https://ras51.informatik.uni-stuttgart.de/cosade19/cosade15/presentations/session6_b.pdf</a:t>
            </a:r>
            <a:endParaRPr lang="en-GB" sz="1200" dirty="0"/>
          </a:p>
          <a:p>
            <a:r>
              <a:rPr lang="en-GB" sz="1200" dirty="0">
                <a:hlinkClick r:id="rId19"/>
              </a:rPr>
              <a:t>https://store.newae.com/chipshouter-kit/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Comic und </a:t>
            </a:r>
            <a:r>
              <a:rPr lang="en-GB" sz="1200" dirty="0" err="1"/>
              <a:t>Grafiken</a:t>
            </a:r>
            <a:r>
              <a:rPr lang="en-GB" sz="1200" dirty="0"/>
              <a:t>:</a:t>
            </a:r>
          </a:p>
          <a:p>
            <a:r>
              <a:rPr lang="en-GB" sz="1200" dirty="0">
                <a:hlinkClick r:id="rId20"/>
              </a:rPr>
              <a:t>https://www.simplethread.com/great-scott-timing-attack-demo/</a:t>
            </a:r>
            <a:endParaRPr lang="en-GB" sz="1200" dirty="0"/>
          </a:p>
          <a:p>
            <a:r>
              <a:rPr lang="en-GB" sz="1200" dirty="0">
                <a:hlinkClick r:id="rId21"/>
              </a:rPr>
              <a:t>https://anysilicon.com/side-channel-attacks-differential-power-analysis-dpa-simple-power-analysis-spa-works/</a:t>
            </a:r>
            <a:endParaRPr lang="en-GB" sz="1200" dirty="0"/>
          </a:p>
          <a:p>
            <a:r>
              <a:rPr lang="de-DE" sz="1200" b="0" i="0" u="none" strike="noStrike" dirty="0">
                <a:effectLst/>
                <a:latin typeface="Whitney"/>
                <a:hlinkClick r:id="rId22" tooltip="https://www.utimaco.com/de/loesungen/branchen"/>
              </a:rPr>
              <a:t>https://www.utimaco.com/de/loesungen/branchen</a:t>
            </a:r>
            <a:endParaRPr lang="de-DE" sz="1200" b="0" i="0" u="none" strike="noStrike" dirty="0">
              <a:effectLst/>
              <a:latin typeface="Whitney"/>
            </a:endParaRPr>
          </a:p>
          <a:p>
            <a:r>
              <a:rPr lang="de-DE" sz="1200" dirty="0"/>
              <a:t>https://en.wikipedia.org/wiki/Hardware_security_module</a:t>
            </a:r>
          </a:p>
        </p:txBody>
      </p:sp>
    </p:spTree>
    <p:extLst>
      <p:ext uri="{BB962C8B-B14F-4D97-AF65-F5344CB8AC3E}">
        <p14:creationId xmlns:p14="http://schemas.microsoft.com/office/powerpoint/2010/main" val="3561888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Seitenkanalangriffe und </a:t>
            </a:r>
            <a:br>
              <a:rPr lang="de-DE" dirty="0"/>
            </a:br>
            <a:r>
              <a:rPr lang="de-DE" dirty="0"/>
              <a:t>Hardware Security Modules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88840"/>
            <a:ext cx="8064000" cy="2016224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Vielen Dank für eure Aufmerksamkeit</a:t>
            </a:r>
          </a:p>
          <a:p>
            <a:endParaRPr lang="de-DE" sz="3200" dirty="0">
              <a:solidFill>
                <a:srgbClr val="00B1AC"/>
              </a:solidFill>
            </a:endParaRPr>
          </a:p>
          <a:p>
            <a:r>
              <a:rPr lang="de-DE" sz="2400" dirty="0"/>
              <a:t>Gibt es noch Fragen ?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42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www.fh-aachen.de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Mick Dahlhaus &amp; Daniel Bachmann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Elektrotechnik und Informationstechnik |  WWW.FH-AACHEN.DE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711260" y="2196693"/>
            <a:ext cx="7173107" cy="44351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000" dirty="0"/>
              <a:t>Passive Angriffe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</a:t>
            </a:r>
            <a:r>
              <a:rPr lang="de-DE" altLang="de-DE" sz="1600" dirty="0">
                <a:solidFill>
                  <a:srgbClr val="00B1AC"/>
                </a:solidFill>
              </a:rPr>
              <a:t>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7) Bug </a:t>
            </a:r>
            <a:r>
              <a:rPr lang="de-DE" altLang="de-DE" sz="1600" dirty="0" err="1"/>
              <a:t>Attack</a:t>
            </a:r>
            <a:r>
              <a:rPr lang="de-DE" altLang="de-DE" sz="1600" dirty="0"/>
              <a:t>	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/>
              <a:t>- 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677498" y="15567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379125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SPA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/>
              <a:t>Was ist eine </a:t>
            </a:r>
            <a:r>
              <a:rPr lang="de-DE" sz="3200" b="1" dirty="0">
                <a:solidFill>
                  <a:srgbClr val="00B1AC"/>
                </a:solidFill>
              </a:rPr>
              <a:t>S</a:t>
            </a:r>
            <a:r>
              <a:rPr lang="de-DE" sz="3200" dirty="0"/>
              <a:t>imple </a:t>
            </a:r>
            <a:r>
              <a:rPr lang="de-DE" sz="3200" b="1" dirty="0">
                <a:solidFill>
                  <a:srgbClr val="00B1AC"/>
                </a:solidFill>
              </a:rPr>
              <a:t>P</a:t>
            </a:r>
            <a:r>
              <a:rPr lang="de-DE" sz="3200" dirty="0"/>
              <a:t>ower </a:t>
            </a:r>
            <a:r>
              <a:rPr lang="de-DE" sz="3200" b="1" dirty="0">
                <a:solidFill>
                  <a:srgbClr val="00B1AC"/>
                </a:solidFill>
              </a:rPr>
              <a:t>A</a:t>
            </a:r>
            <a:r>
              <a:rPr lang="de-DE" sz="3200" dirty="0"/>
              <a:t>nalysis ?</a:t>
            </a:r>
            <a:endParaRPr lang="de-DE" sz="3200" dirty="0">
              <a:solidFill>
                <a:srgbClr val="00B1AC"/>
              </a:solidFill>
            </a:endParaRPr>
          </a:p>
          <a:p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C55DFA6-AEFF-9348-A855-7F173F58F5EB}"/>
              </a:ext>
            </a:extLst>
          </p:cNvPr>
          <p:cNvSpPr txBox="1">
            <a:spLocks/>
          </p:cNvSpPr>
          <p:nvPr/>
        </p:nvSpPr>
        <p:spPr bwMode="auto">
          <a:xfrm>
            <a:off x="467544" y="2589971"/>
            <a:ext cx="8064000" cy="19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4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tx2"/>
                </a:solidFill>
              </a:rPr>
              <a:t>Analyse des Energieverbrauches.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Beispiel an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r>
              <a:rPr lang="de-DE" sz="2000" dirty="0">
                <a:solidFill>
                  <a:schemeClr val="tx2"/>
                </a:solidFill>
              </a:rPr>
              <a:t> bei RSA: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en-GB" sz="1800" b="1" i="1" dirty="0"/>
              <a:t>		</a:t>
            </a:r>
            <a:r>
              <a:rPr lang="en-GB" sz="2000" b="1" i="1" dirty="0"/>
              <a:t>m </a:t>
            </a:r>
            <a:r>
              <a:rPr lang="en-GB" sz="2000" b="1" dirty="0"/>
              <a:t>= c</a:t>
            </a:r>
            <a:r>
              <a:rPr lang="en-GB" sz="2000" b="1" i="1" baseline="30000" dirty="0"/>
              <a:t>d </a:t>
            </a:r>
            <a:r>
              <a:rPr lang="en-GB" sz="2000" b="1" i="1" dirty="0"/>
              <a:t> </a:t>
            </a:r>
            <a:r>
              <a:rPr lang="en-GB" sz="2000" b="1" dirty="0"/>
              <a:t>mod </a:t>
            </a:r>
            <a:r>
              <a:rPr lang="en-GB" sz="2000" b="1" i="1" dirty="0"/>
              <a:t>n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Exponent </a:t>
            </a:r>
            <a:r>
              <a:rPr lang="de-DE" sz="2000" b="1" i="1" dirty="0">
                <a:solidFill>
                  <a:schemeClr val="tx2"/>
                </a:solidFill>
              </a:rPr>
              <a:t>d</a:t>
            </a:r>
            <a:r>
              <a:rPr lang="de-DE" sz="2000" dirty="0">
                <a:solidFill>
                  <a:schemeClr val="tx2"/>
                </a:solidFill>
              </a:rPr>
              <a:t> wird als Binärzahl interpretiert.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1 = Square-</a:t>
            </a:r>
            <a:r>
              <a:rPr lang="de-DE" sz="2000" dirty="0" err="1">
                <a:solidFill>
                  <a:schemeClr val="tx2"/>
                </a:solidFill>
              </a:rPr>
              <a:t>and</a:t>
            </a:r>
            <a:r>
              <a:rPr lang="de-DE" sz="2000" dirty="0">
                <a:solidFill>
                  <a:schemeClr val="tx2"/>
                </a:solidFill>
              </a:rPr>
              <a:t>-</a:t>
            </a:r>
            <a:r>
              <a:rPr lang="de-DE" sz="2000" dirty="0" err="1">
                <a:solidFill>
                  <a:schemeClr val="tx2"/>
                </a:solidFill>
              </a:rPr>
              <a:t>multiply</a:t>
            </a:r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		0 = Square</a:t>
            </a:r>
          </a:p>
          <a:p>
            <a:endParaRPr lang="de-DE" sz="2000" dirty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tx2"/>
                </a:solidFill>
              </a:rPr>
              <a:t> </a:t>
            </a:r>
          </a:p>
          <a:p>
            <a:endParaRPr lang="de-DE" sz="32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SPA</a:t>
            </a:r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01E0-63C4-1F42-B09C-45368119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9" y="1844824"/>
            <a:ext cx="6696744" cy="17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8B464E-B64D-DA48-BD8B-14B545F033E3}"/>
              </a:ext>
            </a:extLst>
          </p:cNvPr>
          <p:cNvSpPr/>
          <p:nvPr/>
        </p:nvSpPr>
        <p:spPr>
          <a:xfrm>
            <a:off x="1003259" y="1700808"/>
            <a:ext cx="658438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898AD-887F-CD4D-B6D7-72045DE0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12444"/>
            <a:ext cx="6616046" cy="20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520A5-94D6-2D4C-ADED-92BFBEB8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53293"/>
            <a:ext cx="288032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F4416-5CCC-F340-87F5-83A3CA38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189" y="3989534"/>
            <a:ext cx="288032" cy="17543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E9D38-54EC-1946-AA2D-9884B7D87765}"/>
              </a:ext>
            </a:extLst>
          </p:cNvPr>
          <p:cNvCxnSpPr>
            <a:cxnSpLocks/>
          </p:cNvCxnSpPr>
          <p:nvPr/>
        </p:nvCxnSpPr>
        <p:spPr>
          <a:xfrm>
            <a:off x="1043608" y="3933056"/>
            <a:ext cx="4680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F8749-047F-364A-B4B5-CE517F276942}"/>
              </a:ext>
            </a:extLst>
          </p:cNvPr>
          <p:cNvCxnSpPr>
            <a:cxnSpLocks/>
          </p:cNvCxnSpPr>
          <p:nvPr/>
        </p:nvCxnSpPr>
        <p:spPr>
          <a:xfrm>
            <a:off x="1043608" y="4365104"/>
            <a:ext cx="4680520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4B29A31-0B50-4B43-83ED-EBECC69B3E3C}"/>
              </a:ext>
            </a:extLst>
          </p:cNvPr>
          <p:cNvSpPr/>
          <p:nvPr/>
        </p:nvSpPr>
        <p:spPr>
          <a:xfrm>
            <a:off x="5868144" y="4002213"/>
            <a:ext cx="72008" cy="2881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47C31-7231-0145-8216-3E77185D36E2}"/>
              </a:ext>
            </a:extLst>
          </p:cNvPr>
          <p:cNvSpPr txBox="1"/>
          <p:nvPr/>
        </p:nvSpPr>
        <p:spPr>
          <a:xfrm>
            <a:off x="6012160" y="3823103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Unterschied im </a:t>
            </a:r>
            <a:r>
              <a:rPr lang="de-DE" sz="2000" dirty="0" err="1"/>
              <a:t>Powerpeek</a:t>
            </a:r>
            <a:endParaRPr lang="de-D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BF543-D7A9-6649-AA0A-BCCE6F40F9C9}"/>
              </a:ext>
            </a:extLst>
          </p:cNvPr>
          <p:cNvSpPr txBox="1"/>
          <p:nvPr/>
        </p:nvSpPr>
        <p:spPr>
          <a:xfrm>
            <a:off x="3059832" y="5432505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Multiply</a:t>
            </a:r>
            <a:r>
              <a:rPr lang="de-DE" sz="2000" dirty="0"/>
              <a:t> Operation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153C7-AEBE-1B46-8954-954B865F8DFF}"/>
              </a:ext>
            </a:extLst>
          </p:cNvPr>
          <p:cNvSpPr txBox="1"/>
          <p:nvPr/>
        </p:nvSpPr>
        <p:spPr>
          <a:xfrm>
            <a:off x="893763" y="5420694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Square Operation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34BC81-6E6B-2546-83EF-8918219F0483}"/>
              </a:ext>
            </a:extLst>
          </p:cNvPr>
          <p:cNvSpPr/>
          <p:nvPr/>
        </p:nvSpPr>
        <p:spPr>
          <a:xfrm>
            <a:off x="827584" y="2276872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2399</Words>
  <Application>Microsoft Macintosh PowerPoint</Application>
  <PresentationFormat>On-screen Show (4:3)</PresentationFormat>
  <Paragraphs>741</Paragraphs>
  <Slides>64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Verdana</vt:lpstr>
      <vt:lpstr>Whitney</vt:lpstr>
      <vt:lpstr>Wingdings</vt:lpstr>
      <vt:lpstr>Vorlage_Powerpoint_2010</vt:lpstr>
      <vt:lpstr>Seitenkanalangriffe &amp; Hardware Security Modules  </vt:lpstr>
      <vt:lpstr>Aufteilung</vt:lpstr>
      <vt:lpstr>Inhaltsverzeichnis</vt:lpstr>
      <vt:lpstr>Seitenkanalangriffe</vt:lpstr>
      <vt:lpstr>Inhaltsverzeichnis</vt:lpstr>
      <vt:lpstr>Passive Angriffe</vt:lpstr>
      <vt:lpstr>Inhaltsverzeichnis</vt:lpstr>
      <vt:lpstr>Passive Angriffe SPA</vt:lpstr>
      <vt:lpstr>Passive Angriffe SPA</vt:lpstr>
      <vt:lpstr>Inhaltsverzeichnis</vt:lpstr>
      <vt:lpstr>Passive Angriffe DPA</vt:lpstr>
      <vt:lpstr>Inhaltsverzeichnis</vt:lpstr>
      <vt:lpstr>Passive Angriffe Sound Analysis</vt:lpstr>
      <vt:lpstr>Inhaltsverzeichnis</vt:lpstr>
      <vt:lpstr>Passive Angriffe Timing Attack</vt:lpstr>
      <vt:lpstr>Inhaltsverzeichnis</vt:lpstr>
      <vt:lpstr>Passive Angriffe Van-Eck-Phreaking</vt:lpstr>
      <vt:lpstr>Inhaltsverzeichnis</vt:lpstr>
      <vt:lpstr>Passive Angriffe Shared Memory Attack</vt:lpstr>
      <vt:lpstr>Passive Angriffe Shared Memory Attack</vt:lpstr>
      <vt:lpstr>Inhaltsverzeichnis</vt:lpstr>
      <vt:lpstr>Passive Angriffe Bug Attack</vt:lpstr>
      <vt:lpstr>Inhaltsverzeichnis</vt:lpstr>
      <vt:lpstr>Aktive Angriffe</vt:lpstr>
      <vt:lpstr>Inhaltsverzeichnis</vt:lpstr>
      <vt:lpstr>Aktive Angriffe DFA</vt:lpstr>
      <vt:lpstr>Inhaltsverzeichnis</vt:lpstr>
      <vt:lpstr>Aktive Angriffe EMFI</vt:lpstr>
      <vt:lpstr>Inhaltsverzeichnis</vt:lpstr>
      <vt:lpstr>Aktive Angriffe Cold Boot Attack</vt:lpstr>
      <vt:lpstr>Seitenkanalangriffe </vt:lpstr>
      <vt:lpstr>Hardware Security Modules</vt:lpstr>
      <vt:lpstr>Inhaltsverzeichnis</vt:lpstr>
      <vt:lpstr>Einleitung Was ist ein Hardware Security Module?</vt:lpstr>
      <vt:lpstr>Inhaltsverzeichnis</vt:lpstr>
      <vt:lpstr>Einleitung Funktionen</vt:lpstr>
      <vt:lpstr>Inhaltsverzeichnis</vt:lpstr>
      <vt:lpstr>Einleitung Geschichte</vt:lpstr>
      <vt:lpstr>Inhaltsverzeichnis</vt:lpstr>
      <vt:lpstr>Einleitung Formen</vt:lpstr>
      <vt:lpstr>Inhaltsverzeichnis</vt:lpstr>
      <vt:lpstr>Physikalische Sicherheit Power Analysis</vt:lpstr>
      <vt:lpstr>Physikalische Sicherheit Power Analysis &amp; Timing Attack</vt:lpstr>
      <vt:lpstr>Physikalische Sicherheit Power Analysis &amp; Timing Attack</vt:lpstr>
      <vt:lpstr>Physikalische Sicherheit Power Analysis &amp; Timing Attack</vt:lpstr>
      <vt:lpstr>Inhaltsverzeichnis</vt:lpstr>
      <vt:lpstr>Physikalische Sicherheit Cold Boot Attack</vt:lpstr>
      <vt:lpstr>Inhaltsverzeichnis</vt:lpstr>
      <vt:lpstr>Physikalische Sicherheit Physischer Angriff</vt:lpstr>
      <vt:lpstr>Physikalische Sicherheit Physischer Zugang</vt:lpstr>
      <vt:lpstr>Physikalische Sicherheit Physischer Zugang</vt:lpstr>
      <vt:lpstr>Physikalische Sicherheit Physischer Zugang</vt:lpstr>
      <vt:lpstr>Kosten HSMs </vt:lpstr>
      <vt:lpstr>Inhaltsverzeichnis</vt:lpstr>
      <vt:lpstr>Standards</vt:lpstr>
      <vt:lpstr>Inhaltsverzeichnis</vt:lpstr>
      <vt:lpstr>Standards FIPS</vt:lpstr>
      <vt:lpstr>Standards FIPS</vt:lpstr>
      <vt:lpstr>Inhaltsverzeichnis</vt:lpstr>
      <vt:lpstr>Anwendungsbereiche </vt:lpstr>
      <vt:lpstr>Anwendungsbereiche weitere Bereiche</vt:lpstr>
      <vt:lpstr>Quellen für beide Teile</vt:lpstr>
      <vt:lpstr>Seitenkanalangriffe und  Hardware Security Modules </vt:lpstr>
      <vt:lpstr>FH Aachen   www.fh-aachen.de  Mick Dahlhaus &amp; Daniel Bachmann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Mick dahlhaus</cp:lastModifiedBy>
  <cp:revision>25</cp:revision>
  <dcterms:created xsi:type="dcterms:W3CDTF">2022-01-12T11:40:56Z</dcterms:created>
  <dcterms:modified xsi:type="dcterms:W3CDTF">2022-01-17T11:48:12Z</dcterms:modified>
</cp:coreProperties>
</file>