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7"/>
  </p:notesMasterIdLst>
  <p:handoutMasterIdLst>
    <p:handoutMasterId r:id="rId28"/>
  </p:handoutMasterIdLst>
  <p:sldIdLst>
    <p:sldId id="278" r:id="rId2"/>
    <p:sldId id="283" r:id="rId3"/>
    <p:sldId id="279" r:id="rId4"/>
    <p:sldId id="280" r:id="rId5"/>
    <p:sldId id="281" r:id="rId6"/>
    <p:sldId id="282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301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258" r:id="rId26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39" autoAdjust="0"/>
    <p:restoredTop sz="96327" autoAdjust="0"/>
  </p:normalViewPr>
  <p:slideViewPr>
    <p:cSldViewPr>
      <p:cViewPr varScale="1">
        <p:scale>
          <a:sx n="112" d="100"/>
          <a:sy n="112" d="100"/>
        </p:scale>
        <p:origin x="193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482F5-A83D-4200-BB6A-88D213B2C3B2}" type="datetimeFigureOut">
              <a:rPr lang="de-DE"/>
              <a:pPr>
                <a:defRPr/>
              </a:pPr>
              <a:t>14.01.2022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1E754-C66F-43B3-B227-2B269D66F7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6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0F6197-6DB9-4EDB-82E0-261E630822D9}" type="datetimeFigureOut">
              <a:rPr lang="de-DE"/>
              <a:pPr>
                <a:defRPr/>
              </a:pPr>
              <a:t>14.01.2022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0E8B08-72E8-4E49-A194-6FC03B41BF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5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36594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23897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785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7346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26A7F1-0133-4B6D-B64E-78406E14DC8C}" type="slidenum">
              <a:rPr lang="de-DE" altLang="de-DE" smtClean="0"/>
              <a:pPr eaLnBrk="1" hangingPunct="1"/>
              <a:t>25</a:t>
            </a:fld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2D1084BD-6262-4A22-BBB7-9ABD029A916E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14.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5AA2B3AE-1895-45C1-9F88-89FE24281A0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AA97D40F-9F3F-4063-9F86-F11BB4DC706F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14.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8E565612-6B0B-47BA-9A27-C8BC7F68E94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D5CBDA69-A35E-4381-A39D-912C25275E56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14.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88CE292B-5762-4A23-A5B2-BDABB31B2F42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XXXXXXXXXXXXXXXXXXXXXXXXXXXXX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0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450F466-BBF2-4633-9154-1500CA4C57E8}" type="datetime4">
              <a:rPr lang="de-DE"/>
              <a:pPr>
                <a:defRPr/>
              </a:pPr>
              <a:t>14. Januar 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© FH AACHEN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UNIVERSITY OF APPLIED SCIENCES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B3D03B-BD96-4A58-BB17-B7BDB6FC5D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C3A4D-77F2-4911-97FE-6AB4F7228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838" y="2519807"/>
            <a:ext cx="8064000" cy="2520000"/>
          </a:xfrm>
        </p:spPr>
        <p:txBody>
          <a:bodyPr/>
          <a:lstStyle/>
          <a:p>
            <a:r>
              <a:rPr lang="de-DE" sz="4600" dirty="0"/>
              <a:t>Hardware Security Modules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AFE9FC-8639-4F6D-B129-05F9F1ACD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08FD1D-5FB1-418C-B75B-140204236A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solidFill>
                  <a:prstClr val="black"/>
                </a:solidFill>
              </a:rPr>
              <a:t>© FH AACHEN </a:t>
            </a:r>
            <a:r>
              <a:rPr lang="de-DE" altLang="de-DE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76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Timing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Kryptographische Verfahren sind in der Firmware so implementiert, dass Rechenoperationen eine konstante Dauer haben</a:t>
            </a:r>
          </a:p>
          <a:p>
            <a:pPr marL="342900" lvl="1" indent="-342900">
              <a:buFontTx/>
              <a:buChar char="-"/>
            </a:pPr>
            <a:r>
              <a:rPr lang="de-DE" sz="1800" dirty="0"/>
              <a:t>Bsp. RSA: Falls nur eine „</a:t>
            </a:r>
            <a:r>
              <a:rPr lang="de-DE" sz="1800" dirty="0" err="1"/>
              <a:t>square</a:t>
            </a:r>
            <a:r>
              <a:rPr lang="de-DE" sz="1800" dirty="0"/>
              <a:t>“ Berechnung gemacht wird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Kurzes Timeout, nachdem Berechnung fertig ist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„</a:t>
            </a:r>
            <a:r>
              <a:rPr lang="de-DE" sz="1800" dirty="0" err="1"/>
              <a:t>square</a:t>
            </a:r>
            <a:r>
              <a:rPr lang="de-DE" sz="1800" dirty="0"/>
              <a:t>“ benötigt genauso viel Rechenzeit wie „</a:t>
            </a:r>
            <a:r>
              <a:rPr lang="de-DE" sz="1800" dirty="0" err="1"/>
              <a:t>square</a:t>
            </a:r>
            <a:r>
              <a:rPr lang="de-DE" sz="1800" dirty="0"/>
              <a:t> and </a:t>
            </a:r>
            <a:r>
              <a:rPr lang="de-DE" sz="1800" dirty="0" err="1"/>
              <a:t>multiply</a:t>
            </a:r>
            <a:r>
              <a:rPr lang="de-DE" sz="1800" dirty="0"/>
              <a:t>“</a:t>
            </a:r>
          </a:p>
          <a:p>
            <a:pPr marL="342900" lvl="1" indent="-342900">
              <a:buFontTx/>
              <a:buChar char="-"/>
            </a:pPr>
            <a:r>
              <a:rPr lang="de-DE" sz="1800" dirty="0"/>
              <a:t>Keine Rückschlüsse auf verwendete Schlüssel möglich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14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Cold Boot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Temperatur des HSMs wird durchgehend gemessen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Fällt die Temperatur unter einen bestimmten Wert, kommt es zu einer </a:t>
            </a:r>
            <a:r>
              <a:rPr lang="de-DE" sz="1800" b="1" dirty="0"/>
              <a:t>Nullstellung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 err="1"/>
              <a:t>Def</a:t>
            </a:r>
            <a:r>
              <a:rPr lang="de-DE" sz="1800" dirty="0"/>
              <a:t>. Nullstellung (engl. „</a:t>
            </a:r>
            <a:r>
              <a:rPr lang="de-DE" sz="1800" dirty="0" err="1"/>
              <a:t>Zeroisation</a:t>
            </a:r>
            <a:r>
              <a:rPr lang="de-DE" sz="1800" dirty="0"/>
              <a:t>“): Löschen von sensiblen Parametern (z.B. Schlüssel) aus einem kryptographischen Modul, um die Offenlegung zu verhindern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Oft benötigt ein Cold Boot </a:t>
            </a:r>
            <a:r>
              <a:rPr lang="de-DE" sz="1800" dirty="0" err="1"/>
              <a:t>Attack</a:t>
            </a:r>
            <a:r>
              <a:rPr lang="de-DE" sz="1800" dirty="0"/>
              <a:t> zusätzlich physischen Zugang zum Gerät, um erfolgreich zu sein (siehe nächste Folie)</a:t>
            </a:r>
          </a:p>
          <a:p>
            <a:endParaRPr lang="de-DE" sz="1800" dirty="0"/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3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Zugang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Angriff: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Angreifer verschafft sich physischen Zugang zu den einzelnen Komponenten eines HSMs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b="1" dirty="0"/>
              <a:t>Wie? </a:t>
            </a:r>
            <a:r>
              <a:rPr lang="de-DE" sz="1800" dirty="0"/>
              <a:t>Nutzung spezieller Werkzeuge oder Säuren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b="1" dirty="0"/>
              <a:t>Warum?</a:t>
            </a:r>
            <a:r>
              <a:rPr lang="de-DE" sz="1800" dirty="0"/>
              <a:t> Auswertung der Komponenten bei Erfolg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50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Zugang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1. Maßnahme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Siegel auf dem Deckel eines HSMs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Bei physischem Zugang wird das Siegel automatisch zerstört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Angriff ist sichtbar und nachweisbar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r>
              <a:rPr lang="de-DE" sz="2000" b="1" dirty="0"/>
              <a:t>2. Maßnahme</a:t>
            </a:r>
          </a:p>
          <a:p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Platine wird mit einer Vergussmasse aus Harz geschützt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Bei Entfernung des Harz wird die Platine wahrscheinlich zerstört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3335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Zugang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3. Maßnahme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Platine wird mit einem Metallkörper geschützt, der die einzelnen Komponenten des HSMs verdeckt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Kombination mit einem…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…Schalter: Bemerkt die Entfernung des Metallkörpers</a:t>
            </a:r>
          </a:p>
          <a:p>
            <a:pPr lvl="2" indent="0">
              <a:buNone/>
            </a:pPr>
            <a:endParaRPr lang="de-DE" sz="1800" dirty="0"/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…Lichtsensor: Bemerkt, ob Licht an die Platine kommt (weil der Metallkörper entfernt wurde)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endParaRPr lang="de-DE" sz="1800" dirty="0"/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b="1" dirty="0"/>
              <a:t>Nullstellung</a:t>
            </a:r>
            <a:r>
              <a:rPr lang="de-DE" sz="1800" dirty="0"/>
              <a:t>, sobald eines der Ereignisse eintritt</a:t>
            </a:r>
          </a:p>
        </p:txBody>
      </p:sp>
    </p:spTree>
    <p:extLst>
      <p:ext uri="{BB962C8B-B14F-4D97-AF65-F5344CB8AC3E}">
        <p14:creationId xmlns:p14="http://schemas.microsoft.com/office/powerpoint/2010/main" val="222413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Zugang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2016224"/>
          </a:xfrm>
        </p:spPr>
        <p:txBody>
          <a:bodyPr/>
          <a:lstStyle/>
          <a:p>
            <a:r>
              <a:rPr lang="de-DE" sz="2000" b="1" dirty="0"/>
              <a:t>4. Maßnahme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HSM wird mit einer Sensorfolie aus verschränkten Leiterbahnen ummantelt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Sobald eine Leiterbahn durchtrennt wird -&gt; Nullstellung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FE05E4E-4C97-484B-AF85-0987359D887E}"/>
              </a:ext>
            </a:extLst>
          </p:cNvPr>
          <p:cNvSpPr/>
          <p:nvPr/>
        </p:nvSpPr>
        <p:spPr>
          <a:xfrm>
            <a:off x="3419872" y="3872025"/>
            <a:ext cx="2016224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C4DD40FC-B4F7-44D0-BA0F-6F70D52B0590}"/>
              </a:ext>
            </a:extLst>
          </p:cNvPr>
          <p:cNvCxnSpPr>
            <a:cxnSpLocks/>
          </p:cNvCxnSpPr>
          <p:nvPr/>
        </p:nvCxnSpPr>
        <p:spPr>
          <a:xfrm>
            <a:off x="3563888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D306D1E-B109-44B6-BE96-6114FEAD30F9}"/>
              </a:ext>
            </a:extLst>
          </p:cNvPr>
          <p:cNvCxnSpPr>
            <a:cxnSpLocks/>
          </p:cNvCxnSpPr>
          <p:nvPr/>
        </p:nvCxnSpPr>
        <p:spPr>
          <a:xfrm>
            <a:off x="3707904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DDAA375D-F948-48EB-8280-B650D32976A2}"/>
              </a:ext>
            </a:extLst>
          </p:cNvPr>
          <p:cNvCxnSpPr>
            <a:cxnSpLocks/>
          </p:cNvCxnSpPr>
          <p:nvPr/>
        </p:nvCxnSpPr>
        <p:spPr>
          <a:xfrm>
            <a:off x="3851920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0DA43C3-CD47-4A1E-8537-61ED4622D1B9}"/>
              </a:ext>
            </a:extLst>
          </p:cNvPr>
          <p:cNvCxnSpPr>
            <a:cxnSpLocks/>
          </p:cNvCxnSpPr>
          <p:nvPr/>
        </p:nvCxnSpPr>
        <p:spPr>
          <a:xfrm>
            <a:off x="3995936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7779456-3995-48BF-B0EB-E3AD3F086A5C}"/>
              </a:ext>
            </a:extLst>
          </p:cNvPr>
          <p:cNvCxnSpPr>
            <a:cxnSpLocks/>
          </p:cNvCxnSpPr>
          <p:nvPr/>
        </p:nvCxnSpPr>
        <p:spPr>
          <a:xfrm>
            <a:off x="4139952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F9ECE67E-4211-4AD7-A8CD-802622409CE2}"/>
              </a:ext>
            </a:extLst>
          </p:cNvPr>
          <p:cNvCxnSpPr>
            <a:cxnSpLocks/>
          </p:cNvCxnSpPr>
          <p:nvPr/>
        </p:nvCxnSpPr>
        <p:spPr>
          <a:xfrm>
            <a:off x="4283968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FE4C033-4FDA-47C3-A6ED-B78D1BA03FB5}"/>
              </a:ext>
            </a:extLst>
          </p:cNvPr>
          <p:cNvCxnSpPr>
            <a:cxnSpLocks/>
          </p:cNvCxnSpPr>
          <p:nvPr/>
        </p:nvCxnSpPr>
        <p:spPr>
          <a:xfrm>
            <a:off x="5004048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7154DB5-0C92-4A00-9FD6-DBDAF9F6DF36}"/>
              </a:ext>
            </a:extLst>
          </p:cNvPr>
          <p:cNvCxnSpPr>
            <a:cxnSpLocks/>
          </p:cNvCxnSpPr>
          <p:nvPr/>
        </p:nvCxnSpPr>
        <p:spPr>
          <a:xfrm>
            <a:off x="4860032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DDFC6A5-BF14-42A1-AE80-1829A63D11A8}"/>
              </a:ext>
            </a:extLst>
          </p:cNvPr>
          <p:cNvCxnSpPr>
            <a:cxnSpLocks/>
          </p:cNvCxnSpPr>
          <p:nvPr/>
        </p:nvCxnSpPr>
        <p:spPr>
          <a:xfrm>
            <a:off x="4716016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72607FC-158B-4C04-9509-A10AD214C121}"/>
              </a:ext>
            </a:extLst>
          </p:cNvPr>
          <p:cNvCxnSpPr>
            <a:cxnSpLocks/>
          </p:cNvCxnSpPr>
          <p:nvPr/>
        </p:nvCxnSpPr>
        <p:spPr>
          <a:xfrm>
            <a:off x="4572000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AA6189B5-B057-4DD5-8E87-928A3A41D227}"/>
              </a:ext>
            </a:extLst>
          </p:cNvPr>
          <p:cNvCxnSpPr>
            <a:cxnSpLocks/>
          </p:cNvCxnSpPr>
          <p:nvPr/>
        </p:nvCxnSpPr>
        <p:spPr>
          <a:xfrm>
            <a:off x="4427984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76FBE020-73A7-4404-9187-72C6FD6ACB48}"/>
              </a:ext>
            </a:extLst>
          </p:cNvPr>
          <p:cNvCxnSpPr>
            <a:cxnSpLocks/>
          </p:cNvCxnSpPr>
          <p:nvPr/>
        </p:nvCxnSpPr>
        <p:spPr>
          <a:xfrm>
            <a:off x="5292080" y="388686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89DB14-1D69-45D5-B90D-38E96D91ED79}"/>
              </a:ext>
            </a:extLst>
          </p:cNvPr>
          <p:cNvCxnSpPr>
            <a:cxnSpLocks/>
          </p:cNvCxnSpPr>
          <p:nvPr/>
        </p:nvCxnSpPr>
        <p:spPr>
          <a:xfrm>
            <a:off x="5148064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5C850D5F-7F1B-49E0-9D2F-C92BE18646E7}"/>
              </a:ext>
            </a:extLst>
          </p:cNvPr>
          <p:cNvCxnSpPr/>
          <p:nvPr/>
        </p:nvCxnSpPr>
        <p:spPr>
          <a:xfrm>
            <a:off x="3419872" y="407312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26A045C2-0C25-41A2-948A-1960A17CE607}"/>
              </a:ext>
            </a:extLst>
          </p:cNvPr>
          <p:cNvCxnSpPr/>
          <p:nvPr/>
        </p:nvCxnSpPr>
        <p:spPr>
          <a:xfrm>
            <a:off x="3435248" y="4217144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9AE7005-E01E-409A-B135-3017F7DD3B2D}"/>
              </a:ext>
            </a:extLst>
          </p:cNvPr>
          <p:cNvCxnSpPr>
            <a:cxnSpLocks/>
          </p:cNvCxnSpPr>
          <p:nvPr/>
        </p:nvCxnSpPr>
        <p:spPr>
          <a:xfrm>
            <a:off x="3419872" y="4361160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210F77DA-BB23-46F1-9727-568E7A9E55F4}"/>
              </a:ext>
            </a:extLst>
          </p:cNvPr>
          <p:cNvCxnSpPr/>
          <p:nvPr/>
        </p:nvCxnSpPr>
        <p:spPr>
          <a:xfrm>
            <a:off x="3435248" y="4505176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04507B0-CD7E-41C9-8AA4-89C202E349D9}"/>
              </a:ext>
            </a:extLst>
          </p:cNvPr>
          <p:cNvCxnSpPr/>
          <p:nvPr/>
        </p:nvCxnSpPr>
        <p:spPr>
          <a:xfrm>
            <a:off x="3419872" y="4649192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D9D104B-8197-4D5A-BEAA-7470A5929F51}"/>
              </a:ext>
            </a:extLst>
          </p:cNvPr>
          <p:cNvCxnSpPr/>
          <p:nvPr/>
        </p:nvCxnSpPr>
        <p:spPr>
          <a:xfrm>
            <a:off x="3419872" y="479320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5DA612C3-D2CB-46DB-851E-9A63DFADFE07}"/>
              </a:ext>
            </a:extLst>
          </p:cNvPr>
          <p:cNvCxnSpPr/>
          <p:nvPr/>
        </p:nvCxnSpPr>
        <p:spPr>
          <a:xfrm>
            <a:off x="3435248" y="3886866"/>
            <a:ext cx="1980486" cy="105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74DB1546-F7A6-43A7-A2EC-832ECA4CCAA6}"/>
              </a:ext>
            </a:extLst>
          </p:cNvPr>
          <p:cNvCxnSpPr/>
          <p:nvPr/>
        </p:nvCxnSpPr>
        <p:spPr>
          <a:xfrm>
            <a:off x="3707904" y="3886866"/>
            <a:ext cx="1707830" cy="90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D838811B-9468-4A0C-B52E-C97F24C1FB96}"/>
              </a:ext>
            </a:extLst>
          </p:cNvPr>
          <p:cNvCxnSpPr/>
          <p:nvPr/>
        </p:nvCxnSpPr>
        <p:spPr>
          <a:xfrm>
            <a:off x="3995936" y="3872025"/>
            <a:ext cx="1455536" cy="777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05E168BD-3D43-4DAA-89EB-EF56A9CACF9C}"/>
              </a:ext>
            </a:extLst>
          </p:cNvPr>
          <p:cNvCxnSpPr>
            <a:cxnSpLocks/>
          </p:cNvCxnSpPr>
          <p:nvPr/>
        </p:nvCxnSpPr>
        <p:spPr>
          <a:xfrm>
            <a:off x="4283968" y="3857104"/>
            <a:ext cx="11521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121A5673-2980-40EF-85D8-00DE9D0AE9BC}"/>
              </a:ext>
            </a:extLst>
          </p:cNvPr>
          <p:cNvCxnSpPr>
            <a:cxnSpLocks/>
          </p:cNvCxnSpPr>
          <p:nvPr/>
        </p:nvCxnSpPr>
        <p:spPr>
          <a:xfrm flipV="1">
            <a:off x="3419872" y="3857104"/>
            <a:ext cx="201622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B9414427-5EA5-4EAC-A383-F6625B386E37}"/>
              </a:ext>
            </a:extLst>
          </p:cNvPr>
          <p:cNvCxnSpPr>
            <a:cxnSpLocks/>
          </p:cNvCxnSpPr>
          <p:nvPr/>
        </p:nvCxnSpPr>
        <p:spPr>
          <a:xfrm>
            <a:off x="4499992" y="3857104"/>
            <a:ext cx="93610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3339F810-828E-49F5-BA88-B3D0BDA5C047}"/>
              </a:ext>
            </a:extLst>
          </p:cNvPr>
          <p:cNvCxnSpPr/>
          <p:nvPr/>
        </p:nvCxnSpPr>
        <p:spPr>
          <a:xfrm>
            <a:off x="4788024" y="3857104"/>
            <a:ext cx="64807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C62C0FDA-12A3-4E2F-9D4B-712BF4F88DD2}"/>
              </a:ext>
            </a:extLst>
          </p:cNvPr>
          <p:cNvCxnSpPr>
            <a:cxnSpLocks/>
          </p:cNvCxnSpPr>
          <p:nvPr/>
        </p:nvCxnSpPr>
        <p:spPr>
          <a:xfrm>
            <a:off x="5004048" y="3857104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D02A96B5-452E-411F-942B-962AFC6F9CA9}"/>
              </a:ext>
            </a:extLst>
          </p:cNvPr>
          <p:cNvCxnSpPr>
            <a:cxnSpLocks/>
          </p:cNvCxnSpPr>
          <p:nvPr/>
        </p:nvCxnSpPr>
        <p:spPr>
          <a:xfrm>
            <a:off x="5220072" y="3857104"/>
            <a:ext cx="21602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7B0E3C06-6190-484B-9A97-DA81515EF310}"/>
              </a:ext>
            </a:extLst>
          </p:cNvPr>
          <p:cNvCxnSpPr>
            <a:cxnSpLocks/>
          </p:cNvCxnSpPr>
          <p:nvPr/>
        </p:nvCxnSpPr>
        <p:spPr>
          <a:xfrm>
            <a:off x="3419872" y="4001120"/>
            <a:ext cx="172819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32DA762A-0632-40E1-88EC-351CA627050C}"/>
              </a:ext>
            </a:extLst>
          </p:cNvPr>
          <p:cNvCxnSpPr/>
          <p:nvPr/>
        </p:nvCxnSpPr>
        <p:spPr>
          <a:xfrm>
            <a:off x="3419872" y="4145136"/>
            <a:ext cx="144016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E72E1E5E-46F2-41D1-A732-98E4070D1307}"/>
              </a:ext>
            </a:extLst>
          </p:cNvPr>
          <p:cNvCxnSpPr/>
          <p:nvPr/>
        </p:nvCxnSpPr>
        <p:spPr>
          <a:xfrm>
            <a:off x="3419872" y="4289152"/>
            <a:ext cx="11521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44060C0A-B216-46B5-9CEE-87F8392D88C5}"/>
              </a:ext>
            </a:extLst>
          </p:cNvPr>
          <p:cNvCxnSpPr>
            <a:cxnSpLocks/>
            <a:stCxn id="34" idx="1"/>
          </p:cNvCxnSpPr>
          <p:nvPr/>
        </p:nvCxnSpPr>
        <p:spPr>
          <a:xfrm>
            <a:off x="3419872" y="4412085"/>
            <a:ext cx="864096" cy="525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26436C3C-164A-41E9-8B14-D7ECEE0813C8}"/>
              </a:ext>
            </a:extLst>
          </p:cNvPr>
          <p:cNvCxnSpPr/>
          <p:nvPr/>
        </p:nvCxnSpPr>
        <p:spPr>
          <a:xfrm>
            <a:off x="3419872" y="4577184"/>
            <a:ext cx="57606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56C1987D-C295-440D-8900-F207BC3F8533}"/>
              </a:ext>
            </a:extLst>
          </p:cNvPr>
          <p:cNvCxnSpPr/>
          <p:nvPr/>
        </p:nvCxnSpPr>
        <p:spPr>
          <a:xfrm>
            <a:off x="3419872" y="4721200"/>
            <a:ext cx="36004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B96C0E5A-F560-4A30-8D51-2174E0B5EE16}"/>
              </a:ext>
            </a:extLst>
          </p:cNvPr>
          <p:cNvCxnSpPr/>
          <p:nvPr/>
        </p:nvCxnSpPr>
        <p:spPr>
          <a:xfrm>
            <a:off x="3419872" y="4865216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F8C37499-44FF-4322-B3C4-2818EA62C3B5}"/>
              </a:ext>
            </a:extLst>
          </p:cNvPr>
          <p:cNvCxnSpPr>
            <a:cxnSpLocks/>
          </p:cNvCxnSpPr>
          <p:nvPr/>
        </p:nvCxnSpPr>
        <p:spPr>
          <a:xfrm flipH="1">
            <a:off x="3635896" y="3933056"/>
            <a:ext cx="1807096" cy="1004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B0DCA95E-353B-436C-A24E-8486CC81D937}"/>
              </a:ext>
            </a:extLst>
          </p:cNvPr>
          <p:cNvCxnSpPr/>
          <p:nvPr/>
        </p:nvCxnSpPr>
        <p:spPr>
          <a:xfrm flipH="1">
            <a:off x="3851920" y="4073128"/>
            <a:ext cx="158417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09ACEC9C-F4FD-4535-988D-D2823011E6D6}"/>
              </a:ext>
            </a:extLst>
          </p:cNvPr>
          <p:cNvCxnSpPr>
            <a:cxnSpLocks/>
          </p:cNvCxnSpPr>
          <p:nvPr/>
        </p:nvCxnSpPr>
        <p:spPr>
          <a:xfrm flipH="1">
            <a:off x="4067944" y="4145136"/>
            <a:ext cx="1368152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AFB85F6D-7C53-4975-A169-77ED5B6FAF3F}"/>
              </a:ext>
            </a:extLst>
          </p:cNvPr>
          <p:cNvCxnSpPr>
            <a:cxnSpLocks/>
          </p:cNvCxnSpPr>
          <p:nvPr/>
        </p:nvCxnSpPr>
        <p:spPr>
          <a:xfrm flipH="1">
            <a:off x="4283968" y="4289152"/>
            <a:ext cx="11521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603D2D5A-BD35-4CD7-8D9D-9F10A5171052}"/>
              </a:ext>
            </a:extLst>
          </p:cNvPr>
          <p:cNvCxnSpPr>
            <a:stCxn id="34" idx="3"/>
          </p:cNvCxnSpPr>
          <p:nvPr/>
        </p:nvCxnSpPr>
        <p:spPr>
          <a:xfrm flipH="1">
            <a:off x="4572000" y="4412085"/>
            <a:ext cx="864096" cy="525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E1C4E685-16FC-4D3E-AF8E-2A745BBAC6F7}"/>
              </a:ext>
            </a:extLst>
          </p:cNvPr>
          <p:cNvCxnSpPr>
            <a:cxnSpLocks/>
          </p:cNvCxnSpPr>
          <p:nvPr/>
        </p:nvCxnSpPr>
        <p:spPr>
          <a:xfrm flipH="1">
            <a:off x="4788024" y="4505176"/>
            <a:ext cx="64807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73891E69-5F2A-4FD9-9FCA-5F76E79D689C}"/>
              </a:ext>
            </a:extLst>
          </p:cNvPr>
          <p:cNvCxnSpPr/>
          <p:nvPr/>
        </p:nvCxnSpPr>
        <p:spPr>
          <a:xfrm flipH="1">
            <a:off x="4932040" y="4577184"/>
            <a:ext cx="50405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4C1F7150-268D-4FA4-81CB-4742F23EB0B8}"/>
              </a:ext>
            </a:extLst>
          </p:cNvPr>
          <p:cNvCxnSpPr/>
          <p:nvPr/>
        </p:nvCxnSpPr>
        <p:spPr>
          <a:xfrm flipH="1">
            <a:off x="5148064" y="4721200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F3ED1735-EC7B-44EE-89DB-D3A700489F1E}"/>
              </a:ext>
            </a:extLst>
          </p:cNvPr>
          <p:cNvCxnSpPr/>
          <p:nvPr/>
        </p:nvCxnSpPr>
        <p:spPr>
          <a:xfrm flipH="1">
            <a:off x="3419872" y="3857104"/>
            <a:ext cx="180020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23E6B825-6143-4111-A0DA-BD805FA824CB}"/>
              </a:ext>
            </a:extLst>
          </p:cNvPr>
          <p:cNvCxnSpPr/>
          <p:nvPr/>
        </p:nvCxnSpPr>
        <p:spPr>
          <a:xfrm flipH="1">
            <a:off x="3419872" y="3857104"/>
            <a:ext cx="158417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32572478-FC2C-408E-8973-106BC809CA26}"/>
              </a:ext>
            </a:extLst>
          </p:cNvPr>
          <p:cNvCxnSpPr/>
          <p:nvPr/>
        </p:nvCxnSpPr>
        <p:spPr>
          <a:xfrm flipH="1">
            <a:off x="3419872" y="3857104"/>
            <a:ext cx="129614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8C3E6832-1733-4962-B93F-784A2E5A6E90}"/>
              </a:ext>
            </a:extLst>
          </p:cNvPr>
          <p:cNvCxnSpPr>
            <a:stCxn id="34" idx="0"/>
            <a:endCxn id="34" idx="1"/>
          </p:cNvCxnSpPr>
          <p:nvPr/>
        </p:nvCxnSpPr>
        <p:spPr>
          <a:xfrm flipH="1">
            <a:off x="3419872" y="3872025"/>
            <a:ext cx="1008112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73B8A726-7F4B-499C-A626-5E5582DB5E70}"/>
              </a:ext>
            </a:extLst>
          </p:cNvPr>
          <p:cNvCxnSpPr/>
          <p:nvPr/>
        </p:nvCxnSpPr>
        <p:spPr>
          <a:xfrm flipH="1">
            <a:off x="3419872" y="3857104"/>
            <a:ext cx="79208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B9528A0F-E35C-4FBD-8FEB-4E70935ED523}"/>
              </a:ext>
            </a:extLst>
          </p:cNvPr>
          <p:cNvCxnSpPr/>
          <p:nvPr/>
        </p:nvCxnSpPr>
        <p:spPr>
          <a:xfrm flipH="1">
            <a:off x="3419872" y="3857104"/>
            <a:ext cx="57606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FBEA85EF-BA61-48F4-96ED-24F8ED55BE85}"/>
              </a:ext>
            </a:extLst>
          </p:cNvPr>
          <p:cNvCxnSpPr>
            <a:cxnSpLocks/>
          </p:cNvCxnSpPr>
          <p:nvPr/>
        </p:nvCxnSpPr>
        <p:spPr>
          <a:xfrm flipH="1">
            <a:off x="3419872" y="3872025"/>
            <a:ext cx="360040" cy="201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9B1E21A6-C2CE-4D2F-BE54-18AF6B6BBEC1}"/>
              </a:ext>
            </a:extLst>
          </p:cNvPr>
          <p:cNvSpPr txBox="1"/>
          <p:nvPr/>
        </p:nvSpPr>
        <p:spPr>
          <a:xfrm>
            <a:off x="4147640" y="5092217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rgbClr val="00B1AC"/>
                </a:solidFill>
                <a:latin typeface="Wingdings" panose="05000000000000000000" pitchFamily="2" charset="2"/>
              </a:rPr>
              <a:t>ü</a:t>
            </a:r>
          </a:p>
        </p:txBody>
      </p: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3E3D4BF2-B949-40AA-9F33-77F0340D5665}"/>
              </a:ext>
            </a:extLst>
          </p:cNvPr>
          <p:cNvCxnSpPr>
            <a:cxnSpLocks/>
          </p:cNvCxnSpPr>
          <p:nvPr/>
        </p:nvCxnSpPr>
        <p:spPr>
          <a:xfrm flipH="1">
            <a:off x="3419871" y="3864564"/>
            <a:ext cx="188501" cy="12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r Verbinder 160">
            <a:extLst>
              <a:ext uri="{FF2B5EF4-FFF2-40B4-BE49-F238E27FC236}">
                <a16:creationId xmlns:a16="http://schemas.microsoft.com/office/drawing/2014/main" id="{236C41F0-DDAA-4B84-8679-1CEF27762571}"/>
              </a:ext>
            </a:extLst>
          </p:cNvPr>
          <p:cNvCxnSpPr>
            <a:cxnSpLocks/>
          </p:cNvCxnSpPr>
          <p:nvPr/>
        </p:nvCxnSpPr>
        <p:spPr>
          <a:xfrm flipH="1">
            <a:off x="5242609" y="4836672"/>
            <a:ext cx="188501" cy="12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Kosten eines Standard HSMs</a:t>
            </a:r>
            <a:br>
              <a:rPr lang="de-DE" dirty="0"/>
            </a:b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2016224"/>
          </a:xfrm>
        </p:spPr>
        <p:txBody>
          <a:bodyPr/>
          <a:lstStyle/>
          <a:p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4000€ bis zu 27000€ je nach Performance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Durchschnitt: 15500€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Fortgeschrittenere Modelle fangen bei 9000€ an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 err="1"/>
              <a:t>HSMaaS</a:t>
            </a:r>
            <a:r>
              <a:rPr lang="de-DE" sz="1800" dirty="0"/>
              <a:t> (HSM </a:t>
            </a:r>
            <a:r>
              <a:rPr lang="de-DE" sz="1800" dirty="0" err="1"/>
              <a:t>as</a:t>
            </a:r>
            <a:r>
              <a:rPr lang="de-DE" sz="1800" dirty="0"/>
              <a:t> a Service)</a:t>
            </a:r>
          </a:p>
        </p:txBody>
      </p:sp>
    </p:spTree>
    <p:extLst>
      <p:ext uri="{BB962C8B-B14F-4D97-AF65-F5344CB8AC3E}">
        <p14:creationId xmlns:p14="http://schemas.microsoft.com/office/powerpoint/2010/main" val="24034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611560" y="1999060"/>
            <a:ext cx="3545110" cy="50403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Passive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16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DFA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EMFI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</a:t>
            </a:r>
            <a:r>
              <a:rPr lang="de-DE" altLang="de-DE" sz="1600" dirty="0" err="1"/>
              <a:t>Cold</a:t>
            </a:r>
            <a:r>
              <a:rPr lang="de-DE" altLang="de-DE" sz="1600" dirty="0"/>
              <a:t> Boot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44008" y="146562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539552" y="146562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4716016" y="1808486"/>
            <a:ext cx="354511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Einleitung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>
                <a:solidFill>
                  <a:srgbClr val="00B1AC"/>
                </a:solidFill>
              </a:rPr>
              <a:t>Standards</a:t>
            </a:r>
          </a:p>
          <a:p>
            <a:pPr marL="1009650" lvl="2" indent="-2857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FIPS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Anwendungsbereiche</a:t>
            </a:r>
            <a:endParaRPr lang="de-DE" altLang="de-DE" sz="1600" dirty="0"/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55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Standards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2000" dirty="0"/>
              <a:t>FIPS 140 – 2 (</a:t>
            </a:r>
            <a:r>
              <a:rPr lang="de-DE" sz="2000" dirty="0">
                <a:solidFill>
                  <a:srgbClr val="00B1AC"/>
                </a:solidFill>
              </a:rPr>
              <a:t>F</a:t>
            </a:r>
            <a:r>
              <a:rPr lang="de-DE" sz="2000" dirty="0"/>
              <a:t>ederal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nformation </a:t>
            </a:r>
            <a:r>
              <a:rPr lang="de-DE" sz="2000" dirty="0">
                <a:solidFill>
                  <a:srgbClr val="00B1AC"/>
                </a:solidFill>
              </a:rPr>
              <a:t>P</a:t>
            </a:r>
            <a:r>
              <a:rPr lang="de-DE" sz="2000" dirty="0"/>
              <a:t>rocessing </a:t>
            </a:r>
            <a:r>
              <a:rPr lang="de-DE" sz="2000" dirty="0">
                <a:solidFill>
                  <a:srgbClr val="00B1AC"/>
                </a:solidFill>
              </a:rPr>
              <a:t>S</a:t>
            </a:r>
            <a:r>
              <a:rPr lang="de-DE" sz="2000" dirty="0"/>
              <a:t>tandards) 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2000" dirty="0"/>
              <a:t>Vom NIST (</a:t>
            </a:r>
            <a:r>
              <a:rPr lang="de-DE" sz="2000" dirty="0">
                <a:solidFill>
                  <a:srgbClr val="00B1AC"/>
                </a:solidFill>
              </a:rPr>
              <a:t>N</a:t>
            </a:r>
            <a:r>
              <a:rPr lang="de-DE" sz="2000" dirty="0"/>
              <a:t>ational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nstitute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>
                <a:solidFill>
                  <a:srgbClr val="00B1AC"/>
                </a:solidFill>
              </a:rPr>
              <a:t>S</a:t>
            </a:r>
            <a:r>
              <a:rPr lang="de-DE" sz="2000" dirty="0"/>
              <a:t>tandards and </a:t>
            </a:r>
            <a:r>
              <a:rPr lang="de-DE" sz="2000" dirty="0">
                <a:solidFill>
                  <a:srgbClr val="00B1AC"/>
                </a:solidFill>
              </a:rPr>
              <a:t>T</a:t>
            </a:r>
            <a:r>
              <a:rPr lang="de-DE" sz="2000" dirty="0"/>
              <a:t>echnology)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2000" dirty="0"/>
              <a:t>Beschreibt die Sicherheitsanforderungen an ein kryptographisches Modul in 4 Leveln 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Common </a:t>
            </a:r>
            <a:r>
              <a:rPr lang="de-DE" sz="2000" dirty="0" err="1"/>
              <a:t>Criteria</a:t>
            </a:r>
            <a:r>
              <a:rPr lang="de-DE" sz="2000" dirty="0"/>
              <a:t> 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PCI HSM (</a:t>
            </a:r>
            <a:r>
              <a:rPr lang="de-DE" sz="2000" dirty="0">
                <a:solidFill>
                  <a:srgbClr val="00B1AC"/>
                </a:solidFill>
              </a:rPr>
              <a:t>P</a:t>
            </a:r>
            <a:r>
              <a:rPr lang="de-DE" sz="2000" dirty="0"/>
              <a:t>ayment </a:t>
            </a:r>
            <a:r>
              <a:rPr lang="de-DE" sz="2000" dirty="0">
                <a:solidFill>
                  <a:srgbClr val="00B1AC"/>
                </a:solidFill>
              </a:rPr>
              <a:t>C</a:t>
            </a:r>
            <a:r>
              <a:rPr lang="de-DE" sz="2000" dirty="0"/>
              <a:t>ard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ndustry)</a:t>
            </a:r>
          </a:p>
          <a:p>
            <a:pPr marL="342900" lvl="1" indent="-342900">
              <a:buFontTx/>
              <a:buChar char="-"/>
            </a:pPr>
            <a:endParaRPr lang="de-DE" sz="2000" dirty="0"/>
          </a:p>
          <a:p>
            <a:endParaRPr lang="de-DE" sz="1800" dirty="0"/>
          </a:p>
          <a:p>
            <a:pPr marL="1066800" lvl="2" indent="-342900">
              <a:buFontTx/>
              <a:buChar char="-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350593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Standards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FIPS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endParaRPr lang="de-DE" sz="2000" b="1" dirty="0"/>
          </a:p>
          <a:p>
            <a:r>
              <a:rPr lang="de-DE" sz="2000" b="1" dirty="0"/>
              <a:t>Level 1</a:t>
            </a:r>
            <a:r>
              <a:rPr lang="de-DE" sz="2000" dirty="0"/>
              <a:t>: 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Mindestens ein korrekt implementierter kryptographischer Algorithmus</a:t>
            </a:r>
          </a:p>
          <a:p>
            <a:endParaRPr lang="de-DE" sz="2000" dirty="0"/>
          </a:p>
          <a:p>
            <a:r>
              <a:rPr lang="de-DE" sz="2000" b="1" dirty="0"/>
              <a:t>Level 2</a:t>
            </a:r>
            <a:r>
              <a:rPr lang="de-DE" sz="2000" dirty="0"/>
              <a:t>: 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Physikalische Angriffe müssen nachweisbar sein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Rollenbasierte Authentifizierung der Nutzer	</a:t>
            </a:r>
            <a:endParaRPr lang="de-DE" sz="2000" dirty="0"/>
          </a:p>
          <a:p>
            <a:pPr marL="1066800" lvl="2" indent="-342900">
              <a:buFontTx/>
              <a:buChar char="-"/>
            </a:pPr>
            <a:endParaRPr lang="de-DE" sz="100" dirty="0"/>
          </a:p>
          <a:p>
            <a:pPr marL="342900" indent="-342900">
              <a:buFontTx/>
              <a:buChar char="-"/>
            </a:pPr>
            <a:endParaRPr lang="de-DE" sz="2000" dirty="0"/>
          </a:p>
          <a:p>
            <a:r>
              <a:rPr lang="de-DE" sz="2000" b="1" dirty="0"/>
              <a:t>Level 3</a:t>
            </a:r>
            <a:r>
              <a:rPr lang="de-DE" sz="2000" dirty="0"/>
              <a:t>: 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Schutz/Widerstand gegen Angriffe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Erkennung und Reaktion auf Angriffe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Identifizierung der Nutzer</a:t>
            </a:r>
            <a:endParaRPr lang="de-DE" sz="100" dirty="0"/>
          </a:p>
          <a:p>
            <a:pPr marL="1066800" lvl="2" indent="-342900">
              <a:buFontTx/>
              <a:buChar char="-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98137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611560" y="1999060"/>
            <a:ext cx="3545110" cy="50403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Passive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16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DFA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EMFI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</a:t>
            </a:r>
            <a:r>
              <a:rPr lang="de-DE" altLang="de-DE" sz="1600" dirty="0" err="1"/>
              <a:t>Cold</a:t>
            </a:r>
            <a:r>
              <a:rPr lang="de-DE" altLang="de-DE" sz="1600" dirty="0"/>
              <a:t> Boot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44008" y="146562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539552" y="146562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4716016" y="1808486"/>
            <a:ext cx="354511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>
                <a:solidFill>
                  <a:srgbClr val="00B1AC"/>
                </a:solidFill>
              </a:rPr>
              <a:t>Einleitung</a:t>
            </a:r>
          </a:p>
          <a:p>
            <a:pPr marL="1009650" lvl="2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400" dirty="0"/>
              <a:t>Was ist ein HSM?</a:t>
            </a:r>
          </a:p>
          <a:p>
            <a:pPr marL="1009650" lvl="2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400" dirty="0"/>
              <a:t>Funktionen</a:t>
            </a:r>
          </a:p>
          <a:p>
            <a:pPr marL="1009650" lvl="2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400" dirty="0"/>
              <a:t>Geschichte</a:t>
            </a:r>
          </a:p>
          <a:p>
            <a:pPr marL="1009650" lvl="2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400" dirty="0"/>
              <a:t>Formen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Anwendungsbereiche</a:t>
            </a:r>
            <a:endParaRPr lang="de-DE" altLang="de-DE" sz="1600" dirty="0"/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47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Standards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FIPS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2376264"/>
          </a:xfrm>
        </p:spPr>
        <p:txBody>
          <a:bodyPr/>
          <a:lstStyle/>
          <a:p>
            <a:endParaRPr lang="de-DE" sz="2000" b="1" dirty="0"/>
          </a:p>
          <a:p>
            <a:r>
              <a:rPr lang="de-DE" sz="2000" b="1" dirty="0"/>
              <a:t>Level 4</a:t>
            </a:r>
            <a:r>
              <a:rPr lang="de-DE" sz="2000" dirty="0"/>
              <a:t>: 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Schutz-Ummantelung des gesamten Moduls, die Angriffe erkennt und darauf reagiert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Schutz vor Spannungen und Temperaturen außerhalb des normalen Betriebs (auch Angriffe)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Besonders geeignet für Nutzung in ungesicherter Umgebung</a:t>
            </a:r>
          </a:p>
          <a:p>
            <a:pPr lvl="2" indent="0">
              <a:buNone/>
            </a:pPr>
            <a:endParaRPr lang="de-DE" sz="100" dirty="0"/>
          </a:p>
          <a:p>
            <a:pPr lvl="2" indent="0">
              <a:buNone/>
            </a:pPr>
            <a:r>
              <a:rPr lang="de-DE" sz="100" dirty="0"/>
              <a:t>	</a:t>
            </a:r>
          </a:p>
          <a:p>
            <a:pPr lvl="2" indent="0">
              <a:buNone/>
            </a:pPr>
            <a:r>
              <a:rPr lang="de-DE" sz="1800" dirty="0"/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1865164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Standards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FIPS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Standard HSMs erfüllen Level 3, fortgeschrittene Modelle Level 4</a:t>
            </a:r>
          </a:p>
          <a:p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Anforderungen an Authentifizierung und Identifizierung zeigen, dass nicht nur physikalische Sicherheit wichtig ist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Sichere Infrastruktur (nicht HSM-spezifisch)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Schutz der Serverräume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Verschlüsselte Kommunikation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Regeln zur Verwendung der Schlüssel</a:t>
            </a:r>
          </a:p>
          <a:p>
            <a:pPr marL="1066800" lvl="2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344967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611560" y="1999060"/>
            <a:ext cx="3545110" cy="50403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Passive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16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DFA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EMFI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</a:t>
            </a:r>
            <a:r>
              <a:rPr lang="de-DE" altLang="de-DE" sz="1600" dirty="0" err="1"/>
              <a:t>Cold</a:t>
            </a:r>
            <a:r>
              <a:rPr lang="de-DE" altLang="de-DE" sz="1600" dirty="0"/>
              <a:t> Boot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44008" y="146562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539552" y="146562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4716016" y="1808486"/>
            <a:ext cx="354511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Einleitung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>
                <a:solidFill>
                  <a:srgbClr val="00B1AC"/>
                </a:solidFill>
              </a:rPr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6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Anwendungsbereiche</a:t>
            </a:r>
            <a:br>
              <a:rPr lang="de-DE" dirty="0"/>
            </a:b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Banken</a:t>
            </a:r>
          </a:p>
          <a:p>
            <a:endParaRPr lang="de-DE" sz="2000" b="1" dirty="0"/>
          </a:p>
          <a:p>
            <a:pPr marL="342900" indent="-342900">
              <a:buFontTx/>
              <a:buChar char="-"/>
            </a:pPr>
            <a:r>
              <a:rPr lang="de-DE" sz="1800" dirty="0"/>
              <a:t>Kontrolle der PIN Eingabe (Geldautomaten, etc.)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Überprüfung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von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Kredit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-/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Debitkarten-Transaktionen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durch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Kontrolle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der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Sicherheitscodes</a:t>
            </a:r>
            <a:endParaRPr lang="en-US" sz="1800" dirty="0">
              <a:effectLst/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1800" dirty="0"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Zertifizierungsstellen</a:t>
            </a:r>
            <a:r>
              <a:rPr lang="en-US" sz="2000" b="1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z.B.</a:t>
            </a:r>
            <a:r>
              <a:rPr lang="en-US" sz="2000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von X.509 </a:t>
            </a:r>
            <a:r>
              <a:rPr lang="en-US" sz="2000" dirty="0" err="1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Zertifikaten</a:t>
            </a:r>
            <a:r>
              <a:rPr lang="en-US" sz="2000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Generieren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Speichern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und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Verwalten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von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asymmetrischen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Schlüsselpaaren</a:t>
            </a:r>
            <a:endParaRPr lang="en-US" sz="1800" dirty="0">
              <a:effectLst/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de-DE" sz="2000" dirty="0">
              <a:latin typeface="+mn-lt"/>
            </a:endParaRPr>
          </a:p>
          <a:p>
            <a:pPr marL="342900" indent="-342900">
              <a:buFontTx/>
              <a:buChar char="-"/>
            </a:pP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elektronische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Signaturen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, Transport Layer Security (TLS) </a:t>
            </a:r>
            <a:endParaRPr lang="de-DE" sz="2000" b="1" dirty="0">
              <a:latin typeface="+mn-lt"/>
            </a:endParaRPr>
          </a:p>
          <a:p>
            <a:pPr marL="342900" indent="-342900">
              <a:buFontTx/>
              <a:buChar char="-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4438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Anwendungsbereiche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weitere Bereiche</a:t>
            </a:r>
          </a:p>
        </p:txBody>
      </p:sp>
      <p:pic>
        <p:nvPicPr>
          <p:cNvPr id="6" name="Grafik 5" descr="Ein Bild, das Licht enthält.&#10;&#10;Automatisch generierte Beschreibung">
            <a:extLst>
              <a:ext uri="{FF2B5EF4-FFF2-40B4-BE49-F238E27FC236}">
                <a16:creationId xmlns:a16="http://schemas.microsoft.com/office/drawing/2014/main" id="{7E38690A-3E1F-4182-8F83-F1DAA108D1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4224470" cy="2376264"/>
          </a:xfrm>
          <a:prstGeom prst="rect">
            <a:avLst/>
          </a:prstGeom>
        </p:spPr>
      </p:pic>
      <p:pic>
        <p:nvPicPr>
          <p:cNvPr id="10" name="Grafik 9" descr="Ein Bild, das Himmel, Gras, draußen, Hügel enthält.&#10;&#10;Automatisch generierte Beschreibung">
            <a:extLst>
              <a:ext uri="{FF2B5EF4-FFF2-40B4-BE49-F238E27FC236}">
                <a16:creationId xmlns:a16="http://schemas.microsoft.com/office/drawing/2014/main" id="{4B62DE1D-3788-475D-8C5F-59B0E96A6F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040"/>
            <a:ext cx="4224471" cy="2376265"/>
          </a:xfrm>
          <a:prstGeom prst="rect">
            <a:avLst/>
          </a:prstGeom>
        </p:spPr>
      </p:pic>
      <p:pic>
        <p:nvPicPr>
          <p:cNvPr id="14" name="Grafik 13" descr="Ein Bild, das draußen enthält.&#10;&#10;Automatisch generierte Beschreibung">
            <a:extLst>
              <a:ext uri="{FF2B5EF4-FFF2-40B4-BE49-F238E27FC236}">
                <a16:creationId xmlns:a16="http://schemas.microsoft.com/office/drawing/2014/main" id="{194ACF45-7D0F-4728-BDDC-03F488ECCA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52" y="1268760"/>
            <a:ext cx="4224472" cy="2376265"/>
          </a:xfrm>
          <a:prstGeom prst="rect">
            <a:avLst/>
          </a:prstGeom>
        </p:spPr>
      </p:pic>
      <p:pic>
        <p:nvPicPr>
          <p:cNvPr id="18" name="Grafik 17" descr="Ein Bild, das Nacht enthält.&#10;&#10;Automatisch generierte Beschreibung">
            <a:extLst>
              <a:ext uri="{FF2B5EF4-FFF2-40B4-BE49-F238E27FC236}">
                <a16:creationId xmlns:a16="http://schemas.microsoft.com/office/drawing/2014/main" id="{EBB00E4B-95F7-4623-A7EC-D03E039B13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52" y="3789040"/>
            <a:ext cx="422447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99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87338" y="5229200"/>
            <a:ext cx="8064500" cy="2519363"/>
          </a:xfrm>
        </p:spPr>
        <p:txBody>
          <a:bodyPr/>
          <a:lstStyle/>
          <a:p>
            <a:r>
              <a:rPr lang="de-DE" altLang="de-DE" dirty="0"/>
              <a:t>FH Aachen </a:t>
            </a:r>
            <a:br>
              <a:rPr lang="de-DE" altLang="de-DE" dirty="0"/>
            </a:br>
            <a:r>
              <a:rPr lang="de-DE" altLang="de-DE" dirty="0"/>
              <a:t>Fachbereich Informatik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Daniel Bachmann &amp; Mick </a:t>
            </a:r>
            <a:r>
              <a:rPr lang="de-DE" altLang="de-DE" dirty="0" err="1"/>
              <a:t>Dahlhaus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latin typeface="Verdana" pitchFamily="34" charset="0"/>
              </a:rPr>
              <a:t>© FH AACHEN </a:t>
            </a:r>
            <a:r>
              <a:rPr lang="de-DE" altLang="de-DE" dirty="0">
                <a:latin typeface="Verdana" pitchFamily="34" charset="0"/>
              </a:rPr>
              <a:t>UNIVERSITY OF APPLIED SCIENCES  |  FACHBEREICH XXXXXX XXXXXXXXXXXXX  |  WWW.FH-AACHEN.DE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Was ist ein </a:t>
            </a:r>
            <a:r>
              <a:rPr lang="de-DE" dirty="0">
                <a:solidFill>
                  <a:srgbClr val="00B1AC"/>
                </a:solidFill>
              </a:rPr>
              <a:t>H</a:t>
            </a:r>
            <a:r>
              <a:rPr lang="de-DE" dirty="0"/>
              <a:t>ardware</a:t>
            </a:r>
            <a:r>
              <a:rPr lang="de-DE" dirty="0">
                <a:solidFill>
                  <a:srgbClr val="00B1AC"/>
                </a:solidFill>
              </a:rPr>
              <a:t> S</a:t>
            </a:r>
            <a:r>
              <a:rPr lang="de-DE" dirty="0"/>
              <a:t>ecurity</a:t>
            </a:r>
            <a:r>
              <a:rPr lang="de-DE" dirty="0">
                <a:solidFill>
                  <a:srgbClr val="00B1AC"/>
                </a:solidFill>
              </a:rPr>
              <a:t> M</a:t>
            </a:r>
            <a:r>
              <a:rPr lang="de-DE" dirty="0"/>
              <a:t>odule?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064000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Deutsch: </a:t>
            </a:r>
            <a:r>
              <a:rPr lang="de-DE" sz="1800" dirty="0">
                <a:solidFill>
                  <a:srgbClr val="00B1AC"/>
                </a:solidFill>
              </a:rPr>
              <a:t>H</a:t>
            </a:r>
            <a:r>
              <a:rPr lang="de-DE" sz="1800" dirty="0"/>
              <a:t>ardware </a:t>
            </a:r>
            <a:r>
              <a:rPr lang="de-DE" sz="1800" dirty="0">
                <a:solidFill>
                  <a:srgbClr val="00B1AC"/>
                </a:solidFill>
              </a:rPr>
              <a:t>S</a:t>
            </a:r>
            <a:r>
              <a:rPr lang="de-DE" sz="1800" dirty="0"/>
              <a:t>icherheits</a:t>
            </a:r>
            <a:r>
              <a:rPr lang="de-DE" sz="1800" dirty="0">
                <a:solidFill>
                  <a:srgbClr val="00B1AC"/>
                </a:solidFill>
              </a:rPr>
              <a:t>m</a:t>
            </a:r>
            <a:r>
              <a:rPr lang="de-DE" sz="1800" dirty="0"/>
              <a:t>odul (HSM)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Hardwareprodukte, die kryptographische Operationen in einer sicheren und effizienten Umgebung ermöglichen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Erstellung und Verwaltung von Schlüsseln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5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Funktionen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064000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Symmetrische &amp; Asymmetrische Ver- &amp; Entschlüsselung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Digitale Signaturen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Hashfunktionen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Generierung von echten Zufallszahlen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True Random </a:t>
            </a:r>
            <a:r>
              <a:rPr lang="de-DE" sz="1800" dirty="0" err="1"/>
              <a:t>Number</a:t>
            </a:r>
            <a:r>
              <a:rPr lang="de-DE" sz="1800" dirty="0"/>
              <a:t> Generator (TRNG)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Generierung von Pseudozufallszahlen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Pseudo-Random </a:t>
            </a:r>
            <a:r>
              <a:rPr lang="de-DE" sz="1800" dirty="0" err="1"/>
              <a:t>Number</a:t>
            </a:r>
            <a:r>
              <a:rPr lang="de-DE" sz="1800" dirty="0"/>
              <a:t> Generator (PRNG)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34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Geschichte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256108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Erstes HSM 1989 von IBM für militärische Zwecke entwickelt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Anschließend vor allem für ATMs (</a:t>
            </a:r>
            <a:r>
              <a:rPr lang="de-DE" sz="1800" dirty="0" err="1">
                <a:solidFill>
                  <a:srgbClr val="00B1AC"/>
                </a:solidFill>
              </a:rPr>
              <a:t>A</a:t>
            </a:r>
            <a:r>
              <a:rPr lang="de-DE" sz="1800" dirty="0" err="1"/>
              <a:t>utomated</a:t>
            </a:r>
            <a:r>
              <a:rPr lang="de-DE" sz="1800" dirty="0">
                <a:solidFill>
                  <a:srgbClr val="00B1AC"/>
                </a:solidFill>
              </a:rPr>
              <a:t> T</a:t>
            </a:r>
            <a:r>
              <a:rPr lang="de-DE" sz="1800" dirty="0"/>
              <a:t>eller</a:t>
            </a:r>
            <a:r>
              <a:rPr lang="de-DE" sz="1800" dirty="0">
                <a:solidFill>
                  <a:srgbClr val="00B1AC"/>
                </a:solidFill>
              </a:rPr>
              <a:t> M</a:t>
            </a:r>
            <a:r>
              <a:rPr lang="de-DE" sz="1800" dirty="0"/>
              <a:t>achines)</a:t>
            </a:r>
          </a:p>
          <a:p>
            <a:endParaRPr lang="de-DE" sz="1800" dirty="0"/>
          </a:p>
          <a:p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Heutzutage gibt es viele weitere Anwendungsbereiche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77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Formen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56108" cy="129614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sz="2000" dirty="0"/>
              <a:t>PCIe Karte (</a:t>
            </a:r>
            <a:r>
              <a:rPr lang="de-DE" sz="2000" dirty="0" err="1">
                <a:solidFill>
                  <a:srgbClr val="00B1AC"/>
                </a:solidFill>
              </a:rPr>
              <a:t>P</a:t>
            </a:r>
            <a:r>
              <a:rPr lang="de-DE" sz="2000" dirty="0" err="1"/>
              <a:t>eripheral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00B1AC"/>
                </a:solidFill>
              </a:rPr>
              <a:t>C</a:t>
            </a:r>
            <a:r>
              <a:rPr lang="de-DE" sz="2000" dirty="0" err="1"/>
              <a:t>omponent</a:t>
            </a:r>
            <a:r>
              <a:rPr lang="de-DE" sz="2000" dirty="0"/>
              <a:t>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nterconnect </a:t>
            </a:r>
            <a:r>
              <a:rPr lang="de-DE" sz="2000" dirty="0">
                <a:solidFill>
                  <a:srgbClr val="00B1AC"/>
                </a:solidFill>
              </a:rPr>
              <a:t>E</a:t>
            </a:r>
            <a:r>
              <a:rPr lang="de-DE" sz="2000" dirty="0"/>
              <a:t>xpress)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Integration in eigene Rechner/Server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Netzwerk Applikation inkl. Server</a:t>
            </a:r>
          </a:p>
          <a:p>
            <a:endParaRPr lang="de-DE" sz="2800" dirty="0">
              <a:solidFill>
                <a:srgbClr val="00B1AC"/>
              </a:solidFill>
            </a:endParaRPr>
          </a:p>
        </p:txBody>
      </p:sp>
      <p:pic>
        <p:nvPicPr>
          <p:cNvPr id="4" name="Grafik 3" descr="Ein Bild, das Text, Elektronik, Uhrenradio enthält.&#10;&#10;Automatisch generierte Beschreibung">
            <a:extLst>
              <a:ext uri="{FF2B5EF4-FFF2-40B4-BE49-F238E27FC236}">
                <a16:creationId xmlns:a16="http://schemas.microsoft.com/office/drawing/2014/main" id="{79F9411D-E1A6-4F4A-B750-C53EA6C91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5977"/>
            <a:ext cx="9144000" cy="264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2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611560" y="1999060"/>
            <a:ext cx="3545110" cy="50403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Passive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16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DFA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EMFI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</a:t>
            </a:r>
            <a:r>
              <a:rPr lang="de-DE" altLang="de-DE" sz="1600" dirty="0" err="1"/>
              <a:t>Cold</a:t>
            </a:r>
            <a:r>
              <a:rPr lang="de-DE" altLang="de-DE" sz="1600" dirty="0"/>
              <a:t> Boot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44008" y="146562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539552" y="146562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4716016" y="1808486"/>
            <a:ext cx="354511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Einleitung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>
                <a:solidFill>
                  <a:srgbClr val="00B1AC"/>
                </a:solidFill>
              </a:rPr>
              <a:t>Physikalische Sicherheit</a:t>
            </a:r>
          </a:p>
          <a:p>
            <a:pPr marL="1066800" lvl="2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Power Analysis</a:t>
            </a:r>
          </a:p>
          <a:p>
            <a:pPr marL="1066800" lvl="2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Timing </a:t>
            </a:r>
            <a:r>
              <a:rPr lang="de-DE" altLang="de-DE" sz="1800" dirty="0" err="1"/>
              <a:t>Attack</a:t>
            </a:r>
            <a:endParaRPr lang="de-DE" altLang="de-DE" sz="1800" dirty="0"/>
          </a:p>
          <a:p>
            <a:pPr marL="1066800" lvl="2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Cold Boot </a:t>
            </a:r>
            <a:r>
              <a:rPr lang="de-DE" altLang="de-DE" sz="1800" dirty="0" err="1"/>
              <a:t>Attack</a:t>
            </a:r>
            <a:endParaRPr lang="de-DE" altLang="de-DE" sz="1800" dirty="0"/>
          </a:p>
          <a:p>
            <a:pPr marL="1066800" lvl="2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Physischer Zugang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Anwendungsbereiche</a:t>
            </a:r>
            <a:endParaRPr lang="de-DE" altLang="de-DE" sz="1600" dirty="0"/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27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Power Analysis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400124" cy="4938982"/>
          </a:xfrm>
        </p:spPr>
        <p:txBody>
          <a:bodyPr/>
          <a:lstStyle/>
          <a:p>
            <a:r>
              <a:rPr lang="de-DE" sz="2000" b="1" dirty="0"/>
              <a:t>1. Maßnahme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Erhöhter Energieverbrauch -&gt; Stromspitzen treten auf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Kondensatoren im HSM fangen die Stromspitzen ab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Erhöhter Energieverbrauch ist nach außen nicht mehr sichtbar</a:t>
            </a:r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75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Power Analysis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2. Maßnahme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Kryptographische Verfahren sind in der Firmware so implementiert, dass Rechenoperationen immer gleich viel Energie verbrauchen</a:t>
            </a:r>
          </a:p>
          <a:p>
            <a:pPr marL="342900" lvl="1" indent="-342900">
              <a:buFontTx/>
              <a:buChar char="-"/>
            </a:pPr>
            <a:r>
              <a:rPr lang="de-DE" sz="1800" dirty="0"/>
              <a:t>Bsp. RSA: Falls nur eine „</a:t>
            </a:r>
            <a:r>
              <a:rPr lang="de-DE" sz="1800" dirty="0" err="1"/>
              <a:t>square</a:t>
            </a:r>
            <a:r>
              <a:rPr lang="de-DE" sz="1800" dirty="0"/>
              <a:t>“ Berechnung gemacht wird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Zusätzliche „Dummy“ Berechnungen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„</a:t>
            </a:r>
            <a:r>
              <a:rPr lang="de-DE" sz="1800" dirty="0" err="1"/>
              <a:t>square</a:t>
            </a:r>
            <a:r>
              <a:rPr lang="de-DE" sz="1800" dirty="0"/>
              <a:t>“ verbraucht genau so viel Energie wie „</a:t>
            </a:r>
            <a:r>
              <a:rPr lang="de-DE" sz="1800" dirty="0" err="1"/>
              <a:t>square</a:t>
            </a:r>
            <a:r>
              <a:rPr lang="de-DE" sz="1800" dirty="0"/>
              <a:t> and </a:t>
            </a:r>
            <a:r>
              <a:rPr lang="de-DE" sz="1800" dirty="0" err="1"/>
              <a:t>multiply</a:t>
            </a:r>
            <a:r>
              <a:rPr lang="de-DE" sz="1800" dirty="0"/>
              <a:t>“</a:t>
            </a:r>
          </a:p>
          <a:p>
            <a:pPr marL="342900" lvl="1" indent="-342900">
              <a:buFontTx/>
              <a:buChar char="-"/>
            </a:pPr>
            <a:r>
              <a:rPr lang="de-DE" sz="1800" dirty="0"/>
              <a:t>Keine Rückschlüsse auf Eingaben durch Power Analysis möglich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24974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Powerpoint_2010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Vorlage_Powerpoint_2010</Template>
  <TotalTime>0</TotalTime>
  <Words>1072</Words>
  <Application>Microsoft Office PowerPoint</Application>
  <PresentationFormat>Bildschirmpräsentation (4:3)</PresentationFormat>
  <Paragraphs>311</Paragraphs>
  <Slides>25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Verdana</vt:lpstr>
      <vt:lpstr>Wingdings</vt:lpstr>
      <vt:lpstr>Vorlage_Powerpoint_2010</vt:lpstr>
      <vt:lpstr>Hardware Security Modules</vt:lpstr>
      <vt:lpstr>Inhaltsverzeichnis</vt:lpstr>
      <vt:lpstr>Einleitung Was ist ein Hardware Security Module?</vt:lpstr>
      <vt:lpstr>Einleitung Funktionen</vt:lpstr>
      <vt:lpstr>Einleitung Geschichte</vt:lpstr>
      <vt:lpstr>Einleitung Formen</vt:lpstr>
      <vt:lpstr>Inhaltsverzeichnis</vt:lpstr>
      <vt:lpstr>Physikalische Sicherheit Power Analysis</vt:lpstr>
      <vt:lpstr>Physikalische Sicherheit Power Analysis</vt:lpstr>
      <vt:lpstr>Physikalische Sicherheit Timing Attack</vt:lpstr>
      <vt:lpstr>Physikalische Sicherheit Cold Boot Attack</vt:lpstr>
      <vt:lpstr>Physikalische Sicherheit Physischer Zugang</vt:lpstr>
      <vt:lpstr>Physikalische Sicherheit Physischer Zugang</vt:lpstr>
      <vt:lpstr>Physikalische Sicherheit Physischer Zugang</vt:lpstr>
      <vt:lpstr>Physikalische Sicherheit Physischer Zugang</vt:lpstr>
      <vt:lpstr>Kosten eines Standard HSMs </vt:lpstr>
      <vt:lpstr>Inhaltsverzeichnis</vt:lpstr>
      <vt:lpstr>Standards</vt:lpstr>
      <vt:lpstr>Standards FIPS</vt:lpstr>
      <vt:lpstr>Standards FIPS</vt:lpstr>
      <vt:lpstr>Standards FIPS</vt:lpstr>
      <vt:lpstr>Inhaltsverzeichnis</vt:lpstr>
      <vt:lpstr>Anwendungsbereiche </vt:lpstr>
      <vt:lpstr>Anwendungsbereiche weitere Bereiche</vt:lpstr>
      <vt:lpstr>FH Aachen  Fachbereich Informatik  Daniel Bachmann &amp; Mick Dahlhaus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Seitenkanalangriffe &amp; HSM  </dc:title>
  <dc:creator>Mick dahlhaus</dc:creator>
  <cp:lastModifiedBy>Daniel Bachmann</cp:lastModifiedBy>
  <cp:revision>9</cp:revision>
  <dcterms:created xsi:type="dcterms:W3CDTF">2022-01-12T11:40:56Z</dcterms:created>
  <dcterms:modified xsi:type="dcterms:W3CDTF">2022-01-14T09:01:02Z</dcterms:modified>
</cp:coreProperties>
</file>