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21"/>
  </p:notesMasterIdLst>
  <p:handoutMasterIdLst>
    <p:handoutMasterId r:id="rId22"/>
  </p:handoutMasterIdLst>
  <p:sldIdLst>
    <p:sldId id="264" r:id="rId2"/>
    <p:sldId id="257" r:id="rId3"/>
    <p:sldId id="262" r:id="rId4"/>
    <p:sldId id="266" r:id="rId5"/>
    <p:sldId id="267" r:id="rId6"/>
    <p:sldId id="278" r:id="rId7"/>
    <p:sldId id="268" r:id="rId8"/>
    <p:sldId id="276" r:id="rId9"/>
    <p:sldId id="269" r:id="rId10"/>
    <p:sldId id="270" r:id="rId11"/>
    <p:sldId id="271" r:id="rId12"/>
    <p:sldId id="280" r:id="rId13"/>
    <p:sldId id="272" r:id="rId14"/>
    <p:sldId id="273" r:id="rId15"/>
    <p:sldId id="274" r:id="rId16"/>
    <p:sldId id="275" r:id="rId17"/>
    <p:sldId id="277" r:id="rId18"/>
    <p:sldId id="279" r:id="rId19"/>
    <p:sldId id="258" r:id="rId20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1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030" autoAdjust="0"/>
    <p:restoredTop sz="96327" autoAdjust="0"/>
  </p:normalViewPr>
  <p:slideViewPr>
    <p:cSldViewPr>
      <p:cViewPr varScale="1">
        <p:scale>
          <a:sx n="159" d="100"/>
          <a:sy n="159" d="100"/>
        </p:scale>
        <p:origin x="5070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0C482F5-A83D-4200-BB6A-88D213B2C3B2}" type="datetimeFigureOut">
              <a:rPr lang="de-DE"/>
              <a:pPr>
                <a:defRPr/>
              </a:pPr>
              <a:t>14.01.2022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F41E754-C66F-43B3-B227-2B269D66F79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7667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40F6197-6DB9-4EDB-82E0-261E630822D9}" type="datetimeFigureOut">
              <a:rPr lang="de-DE"/>
              <a:pPr>
                <a:defRPr/>
              </a:pPr>
              <a:t>14.01.2022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40E8B08-72E8-4E49-A194-6FC03B41BF0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55336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E557D-C4FF-447D-9056-94254653910F}" type="slidenum">
              <a:rPr lang="de-DE" altLang="de-DE" smtClean="0"/>
              <a:pPr eaLnBrk="1" hangingPunct="1"/>
              <a:t>2</a:t>
            </a:fld>
            <a:endParaRPr lang="de-DE" alt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4340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426A7F1-0133-4B6D-B64E-78406E14DC8C}" type="slidenum">
              <a:rPr lang="de-DE" altLang="de-DE" smtClean="0"/>
              <a:pPr eaLnBrk="1" hangingPunct="1"/>
              <a:t>19</a:t>
            </a:fld>
            <a:endParaRPr lang="de-DE" alt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8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88000" y="2016000"/>
            <a:ext cx="8064000" cy="2520000"/>
          </a:xfrm>
        </p:spPr>
        <p:txBody>
          <a:bodyPr/>
          <a:lstStyle>
            <a:lvl1pPr algn="l">
              <a:defRPr sz="4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88000" y="4608000"/>
            <a:ext cx="8064000" cy="14400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287338" y="6551613"/>
            <a:ext cx="8064500" cy="215900"/>
          </a:xfrm>
        </p:spPr>
        <p:txBody>
          <a:bodyPr/>
          <a:lstStyle>
            <a:lvl1pPr algn="l"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b="1" dirty="0">
                <a:solidFill>
                  <a:prstClr val="black"/>
                </a:solidFill>
              </a:rPr>
              <a:t>© FH AACHEN </a:t>
            </a:r>
            <a:r>
              <a:rPr lang="de-DE" altLang="de-DE" dirty="0">
                <a:solidFill>
                  <a:prstClr val="black"/>
                </a:solidFill>
              </a:rPr>
              <a:t>UNIVERSITY OF APPLIED SCIENCES  |  FACHBEREICH XXXXXX XXXXXXXXXXXXX  |  WWW.FH-AACHEN.DE</a:t>
            </a:r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433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anfa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285750" y="1152525"/>
            <a:ext cx="80645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338" y="6551613"/>
            <a:ext cx="8280400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tabLst>
                <a:tab pos="8077200" algn="r"/>
              </a:tabLst>
              <a:defRPr/>
            </a:pPr>
            <a:r>
              <a:rPr lang="de-DE" sz="800" b="1" dirty="0">
                <a:latin typeface="Verdana" pitchFamily="34" charset="0"/>
              </a:rPr>
              <a:t>© FH AACHEN </a:t>
            </a:r>
            <a:r>
              <a:rPr lang="de-DE" sz="800" dirty="0">
                <a:latin typeface="Verdana" pitchFamily="34" charset="0"/>
              </a:rPr>
              <a:t>UNIVERSITY OF APPLIED SCIENCES	</a:t>
            </a:r>
            <a:fld id="{2D1084BD-6262-4A22-BBB7-9ABD029A916E}" type="datetime4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14. Januar 2022</a:t>
            </a:fld>
            <a:r>
              <a:rPr lang="de-DE" sz="800" dirty="0">
                <a:latin typeface="Verdana" pitchFamily="34" charset="0"/>
              </a:rPr>
              <a:t>  |  </a:t>
            </a:r>
            <a:fld id="{5AA2B3AE-1895-45C1-9F88-89FE24281A0A}" type="slidenum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‹Nr.›</a:t>
            </a:fld>
            <a:endParaRPr lang="de-DE" sz="800" dirty="0">
              <a:latin typeface="Verdana" pitchFamily="34" charset="0"/>
            </a:endParaRPr>
          </a:p>
        </p:txBody>
      </p:sp>
      <p:pic>
        <p:nvPicPr>
          <p:cNvPr id="9" name="Grafik 9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88000" y="288000"/>
            <a:ext cx="8064000" cy="72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288000" y="2016000"/>
            <a:ext cx="8064000" cy="433575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4800">
                <a:solidFill>
                  <a:schemeClr val="tx1"/>
                </a:solidFill>
                <a:latin typeface="Verdana" pitchFamily="34" charset="0"/>
              </a:defRPr>
            </a:lvl1pPr>
            <a:lvl2pPr marL="0" indent="0">
              <a:spcBef>
                <a:spcPts val="2000"/>
              </a:spcBef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723900" indent="-368300">
              <a:buFont typeface="Verdana" pitchFamily="34" charset="0"/>
              <a:buChar char="&gt;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0" indent="0">
              <a:spcBef>
                <a:spcPts val="1600"/>
              </a:spcBef>
              <a:buFontTx/>
              <a:buNone/>
              <a:defRPr sz="1600" baseline="0">
                <a:solidFill>
                  <a:schemeClr val="tx1"/>
                </a:solidFill>
                <a:latin typeface="Verdana" pitchFamily="34" charset="0"/>
              </a:defRPr>
            </a:lvl4pPr>
            <a:lvl5pPr marL="723900" indent="-368300"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6595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285750" y="1152525"/>
            <a:ext cx="80645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338" y="6551613"/>
            <a:ext cx="8280400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tabLst>
                <a:tab pos="8077200" algn="r"/>
              </a:tabLst>
              <a:defRPr/>
            </a:pPr>
            <a:r>
              <a:rPr lang="de-DE" sz="800" b="1" dirty="0">
                <a:latin typeface="Verdana" pitchFamily="34" charset="0"/>
              </a:rPr>
              <a:t>© FH AACHEN </a:t>
            </a:r>
            <a:r>
              <a:rPr lang="de-DE" sz="800" dirty="0">
                <a:latin typeface="Verdana" pitchFamily="34" charset="0"/>
              </a:rPr>
              <a:t>UNIVERSITY OF APPLIED SCIENCES	</a:t>
            </a:r>
            <a:fld id="{AA97D40F-9F3F-4063-9F86-F11BB4DC706F}" type="datetime4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14. Januar 2022</a:t>
            </a:fld>
            <a:r>
              <a:rPr lang="de-DE" sz="800" dirty="0">
                <a:latin typeface="Verdana" pitchFamily="34" charset="0"/>
              </a:rPr>
              <a:t>  |  </a:t>
            </a:r>
            <a:fld id="{8E565612-6B0B-47BA-9A27-C8BC7F68E94A}" type="slidenum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‹Nr.›</a:t>
            </a:fld>
            <a:endParaRPr lang="de-DE" sz="800" dirty="0">
              <a:latin typeface="Verdana" pitchFamily="34" charset="0"/>
            </a:endParaRPr>
          </a:p>
        </p:txBody>
      </p:sp>
      <p:pic>
        <p:nvPicPr>
          <p:cNvPr id="9" name="Grafik 9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88000" y="288000"/>
            <a:ext cx="8064000" cy="72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288000" y="1295999"/>
            <a:ext cx="8064000" cy="5040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0" indent="0">
              <a:spcBef>
                <a:spcPts val="2000"/>
              </a:spcBef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723900" indent="-368300">
              <a:buFont typeface="Verdana" pitchFamily="34" charset="0"/>
              <a:buChar char="&gt;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0" indent="0">
              <a:spcBef>
                <a:spcPts val="1600"/>
              </a:spcBef>
              <a:buFontTx/>
              <a:buNone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723900" indent="-368300"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4298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285750" y="1152525"/>
            <a:ext cx="80645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287338" y="6551613"/>
            <a:ext cx="8280400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tabLst>
                <a:tab pos="8077200" algn="r"/>
              </a:tabLst>
              <a:defRPr/>
            </a:pPr>
            <a:r>
              <a:rPr lang="de-DE" sz="800" b="1" dirty="0">
                <a:latin typeface="Verdana" pitchFamily="34" charset="0"/>
              </a:rPr>
              <a:t>© FH AACHEN </a:t>
            </a:r>
            <a:r>
              <a:rPr lang="de-DE" sz="800" dirty="0">
                <a:latin typeface="Verdana" pitchFamily="34" charset="0"/>
              </a:rPr>
              <a:t>UNIVERSITY OF APPLIED SCIENCES	</a:t>
            </a:r>
            <a:fld id="{D5CBDA69-A35E-4381-A39D-912C25275E56}" type="datetime4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14. Januar 2022</a:t>
            </a:fld>
            <a:r>
              <a:rPr lang="de-DE" sz="800" dirty="0">
                <a:latin typeface="Verdana" pitchFamily="34" charset="0"/>
              </a:rPr>
              <a:t>  |  </a:t>
            </a:r>
            <a:fld id="{88CE292B-5762-4A23-A5B2-BDABB31B2F42}" type="slidenum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‹Nr.›</a:t>
            </a:fld>
            <a:endParaRPr lang="de-DE" sz="800" dirty="0">
              <a:latin typeface="Verdana" pitchFamily="34" charset="0"/>
            </a:endParaRPr>
          </a:p>
        </p:txBody>
      </p:sp>
      <p:pic>
        <p:nvPicPr>
          <p:cNvPr id="8" name="Grafik 9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8000" y="1296000"/>
            <a:ext cx="3888000" cy="5040000"/>
          </a:xfrm>
        </p:spPr>
        <p:txBody>
          <a:bodyPr/>
          <a:lstStyle>
            <a:lvl1pPr>
              <a:defRPr sz="2400"/>
            </a:lvl1pPr>
            <a:lvl2pPr marL="0" indent="12700">
              <a:spcBef>
                <a:spcPts val="2000"/>
              </a:spcBef>
              <a:defRPr sz="2400"/>
            </a:lvl2pPr>
            <a:lvl3pPr>
              <a:defRPr sz="2400" baseline="0"/>
            </a:lvl3pPr>
            <a:lvl4pPr marL="0" indent="0"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88000" y="288000"/>
            <a:ext cx="8064000" cy="72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sz="half" idx="10"/>
          </p:nvPr>
        </p:nvSpPr>
        <p:spPr>
          <a:xfrm>
            <a:off x="4464000" y="1296000"/>
            <a:ext cx="3888000" cy="5040000"/>
          </a:xfrm>
        </p:spPr>
        <p:txBody>
          <a:bodyPr/>
          <a:lstStyle>
            <a:lvl1pPr>
              <a:defRPr sz="2400"/>
            </a:lvl1pPr>
            <a:lvl2pPr marL="0" indent="0">
              <a:spcBef>
                <a:spcPts val="2000"/>
              </a:spcBef>
              <a:defRPr sz="2400"/>
            </a:lvl2pPr>
            <a:lvl3pPr>
              <a:defRPr sz="2400"/>
            </a:lvl3pPr>
            <a:lvl4pPr marL="0" indent="0"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2439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3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8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88000" y="2016000"/>
            <a:ext cx="8064000" cy="2520000"/>
          </a:xfrm>
        </p:spPr>
        <p:txBody>
          <a:bodyPr/>
          <a:lstStyle>
            <a:lvl1pPr algn="l">
              <a:defRPr sz="16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287338" y="6551613"/>
            <a:ext cx="8064500" cy="215900"/>
          </a:xfrm>
        </p:spPr>
        <p:txBody>
          <a:bodyPr/>
          <a:lstStyle>
            <a:lvl1pPr algn="l"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b="1" dirty="0">
                <a:solidFill>
                  <a:prstClr val="black"/>
                </a:solidFill>
              </a:rPr>
              <a:t>© FH AACHEN </a:t>
            </a:r>
            <a:r>
              <a:rPr lang="de-DE" altLang="de-DE" dirty="0">
                <a:solidFill>
                  <a:prstClr val="black"/>
                </a:solidFill>
              </a:rPr>
              <a:t>UNIVERSITY OF APPLIED SCIENCES  |  FACHBEREICH XXXXXXXXXXXXXXXXXXXXXXXXXXXXX |  WWW.FH-AACHEN.DE</a:t>
            </a:r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4090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8450F466-BBF2-4633-9154-1500CA4C57E8}" type="datetime4">
              <a:rPr lang="de-DE"/>
              <a:pPr>
                <a:defRPr/>
              </a:pPr>
              <a:t>14. Januar 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r>
              <a:rPr kumimoji="0" lang="de-DE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</a:rPr>
              <a:t>© FH AACHEN </a:t>
            </a:r>
            <a:r>
              <a:rPr kumimoji="0" lang="de-DE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</a:rPr>
              <a:t>UNIVERSITY OF APPLIED SCIENCES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90B3D03B-BD96-4A58-BB17-B7BDB6FC5D1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ts val="2400"/>
        </a:spcBef>
        <a:spcAft>
          <a:spcPct val="0"/>
        </a:spcAft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723900" indent="-355600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&gt;"/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ts val="1600"/>
        </a:spcBef>
        <a:spcAft>
          <a:spcPct val="0"/>
        </a:spcAft>
        <a:buFont typeface="Arial" charset="0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723900" indent="-3683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&gt;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de.wikipedia.org/wiki/Kaltstartattacke" TargetMode="External"/><Relationship Id="rId13" Type="http://schemas.openxmlformats.org/officeDocument/2006/relationships/hyperlink" Target="https://www.security-insider.de/was-ist-ein-hardware-sicherheitsmodul-hsm-a-727090/" TargetMode="External"/><Relationship Id="rId18" Type="http://schemas.openxmlformats.org/officeDocument/2006/relationships/hyperlink" Target="https://ras51.informatik.uni-stuttgart.de/cosade19/cosade15/presentations/session6_b.pdf" TargetMode="External"/><Relationship Id="rId3" Type="http://schemas.openxmlformats.org/officeDocument/2006/relationships/hyperlink" Target="https://github.com/phonchi/awesome-side-channel-attack#side-channel-attack" TargetMode="External"/><Relationship Id="rId21" Type="http://schemas.openxmlformats.org/officeDocument/2006/relationships/hyperlink" Target="https://anysilicon.com/side-channel-attacks-differential-power-analysis-dpa-simple-power-analysis-spa-works/" TargetMode="External"/><Relationship Id="rId7" Type="http://schemas.openxmlformats.org/officeDocument/2006/relationships/hyperlink" Target="https://www.nsideattacklogic.de/van-eck-phreaking-und-moegliche-schutzmassnahmen/" TargetMode="External"/><Relationship Id="rId12" Type="http://schemas.openxmlformats.org/officeDocument/2006/relationships/hyperlink" Target="https://www.bsi.bund.de/DE/Themen/Unternehmen-und-Organisationen/Informationen-und-Empfehlungen/Kryptografie/Seitenkanalresistenz/seitenkanalresistenz_node.html" TargetMode="External"/><Relationship Id="rId17" Type="http://schemas.openxmlformats.org/officeDocument/2006/relationships/hyperlink" Target="https://en.wikipedia.org/wiki/Zeroisation" TargetMode="External"/><Relationship Id="rId2" Type="http://schemas.openxmlformats.org/officeDocument/2006/relationships/hyperlink" Target="https://de.wikipedia.org/wiki/Seitenkanalattacke" TargetMode="External"/><Relationship Id="rId16" Type="http://schemas.openxmlformats.org/officeDocument/2006/relationships/hyperlink" Target="https://en.wikipedia.org/wiki/Hardware_security_module" TargetMode="External"/><Relationship Id="rId20" Type="http://schemas.openxmlformats.org/officeDocument/2006/relationships/hyperlink" Target="https://www.simplethread.com/great-scott-timing-attack-dem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f-secure.com/cold-boot-attacks/" TargetMode="External"/><Relationship Id="rId11" Type="http://schemas.openxmlformats.org/officeDocument/2006/relationships/hyperlink" Target="http://www.cs.tau.ac.il/~tromer/acoustic/" TargetMode="External"/><Relationship Id="rId5" Type="http://schemas.openxmlformats.org/officeDocument/2006/relationships/hyperlink" Target="https://de.wikipedia.org/wiki/Spectre_(Sicherheitsl%C3%BCcke)" TargetMode="External"/><Relationship Id="rId15" Type="http://schemas.openxmlformats.org/officeDocument/2006/relationships/hyperlink" Target="https://application.wiley-vch.de/HSM_for_Dummies_html/page_1.html" TargetMode="External"/><Relationship Id="rId10" Type="http://schemas.openxmlformats.org/officeDocument/2006/relationships/hyperlink" Target="https://www.heise.de/security/meldung/l-f-Hackerin-demonstiert-Van-Eck-Phreaking-trotz-HDMI-4123699.html" TargetMode="External"/><Relationship Id="rId19" Type="http://schemas.openxmlformats.org/officeDocument/2006/relationships/hyperlink" Target="https://store.newae.com/chipshouter-kit/" TargetMode="External"/><Relationship Id="rId4" Type="http://schemas.openxmlformats.org/officeDocument/2006/relationships/hyperlink" Target="https://circuitcellar.com/research-design-hub/electromagnetic-fault-injection/" TargetMode="External"/><Relationship Id="rId9" Type="http://schemas.openxmlformats.org/officeDocument/2006/relationships/hyperlink" Target="https://de.wikipedia.org/wiki/Van-Eck-Phreaking" TargetMode="External"/><Relationship Id="rId14" Type="http://schemas.openxmlformats.org/officeDocument/2006/relationships/hyperlink" Target="https://nvlpubs.nist.gov/nistpubs/FIPS/NIST.FIPS.140-2.pdf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solidFill>
                  <a:srgbClr val="00B1AC"/>
                </a:solidFill>
              </a:rPr>
              <a:t>Seitenkanalangriffe &amp;</a:t>
            </a:r>
            <a:br>
              <a:rPr lang="de-DE" dirty="0">
                <a:solidFill>
                  <a:srgbClr val="00B1AC"/>
                </a:solidFill>
              </a:rPr>
            </a:br>
            <a:r>
              <a:rPr lang="de-DE" dirty="0">
                <a:solidFill>
                  <a:srgbClr val="00B1AC"/>
                </a:solidFill>
              </a:rPr>
              <a:t>HSM</a:t>
            </a:r>
            <a:br>
              <a:rPr lang="de-DE" dirty="0">
                <a:solidFill>
                  <a:srgbClr val="00B1AC"/>
                </a:solidFill>
              </a:rPr>
            </a:br>
            <a:br>
              <a:rPr lang="de-DE" dirty="0">
                <a:solidFill>
                  <a:srgbClr val="00B1AC"/>
                </a:solidFill>
              </a:rPr>
            </a:br>
            <a:endParaRPr lang="de-DE" sz="3200" dirty="0">
              <a:solidFill>
                <a:srgbClr val="00B1AC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87838" y="4725144"/>
            <a:ext cx="8064000" cy="1440000"/>
          </a:xfrm>
        </p:spPr>
        <p:txBody>
          <a:bodyPr/>
          <a:lstStyle/>
          <a:p>
            <a:r>
              <a:rPr lang="de-DE" dirty="0"/>
              <a:t>Daniel Bachmann und Mick </a:t>
            </a:r>
            <a:r>
              <a:rPr lang="de-DE" dirty="0" err="1"/>
              <a:t>Dahlhaus</a:t>
            </a:r>
            <a:endParaRPr lang="de-DE" dirty="0"/>
          </a:p>
          <a:p>
            <a:r>
              <a:rPr lang="de-DE" dirty="0"/>
              <a:t>19.01.2022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b="1">
                <a:solidFill>
                  <a:prstClr val="black"/>
                </a:solidFill>
              </a:rPr>
              <a:t>© FH AACHEN </a:t>
            </a:r>
            <a:r>
              <a:rPr lang="de-DE" altLang="de-DE">
                <a:solidFill>
                  <a:prstClr val="black"/>
                </a:solidFill>
              </a:rPr>
              <a:t>UNIVERSITY OF APPLIED SCIENCES  |  FACHBEREICH XXXXXX XXXXXXXXXXXXX  |  WWW.FH-AACHEN.DE</a:t>
            </a:r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3275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F21DD5-314D-A847-8EC9-C2CE3B377E97}"/>
              </a:ext>
            </a:extLst>
          </p:cNvPr>
          <p:cNvSpPr txBox="1"/>
          <p:nvPr/>
        </p:nvSpPr>
        <p:spPr>
          <a:xfrm>
            <a:off x="394640" y="2492896"/>
            <a:ext cx="81369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Elektromagnetische Strahlung von Geräten kann noch nach 100 m Entfernung gemessen werden.</a:t>
            </a:r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r>
              <a:rPr lang="de-DE" sz="1600" dirty="0"/>
              <a:t>Angreifbar:</a:t>
            </a:r>
          </a:p>
          <a:p>
            <a:r>
              <a:rPr lang="de-DE" sz="1600" dirty="0"/>
              <a:t> </a:t>
            </a:r>
          </a:p>
          <a:p>
            <a:r>
              <a:rPr lang="de-DE" sz="1600" dirty="0"/>
              <a:t>- Ungeschützte Datenleitungen und Videosignale (HDMI, DVI etc.).</a:t>
            </a:r>
          </a:p>
          <a:p>
            <a:endParaRPr lang="de-DE" sz="1600" dirty="0"/>
          </a:p>
          <a:p>
            <a:r>
              <a:rPr lang="de-DE" sz="1600" dirty="0"/>
              <a:t>- Stromschwankungen auch Analysierbar in Kombination mittels SPA oder DPA.</a:t>
            </a:r>
          </a:p>
          <a:p>
            <a:endParaRPr lang="de-DE" sz="1600" dirty="0"/>
          </a:p>
          <a:p>
            <a:r>
              <a:rPr lang="de-DE" sz="1600" dirty="0"/>
              <a:t>- Direkt unverschlüsselt am Endgerät mitlesen.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Passive Angriffe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Van-Eck-</a:t>
            </a:r>
            <a:r>
              <a:rPr lang="de-DE" dirty="0" err="1">
                <a:solidFill>
                  <a:srgbClr val="00B1AC"/>
                </a:solidFill>
              </a:rPr>
              <a:t>Phreaking</a:t>
            </a:r>
            <a:endParaRPr lang="de-DE" dirty="0">
              <a:solidFill>
                <a:srgbClr val="00B1AC"/>
              </a:solidFill>
            </a:endParaRP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1680E4F-D91D-D141-8728-9352CDA9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844824"/>
            <a:ext cx="8064000" cy="504056"/>
          </a:xfrm>
        </p:spPr>
        <p:txBody>
          <a:bodyPr/>
          <a:lstStyle/>
          <a:p>
            <a:r>
              <a:rPr lang="de-DE" sz="3200" dirty="0">
                <a:solidFill>
                  <a:srgbClr val="00B1AC"/>
                </a:solidFill>
              </a:rPr>
              <a:t>Was ist Van-Eck-</a:t>
            </a:r>
            <a:r>
              <a:rPr lang="de-DE" sz="3200" dirty="0" err="1">
                <a:solidFill>
                  <a:srgbClr val="00B1AC"/>
                </a:solidFill>
              </a:rPr>
              <a:t>Phreaking</a:t>
            </a:r>
            <a:r>
              <a:rPr lang="de-DE" sz="3200" dirty="0">
                <a:solidFill>
                  <a:srgbClr val="00B1AC"/>
                </a:solidFill>
              </a:rPr>
              <a:t>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8818295-AFF3-0F42-B559-8A7BAE1A9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852936"/>
            <a:ext cx="3150094" cy="2130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65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Passive Angriffe</a:t>
            </a:r>
            <a:br>
              <a:rPr lang="de-DE" dirty="0"/>
            </a:br>
            <a:r>
              <a:rPr lang="de-DE" dirty="0" err="1">
                <a:solidFill>
                  <a:srgbClr val="00B1AC"/>
                </a:solidFill>
              </a:rPr>
              <a:t>Shared</a:t>
            </a:r>
            <a:r>
              <a:rPr lang="de-DE" dirty="0">
                <a:solidFill>
                  <a:srgbClr val="00B1AC"/>
                </a:solidFill>
              </a:rPr>
              <a:t> Memory </a:t>
            </a:r>
            <a:r>
              <a:rPr lang="de-DE" dirty="0" err="1">
                <a:solidFill>
                  <a:srgbClr val="00B1AC"/>
                </a:solidFill>
              </a:rPr>
              <a:t>Attack</a:t>
            </a:r>
            <a:endParaRPr lang="de-DE" dirty="0">
              <a:solidFill>
                <a:srgbClr val="00B1AC"/>
              </a:solidFill>
            </a:endParaRP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1680E4F-D91D-D141-8728-9352CDA9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844824"/>
            <a:ext cx="8064000" cy="504056"/>
          </a:xfrm>
        </p:spPr>
        <p:txBody>
          <a:bodyPr/>
          <a:lstStyle/>
          <a:p>
            <a:r>
              <a:rPr lang="de-DE" sz="3200" dirty="0">
                <a:solidFill>
                  <a:srgbClr val="00B1AC"/>
                </a:solidFill>
              </a:rPr>
              <a:t>Was ist eine </a:t>
            </a:r>
            <a:r>
              <a:rPr lang="de-DE" sz="3200" dirty="0" err="1">
                <a:solidFill>
                  <a:srgbClr val="00B1AC"/>
                </a:solidFill>
              </a:rPr>
              <a:t>Shared</a:t>
            </a:r>
            <a:r>
              <a:rPr lang="de-DE" sz="3200" dirty="0">
                <a:solidFill>
                  <a:srgbClr val="00B1AC"/>
                </a:solidFill>
              </a:rPr>
              <a:t> Memory </a:t>
            </a:r>
            <a:r>
              <a:rPr lang="de-DE" sz="3200" dirty="0" err="1">
                <a:solidFill>
                  <a:srgbClr val="00B1AC"/>
                </a:solidFill>
              </a:rPr>
              <a:t>Attack</a:t>
            </a:r>
            <a:r>
              <a:rPr lang="de-DE" sz="3200" dirty="0">
                <a:solidFill>
                  <a:srgbClr val="00B1AC"/>
                </a:solidFill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B7985-5E9C-6144-8688-61A0906D4E87}"/>
              </a:ext>
            </a:extLst>
          </p:cNvPr>
          <p:cNvSpPr txBox="1"/>
          <p:nvPr/>
        </p:nvSpPr>
        <p:spPr>
          <a:xfrm>
            <a:off x="467544" y="2348880"/>
            <a:ext cx="76328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Mehrere Prozesse teilen sich dieselben Speicherregister, Blöcke oder Cache.</a:t>
            </a:r>
          </a:p>
          <a:p>
            <a:endParaRPr lang="de-DE" dirty="0"/>
          </a:p>
          <a:p>
            <a:r>
              <a:rPr lang="de-DE" dirty="0"/>
              <a:t>Benutzter Speicher von einem Prozess kann also Rückschlüsse auf den anderen ermöglichen.</a:t>
            </a:r>
          </a:p>
          <a:p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0913EC-388F-6546-AE4E-1C6B3E110EEE}"/>
              </a:ext>
            </a:extLst>
          </p:cNvPr>
          <p:cNvSpPr txBox="1"/>
          <p:nvPr/>
        </p:nvSpPr>
        <p:spPr>
          <a:xfrm>
            <a:off x="539552" y="4293096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 Beispiel dafür ist: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68CDDA6-41C7-EE44-9D73-7DE67783A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335871"/>
            <a:ext cx="1440160" cy="171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7300A4-B3C3-2B4F-94AB-A5D7204C0413}"/>
              </a:ext>
            </a:extLst>
          </p:cNvPr>
          <p:cNvSpPr txBox="1"/>
          <p:nvPr/>
        </p:nvSpPr>
        <p:spPr>
          <a:xfrm>
            <a:off x="4932040" y="4365104"/>
            <a:ext cx="3240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Sicherheitslücke aus 2018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Nutzt:</a:t>
            </a:r>
          </a:p>
          <a:p>
            <a:pPr lvl="1"/>
            <a:r>
              <a:rPr lang="de-DE" dirty="0"/>
              <a:t>spekulative Ausführung</a:t>
            </a:r>
          </a:p>
          <a:p>
            <a:pPr lvl="1"/>
            <a:r>
              <a:rPr lang="de-DE" dirty="0"/>
              <a:t>	          &amp;</a:t>
            </a:r>
          </a:p>
          <a:p>
            <a:pPr lvl="1"/>
            <a:r>
              <a:rPr lang="de-DE" dirty="0"/>
              <a:t>Out-</a:t>
            </a:r>
            <a:r>
              <a:rPr lang="de-DE" dirty="0" err="1"/>
              <a:t>of</a:t>
            </a:r>
            <a:r>
              <a:rPr lang="de-DE" dirty="0"/>
              <a:t>-order </a:t>
            </a:r>
            <a:r>
              <a:rPr lang="de-DE" dirty="0" err="1"/>
              <a:t>execution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8960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Passive Angriffe</a:t>
            </a:r>
            <a:br>
              <a:rPr lang="de-DE" dirty="0"/>
            </a:br>
            <a:r>
              <a:rPr lang="de-DE" dirty="0" err="1">
                <a:solidFill>
                  <a:srgbClr val="00B1AC"/>
                </a:solidFill>
              </a:rPr>
              <a:t>Shared</a:t>
            </a:r>
            <a:r>
              <a:rPr lang="de-DE" dirty="0">
                <a:solidFill>
                  <a:srgbClr val="00B1AC"/>
                </a:solidFill>
              </a:rPr>
              <a:t> Memory </a:t>
            </a:r>
            <a:r>
              <a:rPr lang="de-DE" dirty="0" err="1">
                <a:solidFill>
                  <a:srgbClr val="00B1AC"/>
                </a:solidFill>
              </a:rPr>
              <a:t>Attack</a:t>
            </a:r>
            <a:endParaRPr lang="de-DE" dirty="0">
              <a:solidFill>
                <a:srgbClr val="00B1AC"/>
              </a:solidFill>
            </a:endParaRP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1680E4F-D91D-D141-8728-9352CDA9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340768"/>
            <a:ext cx="8064000" cy="504056"/>
          </a:xfrm>
        </p:spPr>
        <p:txBody>
          <a:bodyPr/>
          <a:lstStyle/>
          <a:p>
            <a:r>
              <a:rPr lang="de-DE" sz="3200" dirty="0" err="1">
                <a:solidFill>
                  <a:srgbClr val="00B1AC"/>
                </a:solidFill>
              </a:rPr>
              <a:t>Spectre</a:t>
            </a:r>
            <a:r>
              <a:rPr lang="de-DE" sz="3200" dirty="0">
                <a:solidFill>
                  <a:srgbClr val="00B1AC"/>
                </a:solidFill>
              </a:rPr>
              <a:t> als Beispiel</a:t>
            </a:r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302A38CC-BB28-4B4C-8631-1D45CA0BF6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132856"/>
            <a:ext cx="3600400" cy="396565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36EA12C-9090-7F48-B742-FFEEAD96DD0C}"/>
              </a:ext>
            </a:extLst>
          </p:cNvPr>
          <p:cNvSpPr txBox="1"/>
          <p:nvPr/>
        </p:nvSpPr>
        <p:spPr>
          <a:xfrm>
            <a:off x="4450928" y="2132856"/>
            <a:ext cx="424847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de-DE" sz="1600" dirty="0"/>
              <a:t>Konditionierung des Prozessors.</a:t>
            </a:r>
          </a:p>
          <a:p>
            <a:pPr marL="342900" indent="-342900">
              <a:buAutoNum type="arabicParenR"/>
            </a:pPr>
            <a:endParaRPr lang="de-DE" sz="1600" dirty="0"/>
          </a:p>
          <a:p>
            <a:pPr marL="342900" indent="-342900">
              <a:buAutoNum type="arabicParenR"/>
            </a:pPr>
            <a:r>
              <a:rPr lang="de-DE" sz="1600" dirty="0"/>
              <a:t>x wird hochgezählt.</a:t>
            </a:r>
          </a:p>
          <a:p>
            <a:pPr marL="342900" indent="-342900">
              <a:buAutoNum type="arabicParenR"/>
            </a:pPr>
            <a:endParaRPr lang="de-DE" sz="1600" dirty="0"/>
          </a:p>
          <a:p>
            <a:pPr marL="342900" indent="-342900">
              <a:buAutoNum type="arabicParenR"/>
            </a:pPr>
            <a:r>
              <a:rPr lang="de-DE" sz="1600" dirty="0"/>
              <a:t>x erreicht unser Zielregister.</a:t>
            </a:r>
          </a:p>
          <a:p>
            <a:pPr marL="342900" indent="-342900">
              <a:buAutoNum type="arabicParenR"/>
            </a:pPr>
            <a:endParaRPr lang="de-DE" dirty="0"/>
          </a:p>
          <a:p>
            <a:pPr marL="342900" indent="-342900">
              <a:buAutoNum type="arabicParenR"/>
            </a:pPr>
            <a:r>
              <a:rPr lang="de-DE" sz="1600" dirty="0"/>
              <a:t>Prozessor lädt gutmütig Register 10 vor.</a:t>
            </a:r>
          </a:p>
          <a:p>
            <a:pPr marL="342900" indent="-342900">
              <a:buAutoNum type="arabicParenR"/>
            </a:pPr>
            <a:endParaRPr lang="de-DE" sz="1600" dirty="0"/>
          </a:p>
          <a:p>
            <a:pPr marL="342900" indent="-342900">
              <a:buAutoNum type="arabicParenR"/>
            </a:pPr>
            <a:r>
              <a:rPr lang="de-DE" sz="1600" dirty="0" err="1"/>
              <a:t>Securitycheck</a:t>
            </a:r>
            <a:r>
              <a:rPr lang="de-DE" sz="1600" dirty="0"/>
              <a:t> schlägt fehl.</a:t>
            </a:r>
          </a:p>
          <a:p>
            <a:pPr marL="342900" indent="-342900">
              <a:buAutoNum type="arabicParenR"/>
            </a:pPr>
            <a:endParaRPr lang="de-DE" sz="1600" dirty="0"/>
          </a:p>
          <a:p>
            <a:pPr marL="342900" indent="-342900">
              <a:buAutoNum type="arabicParenR"/>
            </a:pPr>
            <a:endParaRPr lang="de-DE" sz="1600" dirty="0"/>
          </a:p>
          <a:p>
            <a:r>
              <a:rPr lang="de-DE" sz="1600" dirty="0"/>
              <a:t>Selbst wenn der Prozessor das Out-</a:t>
            </a:r>
            <a:r>
              <a:rPr lang="de-DE" sz="1600" dirty="0" err="1"/>
              <a:t>of</a:t>
            </a:r>
            <a:r>
              <a:rPr lang="de-DE" sz="1600" dirty="0"/>
              <a:t>-order Ergebnis verwirft bleibt aufgrund der Datenremanenz Information über das Zielregister vorhanden.</a:t>
            </a:r>
          </a:p>
        </p:txBody>
      </p:sp>
    </p:spTree>
    <p:extLst>
      <p:ext uri="{BB962C8B-B14F-4D97-AF65-F5344CB8AC3E}">
        <p14:creationId xmlns:p14="http://schemas.microsoft.com/office/powerpoint/2010/main" val="106495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Passive Angriffe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Bug</a:t>
            </a:r>
            <a:r>
              <a:rPr lang="de-DE" dirty="0"/>
              <a:t> </a:t>
            </a:r>
            <a:r>
              <a:rPr lang="de-DE" dirty="0" err="1">
                <a:solidFill>
                  <a:srgbClr val="00B1AC"/>
                </a:solidFill>
              </a:rPr>
              <a:t>Attack</a:t>
            </a:r>
            <a:endParaRPr lang="de-DE" dirty="0">
              <a:solidFill>
                <a:srgbClr val="00B1AC"/>
              </a:solidFill>
            </a:endParaRP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1680E4F-D91D-D141-8728-9352CDA9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844824"/>
            <a:ext cx="8064000" cy="504056"/>
          </a:xfrm>
        </p:spPr>
        <p:txBody>
          <a:bodyPr/>
          <a:lstStyle/>
          <a:p>
            <a:r>
              <a:rPr lang="de-DE" sz="3200" dirty="0">
                <a:solidFill>
                  <a:srgbClr val="00B1AC"/>
                </a:solidFill>
              </a:rPr>
              <a:t>Was ist eine Bug </a:t>
            </a:r>
            <a:r>
              <a:rPr lang="de-DE" sz="3200" dirty="0" err="1">
                <a:solidFill>
                  <a:srgbClr val="00B1AC"/>
                </a:solidFill>
              </a:rPr>
              <a:t>Attack</a:t>
            </a:r>
            <a:r>
              <a:rPr lang="de-DE" sz="3200" dirty="0">
                <a:solidFill>
                  <a:srgbClr val="00B1AC"/>
                </a:solidFill>
              </a:rPr>
              <a:t>?</a:t>
            </a:r>
          </a:p>
        </p:txBody>
      </p: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F31C22A3-AFBF-544C-95EE-D62DC40C68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1484784"/>
            <a:ext cx="1583280" cy="15832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28BF94-E3FB-1645-BA29-3CC1B7F12EE3}"/>
              </a:ext>
            </a:extLst>
          </p:cNvPr>
          <p:cNvSpPr txBox="1"/>
          <p:nvPr/>
        </p:nvSpPr>
        <p:spPr>
          <a:xfrm>
            <a:off x="467544" y="2564904"/>
            <a:ext cx="828092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Eine einzelne falsche Berechnung (siehe </a:t>
            </a:r>
            <a:r>
              <a:rPr lang="de-DE" dirty="0" err="1"/>
              <a:t>Kryptorätsel</a:t>
            </a:r>
            <a:r>
              <a:rPr lang="de-DE" dirty="0"/>
              <a:t>)</a:t>
            </a:r>
          </a:p>
          <a:p>
            <a:r>
              <a:rPr lang="de-DE" dirty="0"/>
              <a:t>kann den Schlüssel preisgeben.</a:t>
            </a:r>
          </a:p>
          <a:p>
            <a:endParaRPr lang="de-DE" dirty="0"/>
          </a:p>
          <a:p>
            <a:r>
              <a:rPr lang="de-DE" sz="1600" dirty="0"/>
              <a:t>Bug </a:t>
            </a:r>
            <a:r>
              <a:rPr lang="de-DE" sz="1600" dirty="0" err="1"/>
              <a:t>Attacks</a:t>
            </a:r>
            <a:r>
              <a:rPr lang="de-DE" sz="1600" dirty="0"/>
              <a:t> nutzen vorhandene Fehlimplementierungen von berechnenden Befehlen aus.</a:t>
            </a:r>
          </a:p>
          <a:p>
            <a:endParaRPr lang="de-DE" sz="1600" dirty="0"/>
          </a:p>
          <a:p>
            <a:r>
              <a:rPr lang="de-DE" sz="1600" dirty="0"/>
              <a:t>Divisionen und Multiplikationen als Ziel aufgrund deren Optimierung.</a:t>
            </a:r>
          </a:p>
          <a:p>
            <a:endParaRPr lang="de-DE" sz="1600" dirty="0"/>
          </a:p>
          <a:p>
            <a:r>
              <a:rPr lang="de-DE" sz="1600" dirty="0"/>
              <a:t>Meist wird hierbei eine </a:t>
            </a:r>
            <a:r>
              <a:rPr lang="de-DE" sz="1600" dirty="0" err="1"/>
              <a:t>Choosen</a:t>
            </a:r>
            <a:r>
              <a:rPr lang="de-DE" sz="1600" dirty="0"/>
              <a:t> </a:t>
            </a:r>
            <a:r>
              <a:rPr lang="de-DE" sz="1600" dirty="0" err="1"/>
              <a:t>Cipher</a:t>
            </a:r>
            <a:r>
              <a:rPr lang="de-DE" sz="1600" dirty="0"/>
              <a:t> Text Attacke angewendet um den Bug auszunutzen.</a:t>
            </a:r>
          </a:p>
          <a:p>
            <a:endParaRPr lang="de-DE" dirty="0"/>
          </a:p>
          <a:p>
            <a:r>
              <a:rPr lang="de-DE" dirty="0"/>
              <a:t>Mehr Info: </a:t>
            </a:r>
          </a:p>
          <a:p>
            <a:r>
              <a:rPr lang="de-DE" sz="1400" dirty="0"/>
              <a:t>https://</a:t>
            </a:r>
            <a:r>
              <a:rPr lang="de-DE" sz="1400" dirty="0" err="1"/>
              <a:t>citeseerx.ist.psu.edu</a:t>
            </a:r>
            <a:r>
              <a:rPr lang="de-DE" sz="1400" dirty="0"/>
              <a:t>/</a:t>
            </a:r>
            <a:r>
              <a:rPr lang="de-DE" sz="1400" dirty="0" err="1"/>
              <a:t>viewdoc</a:t>
            </a:r>
            <a:r>
              <a:rPr lang="de-DE" sz="1400" dirty="0"/>
              <a:t>/</a:t>
            </a:r>
            <a:r>
              <a:rPr lang="de-DE" sz="1400" dirty="0" err="1"/>
              <a:t>download?doi</a:t>
            </a:r>
            <a:r>
              <a:rPr lang="de-DE" sz="1400" dirty="0"/>
              <a:t>=10.1.1.192.5629&amp;rep=rep1&amp;type=</a:t>
            </a:r>
            <a:r>
              <a:rPr lang="de-DE" sz="1400" dirty="0" err="1"/>
              <a:t>pdf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2424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Aktive Angriffe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1680E4F-D91D-D141-8728-9352CDA9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844824"/>
            <a:ext cx="8064000" cy="4938982"/>
          </a:xfrm>
        </p:spPr>
        <p:txBody>
          <a:bodyPr/>
          <a:lstStyle/>
          <a:p>
            <a:r>
              <a:rPr lang="de-DE" sz="2800" dirty="0">
                <a:solidFill>
                  <a:srgbClr val="00B1AC"/>
                </a:solidFill>
              </a:rPr>
              <a:t>Was versteht man unter einem aktiven Angriff ?</a:t>
            </a:r>
          </a:p>
          <a:p>
            <a:endParaRPr lang="de-DE" sz="2800" dirty="0">
              <a:solidFill>
                <a:srgbClr val="00B1AC"/>
              </a:solidFill>
            </a:endParaRPr>
          </a:p>
          <a:p>
            <a:r>
              <a:rPr lang="de-DE" sz="2400" dirty="0"/>
              <a:t>Ein aktiver Angriff:</a:t>
            </a:r>
          </a:p>
          <a:p>
            <a:endParaRPr lang="de-DE" sz="2400" dirty="0"/>
          </a:p>
          <a:p>
            <a:endParaRPr lang="de-DE" sz="2400" dirty="0"/>
          </a:p>
          <a:p>
            <a:pPr marL="342900" indent="-342900">
              <a:buFontTx/>
              <a:buChar char="-"/>
            </a:pPr>
            <a:r>
              <a:rPr lang="de-DE" sz="2000" dirty="0"/>
              <a:t>Stört den Ablauf des Verfahrens.</a:t>
            </a:r>
          </a:p>
          <a:p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2000" dirty="0"/>
              <a:t>Kann das Gerät beschädigen.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2000" dirty="0"/>
              <a:t>Benutzt (meist) zusätzliche Werkzeuge.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endParaRPr lang="de-DE" sz="2800" dirty="0">
              <a:solidFill>
                <a:srgbClr val="00B1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30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Aktive Angriffe</a:t>
            </a:r>
            <a:br>
              <a:rPr lang="de-DE" dirty="0"/>
            </a:br>
            <a:r>
              <a:rPr lang="de-DE" b="1" dirty="0">
                <a:solidFill>
                  <a:srgbClr val="00B1AC"/>
                </a:solidFill>
              </a:rPr>
              <a:t>D</a:t>
            </a:r>
            <a:r>
              <a:rPr lang="de-DE" dirty="0"/>
              <a:t>ifferential </a:t>
            </a:r>
            <a:r>
              <a:rPr lang="de-DE" b="1" dirty="0">
                <a:solidFill>
                  <a:srgbClr val="00B1AC"/>
                </a:solidFill>
              </a:rPr>
              <a:t>F</a:t>
            </a:r>
            <a:r>
              <a:rPr lang="de-DE" dirty="0"/>
              <a:t>ault </a:t>
            </a:r>
            <a:r>
              <a:rPr lang="de-DE" b="1" dirty="0">
                <a:solidFill>
                  <a:srgbClr val="00B1AC"/>
                </a:solidFill>
              </a:rPr>
              <a:t>A</a:t>
            </a:r>
            <a:r>
              <a:rPr lang="de-DE" dirty="0"/>
              <a:t>nalysis</a:t>
            </a:r>
            <a:endParaRPr lang="de-DE" dirty="0">
              <a:solidFill>
                <a:srgbClr val="00B1AC"/>
              </a:solidFill>
            </a:endParaRP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1680E4F-D91D-D141-8728-9352CDA9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19937"/>
            <a:ext cx="8064000" cy="504056"/>
          </a:xfrm>
        </p:spPr>
        <p:txBody>
          <a:bodyPr/>
          <a:lstStyle/>
          <a:p>
            <a:r>
              <a:rPr lang="de-DE" sz="3200" dirty="0">
                <a:solidFill>
                  <a:srgbClr val="00B1AC"/>
                </a:solidFill>
              </a:rPr>
              <a:t>Was ist eine DFA?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312A78-E0E3-DD42-B330-BF6819D8AC1F}"/>
              </a:ext>
            </a:extLst>
          </p:cNvPr>
          <p:cNvSpPr txBox="1"/>
          <p:nvPr/>
        </p:nvSpPr>
        <p:spPr>
          <a:xfrm>
            <a:off x="246639" y="2060848"/>
            <a:ext cx="820891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Hierbei provoziert man Fehlverhalten von außen.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sz="1600" dirty="0"/>
          </a:p>
          <a:p>
            <a:r>
              <a:rPr lang="de-DE" sz="1600" dirty="0"/>
              <a:t>Es werden dann 2 </a:t>
            </a:r>
            <a:r>
              <a:rPr lang="de-DE" sz="1600" dirty="0" err="1"/>
              <a:t>Ciphertexte</a:t>
            </a:r>
            <a:r>
              <a:rPr lang="de-DE" sz="1600" dirty="0"/>
              <a:t> (mit </a:t>
            </a:r>
            <a:r>
              <a:rPr lang="de-DE" sz="1600" dirty="0" err="1"/>
              <a:t>selbem</a:t>
            </a:r>
            <a:r>
              <a:rPr lang="de-DE" sz="1600" dirty="0"/>
              <a:t> </a:t>
            </a:r>
            <a:r>
              <a:rPr lang="de-DE" sz="1600" dirty="0" err="1"/>
              <a:t>Cleartext</a:t>
            </a:r>
            <a:r>
              <a:rPr lang="de-DE" sz="1600" dirty="0"/>
              <a:t>) generiert.</a:t>
            </a:r>
          </a:p>
          <a:p>
            <a:r>
              <a:rPr lang="de-DE" sz="1600" dirty="0"/>
              <a:t>	</a:t>
            </a:r>
            <a:r>
              <a:rPr lang="de-DE" sz="1600" dirty="0" err="1"/>
              <a:t>Ciphertext</a:t>
            </a:r>
            <a:r>
              <a:rPr lang="de-DE" sz="1600" dirty="0"/>
              <a:t> A = Mit normalem Ablauf des Verfahrens</a:t>
            </a:r>
          </a:p>
          <a:p>
            <a:r>
              <a:rPr lang="de-DE" sz="1600" dirty="0"/>
              <a:t>	</a:t>
            </a:r>
            <a:r>
              <a:rPr lang="de-DE" sz="1600" dirty="0" err="1"/>
              <a:t>Ciphertext</a:t>
            </a:r>
            <a:r>
              <a:rPr lang="de-DE" sz="1600" dirty="0"/>
              <a:t> B = Mit gestörtem Ablauf des Verfahrens</a:t>
            </a:r>
          </a:p>
          <a:p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D94C4A-9A10-274D-BFF1-73349B6F2ECB}"/>
              </a:ext>
            </a:extLst>
          </p:cNvPr>
          <p:cNvSpPr txBox="1"/>
          <p:nvPr/>
        </p:nvSpPr>
        <p:spPr>
          <a:xfrm>
            <a:off x="6438244" y="3004193"/>
            <a:ext cx="20162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Der Vergleich von A und B ermöglicht Rückschlüsse auf den verwendeten Schlüssel.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025305-4A43-AA42-ADDC-2B424E17B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00" y="2780928"/>
            <a:ext cx="5829784" cy="217562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67DE8E3-2199-B545-AD59-DE422B3AF8D1}"/>
              </a:ext>
            </a:extLst>
          </p:cNvPr>
          <p:cNvSpPr/>
          <p:nvPr/>
        </p:nvSpPr>
        <p:spPr>
          <a:xfrm>
            <a:off x="3998800" y="3689937"/>
            <a:ext cx="2304256" cy="1517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922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Aktive Angriffe</a:t>
            </a:r>
            <a:br>
              <a:rPr lang="de-DE" dirty="0"/>
            </a:br>
            <a:r>
              <a:rPr lang="de-DE" b="1" dirty="0" err="1">
                <a:solidFill>
                  <a:srgbClr val="00B1AC"/>
                </a:solidFill>
              </a:rPr>
              <a:t>E</a:t>
            </a:r>
            <a:r>
              <a:rPr lang="de-DE" dirty="0" err="1"/>
              <a:t>lectro</a:t>
            </a:r>
            <a:r>
              <a:rPr lang="de-DE" b="1" dirty="0" err="1">
                <a:solidFill>
                  <a:srgbClr val="00B1AC"/>
                </a:solidFill>
              </a:rPr>
              <a:t>m</a:t>
            </a:r>
            <a:r>
              <a:rPr lang="de-DE" dirty="0" err="1"/>
              <a:t>agnetic</a:t>
            </a:r>
            <a:r>
              <a:rPr lang="de-DE" dirty="0"/>
              <a:t> </a:t>
            </a:r>
            <a:r>
              <a:rPr lang="de-DE" b="1" dirty="0">
                <a:solidFill>
                  <a:srgbClr val="00B1AC"/>
                </a:solidFill>
              </a:rPr>
              <a:t>F</a:t>
            </a:r>
            <a:r>
              <a:rPr lang="de-DE" dirty="0"/>
              <a:t>ault </a:t>
            </a:r>
            <a:r>
              <a:rPr lang="de-DE" b="1" dirty="0" err="1">
                <a:solidFill>
                  <a:srgbClr val="00B1AC"/>
                </a:solidFill>
              </a:rPr>
              <a:t>I</a:t>
            </a:r>
            <a:r>
              <a:rPr lang="de-DE" dirty="0" err="1"/>
              <a:t>njection</a:t>
            </a:r>
            <a:endParaRPr lang="de-DE" dirty="0">
              <a:solidFill>
                <a:srgbClr val="00B1AC"/>
              </a:solidFill>
            </a:endParaRP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1680E4F-D91D-D141-8728-9352CDA9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844824"/>
            <a:ext cx="8064000" cy="504056"/>
          </a:xfrm>
        </p:spPr>
        <p:txBody>
          <a:bodyPr/>
          <a:lstStyle/>
          <a:p>
            <a:r>
              <a:rPr lang="de-DE" sz="3200" dirty="0">
                <a:solidFill>
                  <a:srgbClr val="00B1AC"/>
                </a:solidFill>
              </a:rPr>
              <a:t>Was ist eine EMFI?</a:t>
            </a:r>
          </a:p>
          <a:p>
            <a:endParaRPr lang="de-DE" sz="3200" dirty="0">
              <a:solidFill>
                <a:srgbClr val="00B1AC"/>
              </a:solidFill>
            </a:endParaRPr>
          </a:p>
          <a:p>
            <a:endParaRPr lang="de-DE" sz="3200" dirty="0">
              <a:solidFill>
                <a:srgbClr val="00B1AC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B2B6D4-5B4C-7F45-A63F-323FC4BD0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590218"/>
            <a:ext cx="2590800" cy="1841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FAA42E-756D-144A-B5D3-9B93DB7E6362}"/>
              </a:ext>
            </a:extLst>
          </p:cNvPr>
          <p:cNvSpPr txBox="1"/>
          <p:nvPr/>
        </p:nvSpPr>
        <p:spPr>
          <a:xfrm>
            <a:off x="426679" y="4787860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Hierbei wird ein starker Elektromagnetischer Impuls verwendet.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D833FF-FE29-E64A-849C-B84F875751BA}"/>
              </a:ext>
            </a:extLst>
          </p:cNvPr>
          <p:cNvSpPr txBox="1"/>
          <p:nvPr/>
        </p:nvSpPr>
        <p:spPr>
          <a:xfrm>
            <a:off x="426679" y="5157192"/>
            <a:ext cx="6408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Ziel:</a:t>
            </a:r>
          </a:p>
          <a:p>
            <a:r>
              <a:rPr lang="de-DE" dirty="0"/>
              <a:t>	- </a:t>
            </a:r>
            <a:r>
              <a:rPr lang="de-DE" dirty="0" err="1"/>
              <a:t>Bitflips</a:t>
            </a:r>
            <a:r>
              <a:rPr lang="de-DE" dirty="0"/>
              <a:t> in Registern</a:t>
            </a:r>
          </a:p>
          <a:p>
            <a:r>
              <a:rPr lang="de-DE" dirty="0"/>
              <a:t>	- Überspringen von Befehlen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183A4D3-264A-B843-B41D-BEDBC7C09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590496"/>
            <a:ext cx="3528392" cy="1849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6CA44D-E938-7244-AAB4-8A6FCC8781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72" y="2126653"/>
            <a:ext cx="2529458" cy="44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70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Aktive Angriffe</a:t>
            </a:r>
            <a:br>
              <a:rPr lang="de-DE" dirty="0"/>
            </a:br>
            <a:r>
              <a:rPr lang="de-DE" dirty="0" err="1">
                <a:solidFill>
                  <a:srgbClr val="00B1AC"/>
                </a:solidFill>
              </a:rPr>
              <a:t>Cold</a:t>
            </a:r>
            <a:r>
              <a:rPr lang="de-DE" dirty="0">
                <a:solidFill>
                  <a:srgbClr val="00B1AC"/>
                </a:solidFill>
              </a:rPr>
              <a:t> Boot </a:t>
            </a:r>
            <a:r>
              <a:rPr lang="de-DE" dirty="0" err="1">
                <a:solidFill>
                  <a:srgbClr val="00B1AC"/>
                </a:solidFill>
              </a:rPr>
              <a:t>Attack</a:t>
            </a:r>
            <a:endParaRPr lang="de-DE" dirty="0">
              <a:solidFill>
                <a:srgbClr val="00B1AC"/>
              </a:solidFill>
            </a:endParaRP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1680E4F-D91D-D141-8728-9352CDA9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844824"/>
            <a:ext cx="8064000" cy="504056"/>
          </a:xfrm>
        </p:spPr>
        <p:txBody>
          <a:bodyPr/>
          <a:lstStyle/>
          <a:p>
            <a:r>
              <a:rPr lang="de-DE" sz="3200" dirty="0">
                <a:solidFill>
                  <a:srgbClr val="00B1AC"/>
                </a:solidFill>
              </a:rPr>
              <a:t>Was ist eine </a:t>
            </a:r>
            <a:r>
              <a:rPr lang="de-DE" sz="3200" dirty="0" err="1">
                <a:solidFill>
                  <a:srgbClr val="00B1AC"/>
                </a:solidFill>
              </a:rPr>
              <a:t>Cold</a:t>
            </a:r>
            <a:r>
              <a:rPr lang="de-DE" sz="3200" dirty="0">
                <a:solidFill>
                  <a:srgbClr val="00B1AC"/>
                </a:solidFill>
              </a:rPr>
              <a:t> Boot </a:t>
            </a:r>
            <a:r>
              <a:rPr lang="de-DE" sz="3200" dirty="0" err="1">
                <a:solidFill>
                  <a:srgbClr val="00B1AC"/>
                </a:solidFill>
              </a:rPr>
              <a:t>Attack</a:t>
            </a:r>
            <a:r>
              <a:rPr lang="de-DE" sz="3200" dirty="0">
                <a:solidFill>
                  <a:srgbClr val="00B1AC"/>
                </a:solidFill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329320-B440-8845-8A28-4CF795600CE3}"/>
              </a:ext>
            </a:extLst>
          </p:cNvPr>
          <p:cNvSpPr txBox="1"/>
          <p:nvPr/>
        </p:nvSpPr>
        <p:spPr>
          <a:xfrm>
            <a:off x="467544" y="2551837"/>
            <a:ext cx="81369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Hierbei wird die Datenremanenz ausgenutzt.</a:t>
            </a:r>
          </a:p>
          <a:p>
            <a:endParaRPr lang="de-DE" dirty="0"/>
          </a:p>
          <a:p>
            <a:r>
              <a:rPr lang="de-DE" dirty="0"/>
              <a:t>Kühlung verstärkt diesen Effekt.</a:t>
            </a:r>
          </a:p>
          <a:p>
            <a:endParaRPr lang="de-DE" dirty="0"/>
          </a:p>
          <a:p>
            <a:r>
              <a:rPr lang="de-DE" dirty="0"/>
              <a:t>Die Speicher können dann ausgebaut und die Daten ausgelesen oder analysiert werden. </a:t>
            </a:r>
          </a:p>
          <a:p>
            <a:endParaRPr lang="de-DE" dirty="0"/>
          </a:p>
          <a:p>
            <a:r>
              <a:rPr lang="de-DE" dirty="0"/>
              <a:t>Mit diesen Daten sind Rückschlüsse auf den Schlüssel möglich.</a:t>
            </a:r>
          </a:p>
        </p:txBody>
      </p:sp>
    </p:spTree>
    <p:extLst>
      <p:ext uri="{BB962C8B-B14F-4D97-AF65-F5344CB8AC3E}">
        <p14:creationId xmlns:p14="http://schemas.microsoft.com/office/powerpoint/2010/main" val="95756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BC8CC-0A52-254C-B281-1B6D70C19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070E2D-CB5F-5C48-964B-EB7525DC4C57}"/>
              </a:ext>
            </a:extLst>
          </p:cNvPr>
          <p:cNvSpPr txBox="1"/>
          <p:nvPr/>
        </p:nvSpPr>
        <p:spPr>
          <a:xfrm>
            <a:off x="288000" y="1268760"/>
            <a:ext cx="806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Wissen:</a:t>
            </a:r>
            <a:endParaRPr lang="en-GB" sz="1200" dirty="0">
              <a:hlinkClick r:id="rId2"/>
            </a:endParaRPr>
          </a:p>
          <a:p>
            <a:r>
              <a:rPr lang="en-GB" sz="1200" dirty="0">
                <a:hlinkClick r:id="rId2"/>
              </a:rPr>
              <a:t>https://de.wikipedia.org/wiki/Seitenkanalattacke</a:t>
            </a:r>
            <a:endParaRPr lang="en-GB" sz="1200" dirty="0"/>
          </a:p>
          <a:p>
            <a:r>
              <a:rPr lang="en-GB" sz="1200" dirty="0">
                <a:hlinkClick r:id="rId3"/>
              </a:rPr>
              <a:t>https://github.com/phonchi/awesome-side-channel-attack#side-channel-attack</a:t>
            </a:r>
            <a:br>
              <a:rPr lang="en-GB" sz="1200" dirty="0"/>
            </a:br>
            <a:r>
              <a:rPr lang="en-GB" sz="1200" dirty="0">
                <a:hlinkClick r:id="rId4"/>
              </a:rPr>
              <a:t>https://circuitcellar.com/research-design-hub/electromagnetic-fault-injection/</a:t>
            </a:r>
            <a:br>
              <a:rPr lang="en-GB" sz="1200" dirty="0"/>
            </a:br>
            <a:r>
              <a:rPr lang="en-GB" sz="1200" dirty="0">
                <a:hlinkClick r:id="rId5"/>
              </a:rPr>
              <a:t>https://de.wikipedia.org/wiki/Spectre_(Sicherheitsl%C3%BCcke)</a:t>
            </a:r>
            <a:br>
              <a:rPr lang="en-GB" sz="1200" dirty="0"/>
            </a:br>
            <a:r>
              <a:rPr lang="en-GB" sz="1200" dirty="0">
                <a:hlinkClick r:id="rId6"/>
              </a:rPr>
              <a:t>https://blog.f-secure.com/cold-boot-attacks/</a:t>
            </a:r>
            <a:endParaRPr lang="en-GB" sz="1200" dirty="0"/>
          </a:p>
          <a:p>
            <a:r>
              <a:rPr lang="en-GB" sz="1200" dirty="0">
                <a:hlinkClick r:id="rId7"/>
              </a:rPr>
              <a:t>https://www.nsideattacklogic.de/van-eck-phreaking-und-moegliche-schutzmassnahmen/</a:t>
            </a:r>
            <a:br>
              <a:rPr lang="en-GB" sz="1200" dirty="0"/>
            </a:br>
            <a:r>
              <a:rPr lang="en-GB" sz="1200" dirty="0">
                <a:hlinkClick r:id="rId8"/>
              </a:rPr>
              <a:t>https://de.wikipedia.org/wiki/Kaltstartattacke</a:t>
            </a:r>
            <a:br>
              <a:rPr lang="en-GB" sz="1200" dirty="0"/>
            </a:br>
            <a:r>
              <a:rPr lang="en-GB" sz="1200" dirty="0">
                <a:hlinkClick r:id="rId9"/>
              </a:rPr>
              <a:t>https://de.wikipedia.org/wiki/Van-Eck-Phreaking</a:t>
            </a:r>
            <a:br>
              <a:rPr lang="en-GB" sz="1200" dirty="0"/>
            </a:br>
            <a:r>
              <a:rPr lang="en-GB" sz="1200" dirty="0">
                <a:hlinkClick r:id="rId10"/>
              </a:rPr>
              <a:t>https://www.heise.de/security/meldung/l-f-Hackerin-demonstiert-Van-Eck-Phreaking-trotz-HDMI-4123699.html</a:t>
            </a:r>
            <a:br>
              <a:rPr lang="en-GB" sz="1200" dirty="0"/>
            </a:br>
            <a:r>
              <a:rPr lang="en-GB" sz="1200" dirty="0">
                <a:hlinkClick r:id="rId11"/>
              </a:rPr>
              <a:t>http://www.cs.tau.ac.il/~tromer/acoustic/</a:t>
            </a:r>
            <a:br>
              <a:rPr lang="en-GB" sz="1200" dirty="0"/>
            </a:br>
            <a:r>
              <a:rPr lang="en-GB" sz="1200" dirty="0">
                <a:hlinkClick r:id="rId12"/>
              </a:rPr>
              <a:t>https://www.bsi.bund.de/DE/Themen/Unternehmen-und-Organisationen/Informationen-und-Empfehlungen/Kryptografie/Seitenkanalresistenz/seitenkanalresistenz_node.html</a:t>
            </a:r>
            <a:br>
              <a:rPr lang="en-GB" sz="1200" dirty="0"/>
            </a:br>
            <a:r>
              <a:rPr lang="en-GB" sz="1200" dirty="0">
                <a:hlinkClick r:id="rId13"/>
              </a:rPr>
              <a:t>https://www.security-insider.de/was-ist-ein-hardware-sicherheitsmodul-hsm-a-727090/</a:t>
            </a:r>
            <a:br>
              <a:rPr lang="en-GB" sz="1200" dirty="0"/>
            </a:br>
            <a:r>
              <a:rPr lang="en-GB" sz="1200" dirty="0">
                <a:hlinkClick r:id="rId14"/>
              </a:rPr>
              <a:t>https://nvlpubs.nist.gov/nistpubs/FIPS/NIST.FIPS.140-2.pdf</a:t>
            </a:r>
            <a:br>
              <a:rPr lang="en-GB" sz="1200" dirty="0"/>
            </a:br>
            <a:r>
              <a:rPr lang="en-GB" sz="1200" dirty="0">
                <a:hlinkClick r:id="rId15"/>
              </a:rPr>
              <a:t>https://application.wiley-vch.de/HSM_for_Dummies_html/page_1.html</a:t>
            </a:r>
            <a:br>
              <a:rPr lang="en-GB" sz="1200" dirty="0"/>
            </a:br>
            <a:r>
              <a:rPr lang="en-GB" sz="1200" dirty="0">
                <a:hlinkClick r:id="rId16"/>
              </a:rPr>
              <a:t>https://en.wikipedia.org/wiki/Hardware_security_module</a:t>
            </a:r>
            <a:br>
              <a:rPr lang="en-GB" sz="1200" dirty="0"/>
            </a:br>
            <a:r>
              <a:rPr lang="en-GB" sz="1200" dirty="0">
                <a:hlinkClick r:id="rId17"/>
              </a:rPr>
              <a:t>https://en.wikipedia.org/wiki/Zeroisation</a:t>
            </a:r>
            <a:endParaRPr lang="en-GB" sz="1200" dirty="0"/>
          </a:p>
          <a:p>
            <a:r>
              <a:rPr lang="en-GB" sz="1200" dirty="0">
                <a:hlinkClick r:id="rId18"/>
              </a:rPr>
              <a:t>https://ras51.informatik.uni-stuttgart.de/cosade19/cosade15/presentations/session6_b.pdf</a:t>
            </a:r>
            <a:endParaRPr lang="en-GB" sz="1200" dirty="0"/>
          </a:p>
          <a:p>
            <a:r>
              <a:rPr lang="en-GB" sz="1200" dirty="0">
                <a:hlinkClick r:id="rId19"/>
              </a:rPr>
              <a:t>https://store.newae.com/chipshouter-kit/</a:t>
            </a:r>
            <a:endParaRPr lang="en-GB" sz="1200" dirty="0"/>
          </a:p>
          <a:p>
            <a:endParaRPr lang="en-GB" sz="1200" dirty="0"/>
          </a:p>
          <a:p>
            <a:r>
              <a:rPr lang="en-GB" sz="1200" dirty="0"/>
              <a:t>Comic und </a:t>
            </a:r>
            <a:r>
              <a:rPr lang="en-GB" sz="1200" dirty="0" err="1"/>
              <a:t>Grafiken</a:t>
            </a:r>
            <a:r>
              <a:rPr lang="en-GB" sz="1200" dirty="0"/>
              <a:t>:</a:t>
            </a:r>
          </a:p>
          <a:p>
            <a:r>
              <a:rPr lang="en-GB" sz="1200" dirty="0">
                <a:hlinkClick r:id="rId20"/>
              </a:rPr>
              <a:t>https://www.simplethread.com/great-scott-timing-attack-demo/</a:t>
            </a:r>
            <a:endParaRPr lang="en-GB" sz="1200" dirty="0"/>
          </a:p>
          <a:p>
            <a:r>
              <a:rPr lang="en-GB" sz="1200" dirty="0">
                <a:hlinkClick r:id="rId21"/>
              </a:rPr>
              <a:t>https://anysilicon.com/side-channel-attacks-differential-power-analysis-dpa-simple-power-analysis-spa-works/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561888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5"/>
          <p:cNvSpPr>
            <a:spLocks noGrp="1"/>
          </p:cNvSpPr>
          <p:nvPr>
            <p:ph type="ctrTitle"/>
          </p:nvPr>
        </p:nvSpPr>
        <p:spPr>
          <a:xfrm>
            <a:off x="287338" y="5229200"/>
            <a:ext cx="8064500" cy="2519363"/>
          </a:xfrm>
        </p:spPr>
        <p:txBody>
          <a:bodyPr/>
          <a:lstStyle/>
          <a:p>
            <a:r>
              <a:rPr lang="de-DE" altLang="de-DE" dirty="0"/>
              <a:t>FH Aachen </a:t>
            </a:r>
            <a:br>
              <a:rPr lang="de-DE" altLang="de-DE" dirty="0"/>
            </a:br>
            <a:r>
              <a:rPr lang="de-DE" altLang="de-DE" dirty="0"/>
              <a:t>Fachbereich Informatik</a:t>
            </a:r>
            <a:br>
              <a:rPr lang="de-DE" altLang="de-DE" dirty="0"/>
            </a:br>
            <a:br>
              <a:rPr lang="de-DE" altLang="de-DE" dirty="0"/>
            </a:br>
            <a:r>
              <a:rPr lang="de-DE" altLang="de-DE" dirty="0"/>
              <a:t>Daniel Bachmann &amp; Mick </a:t>
            </a:r>
            <a:r>
              <a:rPr lang="de-DE" altLang="de-DE" dirty="0" err="1"/>
              <a:t>Dahlhaus</a:t>
            </a:r>
            <a:br>
              <a:rPr lang="de-DE" altLang="de-DE" dirty="0"/>
            </a:br>
            <a:endParaRPr lang="de-DE" altLang="de-DE" dirty="0"/>
          </a:p>
        </p:txBody>
      </p:sp>
      <p:sp>
        <p:nvSpPr>
          <p:cNvPr id="11267" name="Fußzeilenplatzhalt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altLang="de-DE" b="1" dirty="0">
                <a:latin typeface="Verdana" pitchFamily="34" charset="0"/>
              </a:rPr>
              <a:t>© FH AACHEN </a:t>
            </a:r>
            <a:r>
              <a:rPr lang="de-DE" altLang="de-DE" dirty="0">
                <a:latin typeface="Verdana" pitchFamily="34" charset="0"/>
              </a:rPr>
              <a:t>UNIVERSITY OF APPLIED SCIENCES  |  FACHBEREICH XXXXXX XXXXXXXXXXXXX  |  WWW.FH-AACHEN.DE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/>
              <a:t>Inhaltsverzeichnis</a:t>
            </a:r>
          </a:p>
        </p:txBody>
      </p:sp>
      <p:sp>
        <p:nvSpPr>
          <p:cNvPr id="8195" name="Inhaltsplatzhalter 7"/>
          <p:cNvSpPr>
            <a:spLocks noGrp="1"/>
          </p:cNvSpPr>
          <p:nvPr>
            <p:ph idx="1"/>
          </p:nvPr>
        </p:nvSpPr>
        <p:spPr>
          <a:xfrm>
            <a:off x="611560" y="1999060"/>
            <a:ext cx="3545110" cy="5040312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>
                <a:solidFill>
                  <a:srgbClr val="00B1AC"/>
                </a:solidFill>
              </a:rPr>
              <a:t>Seitenkanalangriffe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de-DE" altLang="de-DE" sz="2000" dirty="0"/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1800" dirty="0"/>
              <a:t>Passive Angriffe</a:t>
            </a: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18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1) SPA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2) DPA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3) Sound Analysis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4) Timing </a:t>
            </a:r>
            <a:r>
              <a:rPr lang="de-DE" altLang="de-DE" sz="1600" dirty="0" err="1"/>
              <a:t>Attack</a:t>
            </a:r>
            <a:endParaRPr lang="de-DE" altLang="de-DE" sz="16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5) Van-Eck-</a:t>
            </a:r>
            <a:r>
              <a:rPr lang="de-DE" altLang="de-DE" sz="1600" dirty="0" err="1"/>
              <a:t>Phreaking</a:t>
            </a:r>
            <a:endParaRPr lang="de-DE" altLang="de-DE" sz="16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6) </a:t>
            </a:r>
            <a:r>
              <a:rPr lang="de-DE" altLang="de-DE" sz="1600" dirty="0" err="1"/>
              <a:t>Shared</a:t>
            </a:r>
            <a:r>
              <a:rPr lang="de-DE" altLang="de-DE" sz="1600" dirty="0"/>
              <a:t> Memory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de-DE" altLang="de-DE" sz="1600" dirty="0"/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1800" dirty="0"/>
              <a:t>Aktive Angriffe</a:t>
            </a: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18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1) DFA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2) EMFI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3) </a:t>
            </a:r>
            <a:r>
              <a:rPr lang="de-DE" altLang="de-DE" sz="1600" dirty="0" err="1"/>
              <a:t>Cold</a:t>
            </a:r>
            <a:r>
              <a:rPr lang="de-DE" altLang="de-DE" sz="1600" dirty="0"/>
              <a:t> Boot </a:t>
            </a:r>
            <a:r>
              <a:rPr lang="de-DE" altLang="de-DE" sz="1600" dirty="0" err="1"/>
              <a:t>Attack</a:t>
            </a:r>
            <a:endParaRPr lang="de-DE" altLang="de-DE" sz="1600" dirty="0"/>
          </a:p>
          <a:p>
            <a:pPr lvl="4" indent="0">
              <a:spcBef>
                <a:spcPct val="0"/>
              </a:spcBef>
              <a:buNone/>
            </a:pPr>
            <a:endParaRPr lang="de-DE" altLang="de-DE" sz="1400" dirty="0"/>
          </a:p>
          <a:p>
            <a:pPr marL="1066800" lvl="2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/>
          </a:p>
          <a:p>
            <a:pPr lvl="3">
              <a:spcBef>
                <a:spcPct val="0"/>
              </a:spcBef>
            </a:pPr>
            <a:endParaRPr lang="de-DE" altLang="de-DE" dirty="0"/>
          </a:p>
          <a:p>
            <a:pPr marL="3429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  <a:p>
            <a:pPr marL="3429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BCB783-466F-A540-BC88-9CDBDC27C05D}"/>
              </a:ext>
            </a:extLst>
          </p:cNvPr>
          <p:cNvSpPr txBox="1"/>
          <p:nvPr/>
        </p:nvSpPr>
        <p:spPr>
          <a:xfrm>
            <a:off x="4644008" y="1465620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Teil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583C4-F488-AB44-B2A0-0E6F17CB9FAA}"/>
              </a:ext>
            </a:extLst>
          </p:cNvPr>
          <p:cNvSpPr txBox="1"/>
          <p:nvPr/>
        </p:nvSpPr>
        <p:spPr>
          <a:xfrm>
            <a:off x="539552" y="1465620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Teil 1</a:t>
            </a:r>
          </a:p>
        </p:txBody>
      </p:sp>
      <p:sp>
        <p:nvSpPr>
          <p:cNvPr id="6" name="Inhaltsplatzhalter 7">
            <a:extLst>
              <a:ext uri="{FF2B5EF4-FFF2-40B4-BE49-F238E27FC236}">
                <a16:creationId xmlns:a16="http://schemas.microsoft.com/office/drawing/2014/main" id="{F9860582-8022-0D44-B710-84C4DBDD7D83}"/>
              </a:ext>
            </a:extLst>
          </p:cNvPr>
          <p:cNvSpPr txBox="1">
            <a:spLocks/>
          </p:cNvSpPr>
          <p:nvPr/>
        </p:nvSpPr>
        <p:spPr bwMode="auto">
          <a:xfrm>
            <a:off x="4806728" y="1996480"/>
            <a:ext cx="3545110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ts val="0"/>
              </a:spcAft>
              <a:buFontTx/>
              <a:buNone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ts val="2000"/>
              </a:spcBef>
              <a:spcAft>
                <a:spcPct val="0"/>
              </a:spcAft>
              <a:buNone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723900" indent="-368300" algn="l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&gt;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0" indent="0" algn="l" rtl="0" eaLnBrk="1" fontAlgn="base" hangingPunct="1">
              <a:spcBef>
                <a:spcPts val="1600"/>
              </a:spcBef>
              <a:spcAft>
                <a:spcPct val="0"/>
              </a:spcAft>
              <a:buFontTx/>
              <a:buNone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723900" indent="-368300" algn="l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&gt;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>
                <a:solidFill>
                  <a:srgbClr val="00B1AC"/>
                </a:solidFill>
              </a:rPr>
              <a:t>Daniel Bachmann Teil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de-DE" altLang="de-DE" sz="2000" dirty="0"/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1800" dirty="0"/>
              <a:t>Passive Angriffe</a:t>
            </a: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18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1) SPA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2) DPA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3) Sound Analysis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4) Timing </a:t>
            </a:r>
            <a:r>
              <a:rPr lang="de-DE" altLang="de-DE" sz="1600" dirty="0" err="1"/>
              <a:t>Attack</a:t>
            </a:r>
            <a:endParaRPr lang="de-DE" altLang="de-DE" sz="16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5) Van-Eck-</a:t>
            </a:r>
            <a:r>
              <a:rPr lang="de-DE" altLang="de-DE" sz="1600" dirty="0" err="1"/>
              <a:t>Phreaking</a:t>
            </a:r>
            <a:endParaRPr lang="de-DE" altLang="de-DE" sz="16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6) </a:t>
            </a:r>
            <a:r>
              <a:rPr lang="de-DE" altLang="de-DE" sz="1600" dirty="0" err="1"/>
              <a:t>Shared</a:t>
            </a:r>
            <a:r>
              <a:rPr lang="de-DE" altLang="de-DE" sz="1600" dirty="0"/>
              <a:t> Memory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de-DE" altLang="de-DE" sz="1600" dirty="0"/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1800" dirty="0"/>
              <a:t>Aktive Angriffe</a:t>
            </a: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18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1) DFA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2) EMFI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3) </a:t>
            </a:r>
            <a:r>
              <a:rPr lang="de-DE" altLang="de-DE" sz="1600" dirty="0" err="1"/>
              <a:t>Cold</a:t>
            </a:r>
            <a:r>
              <a:rPr lang="de-DE" altLang="de-DE" sz="1600" dirty="0"/>
              <a:t> Boot </a:t>
            </a:r>
            <a:r>
              <a:rPr lang="de-DE" altLang="de-DE" sz="1600" dirty="0" err="1"/>
              <a:t>Attack</a:t>
            </a:r>
            <a:endParaRPr lang="de-DE" altLang="de-DE" sz="1600" dirty="0"/>
          </a:p>
          <a:p>
            <a:pPr lvl="4" indent="0">
              <a:spcBef>
                <a:spcPct val="0"/>
              </a:spcBef>
              <a:buFont typeface="Verdana" pitchFamily="34" charset="0"/>
              <a:buNone/>
            </a:pPr>
            <a:endParaRPr lang="de-DE" altLang="de-DE" sz="1400" dirty="0"/>
          </a:p>
          <a:p>
            <a:pPr marL="1066800" lvl="2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/>
          </a:p>
          <a:p>
            <a:pPr lvl="3">
              <a:spcBef>
                <a:spcPct val="0"/>
              </a:spcBef>
            </a:pPr>
            <a:endParaRPr lang="de-DE" altLang="de-DE" dirty="0"/>
          </a:p>
          <a:p>
            <a:pPr marL="3429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  <a:p>
            <a:pPr marL="3429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Seitenkanalangriffe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2204864"/>
            <a:ext cx="8064000" cy="4938982"/>
          </a:xfrm>
        </p:spPr>
        <p:txBody>
          <a:bodyPr/>
          <a:lstStyle/>
          <a:p>
            <a:r>
              <a:rPr lang="de-DE" sz="4000" dirty="0">
                <a:solidFill>
                  <a:srgbClr val="00B1AC"/>
                </a:solidFill>
              </a:rPr>
              <a:t>Was sind Seitenkanalangriffe ?</a:t>
            </a:r>
          </a:p>
          <a:p>
            <a:endParaRPr lang="de-DE" dirty="0"/>
          </a:p>
          <a:p>
            <a:r>
              <a:rPr lang="de-DE" sz="2400" dirty="0"/>
              <a:t>Ein Werkzeug der </a:t>
            </a:r>
            <a:r>
              <a:rPr lang="de-DE" sz="2400" dirty="0" err="1"/>
              <a:t>Kryptanalyse</a:t>
            </a:r>
            <a:r>
              <a:rPr lang="de-DE" sz="2400" dirty="0"/>
              <a:t>.</a:t>
            </a:r>
          </a:p>
          <a:p>
            <a:endParaRPr lang="de-DE" sz="2400" dirty="0"/>
          </a:p>
          <a:p>
            <a:r>
              <a:rPr lang="de-DE" sz="2400" dirty="0"/>
              <a:t>Ein Angriff der nicht auf das Kryptographische Verfahren selbst abzielt, sondern auf dessen Physische Implementierung.</a:t>
            </a:r>
          </a:p>
        </p:txBody>
      </p:sp>
    </p:spTree>
    <p:extLst>
      <p:ext uri="{BB962C8B-B14F-4D97-AF65-F5344CB8AC3E}">
        <p14:creationId xmlns:p14="http://schemas.microsoft.com/office/powerpoint/2010/main" val="176474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Passive Angriffe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1680E4F-D91D-D141-8728-9352CDA9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844824"/>
            <a:ext cx="8064000" cy="4938982"/>
          </a:xfrm>
        </p:spPr>
        <p:txBody>
          <a:bodyPr/>
          <a:lstStyle/>
          <a:p>
            <a:r>
              <a:rPr lang="de-DE" sz="2800" dirty="0">
                <a:solidFill>
                  <a:srgbClr val="00B1AC"/>
                </a:solidFill>
              </a:rPr>
              <a:t>Was versteht man unter einem passiven Angriff ?</a:t>
            </a:r>
          </a:p>
          <a:p>
            <a:endParaRPr lang="de-DE" sz="2800" dirty="0">
              <a:solidFill>
                <a:srgbClr val="00B1AC"/>
              </a:solidFill>
            </a:endParaRPr>
          </a:p>
          <a:p>
            <a:r>
              <a:rPr lang="de-DE" sz="2400" dirty="0"/>
              <a:t>Ein passiver Angriff:</a:t>
            </a:r>
          </a:p>
          <a:p>
            <a:endParaRPr lang="de-DE" sz="2400" dirty="0"/>
          </a:p>
          <a:p>
            <a:pPr marL="342900" indent="-342900">
              <a:buFontTx/>
              <a:buChar char="-"/>
            </a:pPr>
            <a:r>
              <a:rPr lang="de-DE" sz="2000" dirty="0"/>
              <a:t>Stört den Ablauf des Verfahrens nicht.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2000" dirty="0"/>
              <a:t>Kombiniert (meist) Informationen aus Analyse und Ablauf.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2000" dirty="0"/>
              <a:t>Kann gut zum abhören genutzt werden.</a:t>
            </a:r>
          </a:p>
          <a:p>
            <a:endParaRPr lang="de-DE" sz="2800" dirty="0">
              <a:solidFill>
                <a:srgbClr val="00B1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632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Passive Angriffe</a:t>
            </a:r>
            <a:br>
              <a:rPr lang="de-DE" dirty="0"/>
            </a:br>
            <a:r>
              <a:rPr lang="de-DE" b="1" dirty="0">
                <a:solidFill>
                  <a:srgbClr val="00B1AC"/>
                </a:solidFill>
              </a:rPr>
              <a:t>S</a:t>
            </a:r>
            <a:r>
              <a:rPr lang="de-DE" dirty="0"/>
              <a:t>imple </a:t>
            </a:r>
            <a:r>
              <a:rPr lang="de-DE" b="1" dirty="0">
                <a:solidFill>
                  <a:srgbClr val="00B1AC"/>
                </a:solidFill>
              </a:rPr>
              <a:t>P</a:t>
            </a:r>
            <a:r>
              <a:rPr lang="de-DE" dirty="0"/>
              <a:t>ower </a:t>
            </a:r>
            <a:r>
              <a:rPr lang="de-DE" b="1" dirty="0">
                <a:solidFill>
                  <a:srgbClr val="00B1AC"/>
                </a:solidFill>
              </a:rPr>
              <a:t>A</a:t>
            </a:r>
            <a:r>
              <a:rPr lang="de-DE" dirty="0"/>
              <a:t>nalysis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1680E4F-D91D-D141-8728-9352CDA9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844824"/>
            <a:ext cx="8064000" cy="504056"/>
          </a:xfrm>
        </p:spPr>
        <p:txBody>
          <a:bodyPr/>
          <a:lstStyle/>
          <a:p>
            <a:r>
              <a:rPr lang="de-DE" sz="3200" dirty="0">
                <a:solidFill>
                  <a:srgbClr val="00B1AC"/>
                </a:solidFill>
              </a:rPr>
              <a:t>Was ist eine SPA ?</a:t>
            </a:r>
          </a:p>
          <a:p>
            <a:endParaRPr lang="de-DE" sz="3200" dirty="0">
              <a:solidFill>
                <a:srgbClr val="00B1AC"/>
              </a:solidFill>
            </a:endParaRPr>
          </a:p>
          <a:p>
            <a:endParaRPr lang="de-DE" sz="3200" dirty="0">
              <a:solidFill>
                <a:srgbClr val="00B1AC"/>
              </a:solidFill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C55DFA6-AEFF-9348-A855-7F173F58F5EB}"/>
              </a:ext>
            </a:extLst>
          </p:cNvPr>
          <p:cNvSpPr txBox="1">
            <a:spLocks/>
          </p:cNvSpPr>
          <p:nvPr/>
        </p:nvSpPr>
        <p:spPr bwMode="auto">
          <a:xfrm>
            <a:off x="467544" y="2589971"/>
            <a:ext cx="8064000" cy="19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ts val="0"/>
              </a:spcAft>
              <a:buFontTx/>
              <a:buNone/>
              <a:defRPr sz="48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ts val="2000"/>
              </a:spcBef>
              <a:spcAft>
                <a:spcPct val="0"/>
              </a:spcAft>
              <a:buNone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723900" indent="-368300" algn="l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&gt;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0" indent="0" algn="l" rtl="0" eaLnBrk="1" fontAlgn="base" hangingPunct="1">
              <a:spcBef>
                <a:spcPts val="1600"/>
              </a:spcBef>
              <a:spcAft>
                <a:spcPct val="0"/>
              </a:spcAft>
              <a:buFontTx/>
              <a:buNone/>
              <a:defRPr sz="1600" kern="1200" baseline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723900" indent="-368300" algn="l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&gt;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>
                <a:solidFill>
                  <a:schemeClr val="tx2"/>
                </a:solidFill>
              </a:rPr>
              <a:t>Analyse des Energieverbrauches während der Ausführung.</a:t>
            </a:r>
          </a:p>
          <a:p>
            <a:endParaRPr lang="de-DE" sz="2000" dirty="0">
              <a:solidFill>
                <a:schemeClr val="tx2"/>
              </a:solidFill>
            </a:endParaRPr>
          </a:p>
          <a:p>
            <a:r>
              <a:rPr lang="de-DE" sz="2000" dirty="0">
                <a:solidFill>
                  <a:schemeClr val="tx2"/>
                </a:solidFill>
              </a:rPr>
              <a:t>Beispiel an Square-</a:t>
            </a:r>
            <a:r>
              <a:rPr lang="de-DE" sz="2000" dirty="0" err="1">
                <a:solidFill>
                  <a:schemeClr val="tx2"/>
                </a:solidFill>
              </a:rPr>
              <a:t>and</a:t>
            </a:r>
            <a:r>
              <a:rPr lang="de-DE" sz="2000" dirty="0">
                <a:solidFill>
                  <a:schemeClr val="tx2"/>
                </a:solidFill>
              </a:rPr>
              <a:t>-</a:t>
            </a:r>
            <a:r>
              <a:rPr lang="de-DE" sz="2000" dirty="0" err="1">
                <a:solidFill>
                  <a:schemeClr val="tx2"/>
                </a:solidFill>
              </a:rPr>
              <a:t>multiply</a:t>
            </a:r>
            <a:r>
              <a:rPr lang="de-DE" sz="2000" dirty="0">
                <a:solidFill>
                  <a:schemeClr val="tx2"/>
                </a:solidFill>
              </a:rPr>
              <a:t> bei RSA:</a:t>
            </a:r>
          </a:p>
          <a:p>
            <a:endParaRPr lang="de-DE" sz="2000" dirty="0">
              <a:solidFill>
                <a:schemeClr val="tx2"/>
              </a:solidFill>
            </a:endParaRPr>
          </a:p>
          <a:p>
            <a:r>
              <a:rPr lang="en-GB" sz="1800" b="1" i="1" dirty="0"/>
              <a:t>Message </a:t>
            </a:r>
            <a:r>
              <a:rPr lang="en-GB" sz="1800" b="1" dirty="0"/>
              <a:t>= ( </a:t>
            </a:r>
            <a:r>
              <a:rPr lang="en-GB" sz="1800" b="1" i="1" dirty="0" err="1"/>
              <a:t>Cipher^d</a:t>
            </a:r>
            <a:r>
              <a:rPr lang="en-GB" sz="1800" b="1" i="1" dirty="0"/>
              <a:t> ) </a:t>
            </a:r>
            <a:r>
              <a:rPr lang="en-GB" sz="1800" b="1" dirty="0" err="1"/>
              <a:t>mod</a:t>
            </a:r>
            <a:r>
              <a:rPr lang="en-GB" sz="1800" b="1" i="1" dirty="0" err="1"/>
              <a:t>N</a:t>
            </a:r>
            <a:endParaRPr lang="en-GB" sz="1800" b="1" i="1" dirty="0"/>
          </a:p>
          <a:p>
            <a:r>
              <a:rPr lang="en-GB" sz="1800" b="1" i="1" dirty="0">
                <a:solidFill>
                  <a:schemeClr val="tx2"/>
                </a:solidFill>
              </a:rPr>
              <a:t>d = secret key</a:t>
            </a:r>
            <a:endParaRPr lang="de-DE" sz="1800" b="1" dirty="0">
              <a:solidFill>
                <a:schemeClr val="tx2"/>
              </a:solidFill>
            </a:endParaRPr>
          </a:p>
          <a:p>
            <a:endParaRPr lang="de-DE" sz="2000" dirty="0">
              <a:solidFill>
                <a:schemeClr val="tx2"/>
              </a:solidFill>
            </a:endParaRPr>
          </a:p>
          <a:p>
            <a:r>
              <a:rPr lang="de-DE" sz="2000" dirty="0">
                <a:solidFill>
                  <a:schemeClr val="tx2"/>
                </a:solidFill>
              </a:rPr>
              <a:t>Exponent </a:t>
            </a:r>
            <a:r>
              <a:rPr lang="de-DE" sz="2000" b="1" i="1" dirty="0">
                <a:solidFill>
                  <a:schemeClr val="tx2"/>
                </a:solidFill>
              </a:rPr>
              <a:t>d</a:t>
            </a:r>
            <a:r>
              <a:rPr lang="de-DE" sz="2000" dirty="0">
                <a:solidFill>
                  <a:schemeClr val="tx2"/>
                </a:solidFill>
              </a:rPr>
              <a:t> wird als Binärzahl interpretiert.</a:t>
            </a:r>
          </a:p>
          <a:p>
            <a:endParaRPr lang="de-DE" sz="2000" dirty="0">
              <a:solidFill>
                <a:schemeClr val="tx2"/>
              </a:solidFill>
            </a:endParaRPr>
          </a:p>
          <a:p>
            <a:r>
              <a:rPr lang="de-DE" sz="2000" dirty="0">
                <a:solidFill>
                  <a:schemeClr val="tx2"/>
                </a:solidFill>
              </a:rPr>
              <a:t>		1 = Square-</a:t>
            </a:r>
            <a:r>
              <a:rPr lang="de-DE" sz="2000" dirty="0" err="1">
                <a:solidFill>
                  <a:schemeClr val="tx2"/>
                </a:solidFill>
              </a:rPr>
              <a:t>and</a:t>
            </a:r>
            <a:r>
              <a:rPr lang="de-DE" sz="2000" dirty="0">
                <a:solidFill>
                  <a:schemeClr val="tx2"/>
                </a:solidFill>
              </a:rPr>
              <a:t>-</a:t>
            </a:r>
            <a:r>
              <a:rPr lang="de-DE" sz="2000" dirty="0" err="1">
                <a:solidFill>
                  <a:schemeClr val="tx2"/>
                </a:solidFill>
              </a:rPr>
              <a:t>multiply</a:t>
            </a:r>
            <a:endParaRPr lang="de-DE" sz="2000" dirty="0">
              <a:solidFill>
                <a:schemeClr val="tx2"/>
              </a:solidFill>
            </a:endParaRPr>
          </a:p>
          <a:p>
            <a:r>
              <a:rPr lang="de-DE" sz="2000" dirty="0">
                <a:solidFill>
                  <a:schemeClr val="tx2"/>
                </a:solidFill>
              </a:rPr>
              <a:t>		0 = Square</a:t>
            </a:r>
          </a:p>
          <a:p>
            <a:endParaRPr lang="de-DE" sz="2000" dirty="0">
              <a:solidFill>
                <a:schemeClr val="tx2"/>
              </a:solidFill>
            </a:endParaRPr>
          </a:p>
          <a:p>
            <a:r>
              <a:rPr lang="de-DE" sz="2000" dirty="0">
                <a:solidFill>
                  <a:schemeClr val="tx2"/>
                </a:solidFill>
              </a:rPr>
              <a:t> </a:t>
            </a:r>
          </a:p>
          <a:p>
            <a:endParaRPr lang="de-DE" sz="3200" dirty="0">
              <a:solidFill>
                <a:srgbClr val="00B1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43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Passive Angriffe</a:t>
            </a:r>
            <a:br>
              <a:rPr lang="de-DE" dirty="0"/>
            </a:br>
            <a:r>
              <a:rPr lang="de-DE" b="1" dirty="0">
                <a:solidFill>
                  <a:srgbClr val="00B1AC"/>
                </a:solidFill>
              </a:rPr>
              <a:t>S</a:t>
            </a:r>
            <a:r>
              <a:rPr lang="de-DE" dirty="0"/>
              <a:t>imple </a:t>
            </a:r>
            <a:r>
              <a:rPr lang="de-DE" b="1" dirty="0">
                <a:solidFill>
                  <a:srgbClr val="00B1AC"/>
                </a:solidFill>
              </a:rPr>
              <a:t>P</a:t>
            </a:r>
            <a:r>
              <a:rPr lang="de-DE" dirty="0"/>
              <a:t>ower </a:t>
            </a:r>
            <a:r>
              <a:rPr lang="de-DE" b="1" dirty="0">
                <a:solidFill>
                  <a:srgbClr val="00B1AC"/>
                </a:solidFill>
              </a:rPr>
              <a:t>A</a:t>
            </a:r>
            <a:r>
              <a:rPr lang="de-DE" dirty="0"/>
              <a:t>nalysis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E3501E0-63C4-1F42-B09C-453681191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59" y="1844824"/>
            <a:ext cx="6696744" cy="172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F8B464E-B64D-DA48-BD8B-14B545F033E3}"/>
              </a:ext>
            </a:extLst>
          </p:cNvPr>
          <p:cNvSpPr/>
          <p:nvPr/>
        </p:nvSpPr>
        <p:spPr>
          <a:xfrm>
            <a:off x="1003259" y="1700808"/>
            <a:ext cx="6584387" cy="5760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7898AD-887F-CD4D-B6D7-72045DE05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012444"/>
            <a:ext cx="6616046" cy="2080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5520A5-94D6-2D4C-ADED-92BFBEB86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4353293"/>
            <a:ext cx="288032" cy="12241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2F4416-5CCC-F340-87F5-83A3CA38AC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2189" y="3989534"/>
            <a:ext cx="288032" cy="175432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2E9D38-54EC-1946-AA2D-9884B7D87765}"/>
              </a:ext>
            </a:extLst>
          </p:cNvPr>
          <p:cNvCxnSpPr>
            <a:cxnSpLocks/>
          </p:cNvCxnSpPr>
          <p:nvPr/>
        </p:nvCxnSpPr>
        <p:spPr>
          <a:xfrm>
            <a:off x="1043608" y="3933056"/>
            <a:ext cx="468052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73F8749-047F-364A-B4B5-CE517F276942}"/>
              </a:ext>
            </a:extLst>
          </p:cNvPr>
          <p:cNvCxnSpPr>
            <a:cxnSpLocks/>
          </p:cNvCxnSpPr>
          <p:nvPr/>
        </p:nvCxnSpPr>
        <p:spPr>
          <a:xfrm>
            <a:off x="1043608" y="4365104"/>
            <a:ext cx="4680520" cy="0"/>
          </a:xfrm>
          <a:prstGeom prst="line">
            <a:avLst/>
          </a:prstGeom>
          <a:ln w="1905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E4B29A31-0B50-4B43-83ED-EBECC69B3E3C}"/>
              </a:ext>
            </a:extLst>
          </p:cNvPr>
          <p:cNvSpPr/>
          <p:nvPr/>
        </p:nvSpPr>
        <p:spPr>
          <a:xfrm>
            <a:off x="5868144" y="4002213"/>
            <a:ext cx="72008" cy="28811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047C31-7231-0145-8216-3E77185D36E2}"/>
              </a:ext>
            </a:extLst>
          </p:cNvPr>
          <p:cNvSpPr txBox="1"/>
          <p:nvPr/>
        </p:nvSpPr>
        <p:spPr>
          <a:xfrm>
            <a:off x="6012160" y="3823103"/>
            <a:ext cx="24482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Unterschied im </a:t>
            </a:r>
            <a:r>
              <a:rPr lang="de-DE" dirty="0" err="1"/>
              <a:t>Powerpeek</a:t>
            </a:r>
            <a:r>
              <a:rPr lang="de-DE" dirty="0"/>
              <a:t> kann eindeutig zeigen welche Operation zu welchem Zeitpunkt ausgeführt wurde.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3BF543-D7A9-6649-AA0A-BCCE6F40F9C9}"/>
              </a:ext>
            </a:extLst>
          </p:cNvPr>
          <p:cNvSpPr txBox="1"/>
          <p:nvPr/>
        </p:nvSpPr>
        <p:spPr>
          <a:xfrm>
            <a:off x="3059832" y="5432505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Multiply</a:t>
            </a:r>
            <a:r>
              <a:rPr lang="de-DE" dirty="0"/>
              <a:t> Operation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9153C7-AEBE-1B46-8954-954B865F8DFF}"/>
              </a:ext>
            </a:extLst>
          </p:cNvPr>
          <p:cNvSpPr txBox="1"/>
          <p:nvPr/>
        </p:nvSpPr>
        <p:spPr>
          <a:xfrm>
            <a:off x="893763" y="5420694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Square Operation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34BC81-6E6B-2546-83EF-8918219F0483}"/>
              </a:ext>
            </a:extLst>
          </p:cNvPr>
          <p:cNvSpPr/>
          <p:nvPr/>
        </p:nvSpPr>
        <p:spPr>
          <a:xfrm>
            <a:off x="827584" y="2276872"/>
            <a:ext cx="36004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037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9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Passive Angriffe</a:t>
            </a:r>
            <a:br>
              <a:rPr lang="de-DE" dirty="0"/>
            </a:br>
            <a:r>
              <a:rPr lang="de-DE" b="1" dirty="0">
                <a:solidFill>
                  <a:srgbClr val="00B1AC"/>
                </a:solidFill>
              </a:rPr>
              <a:t>D</a:t>
            </a:r>
            <a:r>
              <a:rPr lang="de-DE" dirty="0"/>
              <a:t>ifferential </a:t>
            </a:r>
            <a:r>
              <a:rPr lang="de-DE" b="1" dirty="0">
                <a:solidFill>
                  <a:srgbClr val="00B1AC"/>
                </a:solidFill>
              </a:rPr>
              <a:t>P</a:t>
            </a:r>
            <a:r>
              <a:rPr lang="de-DE" dirty="0"/>
              <a:t>ower </a:t>
            </a:r>
            <a:r>
              <a:rPr lang="de-DE" b="1" dirty="0">
                <a:solidFill>
                  <a:srgbClr val="00B1AC"/>
                </a:solidFill>
              </a:rPr>
              <a:t>A</a:t>
            </a:r>
            <a:r>
              <a:rPr lang="de-DE" dirty="0"/>
              <a:t>nalysis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1680E4F-D91D-D141-8728-9352CDA9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844824"/>
            <a:ext cx="8064000" cy="504056"/>
          </a:xfrm>
        </p:spPr>
        <p:txBody>
          <a:bodyPr/>
          <a:lstStyle/>
          <a:p>
            <a:r>
              <a:rPr lang="de-DE" sz="3200" dirty="0">
                <a:solidFill>
                  <a:srgbClr val="00B1AC"/>
                </a:solidFill>
              </a:rPr>
              <a:t>Was ist eine DPA?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8D47C9-A943-9044-9792-188EC9EAD2D0}"/>
              </a:ext>
            </a:extLst>
          </p:cNvPr>
          <p:cNvSpPr txBox="1"/>
          <p:nvPr/>
        </p:nvSpPr>
        <p:spPr>
          <a:xfrm>
            <a:off x="466648" y="2492896"/>
            <a:ext cx="8064896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Ähnlich der SPA in der Vorgehensweise aber:</a:t>
            </a:r>
          </a:p>
          <a:p>
            <a:endParaRPr lang="de-DE" sz="2000" dirty="0"/>
          </a:p>
          <a:p>
            <a:endParaRPr lang="de-DE" dirty="0"/>
          </a:p>
          <a:p>
            <a:r>
              <a:rPr lang="de-DE" dirty="0"/>
              <a:t>- Mehr Schritte des Verfahrens.</a:t>
            </a:r>
          </a:p>
          <a:p>
            <a:endParaRPr lang="de-DE" dirty="0"/>
          </a:p>
          <a:p>
            <a:r>
              <a:rPr lang="de-DE" dirty="0"/>
              <a:t>- Analyse des Energieverbrauchs wird als Datensatz interpretiert.</a:t>
            </a:r>
          </a:p>
          <a:p>
            <a:endParaRPr lang="de-DE" dirty="0"/>
          </a:p>
          <a:p>
            <a:r>
              <a:rPr lang="de-DE" dirty="0"/>
              <a:t>- Ermöglicht Fehlerkorrektur &amp; Signalverarbeitung.</a:t>
            </a:r>
          </a:p>
          <a:p>
            <a:endParaRPr lang="de-DE" dirty="0"/>
          </a:p>
          <a:p>
            <a:r>
              <a:rPr lang="de-DE" dirty="0"/>
              <a:t>- Ist „robuster“ im Bezug auf die zu verarbeiteten Daten.</a:t>
            </a:r>
          </a:p>
        </p:txBody>
      </p:sp>
    </p:spTree>
    <p:extLst>
      <p:ext uri="{BB962C8B-B14F-4D97-AF65-F5344CB8AC3E}">
        <p14:creationId xmlns:p14="http://schemas.microsoft.com/office/powerpoint/2010/main" val="2149203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Passive Angriffe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Sound Analysis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1680E4F-D91D-D141-8728-9352CDA9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844824"/>
            <a:ext cx="8064000" cy="504056"/>
          </a:xfrm>
        </p:spPr>
        <p:txBody>
          <a:bodyPr/>
          <a:lstStyle/>
          <a:p>
            <a:r>
              <a:rPr lang="de-DE" sz="3200" dirty="0">
                <a:solidFill>
                  <a:srgbClr val="00B1AC"/>
                </a:solidFill>
              </a:rPr>
              <a:t>Was ist eine Sound Analysis?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231E49-0114-6D47-B2DC-BF69D6028B73}"/>
              </a:ext>
            </a:extLst>
          </p:cNvPr>
          <p:cNvSpPr txBox="1"/>
          <p:nvPr/>
        </p:nvSpPr>
        <p:spPr>
          <a:xfrm>
            <a:off x="466648" y="2492896"/>
            <a:ext cx="828181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Die Quelle der Information ist hier:</a:t>
            </a:r>
          </a:p>
          <a:p>
            <a:endParaRPr lang="de-DE" sz="2000" dirty="0"/>
          </a:p>
          <a:p>
            <a:r>
              <a:rPr lang="de-DE" sz="2000" dirty="0"/>
              <a:t>- Spulenfiepen einzelner Komponenten.</a:t>
            </a:r>
          </a:p>
          <a:p>
            <a:endParaRPr lang="de-DE" sz="2000" dirty="0"/>
          </a:p>
          <a:p>
            <a:r>
              <a:rPr lang="de-DE" sz="2000" dirty="0"/>
              <a:t>- Vibration von Bauelementen.</a:t>
            </a:r>
          </a:p>
          <a:p>
            <a:endParaRPr lang="de-DE" sz="2000" dirty="0"/>
          </a:p>
          <a:p>
            <a:r>
              <a:rPr lang="de-DE" sz="2000" dirty="0"/>
              <a:t>Aber auch triviale Quellen wie Druckergeräusche oder ähnliches sind möglich.</a:t>
            </a:r>
          </a:p>
          <a:p>
            <a:endParaRPr lang="de-DE" sz="2000" dirty="0"/>
          </a:p>
          <a:p>
            <a:r>
              <a:rPr lang="de-DE" sz="2000" dirty="0"/>
              <a:t>Wird in Kombination mit einer SPA oder DPA genutzt.</a:t>
            </a:r>
          </a:p>
          <a:p>
            <a:endParaRPr lang="de-DE" sz="20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705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Passive Angriffe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Timing </a:t>
            </a:r>
            <a:r>
              <a:rPr lang="de-DE" dirty="0" err="1">
                <a:solidFill>
                  <a:srgbClr val="00B1AC"/>
                </a:solidFill>
              </a:rPr>
              <a:t>Attack</a:t>
            </a:r>
            <a:endParaRPr lang="de-DE" dirty="0">
              <a:solidFill>
                <a:srgbClr val="00B1AC"/>
              </a:solidFill>
            </a:endParaRP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1680E4F-D91D-D141-8728-9352CDA9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844824"/>
            <a:ext cx="8064000" cy="504056"/>
          </a:xfrm>
        </p:spPr>
        <p:txBody>
          <a:bodyPr/>
          <a:lstStyle/>
          <a:p>
            <a:r>
              <a:rPr lang="de-DE" sz="3200" dirty="0">
                <a:solidFill>
                  <a:srgbClr val="00B1AC"/>
                </a:solidFill>
              </a:rPr>
              <a:t>Was ist eine Timing </a:t>
            </a:r>
            <a:r>
              <a:rPr lang="de-DE" sz="3200" dirty="0" err="1">
                <a:solidFill>
                  <a:srgbClr val="00B1AC"/>
                </a:solidFill>
              </a:rPr>
              <a:t>Attack</a:t>
            </a:r>
            <a:r>
              <a:rPr lang="de-DE" sz="3200" dirty="0">
                <a:solidFill>
                  <a:srgbClr val="00B1AC"/>
                </a:solidFill>
              </a:rPr>
              <a:t>?</a:t>
            </a:r>
          </a:p>
          <a:p>
            <a:endParaRPr lang="de-DE" sz="3200" dirty="0">
              <a:solidFill>
                <a:srgbClr val="00B1AC"/>
              </a:solidFill>
            </a:endParaRPr>
          </a:p>
          <a:p>
            <a:endParaRPr lang="de-DE" sz="3200" dirty="0">
              <a:solidFill>
                <a:srgbClr val="00B1AC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C4752F-BA3E-5645-873F-3435069F20D6}"/>
              </a:ext>
            </a:extLst>
          </p:cNvPr>
          <p:cNvSpPr txBox="1"/>
          <p:nvPr/>
        </p:nvSpPr>
        <p:spPr>
          <a:xfrm>
            <a:off x="433760" y="5469063"/>
            <a:ext cx="8281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Unterschiedliche Operationen brauchen unterschiedliche Mengen an Zeit.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DBC0302-2824-C04A-A029-61876C4E9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56" y="2836053"/>
            <a:ext cx="2063750" cy="2159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C7D148-3D33-6948-8413-326114C22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161" y="2836053"/>
            <a:ext cx="2400300" cy="21653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D4E97F-1455-F342-B318-A359C7D0E4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9128" y="2836053"/>
            <a:ext cx="2063750" cy="21717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79E30F3-32C3-904C-8F75-EEB0E4C6125F}"/>
              </a:ext>
            </a:extLst>
          </p:cNvPr>
          <p:cNvCxnSpPr>
            <a:cxnSpLocks/>
          </p:cNvCxnSpPr>
          <p:nvPr/>
        </p:nvCxnSpPr>
        <p:spPr>
          <a:xfrm>
            <a:off x="510456" y="2836053"/>
            <a:ext cx="206375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1C838BB-4F43-264F-A9F0-854C9456042D}"/>
              </a:ext>
            </a:extLst>
          </p:cNvPr>
          <p:cNvSpPr/>
          <p:nvPr/>
        </p:nvSpPr>
        <p:spPr>
          <a:xfrm>
            <a:off x="7559972" y="3105044"/>
            <a:ext cx="288032" cy="21602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6FD6948-55B5-E842-8AE7-9E38E405A44C}"/>
              </a:ext>
            </a:extLst>
          </p:cNvPr>
          <p:cNvCxnSpPr/>
          <p:nvPr/>
        </p:nvCxnSpPr>
        <p:spPr>
          <a:xfrm flipH="1">
            <a:off x="7848004" y="2556772"/>
            <a:ext cx="400518" cy="55856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892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theme/theme1.xml><?xml version="1.0" encoding="utf-8"?>
<a:theme xmlns:a="http://schemas.openxmlformats.org/drawingml/2006/main" name="Vorlage_Powerpoint_2010">
  <a:themeElements>
    <a:clrScheme name="FHAAC Farbe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AC"/>
      </a:accent1>
      <a:accent2>
        <a:srgbClr val="13A39A"/>
      </a:accent2>
      <a:accent3>
        <a:srgbClr val="0C9088"/>
      </a:accent3>
      <a:accent4>
        <a:srgbClr val="006D68"/>
      </a:accent4>
      <a:accent5>
        <a:srgbClr val="004744"/>
      </a:accent5>
      <a:accent6>
        <a:srgbClr val="000000"/>
      </a:accent6>
      <a:hlink>
        <a:srgbClr val="0000FF"/>
      </a:hlink>
      <a:folHlink>
        <a:srgbClr val="800080"/>
      </a:folHlink>
    </a:clrScheme>
    <a:fontScheme name="FHAAC Schrif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Vorlage_Powerpoint_2010</Template>
  <TotalTime>0</TotalTime>
  <Words>1133</Words>
  <Application>Microsoft Office PowerPoint</Application>
  <PresentationFormat>Bildschirmpräsentation (4:3)</PresentationFormat>
  <Paragraphs>220</Paragraphs>
  <Slides>19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Calibri</vt:lpstr>
      <vt:lpstr>Verdana</vt:lpstr>
      <vt:lpstr>Vorlage_Powerpoint_2010</vt:lpstr>
      <vt:lpstr>Seitenkanalangriffe &amp; HSM  </vt:lpstr>
      <vt:lpstr>Inhaltsverzeichnis</vt:lpstr>
      <vt:lpstr>Seitenkanalangriffe</vt:lpstr>
      <vt:lpstr>Passive Angriffe</vt:lpstr>
      <vt:lpstr>Passive Angriffe Simple Power Analysis</vt:lpstr>
      <vt:lpstr>Passive Angriffe Simple Power Analysis</vt:lpstr>
      <vt:lpstr>Passive Angriffe Differential Power Analysis</vt:lpstr>
      <vt:lpstr>Passive Angriffe Sound Analysis</vt:lpstr>
      <vt:lpstr>Passive Angriffe Timing Attack</vt:lpstr>
      <vt:lpstr>Passive Angriffe Van-Eck-Phreaking</vt:lpstr>
      <vt:lpstr>Passive Angriffe Shared Memory Attack</vt:lpstr>
      <vt:lpstr>Passive Angriffe Shared Memory Attack</vt:lpstr>
      <vt:lpstr>Passive Angriffe Bug Attack</vt:lpstr>
      <vt:lpstr>Aktive Angriffe</vt:lpstr>
      <vt:lpstr>Aktive Angriffe Differential Fault Analysis</vt:lpstr>
      <vt:lpstr>Aktive Angriffe Electromagnetic Fault Injection</vt:lpstr>
      <vt:lpstr>Aktive Angriffe Cold Boot Attack</vt:lpstr>
      <vt:lpstr>Quellen</vt:lpstr>
      <vt:lpstr>FH Aachen  Fachbereich Informatik  Daniel Bachmann &amp; Mick Dahlhaus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Seitenkanalangriffe &amp; HSM  </dc:title>
  <dc:creator>Mick dahlhaus</dc:creator>
  <cp:lastModifiedBy>Mick dahlhaus</cp:lastModifiedBy>
  <cp:revision>11</cp:revision>
  <dcterms:created xsi:type="dcterms:W3CDTF">2022-01-12T11:40:56Z</dcterms:created>
  <dcterms:modified xsi:type="dcterms:W3CDTF">2022-01-14T08:31:18Z</dcterms:modified>
</cp:coreProperties>
</file>