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3"/>
  </p:notesMasterIdLst>
  <p:handoutMasterIdLst>
    <p:handoutMasterId r:id="rId44"/>
  </p:handoutMasterIdLst>
  <p:sldIdLst>
    <p:sldId id="264" r:id="rId2"/>
    <p:sldId id="257" r:id="rId3"/>
    <p:sldId id="265" r:id="rId4"/>
    <p:sldId id="262" r:id="rId5"/>
    <p:sldId id="266" r:id="rId6"/>
    <p:sldId id="267" r:id="rId7"/>
    <p:sldId id="268" r:id="rId8"/>
    <p:sldId id="27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83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30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58" r:id="rId4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9" autoAdjust="0"/>
    <p:restoredTop sz="96327" autoAdjust="0"/>
  </p:normalViewPr>
  <p:slideViewPr>
    <p:cSldViewPr>
      <p:cViewPr>
        <p:scale>
          <a:sx n="100" d="100"/>
          <a:sy n="100" d="100"/>
        </p:scale>
        <p:origin x="2268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13.01.2022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13.01.2022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0203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3659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389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85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734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41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Januar 2022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solidFill>
                  <a:prstClr val="black"/>
                </a:solidFill>
              </a:rPr>
              <a:t>© FH AACHEN </a:t>
            </a:r>
            <a:r>
              <a:rPr lang="de-DE" altLang="de-DE" dirty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13. Januar 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388456" cy="2520000"/>
          </a:xfrm>
        </p:spPr>
        <p:txBody>
          <a:bodyPr/>
          <a:lstStyle/>
          <a:p>
            <a:r>
              <a:rPr lang="de-DE" dirty="0">
                <a:solidFill>
                  <a:srgbClr val="00B1AC"/>
                </a:solidFill>
              </a:rPr>
              <a:t>Seitenkanalangriffe &amp;</a:t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>Hardware Security Modules</a:t>
            </a:r>
            <a:br>
              <a:rPr lang="de-DE" dirty="0">
                <a:solidFill>
                  <a:srgbClr val="00B1AC"/>
                </a:solidFill>
              </a:rPr>
            </a:br>
            <a:br>
              <a:rPr lang="de-DE" dirty="0">
                <a:solidFill>
                  <a:srgbClr val="00B1AC"/>
                </a:solidFill>
              </a:rPr>
            </a:b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7838" y="4725144"/>
            <a:ext cx="8064000" cy="1440000"/>
          </a:xfrm>
        </p:spPr>
        <p:txBody>
          <a:bodyPr/>
          <a:lstStyle/>
          <a:p>
            <a:r>
              <a:rPr lang="de-DE" dirty="0"/>
              <a:t>Daniel Bachmann und Mick </a:t>
            </a:r>
            <a:r>
              <a:rPr lang="de-DE" dirty="0" err="1"/>
              <a:t>Dahlhaus</a:t>
            </a:r>
            <a:endParaRPr lang="de-DE" dirty="0"/>
          </a:p>
          <a:p>
            <a:r>
              <a:rPr lang="de-DE" dirty="0"/>
              <a:t>19.01.2022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Van-Eck-</a:t>
            </a:r>
            <a:r>
              <a:rPr lang="de-DE" dirty="0" err="1">
                <a:solidFill>
                  <a:srgbClr val="00B1AC"/>
                </a:solidFill>
              </a:rPr>
              <a:t>Phreaking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Van-Eck-</a:t>
            </a:r>
            <a:r>
              <a:rPr lang="de-DE" sz="3200" dirty="0" err="1">
                <a:solidFill>
                  <a:srgbClr val="00B1AC"/>
                </a:solidFill>
              </a:rPr>
              <a:t>Phreaking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86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Shared</a:t>
            </a:r>
            <a:r>
              <a:rPr lang="de-DE" dirty="0">
                <a:solidFill>
                  <a:srgbClr val="00B1AC"/>
                </a:solidFill>
              </a:rPr>
              <a:t> Memory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Shared</a:t>
            </a:r>
            <a:r>
              <a:rPr lang="de-DE" sz="3200" dirty="0">
                <a:solidFill>
                  <a:srgbClr val="00B1AC"/>
                </a:solidFill>
              </a:rPr>
              <a:t> Memory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896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Bug</a:t>
            </a:r>
            <a:r>
              <a:rPr lang="de-DE" dirty="0"/>
              <a:t>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Bug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24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versteht man unter einem aktiven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aktiver Angriff:</a:t>
            </a:r>
          </a:p>
          <a:p>
            <a:endParaRPr lang="de-DE" sz="2400" dirty="0"/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Verfahrens.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das Gerät beschädigen.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Benutzt (meist) zusätzliche Werkzeuge.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3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D</a:t>
            </a:r>
            <a:r>
              <a:rPr lang="de-DE" dirty="0"/>
              <a:t>ifferential </a:t>
            </a:r>
            <a:r>
              <a:rPr lang="de-DE" b="1" dirty="0">
                <a:solidFill>
                  <a:srgbClr val="00B1AC"/>
                </a:solidFill>
              </a:rPr>
              <a:t>F</a:t>
            </a:r>
            <a:r>
              <a:rPr lang="de-DE" dirty="0"/>
              <a:t>ault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DFA?</a:t>
            </a:r>
          </a:p>
        </p:txBody>
      </p:sp>
    </p:spTree>
    <p:extLst>
      <p:ext uri="{BB962C8B-B14F-4D97-AF65-F5344CB8AC3E}">
        <p14:creationId xmlns:p14="http://schemas.microsoft.com/office/powerpoint/2010/main" val="157922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b="1" dirty="0" err="1">
                <a:solidFill>
                  <a:srgbClr val="00B1AC"/>
                </a:solidFill>
              </a:rPr>
              <a:t>E</a:t>
            </a:r>
            <a:r>
              <a:rPr lang="de-DE" dirty="0" err="1"/>
              <a:t>lectro</a:t>
            </a:r>
            <a:r>
              <a:rPr lang="de-DE" b="1" dirty="0" err="1">
                <a:solidFill>
                  <a:srgbClr val="00B1AC"/>
                </a:solidFill>
              </a:rPr>
              <a:t>m</a:t>
            </a:r>
            <a:r>
              <a:rPr lang="de-DE" dirty="0" err="1"/>
              <a:t>agnetic</a:t>
            </a:r>
            <a:r>
              <a:rPr lang="de-DE" dirty="0"/>
              <a:t> </a:t>
            </a:r>
            <a:r>
              <a:rPr lang="de-DE" b="1" dirty="0">
                <a:solidFill>
                  <a:srgbClr val="00B1AC"/>
                </a:solidFill>
              </a:rPr>
              <a:t>F</a:t>
            </a:r>
            <a:r>
              <a:rPr lang="de-DE" dirty="0"/>
              <a:t>ault </a:t>
            </a:r>
            <a:r>
              <a:rPr lang="de-DE" b="1" dirty="0" err="1">
                <a:solidFill>
                  <a:srgbClr val="00B1AC"/>
                </a:solidFill>
              </a:rPr>
              <a:t>I</a:t>
            </a:r>
            <a:r>
              <a:rPr lang="de-DE" dirty="0" err="1"/>
              <a:t>njection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EMFI?</a:t>
            </a:r>
          </a:p>
        </p:txBody>
      </p:sp>
    </p:spTree>
    <p:extLst>
      <p:ext uri="{BB962C8B-B14F-4D97-AF65-F5344CB8AC3E}">
        <p14:creationId xmlns:p14="http://schemas.microsoft.com/office/powerpoint/2010/main" val="389170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Aktive Angriffe</a:t>
            </a:r>
            <a:br>
              <a:rPr lang="de-DE" dirty="0"/>
            </a:br>
            <a:r>
              <a:rPr lang="de-DE" dirty="0" err="1">
                <a:solidFill>
                  <a:srgbClr val="00B1AC"/>
                </a:solidFill>
              </a:rPr>
              <a:t>Cold</a:t>
            </a:r>
            <a:r>
              <a:rPr lang="de-DE" dirty="0">
                <a:solidFill>
                  <a:srgbClr val="00B1AC"/>
                </a:solidFill>
              </a:rPr>
              <a:t>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</a:t>
            </a:r>
            <a:r>
              <a:rPr lang="de-DE" sz="3200" dirty="0" err="1">
                <a:solidFill>
                  <a:srgbClr val="00B1AC"/>
                </a:solidFill>
              </a:rPr>
              <a:t>Cold</a:t>
            </a:r>
            <a:r>
              <a:rPr lang="de-DE" sz="3200" dirty="0">
                <a:solidFill>
                  <a:srgbClr val="00B1AC"/>
                </a:solidFill>
              </a:rPr>
              <a:t> Boot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56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C3A4D-77F2-4911-97FE-6AB4F722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38" y="2519807"/>
            <a:ext cx="8064000" cy="2520000"/>
          </a:xfrm>
        </p:spPr>
        <p:txBody>
          <a:bodyPr/>
          <a:lstStyle/>
          <a:p>
            <a:r>
              <a:rPr lang="de-DE" sz="4600" dirty="0"/>
              <a:t>Hardware Security Modules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AFE9FC-8639-4F6D-B129-05F9F1ACD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8FD1D-5FB1-418C-B75B-140204236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>
                <a:solidFill>
                  <a:prstClr val="black"/>
                </a:solidFill>
              </a:rPr>
              <a:t>© FH AACHEN </a:t>
            </a:r>
            <a:r>
              <a:rPr lang="de-DE" altLang="de-DE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76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Einleitung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Was ist ein HSM?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Funktionen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Geschichte</a:t>
            </a:r>
          </a:p>
          <a:p>
            <a:pPr marL="1009650" lvl="2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400" dirty="0"/>
              <a:t>Formen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4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Was ist ein </a:t>
            </a:r>
            <a:r>
              <a:rPr lang="de-DE" dirty="0">
                <a:solidFill>
                  <a:srgbClr val="00B1AC"/>
                </a:solidFill>
              </a:rPr>
              <a:t>H</a:t>
            </a:r>
            <a:r>
              <a:rPr lang="de-DE" dirty="0"/>
              <a:t>ardware</a:t>
            </a:r>
            <a:r>
              <a:rPr lang="de-DE" dirty="0">
                <a:solidFill>
                  <a:srgbClr val="00B1AC"/>
                </a:solidFill>
              </a:rPr>
              <a:t> S</a:t>
            </a:r>
            <a:r>
              <a:rPr lang="de-DE" dirty="0"/>
              <a:t>ecurity</a:t>
            </a:r>
            <a:r>
              <a:rPr lang="de-DE" dirty="0">
                <a:solidFill>
                  <a:srgbClr val="00B1AC"/>
                </a:solidFill>
              </a:rPr>
              <a:t> M</a:t>
            </a:r>
            <a:r>
              <a:rPr lang="de-DE" dirty="0"/>
              <a:t>odule?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Deutsch: </a:t>
            </a:r>
            <a:r>
              <a:rPr lang="de-DE" sz="1800" dirty="0">
                <a:solidFill>
                  <a:srgbClr val="00B1AC"/>
                </a:solidFill>
              </a:rPr>
              <a:t>H</a:t>
            </a:r>
            <a:r>
              <a:rPr lang="de-DE" sz="1800" dirty="0"/>
              <a:t>ardware </a:t>
            </a:r>
            <a:r>
              <a:rPr lang="de-DE" sz="1800" dirty="0">
                <a:solidFill>
                  <a:srgbClr val="00B1AC"/>
                </a:solidFill>
              </a:rPr>
              <a:t>S</a:t>
            </a:r>
            <a:r>
              <a:rPr lang="de-DE" sz="1800" dirty="0"/>
              <a:t>icherheits</a:t>
            </a:r>
            <a:r>
              <a:rPr lang="de-DE" sz="1800" dirty="0">
                <a:solidFill>
                  <a:srgbClr val="00B1AC"/>
                </a:solidFill>
              </a:rPr>
              <a:t>m</a:t>
            </a:r>
            <a:r>
              <a:rPr lang="de-DE" sz="1800" dirty="0"/>
              <a:t>odul (HSM)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Hardwareprodukte, die kryptographische Operationen in einer sicheren und effizienten Umgebung ermöglichen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Erstellung und Verwaltung von Schlüsseln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Funktionen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0640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Symmetrische &amp; Asymmetrische Ver- &amp; Entschlüsselung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Digitale Signaturen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Hashfunktionen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Generierung von echten 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True Random </a:t>
            </a:r>
            <a:r>
              <a:rPr lang="de-DE" sz="1800" dirty="0" err="1"/>
              <a:t>Number</a:t>
            </a:r>
            <a:r>
              <a:rPr lang="de-DE" sz="1800" dirty="0"/>
              <a:t> Generator (TRNG)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Generierung von Pseudozufallszahlen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Pseudo-Random </a:t>
            </a:r>
            <a:r>
              <a:rPr lang="de-DE" sz="1800" dirty="0" err="1"/>
              <a:t>Number</a:t>
            </a:r>
            <a:r>
              <a:rPr lang="de-DE" sz="1800" dirty="0"/>
              <a:t> Generator (PRNG)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Geschichte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256108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Erstes HSM 1989 von IBM für militärische Zwecke entwickelt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Anschließend vor allem für ATMs (</a:t>
            </a:r>
            <a:r>
              <a:rPr lang="de-DE" sz="1800" dirty="0" err="1">
                <a:solidFill>
                  <a:srgbClr val="00B1AC"/>
                </a:solidFill>
              </a:rPr>
              <a:t>A</a:t>
            </a:r>
            <a:r>
              <a:rPr lang="de-DE" sz="1800" dirty="0" err="1"/>
              <a:t>utomated</a:t>
            </a:r>
            <a:r>
              <a:rPr lang="de-DE" sz="1800" dirty="0">
                <a:solidFill>
                  <a:srgbClr val="00B1AC"/>
                </a:solidFill>
              </a:rPr>
              <a:t> T</a:t>
            </a:r>
            <a:r>
              <a:rPr lang="de-DE" sz="1800" dirty="0"/>
              <a:t>eller</a:t>
            </a:r>
            <a:r>
              <a:rPr lang="de-DE" sz="1800" dirty="0">
                <a:solidFill>
                  <a:srgbClr val="00B1AC"/>
                </a:solidFill>
              </a:rPr>
              <a:t> M</a:t>
            </a:r>
            <a:r>
              <a:rPr lang="de-DE" sz="1800" dirty="0"/>
              <a:t>achines)</a:t>
            </a:r>
          </a:p>
          <a:p>
            <a:endParaRPr lang="de-DE" sz="1800" dirty="0"/>
          </a:p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Heutzutage gibt es viele weitere Anwendungsbereiche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7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Formen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68760"/>
            <a:ext cx="8256108" cy="129614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PCIe Karte (</a:t>
            </a:r>
            <a:r>
              <a:rPr lang="de-DE" sz="2000" dirty="0" err="1">
                <a:solidFill>
                  <a:srgbClr val="00B1AC"/>
                </a:solidFill>
              </a:rPr>
              <a:t>P</a:t>
            </a:r>
            <a:r>
              <a:rPr lang="de-DE" sz="2000" dirty="0" err="1"/>
              <a:t>eriphal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00B1AC"/>
                </a:solidFill>
              </a:rPr>
              <a:t>C</a:t>
            </a:r>
            <a:r>
              <a:rPr lang="de-DE" sz="2000" dirty="0" err="1"/>
              <a:t>omponent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nterconnect </a:t>
            </a:r>
            <a:r>
              <a:rPr lang="de-DE" sz="2000" dirty="0">
                <a:solidFill>
                  <a:srgbClr val="00B1AC"/>
                </a:solidFill>
              </a:rPr>
              <a:t>E</a:t>
            </a:r>
            <a:r>
              <a:rPr lang="de-DE" sz="2000" dirty="0"/>
              <a:t>xpress)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Integration in eigene Rechner/Server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Netzwerk Applikation inkl. Server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  <p:pic>
        <p:nvPicPr>
          <p:cNvPr id="4" name="Grafik 3" descr="Ein Bild, das Text, Elektronik, Uhrenradio enthält.&#10;&#10;Automatisch generierte Beschreibung">
            <a:extLst>
              <a:ext uri="{FF2B5EF4-FFF2-40B4-BE49-F238E27FC236}">
                <a16:creationId xmlns:a16="http://schemas.microsoft.com/office/drawing/2014/main" id="{79F9411D-E1A6-4F4A-B750-C53EA6C9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5977"/>
            <a:ext cx="9144000" cy="264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2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Physikalische Sicherheit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Power Analysis</a:t>
            </a:r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Timing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Cold Boot </a:t>
            </a:r>
            <a:r>
              <a:rPr lang="de-DE" altLang="de-DE" sz="1800" dirty="0" err="1"/>
              <a:t>Attack</a:t>
            </a:r>
            <a:endParaRPr lang="de-DE" altLang="de-DE" sz="1800" dirty="0"/>
          </a:p>
          <a:p>
            <a:pPr marL="1066800" lvl="2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altLang="de-DE" sz="1800" dirty="0"/>
              <a:t>Physischer Zugang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78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400124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-&gt; Stromspitzen treten auf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Kondensatoren im HSM fangen die Stromspitzen ab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Erhöhter Energieverbrauch ist nach außen nicht mehr sichtbar</a:t>
            </a:r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75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Power Analysis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2. Maßnahme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Kryptographische Verfahren sind in der Firmware so implementiert, dass Rechenoperationen immer gleich viel Energie verbrauchen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Bsp. RSA: Falls nur eine „</a:t>
            </a:r>
            <a:r>
              <a:rPr lang="de-DE" sz="1800" dirty="0" err="1"/>
              <a:t>square</a:t>
            </a:r>
            <a:r>
              <a:rPr lang="de-DE" sz="1800" dirty="0"/>
              <a:t>“ Berechnung gemacht wird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Zusätzliche „Dummy“ Berechnungen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„</a:t>
            </a:r>
            <a:r>
              <a:rPr lang="de-DE" sz="1800" dirty="0" err="1"/>
              <a:t>square</a:t>
            </a:r>
            <a:r>
              <a:rPr lang="de-DE" sz="1800" dirty="0"/>
              <a:t>“ verbraucht genau so viel Energie wie „</a:t>
            </a:r>
            <a:r>
              <a:rPr lang="de-DE" sz="1800" dirty="0" err="1"/>
              <a:t>square</a:t>
            </a:r>
            <a:r>
              <a:rPr lang="de-DE" sz="1800" dirty="0"/>
              <a:t> and </a:t>
            </a:r>
            <a:r>
              <a:rPr lang="de-DE" sz="1800" dirty="0" err="1"/>
              <a:t>multiply</a:t>
            </a:r>
            <a:r>
              <a:rPr lang="de-DE" sz="18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Keine Rückschlüsse auf Eingaben durch Power Analysis möglich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24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Kryptographische Verfahren sind in der Firmware so implementiert, dass Rechenoperationen eine konstante Dauer haben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Bsp. RSA: Falls nur eine „</a:t>
            </a:r>
            <a:r>
              <a:rPr lang="de-DE" sz="1800" dirty="0" err="1"/>
              <a:t>square</a:t>
            </a:r>
            <a:r>
              <a:rPr lang="de-DE" sz="1800" dirty="0"/>
              <a:t>“ Berechnung gemacht wird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Kurzes Timeout, nachdem Berechnung fertig ist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„</a:t>
            </a:r>
            <a:r>
              <a:rPr lang="de-DE" sz="1800" dirty="0" err="1"/>
              <a:t>square</a:t>
            </a:r>
            <a:r>
              <a:rPr lang="de-DE" sz="1800" dirty="0"/>
              <a:t>“ benötigt genauso viel Rechenzeit wie „</a:t>
            </a:r>
            <a:r>
              <a:rPr lang="de-DE" sz="1800" dirty="0" err="1"/>
              <a:t>square</a:t>
            </a:r>
            <a:r>
              <a:rPr lang="de-DE" sz="1800" dirty="0"/>
              <a:t> and </a:t>
            </a:r>
            <a:r>
              <a:rPr lang="de-DE" sz="1800" dirty="0" err="1"/>
              <a:t>multiply</a:t>
            </a:r>
            <a:r>
              <a:rPr lang="de-DE" sz="1800" dirty="0"/>
              <a:t>“</a:t>
            </a:r>
          </a:p>
          <a:p>
            <a:pPr marL="342900" lvl="1" indent="-342900">
              <a:buFontTx/>
              <a:buChar char="-"/>
            </a:pPr>
            <a:r>
              <a:rPr lang="de-DE" sz="1800" dirty="0"/>
              <a:t>Keine Rückschlüsse auf verwendete Schlüssel möglich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8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Cold Boot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Temperatur des HSMs wird durchgehend gemessen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Fällt die Temperatur unter einen bestimmten Wert, kommt es zu einer </a:t>
            </a:r>
            <a:r>
              <a:rPr lang="de-DE" sz="1800" b="1" dirty="0"/>
              <a:t>Nullstellung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 err="1"/>
              <a:t>Def</a:t>
            </a:r>
            <a:r>
              <a:rPr lang="de-DE" sz="1800" dirty="0"/>
              <a:t>. Nullstellung (engl. „</a:t>
            </a:r>
            <a:r>
              <a:rPr lang="de-DE" sz="1800" dirty="0" err="1"/>
              <a:t>Zeroisation</a:t>
            </a:r>
            <a:r>
              <a:rPr lang="de-DE" sz="1800" dirty="0"/>
              <a:t>“): Löschen von sensiblen Parametern (z.B. Schlüssel) aus einem kryptographischen Modul, um die Offenlegung zu verhindern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Oft benötigt ein Cold Boot </a:t>
            </a:r>
            <a:r>
              <a:rPr lang="de-DE" sz="1800" dirty="0" err="1"/>
              <a:t>Attack</a:t>
            </a:r>
            <a:r>
              <a:rPr lang="de-DE" sz="1800" dirty="0"/>
              <a:t> zusätzlich physischen Zugang zum Gerät, um erfolgreich zu sein (siehe nächste Folie)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Ähnliche Mechanismen für Angriffe mit hoher Temperatur oder zu niedriger/zu hoher Spannungsversorgung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Angriff: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Angreifer verschafft sich physischen Zugang zu den einzelnen Komponenten eines HSMs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b="1" dirty="0"/>
              <a:t>Wie? </a:t>
            </a:r>
            <a:r>
              <a:rPr lang="de-DE" sz="1800" dirty="0"/>
              <a:t>Nutzung spezieller Werkzeuge oder Säuren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b="1" dirty="0"/>
              <a:t>Warum?</a:t>
            </a:r>
            <a:r>
              <a:rPr lang="de-DE" sz="1800" dirty="0"/>
              <a:t> Auswertung der Komponenten bei Erfolg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endParaRPr lang="de-DE" sz="2000" dirty="0"/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0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1.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Siegel auf dem Deckel eines HSMs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Bei physischem Zugang wird das Siegel automatisch zerstört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Angriff ist sichtbar und nachweisbar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r>
              <a:rPr lang="de-DE" sz="2000" b="1" dirty="0"/>
              <a:t>2. Maßnahme</a:t>
            </a:r>
          </a:p>
          <a:p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1800" dirty="0"/>
              <a:t>Platine wird mit einer Vergussmasse aus Harz geschützt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Bei Entfernung des Harz wird die Platine wahrscheinlich zerstört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6333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Ein Hinweis von Karl Klammer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83258" y="4221088"/>
            <a:ext cx="8460742" cy="3168104"/>
          </a:xfrm>
        </p:spPr>
        <p:txBody>
          <a:bodyPr/>
          <a:lstStyle/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lvl="1">
              <a:spcBef>
                <a:spcPct val="0"/>
              </a:spcBef>
            </a:pPr>
            <a:r>
              <a:rPr lang="de-DE" altLang="de-DE" dirty="0">
                <a:solidFill>
                  <a:prstClr val="black"/>
                </a:solidFill>
              </a:rPr>
              <a:t>Bedeutet: </a:t>
            </a:r>
          </a:p>
          <a:p>
            <a:pPr lvl="1">
              <a:spcBef>
                <a:spcPct val="0"/>
              </a:spcBef>
            </a:pPr>
            <a:r>
              <a:rPr lang="de-DE" altLang="de-DE" dirty="0">
                <a:solidFill>
                  <a:prstClr val="black"/>
                </a:solidFill>
              </a:rPr>
              <a:t>Die folgenden Folien sind ein optionaler Tiefgang.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47F56B-1D65-F44B-8795-472D0D65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44824"/>
            <a:ext cx="3103270" cy="233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3.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Platine wird mit einem Metallkörper geschützt, der die einzelnen Komponenten des HSMs verdeckt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Kombination mit einem…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…Schalter: Bemerkt die Entfernung des Metallkörpers</a:t>
            </a:r>
          </a:p>
          <a:p>
            <a:pPr lvl="2" indent="0">
              <a:buNone/>
            </a:pPr>
            <a:endParaRPr lang="de-DE" sz="1800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…Lichtsensor: Bemerkt, ob Licht an die Platine kommt (weil der Metallkörper entfernt wurde)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b="1" dirty="0"/>
              <a:t>Nullstellung</a:t>
            </a:r>
            <a:r>
              <a:rPr lang="de-DE" sz="1800" dirty="0"/>
              <a:t>, sobald eines der Ereignisse eintritt</a:t>
            </a:r>
          </a:p>
        </p:txBody>
      </p:sp>
    </p:spTree>
    <p:extLst>
      <p:ext uri="{BB962C8B-B14F-4D97-AF65-F5344CB8AC3E}">
        <p14:creationId xmlns:p14="http://schemas.microsoft.com/office/powerpoint/2010/main" val="22241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Physikalische Sicherheit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Physischer Zugang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r>
              <a:rPr lang="de-DE" sz="2000" b="1" dirty="0"/>
              <a:t>4. Maßnahme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HSM wird mit einer Sensorfolie aus verschränkten Leiterbahnen ummantelt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Sobald eine Leiterbahn durchtrennt wird -&gt; Nullstellung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CC4C20C-1753-4CA1-B7CE-460A4EBC4CD8}"/>
              </a:ext>
            </a:extLst>
          </p:cNvPr>
          <p:cNvSpPr/>
          <p:nvPr/>
        </p:nvSpPr>
        <p:spPr>
          <a:xfrm>
            <a:off x="1331640" y="3861128"/>
            <a:ext cx="201622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41B8223-7BF2-477A-9B6D-DB017CD35CFE}"/>
              </a:ext>
            </a:extLst>
          </p:cNvPr>
          <p:cNvCxnSpPr>
            <a:cxnSpLocks/>
          </p:cNvCxnSpPr>
          <p:nvPr/>
        </p:nvCxnSpPr>
        <p:spPr>
          <a:xfrm>
            <a:off x="1475656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46D5DE9-D1F1-4E39-AED5-082DD981D98F}"/>
              </a:ext>
            </a:extLst>
          </p:cNvPr>
          <p:cNvCxnSpPr>
            <a:cxnSpLocks/>
          </p:cNvCxnSpPr>
          <p:nvPr/>
        </p:nvCxnSpPr>
        <p:spPr>
          <a:xfrm>
            <a:off x="1619672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85BF3C6-C1AC-4DB0-A7C9-C1098AF4FCB2}"/>
              </a:ext>
            </a:extLst>
          </p:cNvPr>
          <p:cNvCxnSpPr>
            <a:cxnSpLocks/>
          </p:cNvCxnSpPr>
          <p:nvPr/>
        </p:nvCxnSpPr>
        <p:spPr>
          <a:xfrm>
            <a:off x="1763688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376E02-4BA3-45E5-B4F4-634EA408F417}"/>
              </a:ext>
            </a:extLst>
          </p:cNvPr>
          <p:cNvCxnSpPr>
            <a:cxnSpLocks/>
          </p:cNvCxnSpPr>
          <p:nvPr/>
        </p:nvCxnSpPr>
        <p:spPr>
          <a:xfrm>
            <a:off x="1907704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0603D8E-E0CC-48DC-B9A8-CEA976872349}"/>
              </a:ext>
            </a:extLst>
          </p:cNvPr>
          <p:cNvCxnSpPr>
            <a:cxnSpLocks/>
          </p:cNvCxnSpPr>
          <p:nvPr/>
        </p:nvCxnSpPr>
        <p:spPr>
          <a:xfrm>
            <a:off x="2051720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88317F3-144E-4C3E-8EA7-9E737FBAD132}"/>
              </a:ext>
            </a:extLst>
          </p:cNvPr>
          <p:cNvCxnSpPr>
            <a:cxnSpLocks/>
          </p:cNvCxnSpPr>
          <p:nvPr/>
        </p:nvCxnSpPr>
        <p:spPr>
          <a:xfrm>
            <a:off x="2195736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10D37A9-7AA9-4D30-AE10-F88AA11DFADD}"/>
              </a:ext>
            </a:extLst>
          </p:cNvPr>
          <p:cNvCxnSpPr>
            <a:cxnSpLocks/>
          </p:cNvCxnSpPr>
          <p:nvPr/>
        </p:nvCxnSpPr>
        <p:spPr>
          <a:xfrm>
            <a:off x="2915816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8594542-4F8B-4B03-AA91-1549975E6402}"/>
              </a:ext>
            </a:extLst>
          </p:cNvPr>
          <p:cNvCxnSpPr>
            <a:cxnSpLocks/>
          </p:cNvCxnSpPr>
          <p:nvPr/>
        </p:nvCxnSpPr>
        <p:spPr>
          <a:xfrm>
            <a:off x="2771800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608DB47-352F-4590-BA08-645066A3B52A}"/>
              </a:ext>
            </a:extLst>
          </p:cNvPr>
          <p:cNvCxnSpPr>
            <a:cxnSpLocks/>
          </p:cNvCxnSpPr>
          <p:nvPr/>
        </p:nvCxnSpPr>
        <p:spPr>
          <a:xfrm>
            <a:off x="2627784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C713DDA-AE6C-48FE-B006-A5A056908E34}"/>
              </a:ext>
            </a:extLst>
          </p:cNvPr>
          <p:cNvCxnSpPr>
            <a:cxnSpLocks/>
          </p:cNvCxnSpPr>
          <p:nvPr/>
        </p:nvCxnSpPr>
        <p:spPr>
          <a:xfrm>
            <a:off x="2483768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EDC9FEA-6DA6-472C-A92C-58B61E18F5B6}"/>
              </a:ext>
            </a:extLst>
          </p:cNvPr>
          <p:cNvCxnSpPr>
            <a:cxnSpLocks/>
          </p:cNvCxnSpPr>
          <p:nvPr/>
        </p:nvCxnSpPr>
        <p:spPr>
          <a:xfrm>
            <a:off x="2339752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9AB40E5-867E-4A0E-B380-069C28811D0C}"/>
              </a:ext>
            </a:extLst>
          </p:cNvPr>
          <p:cNvCxnSpPr>
            <a:cxnSpLocks/>
          </p:cNvCxnSpPr>
          <p:nvPr/>
        </p:nvCxnSpPr>
        <p:spPr>
          <a:xfrm>
            <a:off x="3203848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77ECAFC-BFFF-4E02-8F3A-F09E728672A0}"/>
              </a:ext>
            </a:extLst>
          </p:cNvPr>
          <p:cNvCxnSpPr>
            <a:cxnSpLocks/>
          </p:cNvCxnSpPr>
          <p:nvPr/>
        </p:nvCxnSpPr>
        <p:spPr>
          <a:xfrm>
            <a:off x="3059832" y="386112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E05E4E-4C97-484B-AF85-0987359D887E}"/>
              </a:ext>
            </a:extLst>
          </p:cNvPr>
          <p:cNvSpPr/>
          <p:nvPr/>
        </p:nvSpPr>
        <p:spPr>
          <a:xfrm>
            <a:off x="5292080" y="3875969"/>
            <a:ext cx="201622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4DD40FC-B4F7-44D0-BA0F-6F70D52B0590}"/>
              </a:ext>
            </a:extLst>
          </p:cNvPr>
          <p:cNvCxnSpPr>
            <a:cxnSpLocks/>
          </p:cNvCxnSpPr>
          <p:nvPr/>
        </p:nvCxnSpPr>
        <p:spPr>
          <a:xfrm>
            <a:off x="5436096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D306D1E-B109-44B6-BE96-6114FEAD30F9}"/>
              </a:ext>
            </a:extLst>
          </p:cNvPr>
          <p:cNvCxnSpPr>
            <a:cxnSpLocks/>
          </p:cNvCxnSpPr>
          <p:nvPr/>
        </p:nvCxnSpPr>
        <p:spPr>
          <a:xfrm>
            <a:off x="5580112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DAA375D-F948-48EB-8280-B650D32976A2}"/>
              </a:ext>
            </a:extLst>
          </p:cNvPr>
          <p:cNvCxnSpPr>
            <a:cxnSpLocks/>
          </p:cNvCxnSpPr>
          <p:nvPr/>
        </p:nvCxnSpPr>
        <p:spPr>
          <a:xfrm>
            <a:off x="5724128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0DA43C3-CD47-4A1E-8537-61ED4622D1B9}"/>
              </a:ext>
            </a:extLst>
          </p:cNvPr>
          <p:cNvCxnSpPr>
            <a:cxnSpLocks/>
          </p:cNvCxnSpPr>
          <p:nvPr/>
        </p:nvCxnSpPr>
        <p:spPr>
          <a:xfrm>
            <a:off x="5868144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7779456-3995-48BF-B0EB-E3AD3F086A5C}"/>
              </a:ext>
            </a:extLst>
          </p:cNvPr>
          <p:cNvCxnSpPr>
            <a:cxnSpLocks/>
          </p:cNvCxnSpPr>
          <p:nvPr/>
        </p:nvCxnSpPr>
        <p:spPr>
          <a:xfrm>
            <a:off x="6012160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9ECE67E-4211-4AD7-A8CD-802622409CE2}"/>
              </a:ext>
            </a:extLst>
          </p:cNvPr>
          <p:cNvCxnSpPr>
            <a:cxnSpLocks/>
          </p:cNvCxnSpPr>
          <p:nvPr/>
        </p:nvCxnSpPr>
        <p:spPr>
          <a:xfrm>
            <a:off x="6156176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FE4C033-4FDA-47C3-A6ED-B78D1BA03FB5}"/>
              </a:ext>
            </a:extLst>
          </p:cNvPr>
          <p:cNvCxnSpPr>
            <a:cxnSpLocks/>
          </p:cNvCxnSpPr>
          <p:nvPr/>
        </p:nvCxnSpPr>
        <p:spPr>
          <a:xfrm>
            <a:off x="6876256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154DB5-0C92-4A00-9FD6-DBDAF9F6DF36}"/>
              </a:ext>
            </a:extLst>
          </p:cNvPr>
          <p:cNvCxnSpPr>
            <a:cxnSpLocks/>
          </p:cNvCxnSpPr>
          <p:nvPr/>
        </p:nvCxnSpPr>
        <p:spPr>
          <a:xfrm>
            <a:off x="6732240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DDFC6A5-BF14-42A1-AE80-1829A63D11A8}"/>
              </a:ext>
            </a:extLst>
          </p:cNvPr>
          <p:cNvCxnSpPr>
            <a:cxnSpLocks/>
          </p:cNvCxnSpPr>
          <p:nvPr/>
        </p:nvCxnSpPr>
        <p:spPr>
          <a:xfrm>
            <a:off x="6588224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72607FC-158B-4C04-9509-A10AD214C121}"/>
              </a:ext>
            </a:extLst>
          </p:cNvPr>
          <p:cNvCxnSpPr>
            <a:cxnSpLocks/>
          </p:cNvCxnSpPr>
          <p:nvPr/>
        </p:nvCxnSpPr>
        <p:spPr>
          <a:xfrm>
            <a:off x="6444208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6189B5-B057-4DD5-8E87-928A3A41D227}"/>
              </a:ext>
            </a:extLst>
          </p:cNvPr>
          <p:cNvCxnSpPr>
            <a:cxnSpLocks/>
          </p:cNvCxnSpPr>
          <p:nvPr/>
        </p:nvCxnSpPr>
        <p:spPr>
          <a:xfrm>
            <a:off x="6300192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6FBE020-73A7-4404-9187-72C6FD6ACB48}"/>
              </a:ext>
            </a:extLst>
          </p:cNvPr>
          <p:cNvCxnSpPr>
            <a:cxnSpLocks/>
          </p:cNvCxnSpPr>
          <p:nvPr/>
        </p:nvCxnSpPr>
        <p:spPr>
          <a:xfrm>
            <a:off x="7164288" y="3890810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89DB14-1D69-45D5-B90D-38E96D91ED79}"/>
              </a:ext>
            </a:extLst>
          </p:cNvPr>
          <p:cNvCxnSpPr>
            <a:cxnSpLocks/>
          </p:cNvCxnSpPr>
          <p:nvPr/>
        </p:nvCxnSpPr>
        <p:spPr>
          <a:xfrm>
            <a:off x="7020272" y="387596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C850D5F-7F1B-49E0-9D2F-C92BE18646E7}"/>
              </a:ext>
            </a:extLst>
          </p:cNvPr>
          <p:cNvCxnSpPr/>
          <p:nvPr/>
        </p:nvCxnSpPr>
        <p:spPr>
          <a:xfrm>
            <a:off x="5292080" y="407707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6A045C2-0C25-41A2-948A-1960A17CE607}"/>
              </a:ext>
            </a:extLst>
          </p:cNvPr>
          <p:cNvCxnSpPr/>
          <p:nvPr/>
        </p:nvCxnSpPr>
        <p:spPr>
          <a:xfrm>
            <a:off x="5307456" y="42210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9AE7005-E01E-409A-B135-3017F7DD3B2D}"/>
              </a:ext>
            </a:extLst>
          </p:cNvPr>
          <p:cNvCxnSpPr>
            <a:cxnSpLocks/>
          </p:cNvCxnSpPr>
          <p:nvPr/>
        </p:nvCxnSpPr>
        <p:spPr>
          <a:xfrm>
            <a:off x="5292080" y="436510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10F77DA-BB23-46F1-9727-568E7A9E55F4}"/>
              </a:ext>
            </a:extLst>
          </p:cNvPr>
          <p:cNvCxnSpPr/>
          <p:nvPr/>
        </p:nvCxnSpPr>
        <p:spPr>
          <a:xfrm>
            <a:off x="5307456" y="450912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04507B0-CD7E-41C9-8AA4-89C202E349D9}"/>
              </a:ext>
            </a:extLst>
          </p:cNvPr>
          <p:cNvCxnSpPr/>
          <p:nvPr/>
        </p:nvCxnSpPr>
        <p:spPr>
          <a:xfrm>
            <a:off x="5292080" y="465313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D9D104B-8197-4D5A-BEAA-7470A5929F51}"/>
              </a:ext>
            </a:extLst>
          </p:cNvPr>
          <p:cNvCxnSpPr/>
          <p:nvPr/>
        </p:nvCxnSpPr>
        <p:spPr>
          <a:xfrm>
            <a:off x="5292080" y="4797152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DA612C3-D2CB-46DB-851E-9A63DFADFE07}"/>
              </a:ext>
            </a:extLst>
          </p:cNvPr>
          <p:cNvCxnSpPr/>
          <p:nvPr/>
        </p:nvCxnSpPr>
        <p:spPr>
          <a:xfrm>
            <a:off x="5307456" y="3890810"/>
            <a:ext cx="1980486" cy="105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4DB1546-F7A6-43A7-A2EC-832ECA4CCAA6}"/>
              </a:ext>
            </a:extLst>
          </p:cNvPr>
          <p:cNvCxnSpPr/>
          <p:nvPr/>
        </p:nvCxnSpPr>
        <p:spPr>
          <a:xfrm>
            <a:off x="5580112" y="3890810"/>
            <a:ext cx="1707830" cy="90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838811B-9468-4A0C-B52E-C97F24C1FB96}"/>
              </a:ext>
            </a:extLst>
          </p:cNvPr>
          <p:cNvCxnSpPr/>
          <p:nvPr/>
        </p:nvCxnSpPr>
        <p:spPr>
          <a:xfrm>
            <a:off x="5868144" y="3875969"/>
            <a:ext cx="1455536" cy="777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5E168BD-3D43-4DAA-89EB-EF56A9CACF9C}"/>
              </a:ext>
            </a:extLst>
          </p:cNvPr>
          <p:cNvCxnSpPr>
            <a:cxnSpLocks/>
          </p:cNvCxnSpPr>
          <p:nvPr/>
        </p:nvCxnSpPr>
        <p:spPr>
          <a:xfrm>
            <a:off x="6156176" y="3861048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121A5673-2980-40EF-85D8-00DE9D0AE9BC}"/>
              </a:ext>
            </a:extLst>
          </p:cNvPr>
          <p:cNvCxnSpPr>
            <a:cxnSpLocks/>
          </p:cNvCxnSpPr>
          <p:nvPr/>
        </p:nvCxnSpPr>
        <p:spPr>
          <a:xfrm flipV="1">
            <a:off x="5292080" y="3861048"/>
            <a:ext cx="201622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B9414427-5EA5-4EAC-A383-F6625B386E37}"/>
              </a:ext>
            </a:extLst>
          </p:cNvPr>
          <p:cNvCxnSpPr>
            <a:cxnSpLocks/>
          </p:cNvCxnSpPr>
          <p:nvPr/>
        </p:nvCxnSpPr>
        <p:spPr>
          <a:xfrm>
            <a:off x="6372200" y="3861048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3339F810-828E-49F5-BA88-B3D0BDA5C047}"/>
              </a:ext>
            </a:extLst>
          </p:cNvPr>
          <p:cNvCxnSpPr/>
          <p:nvPr/>
        </p:nvCxnSpPr>
        <p:spPr>
          <a:xfrm>
            <a:off x="6660232" y="3861048"/>
            <a:ext cx="6480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62C0FDA-12A3-4E2F-9D4B-712BF4F88DD2}"/>
              </a:ext>
            </a:extLst>
          </p:cNvPr>
          <p:cNvCxnSpPr>
            <a:cxnSpLocks/>
          </p:cNvCxnSpPr>
          <p:nvPr/>
        </p:nvCxnSpPr>
        <p:spPr>
          <a:xfrm>
            <a:off x="6876256" y="386104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D02A96B5-452E-411F-942B-962AFC6F9CA9}"/>
              </a:ext>
            </a:extLst>
          </p:cNvPr>
          <p:cNvCxnSpPr>
            <a:cxnSpLocks/>
          </p:cNvCxnSpPr>
          <p:nvPr/>
        </p:nvCxnSpPr>
        <p:spPr>
          <a:xfrm>
            <a:off x="7092280" y="3861048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7B0E3C06-6190-484B-9A97-DA81515EF310}"/>
              </a:ext>
            </a:extLst>
          </p:cNvPr>
          <p:cNvCxnSpPr>
            <a:cxnSpLocks/>
          </p:cNvCxnSpPr>
          <p:nvPr/>
        </p:nvCxnSpPr>
        <p:spPr>
          <a:xfrm>
            <a:off x="5292080" y="4005064"/>
            <a:ext cx="172819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2DA762A-0632-40E1-88EC-351CA627050C}"/>
              </a:ext>
            </a:extLst>
          </p:cNvPr>
          <p:cNvCxnSpPr/>
          <p:nvPr/>
        </p:nvCxnSpPr>
        <p:spPr>
          <a:xfrm>
            <a:off x="5292080" y="4149080"/>
            <a:ext cx="144016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2E1E5E-46F2-41D1-A732-98E4070D1307}"/>
              </a:ext>
            </a:extLst>
          </p:cNvPr>
          <p:cNvCxnSpPr/>
          <p:nvPr/>
        </p:nvCxnSpPr>
        <p:spPr>
          <a:xfrm>
            <a:off x="5292080" y="4293096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44060C0A-B216-46B5-9CEE-87F8392D88C5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5292080" y="4416029"/>
            <a:ext cx="864096" cy="52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26436C3C-164A-41E9-8B14-D7ECEE0813C8}"/>
              </a:ext>
            </a:extLst>
          </p:cNvPr>
          <p:cNvCxnSpPr/>
          <p:nvPr/>
        </p:nvCxnSpPr>
        <p:spPr>
          <a:xfrm>
            <a:off x="5292080" y="4581128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6C1987D-C295-440D-8900-F207BC3F8533}"/>
              </a:ext>
            </a:extLst>
          </p:cNvPr>
          <p:cNvCxnSpPr/>
          <p:nvPr/>
        </p:nvCxnSpPr>
        <p:spPr>
          <a:xfrm>
            <a:off x="5292080" y="4725144"/>
            <a:ext cx="36004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B96C0E5A-F560-4A30-8D51-2174E0B5EE16}"/>
              </a:ext>
            </a:extLst>
          </p:cNvPr>
          <p:cNvCxnSpPr/>
          <p:nvPr/>
        </p:nvCxnSpPr>
        <p:spPr>
          <a:xfrm>
            <a:off x="5292080" y="4869160"/>
            <a:ext cx="14401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F8C37499-44FF-4322-B3C4-2818EA62C3B5}"/>
              </a:ext>
            </a:extLst>
          </p:cNvPr>
          <p:cNvCxnSpPr>
            <a:cxnSpLocks/>
          </p:cNvCxnSpPr>
          <p:nvPr/>
        </p:nvCxnSpPr>
        <p:spPr>
          <a:xfrm flipH="1">
            <a:off x="5508104" y="3937000"/>
            <a:ext cx="1807096" cy="100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0DCA95E-353B-436C-A24E-8486CC81D937}"/>
              </a:ext>
            </a:extLst>
          </p:cNvPr>
          <p:cNvCxnSpPr/>
          <p:nvPr/>
        </p:nvCxnSpPr>
        <p:spPr>
          <a:xfrm flipH="1">
            <a:off x="5724128" y="4077072"/>
            <a:ext cx="158417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09ACEC9C-F4FD-4535-988D-D2823011E6D6}"/>
              </a:ext>
            </a:extLst>
          </p:cNvPr>
          <p:cNvCxnSpPr>
            <a:cxnSpLocks/>
          </p:cNvCxnSpPr>
          <p:nvPr/>
        </p:nvCxnSpPr>
        <p:spPr>
          <a:xfrm flipH="1">
            <a:off x="5940152" y="4149080"/>
            <a:ext cx="136815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AFB85F6D-7C53-4975-A169-77ED5B6FAF3F}"/>
              </a:ext>
            </a:extLst>
          </p:cNvPr>
          <p:cNvCxnSpPr>
            <a:cxnSpLocks/>
          </p:cNvCxnSpPr>
          <p:nvPr/>
        </p:nvCxnSpPr>
        <p:spPr>
          <a:xfrm flipH="1">
            <a:off x="6156176" y="4293096"/>
            <a:ext cx="11521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603D2D5A-BD35-4CD7-8D9D-9F10A5171052}"/>
              </a:ext>
            </a:extLst>
          </p:cNvPr>
          <p:cNvCxnSpPr>
            <a:stCxn id="34" idx="3"/>
          </p:cNvCxnSpPr>
          <p:nvPr/>
        </p:nvCxnSpPr>
        <p:spPr>
          <a:xfrm flipH="1">
            <a:off x="6444208" y="4416029"/>
            <a:ext cx="864096" cy="525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C4E685-16FC-4D3E-AF8E-2A745BBAC6F7}"/>
              </a:ext>
            </a:extLst>
          </p:cNvPr>
          <p:cNvCxnSpPr>
            <a:cxnSpLocks/>
          </p:cNvCxnSpPr>
          <p:nvPr/>
        </p:nvCxnSpPr>
        <p:spPr>
          <a:xfrm flipH="1">
            <a:off x="6660232" y="4509120"/>
            <a:ext cx="64807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73891E69-5F2A-4FD9-9FCA-5F76E79D689C}"/>
              </a:ext>
            </a:extLst>
          </p:cNvPr>
          <p:cNvCxnSpPr/>
          <p:nvPr/>
        </p:nvCxnSpPr>
        <p:spPr>
          <a:xfrm flipH="1">
            <a:off x="6804248" y="4581128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4C1F7150-268D-4FA4-81CB-4742F23EB0B8}"/>
              </a:ext>
            </a:extLst>
          </p:cNvPr>
          <p:cNvCxnSpPr/>
          <p:nvPr/>
        </p:nvCxnSpPr>
        <p:spPr>
          <a:xfrm flipH="1">
            <a:off x="7020272" y="4725144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F3ED1735-EC7B-44EE-89DB-D3A700489F1E}"/>
              </a:ext>
            </a:extLst>
          </p:cNvPr>
          <p:cNvCxnSpPr/>
          <p:nvPr/>
        </p:nvCxnSpPr>
        <p:spPr>
          <a:xfrm flipH="1">
            <a:off x="5292080" y="3861048"/>
            <a:ext cx="180020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23E6B825-6143-4111-A0DA-BD805FA824CB}"/>
              </a:ext>
            </a:extLst>
          </p:cNvPr>
          <p:cNvCxnSpPr/>
          <p:nvPr/>
        </p:nvCxnSpPr>
        <p:spPr>
          <a:xfrm flipH="1">
            <a:off x="5292080" y="3861048"/>
            <a:ext cx="15841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32572478-FC2C-408E-8973-106BC809CA26}"/>
              </a:ext>
            </a:extLst>
          </p:cNvPr>
          <p:cNvCxnSpPr/>
          <p:nvPr/>
        </p:nvCxnSpPr>
        <p:spPr>
          <a:xfrm flipH="1">
            <a:off x="5292080" y="3861048"/>
            <a:ext cx="129614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8C3E6832-1733-4962-B93F-784A2E5A6E90}"/>
              </a:ext>
            </a:extLst>
          </p:cNvPr>
          <p:cNvCxnSpPr>
            <a:stCxn id="34" idx="0"/>
            <a:endCxn id="34" idx="1"/>
          </p:cNvCxnSpPr>
          <p:nvPr/>
        </p:nvCxnSpPr>
        <p:spPr>
          <a:xfrm flipH="1">
            <a:off x="5292080" y="3875969"/>
            <a:ext cx="1008112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73B8A726-7F4B-499C-A626-5E5582DB5E70}"/>
              </a:ext>
            </a:extLst>
          </p:cNvPr>
          <p:cNvCxnSpPr/>
          <p:nvPr/>
        </p:nvCxnSpPr>
        <p:spPr>
          <a:xfrm flipH="1">
            <a:off x="5292080" y="3861048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B9528A0F-E35C-4FBD-8FEB-4E70935ED523}"/>
              </a:ext>
            </a:extLst>
          </p:cNvPr>
          <p:cNvCxnSpPr/>
          <p:nvPr/>
        </p:nvCxnSpPr>
        <p:spPr>
          <a:xfrm flipH="1">
            <a:off x="5292080" y="3861048"/>
            <a:ext cx="576064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FBEA85EF-BA61-48F4-96ED-24F8ED55BE85}"/>
              </a:ext>
            </a:extLst>
          </p:cNvPr>
          <p:cNvCxnSpPr>
            <a:cxnSpLocks/>
          </p:cNvCxnSpPr>
          <p:nvPr/>
        </p:nvCxnSpPr>
        <p:spPr>
          <a:xfrm flipH="1">
            <a:off x="5292080" y="3875969"/>
            <a:ext cx="360040" cy="201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feld 154">
            <a:extLst>
              <a:ext uri="{FF2B5EF4-FFF2-40B4-BE49-F238E27FC236}">
                <a16:creationId xmlns:a16="http://schemas.microsoft.com/office/drawing/2014/main" id="{57D0D7CB-E5D0-4A39-8CCA-F8D89258A3A7}"/>
              </a:ext>
            </a:extLst>
          </p:cNvPr>
          <p:cNvSpPr txBox="1"/>
          <p:nvPr/>
        </p:nvSpPr>
        <p:spPr>
          <a:xfrm>
            <a:off x="2051603" y="5035823"/>
            <a:ext cx="7922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rgbClr val="C00000"/>
                </a:solidFill>
              </a:rPr>
              <a:t>X</a:t>
            </a:r>
            <a:r>
              <a:rPr lang="de-DE" dirty="0">
                <a:sym typeface="Wingdings" panose="05000000000000000000" pitchFamily="2" charset="2"/>
              </a:rPr>
              <a:t></a:t>
            </a:r>
            <a:endParaRPr lang="de-DE" dirty="0"/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9B1E21A6-C2CE-4D2F-BE54-18AF6B6BBEC1}"/>
              </a:ext>
            </a:extLst>
          </p:cNvPr>
          <p:cNvSpPr txBox="1"/>
          <p:nvPr/>
        </p:nvSpPr>
        <p:spPr>
          <a:xfrm>
            <a:off x="6019848" y="509616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rgbClr val="00B1AC"/>
                </a:solidFill>
                <a:latin typeface="Wingdings" panose="05000000000000000000" pitchFamily="2" charset="2"/>
              </a:rPr>
              <a:t>ü</a:t>
            </a: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3E3D4BF2-B949-40AA-9F33-77F0340D5665}"/>
              </a:ext>
            </a:extLst>
          </p:cNvPr>
          <p:cNvCxnSpPr>
            <a:cxnSpLocks/>
          </p:cNvCxnSpPr>
          <p:nvPr/>
        </p:nvCxnSpPr>
        <p:spPr>
          <a:xfrm flipH="1">
            <a:off x="5292079" y="3868508"/>
            <a:ext cx="188501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236C41F0-DDAA-4B84-8679-1CEF27762571}"/>
              </a:ext>
            </a:extLst>
          </p:cNvPr>
          <p:cNvCxnSpPr>
            <a:cxnSpLocks/>
          </p:cNvCxnSpPr>
          <p:nvPr/>
        </p:nvCxnSpPr>
        <p:spPr>
          <a:xfrm flipH="1">
            <a:off x="7114817" y="4840616"/>
            <a:ext cx="188501" cy="12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155" grpId="0"/>
      <p:bldP spid="1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Kosten eines Standard HSMs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016224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4000€ bis zu 27000€ je nach Performance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Durchschnitt: 15500€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Fortgeschrittenere Modelle fangen bei 9000€ an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430ADCBD-46E1-4A77-BA31-5B3727A26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153152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Standards</a:t>
            </a:r>
          </a:p>
          <a:p>
            <a:pPr marL="1009650" lvl="2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de-DE" altLang="de-DE" sz="1800" dirty="0"/>
              <a:t>FIPS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Anwendungsbereiche</a:t>
            </a:r>
            <a:endParaRPr lang="de-DE" altLang="de-DE" sz="1600" dirty="0"/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55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2000" dirty="0"/>
              <a:t>FIPS 140 – 2 (</a:t>
            </a:r>
            <a:r>
              <a:rPr lang="de-DE" sz="2000" dirty="0">
                <a:solidFill>
                  <a:srgbClr val="00B1AC"/>
                </a:solidFill>
              </a:rPr>
              <a:t>F</a:t>
            </a:r>
            <a:r>
              <a:rPr lang="de-DE" sz="2000" dirty="0"/>
              <a:t>ederal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nformation 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rocessing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tandards) 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Vom NIST (</a:t>
            </a:r>
            <a:r>
              <a:rPr lang="de-DE" sz="2000" dirty="0">
                <a:solidFill>
                  <a:srgbClr val="00B1AC"/>
                </a:solidFill>
              </a:rPr>
              <a:t>N</a:t>
            </a:r>
            <a:r>
              <a:rPr lang="de-DE" sz="2000" dirty="0"/>
              <a:t>ational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nstitute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00B1AC"/>
                </a:solidFill>
              </a:rPr>
              <a:t>S</a:t>
            </a:r>
            <a:r>
              <a:rPr lang="de-DE" sz="2000" dirty="0"/>
              <a:t>tandards and </a:t>
            </a:r>
            <a:r>
              <a:rPr lang="de-DE" sz="2000" dirty="0">
                <a:solidFill>
                  <a:srgbClr val="00B1AC"/>
                </a:solidFill>
              </a:rPr>
              <a:t>T</a:t>
            </a:r>
            <a:r>
              <a:rPr lang="de-DE" sz="2000" dirty="0"/>
              <a:t>echnology)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2000" dirty="0"/>
              <a:t>Beschreibt die Sicherheitsanforderungen an ein kryptographisches Modul in 4 Leveln 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Common </a:t>
            </a:r>
            <a:r>
              <a:rPr lang="de-DE" sz="2000" dirty="0" err="1"/>
              <a:t>Criteria</a:t>
            </a:r>
            <a:r>
              <a:rPr lang="de-DE" sz="2000" dirty="0"/>
              <a:t> </a:t>
            </a:r>
          </a:p>
          <a:p>
            <a:pPr marL="342900" lvl="1" indent="-342900">
              <a:buFontTx/>
              <a:buChar char="-"/>
            </a:pPr>
            <a:r>
              <a:rPr lang="de-DE" sz="2000" dirty="0"/>
              <a:t>PCI HSM (</a:t>
            </a:r>
            <a:r>
              <a:rPr lang="de-DE" sz="2000" dirty="0">
                <a:solidFill>
                  <a:srgbClr val="00B1AC"/>
                </a:solidFill>
              </a:rPr>
              <a:t>P</a:t>
            </a:r>
            <a:r>
              <a:rPr lang="de-DE" sz="2000" dirty="0"/>
              <a:t>ayment </a:t>
            </a:r>
            <a:r>
              <a:rPr lang="de-DE" sz="2000" dirty="0">
                <a:solidFill>
                  <a:srgbClr val="00B1AC"/>
                </a:solidFill>
              </a:rPr>
              <a:t>C</a:t>
            </a:r>
            <a:r>
              <a:rPr lang="de-DE" sz="2000" dirty="0"/>
              <a:t>ard </a:t>
            </a:r>
            <a:r>
              <a:rPr lang="de-DE" sz="2000" dirty="0">
                <a:solidFill>
                  <a:srgbClr val="00B1AC"/>
                </a:solidFill>
              </a:rPr>
              <a:t>I</a:t>
            </a:r>
            <a:r>
              <a:rPr lang="de-DE" sz="2000" dirty="0"/>
              <a:t>ndustry)</a:t>
            </a:r>
          </a:p>
          <a:p>
            <a:pPr marL="342900" lvl="1" indent="-342900">
              <a:buFontTx/>
              <a:buChar char="-"/>
            </a:pPr>
            <a:endParaRPr lang="de-DE" sz="2000" dirty="0"/>
          </a:p>
          <a:p>
            <a:endParaRPr lang="de-DE" sz="18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50593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2000" b="1" dirty="0"/>
          </a:p>
          <a:p>
            <a:r>
              <a:rPr lang="de-DE" sz="2000" b="1" dirty="0"/>
              <a:t>Level 1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Mindestens ein korrekt implementierter kryptographischer </a:t>
            </a:r>
            <a:r>
              <a:rPr lang="de-DE" sz="1800" dirty="0" err="1"/>
              <a:t>Algortithmus</a:t>
            </a:r>
            <a:endParaRPr lang="de-DE" sz="1800" dirty="0"/>
          </a:p>
          <a:p>
            <a:endParaRPr lang="de-DE" sz="2000" dirty="0"/>
          </a:p>
          <a:p>
            <a:r>
              <a:rPr lang="de-DE" sz="2000" b="1" dirty="0"/>
              <a:t>Level 2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Physikalische Angriffe müssen nachweisbar sein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Rollenbasierte Authentifizierung der Nutzer	</a:t>
            </a:r>
            <a:endParaRPr lang="de-DE" sz="2000" dirty="0"/>
          </a:p>
          <a:p>
            <a:pPr marL="1066800" lvl="2" indent="-342900">
              <a:buFontTx/>
              <a:buChar char="-"/>
            </a:pPr>
            <a:endParaRPr lang="de-DE" sz="100" dirty="0"/>
          </a:p>
          <a:p>
            <a:pPr marL="342900" indent="-342900">
              <a:buFontTx/>
              <a:buChar char="-"/>
            </a:pPr>
            <a:endParaRPr lang="de-DE" sz="2000" dirty="0"/>
          </a:p>
          <a:p>
            <a:r>
              <a:rPr lang="de-DE" sz="2000" b="1" dirty="0"/>
              <a:t>Level 3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Schutz/Widerstand gegen Angriffe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Erkennung und Reaktion auf Angriffe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Identifizierung der Nutzer</a:t>
            </a:r>
            <a:endParaRPr lang="de-DE" sz="100" dirty="0"/>
          </a:p>
          <a:p>
            <a:pPr marL="1066800" lvl="2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813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2376264"/>
          </a:xfrm>
        </p:spPr>
        <p:txBody>
          <a:bodyPr/>
          <a:lstStyle/>
          <a:p>
            <a:endParaRPr lang="de-DE" sz="2000" b="1" dirty="0"/>
          </a:p>
          <a:p>
            <a:r>
              <a:rPr lang="de-DE" sz="2000" b="1" dirty="0"/>
              <a:t>Level 4</a:t>
            </a:r>
            <a:r>
              <a:rPr lang="de-DE" sz="2000" dirty="0"/>
              <a:t>: 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Schutz-Ummantelung des gesamten Moduls, die Angriffe erkennt und darauf reagiert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Schutz vor Spannungen und Temperaturen außerhalb des normalen Betriebs (auch Angriffe)</a:t>
            </a:r>
          </a:p>
          <a:p>
            <a:pPr marL="1066800" lvl="2" indent="-342900">
              <a:buFontTx/>
              <a:buChar char="-"/>
            </a:pPr>
            <a:r>
              <a:rPr lang="de-DE" sz="1800" dirty="0"/>
              <a:t>Besonders geeignet für Nutzung in ungesicherter Umgebung</a:t>
            </a:r>
          </a:p>
          <a:p>
            <a:pPr lvl="2" indent="0">
              <a:buNone/>
            </a:pPr>
            <a:endParaRPr lang="de-DE" sz="100" dirty="0"/>
          </a:p>
          <a:p>
            <a:pPr lvl="2" indent="0">
              <a:buNone/>
            </a:pPr>
            <a:r>
              <a:rPr lang="de-DE" sz="100" dirty="0"/>
              <a:t>	</a:t>
            </a:r>
          </a:p>
          <a:p>
            <a:pPr lvl="2" indent="0">
              <a:buNone/>
            </a:pPr>
            <a:r>
              <a:rPr lang="de-DE" sz="1800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865164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Standards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FIPS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Standard HSMs erfüllen Level 3, fortgeschrittene Modelle Level 4</a:t>
            </a:r>
          </a:p>
          <a:p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Anforderungen an Authentifizierung und Identifizierung zeigen, dass nicht nur physikalische Sicherheit wichtig ist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de-DE" sz="1800" dirty="0"/>
              <a:t>Sichere Infrastruktur (nicht HSM-spezifisch)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Schutz der Serverräume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Verschlüsselte Kommunikation</a:t>
            </a:r>
          </a:p>
          <a:p>
            <a:pPr marL="1066800" lvl="2" indent="-342900">
              <a:buFont typeface="Wingdings" panose="05000000000000000000" pitchFamily="2" charset="2"/>
              <a:buChar char="§"/>
            </a:pPr>
            <a:r>
              <a:rPr lang="de-DE" sz="1800" dirty="0"/>
              <a:t>Regeln zur Verwendung der Schlüssel</a:t>
            </a:r>
          </a:p>
          <a:p>
            <a:pPr marL="1066800" lvl="2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4496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611560" y="1999060"/>
            <a:ext cx="3545110" cy="5040312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Seitenkanalangriffe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20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Passive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SPA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DPA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Sound Analysis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4) Timing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5) Van-Eck-</a:t>
            </a:r>
            <a:r>
              <a:rPr lang="de-DE" altLang="de-DE" sz="1600" dirty="0" err="1"/>
              <a:t>Phreaking</a:t>
            </a:r>
            <a:endParaRPr lang="de-DE" altLang="de-DE" sz="1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6) </a:t>
            </a:r>
            <a:r>
              <a:rPr lang="de-DE" altLang="de-DE" sz="1600" dirty="0" err="1"/>
              <a:t>Shared</a:t>
            </a:r>
            <a:r>
              <a:rPr lang="de-DE" altLang="de-DE" sz="1600" dirty="0"/>
              <a:t> Memory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de-DE" altLang="de-DE" sz="1600" dirty="0"/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Aktive Angriffe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18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1) DFA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2) EMFI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/>
              <a:t>	3) </a:t>
            </a:r>
            <a:r>
              <a:rPr lang="de-DE" altLang="de-DE" sz="1600" dirty="0" err="1"/>
              <a:t>Cold</a:t>
            </a:r>
            <a:r>
              <a:rPr lang="de-DE" altLang="de-DE" sz="1600" dirty="0"/>
              <a:t> Boot </a:t>
            </a:r>
            <a:r>
              <a:rPr lang="de-DE" altLang="de-DE" sz="1600" dirty="0" err="1"/>
              <a:t>Attack</a:t>
            </a:r>
            <a:endParaRPr lang="de-DE" altLang="de-DE" sz="1600" dirty="0"/>
          </a:p>
          <a:p>
            <a:pPr lvl="4" indent="0">
              <a:spcBef>
                <a:spcPct val="0"/>
              </a:spcBef>
              <a:buNone/>
            </a:pPr>
            <a:endParaRPr lang="de-DE" altLang="de-DE" sz="1400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CB783-466F-A540-BC88-9CDBDC27C05D}"/>
              </a:ext>
            </a:extLst>
          </p:cNvPr>
          <p:cNvSpPr txBox="1"/>
          <p:nvPr/>
        </p:nvSpPr>
        <p:spPr>
          <a:xfrm>
            <a:off x="4644008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83C4-F488-AB44-B2A0-0E6F17CB9FAA}"/>
              </a:ext>
            </a:extLst>
          </p:cNvPr>
          <p:cNvSpPr txBox="1"/>
          <p:nvPr/>
        </p:nvSpPr>
        <p:spPr>
          <a:xfrm>
            <a:off x="539552" y="146562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Teil 1</a:t>
            </a:r>
          </a:p>
        </p:txBody>
      </p:sp>
      <p:sp>
        <p:nvSpPr>
          <p:cNvPr id="6" name="Inhaltsplatzhalter 7">
            <a:extLst>
              <a:ext uri="{FF2B5EF4-FFF2-40B4-BE49-F238E27FC236}">
                <a16:creationId xmlns:a16="http://schemas.microsoft.com/office/drawing/2014/main" id="{F9860582-8022-0D44-B710-84C4DBDD7D83}"/>
              </a:ext>
            </a:extLst>
          </p:cNvPr>
          <p:cNvSpPr txBox="1">
            <a:spLocks/>
          </p:cNvSpPr>
          <p:nvPr/>
        </p:nvSpPr>
        <p:spPr bwMode="auto">
          <a:xfrm>
            <a:off x="4716016" y="1808486"/>
            <a:ext cx="354511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0" indent="0" algn="l" rtl="0" eaLnBrk="1" fontAlgn="base" hangingPunct="1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0" indent="0" algn="l" rtl="0" eaLnBrk="1" fontAlgn="base" hangingPunct="1">
              <a:spcBef>
                <a:spcPts val="1600"/>
              </a:spcBef>
              <a:spcAft>
                <a:spcPct val="0"/>
              </a:spcAft>
              <a:buFontTx/>
              <a:buNone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7239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&gt;"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B1AC"/>
                </a:solidFill>
              </a:rPr>
              <a:t>Hardware Security Modules</a:t>
            </a:r>
            <a:endParaRPr lang="de-DE" altLang="de-DE" sz="2000" dirty="0"/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Einleitung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Physikalische Sicherheit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/>
              <a:t>Standards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1800" dirty="0">
                <a:solidFill>
                  <a:srgbClr val="00B1AC"/>
                </a:solidFill>
              </a:rPr>
              <a:t>Anwendungsbereiche</a:t>
            </a:r>
          </a:p>
          <a:p>
            <a:pPr lvl="4" indent="0">
              <a:lnSpc>
                <a:spcPct val="200000"/>
              </a:lnSpc>
              <a:spcBef>
                <a:spcPct val="0"/>
              </a:spcBef>
              <a:buFont typeface="Verdana" pitchFamily="34" charset="0"/>
              <a:buNone/>
            </a:pPr>
            <a:endParaRPr lang="de-DE" altLang="de-DE" sz="1400" dirty="0"/>
          </a:p>
          <a:p>
            <a:pPr marL="1066800" lvl="2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lvl="3">
              <a:lnSpc>
                <a:spcPct val="200000"/>
              </a:lnSpc>
              <a:spcBef>
                <a:spcPct val="0"/>
              </a:spcBef>
            </a:pPr>
            <a:endParaRPr lang="de-DE" altLang="de-DE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6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15E6CBA-E14E-4F07-A667-794857AF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0" y="1412776"/>
            <a:ext cx="8184100" cy="4938982"/>
          </a:xfrm>
        </p:spPr>
        <p:txBody>
          <a:bodyPr/>
          <a:lstStyle/>
          <a:p>
            <a:r>
              <a:rPr lang="de-DE" sz="2000" b="1" dirty="0"/>
              <a:t>Banken</a:t>
            </a:r>
          </a:p>
          <a:p>
            <a:endParaRPr lang="de-DE" sz="2000" b="1" dirty="0"/>
          </a:p>
          <a:p>
            <a:pPr marL="342900" indent="-342900">
              <a:buFontTx/>
              <a:buChar char="-"/>
            </a:pPr>
            <a:r>
              <a:rPr lang="de-DE" sz="1800" dirty="0"/>
              <a:t>Kontrolle der PIN Eingabe (Geldautomaten, etc.)</a:t>
            </a:r>
          </a:p>
          <a:p>
            <a:pPr marL="342900" indent="-342900">
              <a:buFontTx/>
              <a:buChar char="-"/>
            </a:pPr>
            <a:endParaRPr lang="de-DE" sz="1800" dirty="0"/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Überprüfung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Kredit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-/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Debitkarten-Transaktionen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durch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Kontrolle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der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Sicherheitscodes</a:t>
            </a:r>
            <a:endParaRPr lang="en-US" sz="18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18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Zertifizierungsstellen</a:t>
            </a:r>
            <a:r>
              <a:rPr lang="en-US" sz="2000" b="1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z.B.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X.509 </a:t>
            </a:r>
            <a:r>
              <a:rPr lang="en-US" sz="2000" dirty="0" err="1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Zertifikaten</a:t>
            </a:r>
            <a:r>
              <a:rPr lang="en-US" sz="20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Generieren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Speichern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und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Verwalten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von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asymmetrischen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Schlüsselpaaren</a:t>
            </a:r>
            <a:endParaRPr lang="en-US" sz="18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de-DE" sz="2000" dirty="0"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elektronische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Signaturen</a:t>
            </a:r>
            <a:r>
              <a:rPr lang="en-US" sz="18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, Transport Layer Security (TLS) </a:t>
            </a:r>
            <a:endParaRPr lang="de-DE" sz="2000" b="1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44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Seitenkanalangriffe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064000" cy="4938982"/>
          </a:xfrm>
        </p:spPr>
        <p:txBody>
          <a:bodyPr/>
          <a:lstStyle/>
          <a:p>
            <a:r>
              <a:rPr lang="de-DE" sz="4000" dirty="0">
                <a:solidFill>
                  <a:srgbClr val="00B1AC"/>
                </a:solidFill>
              </a:rPr>
              <a:t>Was sind Seitenkanalangriffe ?</a:t>
            </a:r>
          </a:p>
          <a:p>
            <a:endParaRPr lang="de-DE" dirty="0"/>
          </a:p>
          <a:p>
            <a:r>
              <a:rPr lang="de-DE" sz="2400" dirty="0"/>
              <a:t>Ein Werkzeug der </a:t>
            </a:r>
            <a:r>
              <a:rPr lang="de-DE" sz="2400" dirty="0" err="1"/>
              <a:t>Kryptanalyse</a:t>
            </a:r>
            <a:r>
              <a:rPr lang="de-DE" sz="2400" dirty="0"/>
              <a:t>.</a:t>
            </a:r>
          </a:p>
          <a:p>
            <a:endParaRPr lang="de-DE" sz="2400" dirty="0"/>
          </a:p>
          <a:p>
            <a:r>
              <a:rPr lang="de-DE" sz="2400" dirty="0"/>
              <a:t>Ein Angriff der nicht auf das Kryptographische Verfahren selbst abzielt, sondern auf dessen Physische Implementierung.</a:t>
            </a:r>
          </a:p>
        </p:txBody>
      </p:sp>
    </p:spTree>
    <p:extLst>
      <p:ext uri="{BB962C8B-B14F-4D97-AF65-F5344CB8AC3E}">
        <p14:creationId xmlns:p14="http://schemas.microsoft.com/office/powerpoint/2010/main" val="17647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Anwendungsbereiche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weitere Bereiche</a:t>
            </a:r>
          </a:p>
        </p:txBody>
      </p:sp>
      <p:pic>
        <p:nvPicPr>
          <p:cNvPr id="6" name="Grafik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E38690A-3E1F-4182-8F83-F1DAA108D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224470" cy="2376264"/>
          </a:xfrm>
          <a:prstGeom prst="rect">
            <a:avLst/>
          </a:prstGeom>
        </p:spPr>
      </p:pic>
      <p:pic>
        <p:nvPicPr>
          <p:cNvPr id="10" name="Grafik 9" descr="Ein Bild, das Himmel, Gras, draußen, Hügel enthält.&#10;&#10;Automatisch generierte Beschreibung">
            <a:extLst>
              <a:ext uri="{FF2B5EF4-FFF2-40B4-BE49-F238E27FC236}">
                <a16:creationId xmlns:a16="http://schemas.microsoft.com/office/drawing/2014/main" id="{4B62DE1D-3788-475D-8C5F-59B0E96A6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040"/>
            <a:ext cx="4224471" cy="2376265"/>
          </a:xfrm>
          <a:prstGeom prst="rect">
            <a:avLst/>
          </a:prstGeom>
        </p:spPr>
      </p:pic>
      <p:pic>
        <p:nvPicPr>
          <p:cNvPr id="14" name="Grafik 13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194ACF45-7D0F-4728-BDDC-03F488ECCA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1268760"/>
            <a:ext cx="4224472" cy="2376265"/>
          </a:xfrm>
          <a:prstGeom prst="rect">
            <a:avLst/>
          </a:prstGeom>
        </p:spPr>
      </p:pic>
      <p:pic>
        <p:nvPicPr>
          <p:cNvPr id="18" name="Grafik 17" descr="Ein Bild, das Nacht enthält.&#10;&#10;Automatisch generierte Beschreibung">
            <a:extLst>
              <a:ext uri="{FF2B5EF4-FFF2-40B4-BE49-F238E27FC236}">
                <a16:creationId xmlns:a16="http://schemas.microsoft.com/office/drawing/2014/main" id="{EBB00E4B-95F7-4623-A7EC-D03E039B1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52" y="3789040"/>
            <a:ext cx="422447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9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5229200"/>
            <a:ext cx="8064500" cy="2519363"/>
          </a:xfrm>
        </p:spPr>
        <p:txBody>
          <a:bodyPr/>
          <a:lstStyle/>
          <a:p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Informatik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Daniel Bachmann &amp; Mick </a:t>
            </a:r>
            <a:r>
              <a:rPr lang="de-DE" altLang="de-DE" dirty="0" err="1"/>
              <a:t>Dahlhaus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>
                <a:latin typeface="Verdana" pitchFamily="34" charset="0"/>
              </a:rPr>
              <a:t>© FH AACHEN </a:t>
            </a:r>
            <a:r>
              <a:rPr lang="de-DE" altLang="de-DE" dirty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4938982"/>
          </a:xfrm>
        </p:spPr>
        <p:txBody>
          <a:bodyPr/>
          <a:lstStyle/>
          <a:p>
            <a:r>
              <a:rPr lang="de-DE" sz="2800" dirty="0">
                <a:solidFill>
                  <a:srgbClr val="00B1AC"/>
                </a:solidFill>
              </a:rPr>
              <a:t>Was versteht man unter einem passiven Angriff ?</a:t>
            </a:r>
          </a:p>
          <a:p>
            <a:endParaRPr lang="de-DE" sz="2800" dirty="0">
              <a:solidFill>
                <a:srgbClr val="00B1AC"/>
              </a:solidFill>
            </a:endParaRPr>
          </a:p>
          <a:p>
            <a:r>
              <a:rPr lang="de-DE" sz="2400" dirty="0"/>
              <a:t>Ein passiver Angriff:</a:t>
            </a:r>
          </a:p>
          <a:p>
            <a:endParaRPr lang="de-DE" sz="2400" dirty="0"/>
          </a:p>
          <a:p>
            <a:pPr marL="342900" indent="-342900">
              <a:buFontTx/>
              <a:buChar char="-"/>
            </a:pPr>
            <a:r>
              <a:rPr lang="de-DE" sz="2000" dirty="0"/>
              <a:t>Stört den Ablauf des Verfahrens nicht.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Kombiniert (meist) Informationen aus Analyse und Ablauf.</a:t>
            </a:r>
          </a:p>
          <a:p>
            <a:pPr marL="342900" indent="-342900">
              <a:buFontTx/>
              <a:buChar char="-"/>
            </a:pP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Kann gut zum abhören genutzt werden.</a:t>
            </a:r>
          </a:p>
          <a:p>
            <a:endParaRPr lang="de-DE" sz="2800" dirty="0">
              <a:solidFill>
                <a:srgbClr val="00B1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S</a:t>
            </a:r>
            <a:r>
              <a:rPr lang="de-DE" dirty="0"/>
              <a:t>imple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SPA ?</a:t>
            </a:r>
          </a:p>
        </p:txBody>
      </p:sp>
    </p:spTree>
    <p:extLst>
      <p:ext uri="{BB962C8B-B14F-4D97-AF65-F5344CB8AC3E}">
        <p14:creationId xmlns:p14="http://schemas.microsoft.com/office/powerpoint/2010/main" val="42124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b="1" dirty="0">
                <a:solidFill>
                  <a:srgbClr val="00B1AC"/>
                </a:solidFill>
              </a:rPr>
              <a:t>D</a:t>
            </a:r>
            <a:r>
              <a:rPr lang="de-DE" dirty="0"/>
              <a:t>ifferential </a:t>
            </a:r>
            <a:r>
              <a:rPr lang="de-DE" b="1" dirty="0">
                <a:solidFill>
                  <a:srgbClr val="00B1AC"/>
                </a:solidFill>
              </a:rPr>
              <a:t>P</a:t>
            </a:r>
            <a:r>
              <a:rPr lang="de-DE" dirty="0"/>
              <a:t>ower </a:t>
            </a:r>
            <a:r>
              <a:rPr lang="de-DE" b="1" dirty="0">
                <a:solidFill>
                  <a:srgbClr val="00B1AC"/>
                </a:solidFill>
              </a:rPr>
              <a:t>A</a:t>
            </a:r>
            <a:r>
              <a:rPr lang="de-DE" dirty="0"/>
              <a:t>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DPA?</a:t>
            </a:r>
          </a:p>
        </p:txBody>
      </p:sp>
    </p:spTree>
    <p:extLst>
      <p:ext uri="{BB962C8B-B14F-4D97-AF65-F5344CB8AC3E}">
        <p14:creationId xmlns:p14="http://schemas.microsoft.com/office/powerpoint/2010/main" val="214920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Sound Analysis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Sound Analysis?</a:t>
            </a:r>
          </a:p>
        </p:txBody>
      </p:sp>
    </p:spTree>
    <p:extLst>
      <p:ext uri="{BB962C8B-B14F-4D97-AF65-F5344CB8AC3E}">
        <p14:creationId xmlns:p14="http://schemas.microsoft.com/office/powerpoint/2010/main" val="159705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B9A-F861-6A41-BC39-4C50CF2B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000" cy="720000"/>
          </a:xfrm>
        </p:spPr>
        <p:txBody>
          <a:bodyPr/>
          <a:lstStyle/>
          <a:p>
            <a:r>
              <a:rPr lang="de-DE" dirty="0"/>
              <a:t>Passive Angriffe</a:t>
            </a:r>
            <a:br>
              <a:rPr lang="de-DE" dirty="0"/>
            </a:br>
            <a:r>
              <a:rPr lang="de-DE" dirty="0">
                <a:solidFill>
                  <a:srgbClr val="00B1AC"/>
                </a:solidFill>
              </a:rPr>
              <a:t>Timing </a:t>
            </a:r>
            <a:r>
              <a:rPr lang="de-DE" dirty="0" err="1">
                <a:solidFill>
                  <a:srgbClr val="00B1AC"/>
                </a:solidFill>
              </a:rPr>
              <a:t>Attack</a:t>
            </a:r>
            <a:endParaRPr lang="de-DE" dirty="0">
              <a:solidFill>
                <a:srgbClr val="00B1A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1680E4F-D91D-D141-8728-9352CDA9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064000" cy="504056"/>
          </a:xfrm>
        </p:spPr>
        <p:txBody>
          <a:bodyPr/>
          <a:lstStyle/>
          <a:p>
            <a:r>
              <a:rPr lang="de-DE" sz="3200" dirty="0">
                <a:solidFill>
                  <a:srgbClr val="00B1AC"/>
                </a:solidFill>
              </a:rPr>
              <a:t>Was ist eine Timing </a:t>
            </a:r>
            <a:r>
              <a:rPr lang="de-DE" sz="3200" dirty="0" err="1">
                <a:solidFill>
                  <a:srgbClr val="00B1AC"/>
                </a:solidFill>
              </a:rPr>
              <a:t>Attack</a:t>
            </a:r>
            <a:r>
              <a:rPr lang="de-DE" sz="3200" dirty="0">
                <a:solidFill>
                  <a:srgbClr val="00B1A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189289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1396</Words>
  <Application>Microsoft Office PowerPoint</Application>
  <PresentationFormat>Bildschirmpräsentation (4:3)</PresentationFormat>
  <Paragraphs>400</Paragraphs>
  <Slides>41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Verdana</vt:lpstr>
      <vt:lpstr>Wingdings</vt:lpstr>
      <vt:lpstr>Vorlage_Powerpoint_2010</vt:lpstr>
      <vt:lpstr>Seitenkanalangriffe &amp; Hardware Security Modules  </vt:lpstr>
      <vt:lpstr>Inhaltsverzeichnis</vt:lpstr>
      <vt:lpstr>Ein Hinweis von Karl Klammer</vt:lpstr>
      <vt:lpstr>Seitenkanalangriffe</vt:lpstr>
      <vt:lpstr>Passive Angriffe</vt:lpstr>
      <vt:lpstr>Passive Angriffe Simple Power Analysis</vt:lpstr>
      <vt:lpstr>Passive Angriffe Differential Power Analysis</vt:lpstr>
      <vt:lpstr>Passive Angriffe Sound Analysis</vt:lpstr>
      <vt:lpstr>Passive Angriffe Timing Attack</vt:lpstr>
      <vt:lpstr>Passive Angriffe Van-Eck-Phreaking</vt:lpstr>
      <vt:lpstr>Passive Angriffe Shared Memory Attack</vt:lpstr>
      <vt:lpstr>Passive Angriffe Bug Attack</vt:lpstr>
      <vt:lpstr>Aktive Angriffe</vt:lpstr>
      <vt:lpstr>Aktive Angriffe Differential Fault Analysis</vt:lpstr>
      <vt:lpstr>Aktive Angriffe Electromagnetic Fault Injection</vt:lpstr>
      <vt:lpstr>Aktive Angriffe Cold Boot Attack</vt:lpstr>
      <vt:lpstr>Hardware Security Modules</vt:lpstr>
      <vt:lpstr>Inhaltsverzeichnis</vt:lpstr>
      <vt:lpstr>Einleitung Was ist ein Hardware Security Module?</vt:lpstr>
      <vt:lpstr>Einleitung Funktionen</vt:lpstr>
      <vt:lpstr>Einleitung Geschichte</vt:lpstr>
      <vt:lpstr>Einleitung Formen</vt:lpstr>
      <vt:lpstr>Inhaltsverzeichnis</vt:lpstr>
      <vt:lpstr>Physikalische Sicherheit Power Analysis</vt:lpstr>
      <vt:lpstr>Physikalische Sicherheit Power Analysis</vt:lpstr>
      <vt:lpstr>Physikalische Sicherheit Timing Attack</vt:lpstr>
      <vt:lpstr>Physikalische Sicherheit Cold Boot Attack</vt:lpstr>
      <vt:lpstr>Physikalische Sicherheit Physischer Zugang</vt:lpstr>
      <vt:lpstr>Physikalische Sicherheit Physischer Zugang</vt:lpstr>
      <vt:lpstr>Physikalische Sicherheit Physischer Zugang</vt:lpstr>
      <vt:lpstr>Physikalische Sicherheit Physischer Zugang</vt:lpstr>
      <vt:lpstr>Kosten eines Standard HSMs </vt:lpstr>
      <vt:lpstr>Inhaltsverzeichnis</vt:lpstr>
      <vt:lpstr>Standards</vt:lpstr>
      <vt:lpstr>Standards FIPS</vt:lpstr>
      <vt:lpstr>Standards FIPS</vt:lpstr>
      <vt:lpstr>Standards FIPS</vt:lpstr>
      <vt:lpstr>Inhaltsverzeichnis</vt:lpstr>
      <vt:lpstr>Anwendungsbereiche </vt:lpstr>
      <vt:lpstr>Anwendungsbereiche weitere Bereiche</vt:lpstr>
      <vt:lpstr>FH Aachen  Fachbereich Informatik  Daniel Bachmann &amp; Mick Dahlhaus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Seitenkanalangriffe &amp; HSM  </dc:title>
  <dc:creator>Mick dahlhaus</dc:creator>
  <cp:lastModifiedBy>Daniel Bachmann</cp:lastModifiedBy>
  <cp:revision>8</cp:revision>
  <dcterms:created xsi:type="dcterms:W3CDTF">2022-01-12T11:40:56Z</dcterms:created>
  <dcterms:modified xsi:type="dcterms:W3CDTF">2022-01-13T15:48:25Z</dcterms:modified>
</cp:coreProperties>
</file>