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7"/>
  </p:notesMasterIdLst>
  <p:handoutMasterIdLst>
    <p:handoutMasterId r:id="rId48"/>
  </p:handoutMasterIdLst>
  <p:sldIdLst>
    <p:sldId id="264" r:id="rId2"/>
    <p:sldId id="257" r:id="rId3"/>
    <p:sldId id="262" r:id="rId4"/>
    <p:sldId id="266" r:id="rId5"/>
    <p:sldId id="267" r:id="rId6"/>
    <p:sldId id="278" r:id="rId7"/>
    <p:sldId id="268" r:id="rId8"/>
    <p:sldId id="276" r:id="rId9"/>
    <p:sldId id="269" r:id="rId10"/>
    <p:sldId id="270" r:id="rId11"/>
    <p:sldId id="271" r:id="rId12"/>
    <p:sldId id="280" r:id="rId13"/>
    <p:sldId id="272" r:id="rId14"/>
    <p:sldId id="273" r:id="rId15"/>
    <p:sldId id="274" r:id="rId16"/>
    <p:sldId id="275" r:id="rId17"/>
    <p:sldId id="277" r:id="rId18"/>
    <p:sldId id="306" r:id="rId19"/>
    <p:sldId id="281" r:id="rId20"/>
    <p:sldId id="283" r:id="rId21"/>
    <p:sldId id="284" r:id="rId22"/>
    <p:sldId id="285" r:id="rId23"/>
    <p:sldId id="286" r:id="rId24"/>
    <p:sldId id="282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01" r:id="rId35"/>
    <p:sldId id="302" r:id="rId36"/>
    <p:sldId id="303" r:id="rId37"/>
    <p:sldId id="304" r:id="rId38"/>
    <p:sldId id="296" r:id="rId39"/>
    <p:sldId id="297" r:id="rId40"/>
    <p:sldId id="298" r:id="rId41"/>
    <p:sldId id="299" r:id="rId42"/>
    <p:sldId id="300" r:id="rId43"/>
    <p:sldId id="279" r:id="rId44"/>
    <p:sldId id="307" r:id="rId45"/>
    <p:sldId id="305" r:id="rId4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1" autoAdjust="0"/>
    <p:restoredTop sz="96327" autoAdjust="0"/>
  </p:normalViewPr>
  <p:slideViewPr>
    <p:cSldViewPr>
      <p:cViewPr varScale="1">
        <p:scale>
          <a:sx n="98" d="100"/>
          <a:sy n="98" d="100"/>
        </p:scale>
        <p:origin x="108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659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389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85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734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45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14.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Kaltstartattacke" TargetMode="External"/><Relationship Id="rId13" Type="http://schemas.openxmlformats.org/officeDocument/2006/relationships/hyperlink" Target="https://www.security-insider.de/was-ist-ein-hardware-sicherheitsmodul-hsm-a-727090/" TargetMode="External"/><Relationship Id="rId18" Type="http://schemas.openxmlformats.org/officeDocument/2006/relationships/hyperlink" Target="https://ras51.informatik.uni-stuttgart.de/cosade19/cosade15/presentations/session6_b.pdf" TargetMode="External"/><Relationship Id="rId3" Type="http://schemas.openxmlformats.org/officeDocument/2006/relationships/hyperlink" Target="https://github.com/phonchi/awesome-side-channel-attack#side-channel-attack" TargetMode="External"/><Relationship Id="rId21" Type="http://schemas.openxmlformats.org/officeDocument/2006/relationships/hyperlink" Target="https://anysilicon.com/side-channel-attacks-differential-power-analysis-dpa-simple-power-analysis-spa-works/" TargetMode="External"/><Relationship Id="rId7" Type="http://schemas.openxmlformats.org/officeDocument/2006/relationships/hyperlink" Target="https://www.nsideattacklogic.de/van-eck-phreaking-und-moegliche-schutzmassnahmen/" TargetMode="External"/><Relationship Id="rId12" Type="http://schemas.openxmlformats.org/officeDocument/2006/relationships/hyperlink" Target="https://www.bsi.bund.de/DE/Themen/Unternehmen-und-Organisationen/Informationen-und-Empfehlungen/Kryptografie/Seitenkanalresistenz/seitenkanalresistenz_node.html" TargetMode="External"/><Relationship Id="rId17" Type="http://schemas.openxmlformats.org/officeDocument/2006/relationships/hyperlink" Target="https://en.wikipedia.org/wiki/Zeroisation" TargetMode="External"/><Relationship Id="rId2" Type="http://schemas.openxmlformats.org/officeDocument/2006/relationships/hyperlink" Target="https://de.wikipedia.org/wiki/Seitenkanalattacke" TargetMode="External"/><Relationship Id="rId16" Type="http://schemas.openxmlformats.org/officeDocument/2006/relationships/hyperlink" Target="https://en.wikipedia.org/wiki/Hardware_security_module" TargetMode="External"/><Relationship Id="rId20" Type="http://schemas.openxmlformats.org/officeDocument/2006/relationships/hyperlink" Target="https://www.simplethread.com/great-scott-timing-attack-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-secure.com/cold-boot-attacks/" TargetMode="External"/><Relationship Id="rId11" Type="http://schemas.openxmlformats.org/officeDocument/2006/relationships/hyperlink" Target="http://www.cs.tau.ac.il/~tromer/acoustic/" TargetMode="External"/><Relationship Id="rId5" Type="http://schemas.openxmlformats.org/officeDocument/2006/relationships/hyperlink" Target="https://de.wikipedia.org/wiki/Spectre_(Sicherheitsl%C3%BCcke)" TargetMode="External"/><Relationship Id="rId15" Type="http://schemas.openxmlformats.org/officeDocument/2006/relationships/hyperlink" Target="https://application.wiley-vch.de/HSM_for_Dummies_html/page_1.html" TargetMode="External"/><Relationship Id="rId10" Type="http://schemas.openxmlformats.org/officeDocument/2006/relationships/hyperlink" Target="https://www.heise.de/security/meldung/l-f-Hackerin-demonstiert-Van-Eck-Phreaking-trotz-HDMI-4123699.html" TargetMode="External"/><Relationship Id="rId19" Type="http://schemas.openxmlformats.org/officeDocument/2006/relationships/hyperlink" Target="https://store.newae.com/chipshouter-kit/" TargetMode="External"/><Relationship Id="rId4" Type="http://schemas.openxmlformats.org/officeDocument/2006/relationships/hyperlink" Target="https://circuitcellar.com/research-design-hub/electromagnetic-fault-injection/" TargetMode="External"/><Relationship Id="rId9" Type="http://schemas.openxmlformats.org/officeDocument/2006/relationships/hyperlink" Target="https://de.wikipedia.org/wiki/Van-Eck-Phreaking" TargetMode="External"/><Relationship Id="rId14" Type="http://schemas.openxmlformats.org/officeDocument/2006/relationships/hyperlink" Target="https://nvlpubs.nist.gov/nistpubs/FIPS/NIST.FIPS.140-2.pdf" TargetMode="External"/><Relationship Id="rId22" Type="http://schemas.openxmlformats.org/officeDocument/2006/relationships/hyperlink" Target="https://www.utimaco.com/de/loesungen/branche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756" y="2011910"/>
            <a:ext cx="8676488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Seitenkanalangriffe &amp;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Hardware Security Modules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838" y="4725144"/>
            <a:ext cx="8064000" cy="1440000"/>
          </a:xfrm>
        </p:spPr>
        <p:txBody>
          <a:bodyPr/>
          <a:lstStyle/>
          <a:p>
            <a:r>
              <a:rPr lang="de-DE" dirty="0"/>
              <a:t>Mick Dahlhaus und Daniel Bachmann</a:t>
            </a:r>
          </a:p>
          <a:p>
            <a:r>
              <a:rPr lang="de-DE" dirty="0"/>
              <a:t>19.01.2022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21DD5-314D-A847-8EC9-C2CE3B377E97}"/>
              </a:ext>
            </a:extLst>
          </p:cNvPr>
          <p:cNvSpPr txBox="1"/>
          <p:nvPr/>
        </p:nvSpPr>
        <p:spPr>
          <a:xfrm>
            <a:off x="394640" y="2492896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Elektromagnetische Strahlung von Geräten kann noch nach 100 m Entfernung gemessen werden.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Angreifbar:</a:t>
            </a:r>
          </a:p>
          <a:p>
            <a:r>
              <a:rPr lang="de-DE" sz="1600" dirty="0"/>
              <a:t> </a:t>
            </a:r>
          </a:p>
          <a:p>
            <a:r>
              <a:rPr lang="de-DE" sz="1600" dirty="0"/>
              <a:t>- Ungeschützte Datenleitungen und Videosignale (HDMI, DVI etc.).</a:t>
            </a:r>
          </a:p>
          <a:p>
            <a:endParaRPr lang="de-DE" sz="1600" dirty="0"/>
          </a:p>
          <a:p>
            <a:r>
              <a:rPr lang="de-DE" sz="1600" dirty="0"/>
              <a:t>- Stromschwankungen auch Analysierbar in Kombination mittels SPA oder DPA.</a:t>
            </a:r>
          </a:p>
          <a:p>
            <a:endParaRPr lang="de-DE" sz="1600" dirty="0"/>
          </a:p>
          <a:p>
            <a:r>
              <a:rPr lang="de-DE" sz="1600" dirty="0"/>
              <a:t>- Direkt unverschlüsselt am Endgerät mitlesen.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Van-Eck-</a:t>
            </a:r>
            <a:r>
              <a:rPr lang="de-DE" dirty="0" err="1">
                <a:solidFill>
                  <a:srgbClr val="00B1AC"/>
                </a:solidFill>
              </a:rPr>
              <a:t>Phreaking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Van-Eck-</a:t>
            </a:r>
            <a:r>
              <a:rPr lang="de-DE" sz="3200" dirty="0" err="1">
                <a:solidFill>
                  <a:srgbClr val="00B1AC"/>
                </a:solidFill>
              </a:rPr>
              <a:t>Phreaking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18295-AFF3-0F42-B559-8A7BAE1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3150094" cy="2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Shared</a:t>
            </a:r>
            <a:r>
              <a:rPr lang="de-DE" sz="3200" dirty="0">
                <a:solidFill>
                  <a:srgbClr val="00B1AC"/>
                </a:solidFill>
              </a:rPr>
              <a:t> Memory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B7985-5E9C-6144-8688-61A0906D4E87}"/>
              </a:ext>
            </a:extLst>
          </p:cNvPr>
          <p:cNvSpPr txBox="1"/>
          <p:nvPr/>
        </p:nvSpPr>
        <p:spPr>
          <a:xfrm>
            <a:off x="467544" y="234888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Prozesse teilen sich dieselben Speicherregister, Blöcke oder Cache.</a:t>
            </a:r>
          </a:p>
          <a:p>
            <a:endParaRPr lang="de-DE" dirty="0"/>
          </a:p>
          <a:p>
            <a:r>
              <a:rPr lang="de-DE" dirty="0"/>
              <a:t>Benutzter Speicher von einem Prozess kann also Rückschlüsse auf den anderen ermöglichen.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13EC-388F-6546-AE4E-1C6B3E110EEE}"/>
              </a:ext>
            </a:extLst>
          </p:cNvPr>
          <p:cNvSpPr txBox="1"/>
          <p:nvPr/>
        </p:nvSpPr>
        <p:spPr>
          <a:xfrm>
            <a:off x="539552" y="429309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Beispiel dafür ist: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CDDA6-41C7-EE44-9D73-7DE67783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35871"/>
            <a:ext cx="1440160" cy="17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300A4-B3C3-2B4F-94AB-A5D7204C0413}"/>
              </a:ext>
            </a:extLst>
          </p:cNvPr>
          <p:cNvSpPr txBox="1"/>
          <p:nvPr/>
        </p:nvSpPr>
        <p:spPr>
          <a:xfrm>
            <a:off x="4932040" y="4365104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Sicherheitslücke aus 2018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Nutzt:</a:t>
            </a:r>
          </a:p>
          <a:p>
            <a:pPr lvl="1"/>
            <a:r>
              <a:rPr lang="de-DE" dirty="0"/>
              <a:t>spekulative Ausführung</a:t>
            </a:r>
          </a:p>
          <a:p>
            <a:pPr lvl="1"/>
            <a:r>
              <a:rPr lang="de-DE" dirty="0"/>
              <a:t>	          &amp;</a:t>
            </a:r>
          </a:p>
          <a:p>
            <a:pPr lvl="1"/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-order </a:t>
            </a:r>
            <a:r>
              <a:rPr lang="de-DE" dirty="0" err="1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9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064000" cy="504056"/>
          </a:xfrm>
        </p:spPr>
        <p:txBody>
          <a:bodyPr/>
          <a:lstStyle/>
          <a:p>
            <a:r>
              <a:rPr lang="de-DE" sz="3200" dirty="0" err="1">
                <a:solidFill>
                  <a:srgbClr val="00B1AC"/>
                </a:solidFill>
              </a:rPr>
              <a:t>Spectre</a:t>
            </a:r>
            <a:r>
              <a:rPr lang="de-DE" sz="3200" dirty="0">
                <a:solidFill>
                  <a:srgbClr val="00B1AC"/>
                </a:solidFill>
              </a:rPr>
              <a:t> als Beispiel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38CC-BB28-4B4C-8631-1D45CA0BF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600400" cy="3965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EA12C-9090-7F48-B742-FFEEAD96DD0C}"/>
              </a:ext>
            </a:extLst>
          </p:cNvPr>
          <p:cNvSpPr txBox="1"/>
          <p:nvPr/>
        </p:nvSpPr>
        <p:spPr>
          <a:xfrm>
            <a:off x="4450928" y="2132856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600" dirty="0"/>
              <a:t>Konditionierung des Prozessors.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wird hochgezählt.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erreicht unser Zielregister.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342900" indent="-342900">
              <a:buAutoNum type="arabicParenR"/>
            </a:pPr>
            <a:r>
              <a:rPr lang="de-DE" sz="1600" dirty="0"/>
              <a:t>Prozessor lädt gutmütig Register 10 vor.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 err="1"/>
              <a:t>Securitycheck</a:t>
            </a:r>
            <a:r>
              <a:rPr lang="de-DE" sz="1600" dirty="0"/>
              <a:t> schlägt fehl.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endParaRPr lang="de-DE" sz="1600" dirty="0"/>
          </a:p>
          <a:p>
            <a:r>
              <a:rPr lang="de-DE" sz="1600" dirty="0"/>
              <a:t>Selbst wenn der Prozessor das Out-</a:t>
            </a:r>
            <a:r>
              <a:rPr lang="de-DE" sz="1600" dirty="0" err="1"/>
              <a:t>of</a:t>
            </a:r>
            <a:r>
              <a:rPr lang="de-DE" sz="1600" dirty="0"/>
              <a:t>-order Ergebnis verwirft bleibt aufgrund der Datenremanenz Information über das Zielregister vorhanden.</a:t>
            </a:r>
          </a:p>
        </p:txBody>
      </p:sp>
    </p:spTree>
    <p:extLst>
      <p:ext uri="{BB962C8B-B14F-4D97-AF65-F5344CB8AC3E}">
        <p14:creationId xmlns:p14="http://schemas.microsoft.com/office/powerpoint/2010/main" val="10649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Bug</a:t>
            </a:r>
            <a:r>
              <a:rPr lang="de-DE" dirty="0"/>
              <a:t>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Bug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31C22A3-AFBF-544C-95EE-D62DC40C6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84784"/>
            <a:ext cx="1583280" cy="1583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BF94-E3FB-1645-BA29-3CC1B7F12EE3}"/>
              </a:ext>
            </a:extLst>
          </p:cNvPr>
          <p:cNvSpPr txBox="1"/>
          <p:nvPr/>
        </p:nvSpPr>
        <p:spPr>
          <a:xfrm>
            <a:off x="467544" y="2564904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einzelne falsche Berechnung (siehe </a:t>
            </a:r>
            <a:r>
              <a:rPr lang="de-DE" dirty="0" err="1"/>
              <a:t>Kryptorätsel</a:t>
            </a:r>
            <a:r>
              <a:rPr lang="de-DE" dirty="0"/>
              <a:t>)</a:t>
            </a:r>
          </a:p>
          <a:p>
            <a:r>
              <a:rPr lang="de-DE" dirty="0"/>
              <a:t>kann den Schlüssel preisgeben.</a:t>
            </a:r>
          </a:p>
          <a:p>
            <a:endParaRPr lang="de-DE" dirty="0"/>
          </a:p>
          <a:p>
            <a:r>
              <a:rPr lang="de-DE" sz="1600" dirty="0"/>
              <a:t>Bug </a:t>
            </a:r>
            <a:r>
              <a:rPr lang="de-DE" sz="1600" dirty="0" err="1"/>
              <a:t>Attacks</a:t>
            </a:r>
            <a:r>
              <a:rPr lang="de-DE" sz="1600" dirty="0"/>
              <a:t> nutzen vorhandene Fehlimplementierungen von berechnenden Befehlen aus.</a:t>
            </a:r>
          </a:p>
          <a:p>
            <a:endParaRPr lang="de-DE" sz="1600" dirty="0"/>
          </a:p>
          <a:p>
            <a:r>
              <a:rPr lang="de-DE" sz="1600" dirty="0"/>
              <a:t>Divisionen und Multiplikationen als Ziel aufgrund deren Optimierung.</a:t>
            </a:r>
          </a:p>
          <a:p>
            <a:endParaRPr lang="de-DE" sz="1600" dirty="0"/>
          </a:p>
          <a:p>
            <a:r>
              <a:rPr lang="de-DE" sz="1600" dirty="0"/>
              <a:t>Meist wird hierbei eine </a:t>
            </a:r>
            <a:r>
              <a:rPr lang="de-DE" sz="1600" dirty="0" err="1"/>
              <a:t>Choosen</a:t>
            </a:r>
            <a:r>
              <a:rPr lang="de-DE" sz="1600" dirty="0"/>
              <a:t> </a:t>
            </a:r>
            <a:r>
              <a:rPr lang="de-DE" sz="1600" dirty="0" err="1"/>
              <a:t>Cipher</a:t>
            </a:r>
            <a:r>
              <a:rPr lang="de-DE" sz="1600" dirty="0"/>
              <a:t> Text Attacke angewendet um den Bug auszunutzen.</a:t>
            </a:r>
          </a:p>
          <a:p>
            <a:endParaRPr lang="de-DE" dirty="0"/>
          </a:p>
          <a:p>
            <a:r>
              <a:rPr lang="de-DE" dirty="0"/>
              <a:t>Mehr Info: </a:t>
            </a:r>
          </a:p>
          <a:p>
            <a:r>
              <a:rPr lang="de-DE" sz="1400" dirty="0"/>
              <a:t>https://</a:t>
            </a:r>
            <a:r>
              <a:rPr lang="de-DE" sz="1400" dirty="0" err="1"/>
              <a:t>citeseerx.ist.psu.edu</a:t>
            </a:r>
            <a:r>
              <a:rPr lang="de-DE" sz="1400" dirty="0"/>
              <a:t>/</a:t>
            </a:r>
            <a:r>
              <a:rPr lang="de-DE" sz="1400" dirty="0" err="1"/>
              <a:t>viewdoc</a:t>
            </a:r>
            <a:r>
              <a:rPr lang="de-DE" sz="1400" dirty="0"/>
              <a:t>/</a:t>
            </a:r>
            <a:r>
              <a:rPr lang="de-DE" sz="1400" dirty="0" err="1"/>
              <a:t>download?doi</a:t>
            </a:r>
            <a:r>
              <a:rPr lang="de-DE" sz="1400" dirty="0"/>
              <a:t>=10.1.1.192.5629&amp;rep=rep1&amp;type=</a:t>
            </a:r>
            <a:r>
              <a:rPr lang="de-DE" sz="1400" dirty="0" err="1"/>
              <a:t>pdf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2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aktiven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aktiver Angriff: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das Gerät beschädigen.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Benutzt (meist) zusätzliche Werkzeuge.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9937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DFA?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2A78-E0E3-DD42-B330-BF6819D8AC1F}"/>
              </a:ext>
            </a:extLst>
          </p:cNvPr>
          <p:cNvSpPr txBox="1"/>
          <p:nvPr/>
        </p:nvSpPr>
        <p:spPr>
          <a:xfrm>
            <a:off x="246639" y="206084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provoziert man Fehlverhalten von außen.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r>
              <a:rPr lang="de-DE" sz="1600" dirty="0"/>
              <a:t>Es werden dann 2 </a:t>
            </a:r>
            <a:r>
              <a:rPr lang="de-DE" sz="1600" dirty="0" err="1"/>
              <a:t>Ciphertexte</a:t>
            </a:r>
            <a:r>
              <a:rPr lang="de-DE" sz="1600" dirty="0"/>
              <a:t> (mit </a:t>
            </a:r>
            <a:r>
              <a:rPr lang="de-DE" sz="1600" dirty="0" err="1"/>
              <a:t>selbem</a:t>
            </a:r>
            <a:r>
              <a:rPr lang="de-DE" sz="1600" dirty="0"/>
              <a:t> </a:t>
            </a:r>
            <a:r>
              <a:rPr lang="de-DE" sz="1600" dirty="0" err="1"/>
              <a:t>Cleartext</a:t>
            </a:r>
            <a:r>
              <a:rPr lang="de-DE" sz="1600" dirty="0"/>
              <a:t>) generiert.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A = Mit normalem Ablauf des Verfahrens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B = Mit gestörtem Ablauf des Verfahrens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94C4A-9A10-274D-BFF1-73349B6F2ECB}"/>
              </a:ext>
            </a:extLst>
          </p:cNvPr>
          <p:cNvSpPr txBox="1"/>
          <p:nvPr/>
        </p:nvSpPr>
        <p:spPr>
          <a:xfrm>
            <a:off x="6438244" y="3004193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Vergleich von A und B ermöglicht Rückschlüsse auf den verwendeten Schlüssel.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25305-4A43-AA42-ADDC-2B424E17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0" y="2780928"/>
            <a:ext cx="5829784" cy="2175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7DE8E3-2199-B545-AD59-DE422B3AF8D1}"/>
              </a:ext>
            </a:extLst>
          </p:cNvPr>
          <p:cNvSpPr/>
          <p:nvPr/>
        </p:nvSpPr>
        <p:spPr>
          <a:xfrm>
            <a:off x="3998800" y="3689937"/>
            <a:ext cx="2304256" cy="15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 err="1">
                <a:solidFill>
                  <a:srgbClr val="00B1AC"/>
                </a:solidFill>
              </a:rPr>
              <a:t>E</a:t>
            </a:r>
            <a:r>
              <a:rPr lang="de-DE" dirty="0" err="1"/>
              <a:t>lectro</a:t>
            </a:r>
            <a:r>
              <a:rPr lang="de-DE" b="1" dirty="0" err="1">
                <a:solidFill>
                  <a:srgbClr val="00B1AC"/>
                </a:solidFill>
              </a:rPr>
              <a:t>m</a:t>
            </a:r>
            <a:r>
              <a:rPr lang="de-DE" dirty="0" err="1"/>
              <a:t>agnetic</a:t>
            </a:r>
            <a:r>
              <a:rPr lang="de-DE" dirty="0"/>
              <a:t>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 err="1">
                <a:solidFill>
                  <a:srgbClr val="00B1AC"/>
                </a:solidFill>
              </a:rPr>
              <a:t>I</a:t>
            </a:r>
            <a:r>
              <a:rPr lang="de-DE" dirty="0" err="1"/>
              <a:t>njection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EMFI?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2B6D4-5B4C-7F45-A63F-323FC4BD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90218"/>
            <a:ext cx="2590800" cy="184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AA42E-756D-144A-B5D3-9B93DB7E6362}"/>
              </a:ext>
            </a:extLst>
          </p:cNvPr>
          <p:cNvSpPr txBox="1"/>
          <p:nvPr/>
        </p:nvSpPr>
        <p:spPr>
          <a:xfrm>
            <a:off x="426679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ein starker Elektromagnetischer Impuls verwendet.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833FF-FE29-E64A-849C-B84F875751BA}"/>
              </a:ext>
            </a:extLst>
          </p:cNvPr>
          <p:cNvSpPr txBox="1"/>
          <p:nvPr/>
        </p:nvSpPr>
        <p:spPr>
          <a:xfrm>
            <a:off x="426679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  <a:p>
            <a:r>
              <a:rPr lang="de-DE" dirty="0"/>
              <a:t>	- </a:t>
            </a:r>
            <a:r>
              <a:rPr lang="de-DE" dirty="0" err="1"/>
              <a:t>Bitflips</a:t>
            </a:r>
            <a:r>
              <a:rPr lang="de-DE" dirty="0"/>
              <a:t> in Registern</a:t>
            </a:r>
          </a:p>
          <a:p>
            <a:r>
              <a:rPr lang="de-DE" dirty="0"/>
              <a:t>	- Überspringen von Befehlen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83A4D3-264A-B843-B41D-BEDBC7C0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90496"/>
            <a:ext cx="3528392" cy="18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CA44D-E938-7244-AAB4-8A6FCC87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126653"/>
            <a:ext cx="2529458" cy="4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Cold</a:t>
            </a:r>
            <a:r>
              <a:rPr lang="de-DE" dirty="0">
                <a:solidFill>
                  <a:srgbClr val="00B1AC"/>
                </a:solidFill>
              </a:rPr>
              <a:t>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Cold</a:t>
            </a:r>
            <a:r>
              <a:rPr lang="de-DE" sz="3200" dirty="0">
                <a:solidFill>
                  <a:srgbClr val="00B1AC"/>
                </a:solidFill>
              </a:rPr>
              <a:t> Boot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9320-B440-8845-8A28-4CF795600CE3}"/>
              </a:ext>
            </a:extLst>
          </p:cNvPr>
          <p:cNvSpPr txBox="1"/>
          <p:nvPr/>
        </p:nvSpPr>
        <p:spPr>
          <a:xfrm>
            <a:off x="467544" y="255183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die Datenremanenz ausgenutzt.</a:t>
            </a:r>
          </a:p>
          <a:p>
            <a:endParaRPr lang="de-DE" dirty="0"/>
          </a:p>
          <a:p>
            <a:r>
              <a:rPr lang="de-DE" dirty="0"/>
              <a:t>Kühlung verstärkt diesen Effekt.</a:t>
            </a:r>
          </a:p>
          <a:p>
            <a:endParaRPr lang="de-DE" dirty="0"/>
          </a:p>
          <a:p>
            <a:r>
              <a:rPr lang="de-DE" dirty="0"/>
              <a:t>Die Speicher können dann ausgebaut und die Daten ausgelesen oder analysiert werden. </a:t>
            </a:r>
          </a:p>
          <a:p>
            <a:endParaRPr lang="de-DE" dirty="0"/>
          </a:p>
          <a:p>
            <a:r>
              <a:rPr lang="de-DE" dirty="0"/>
              <a:t>Mit diesen Daten sind Rückschlüsse auf den Schlüssel möglich.</a:t>
            </a:r>
          </a:p>
        </p:txBody>
      </p:sp>
    </p:spTree>
    <p:extLst>
      <p:ext uri="{BB962C8B-B14F-4D97-AF65-F5344CB8AC3E}">
        <p14:creationId xmlns:p14="http://schemas.microsoft.com/office/powerpoint/2010/main" val="9575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Ende Teil 1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C3A4D-77F2-4911-97FE-6AB4F722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38" y="2519807"/>
            <a:ext cx="8064000" cy="2520000"/>
          </a:xfrm>
        </p:spPr>
        <p:txBody>
          <a:bodyPr/>
          <a:lstStyle/>
          <a:p>
            <a:r>
              <a:rPr lang="de-DE" sz="4600" dirty="0"/>
              <a:t>Hardware Security Modules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8FD1D-5FB1-418C-B75B-140204236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55576" y="1874208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83568" y="134076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539552" y="148478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827650"/>
            <a:ext cx="3545110" cy="39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Was ist ein HSM?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Funktionen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Geschichte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Was ist ein </a:t>
            </a:r>
            <a:r>
              <a:rPr lang="de-DE" dirty="0">
                <a:solidFill>
                  <a:srgbClr val="00B1AC"/>
                </a:solidFill>
              </a:rPr>
              <a:t>H</a:t>
            </a:r>
            <a:r>
              <a:rPr lang="de-DE" dirty="0"/>
              <a:t>ardware</a:t>
            </a:r>
            <a:r>
              <a:rPr lang="de-DE" dirty="0">
                <a:solidFill>
                  <a:srgbClr val="00B1AC"/>
                </a:solidFill>
              </a:rPr>
              <a:t> S</a:t>
            </a:r>
            <a:r>
              <a:rPr lang="de-DE" dirty="0"/>
              <a:t>ecurity</a:t>
            </a:r>
            <a:r>
              <a:rPr lang="de-DE" dirty="0">
                <a:solidFill>
                  <a:srgbClr val="00B1AC"/>
                </a:solidFill>
              </a:rPr>
              <a:t> M</a:t>
            </a:r>
            <a:r>
              <a:rPr lang="de-DE" dirty="0"/>
              <a:t>odule?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Deutsch: </a:t>
            </a:r>
            <a:r>
              <a:rPr lang="de-DE" sz="1800" dirty="0">
                <a:solidFill>
                  <a:srgbClr val="00B1AC"/>
                </a:solidFill>
              </a:rPr>
              <a:t>H</a:t>
            </a:r>
            <a:r>
              <a:rPr lang="de-DE" sz="1800" dirty="0"/>
              <a:t>ardware </a:t>
            </a:r>
            <a:r>
              <a:rPr lang="de-DE" sz="1800" dirty="0">
                <a:solidFill>
                  <a:srgbClr val="00B1AC"/>
                </a:solidFill>
              </a:rPr>
              <a:t>S</a:t>
            </a:r>
            <a:r>
              <a:rPr lang="de-DE" sz="1800" dirty="0"/>
              <a:t>icherheits</a:t>
            </a:r>
            <a:r>
              <a:rPr lang="de-DE" sz="1800" dirty="0">
                <a:solidFill>
                  <a:srgbClr val="00B1AC"/>
                </a:solidFill>
              </a:rPr>
              <a:t>m</a:t>
            </a:r>
            <a:r>
              <a:rPr lang="de-DE" sz="1800" dirty="0"/>
              <a:t>odul (HSM)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Hardwareprodukte, die kryptographische Operationen in einer sicheren und effizienten Umgebung ermöglichen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Erstellung und Verwaltung von Schlüsseln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5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Funktionen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Symmetrische &amp; Asymmetrische Ver- &amp; Entschlüsselung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Digitale Signaturen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Hashfunktionen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Generierung von echten 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True Random </a:t>
            </a:r>
            <a:r>
              <a:rPr lang="de-DE" sz="1800" dirty="0" err="1"/>
              <a:t>Number</a:t>
            </a:r>
            <a:r>
              <a:rPr lang="de-DE" sz="1800" dirty="0"/>
              <a:t> Generator (TRNG)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Generierung von Pseudozufallszahlen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Pseudo-Random </a:t>
            </a:r>
            <a:r>
              <a:rPr lang="de-DE" sz="1800" dirty="0" err="1"/>
              <a:t>Number</a:t>
            </a:r>
            <a:r>
              <a:rPr lang="de-DE" sz="1800" dirty="0"/>
              <a:t> Generator (PRNG)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Geschichte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256108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Erstes HSM 1989 von IBM für militärische Zwecke entwickelt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Anschließend vor allem für ATMs (</a:t>
            </a:r>
            <a:r>
              <a:rPr lang="de-DE" sz="1800" dirty="0" err="1">
                <a:solidFill>
                  <a:srgbClr val="00B1AC"/>
                </a:solidFill>
              </a:rPr>
              <a:t>A</a:t>
            </a:r>
            <a:r>
              <a:rPr lang="de-DE" sz="1800" dirty="0" err="1"/>
              <a:t>utomated</a:t>
            </a:r>
            <a:r>
              <a:rPr lang="de-DE" sz="1800" dirty="0">
                <a:solidFill>
                  <a:srgbClr val="00B1AC"/>
                </a:solidFill>
              </a:rPr>
              <a:t> T</a:t>
            </a:r>
            <a:r>
              <a:rPr lang="de-DE" sz="1800" dirty="0"/>
              <a:t>eller</a:t>
            </a:r>
            <a:r>
              <a:rPr lang="de-DE" sz="1800" dirty="0">
                <a:solidFill>
                  <a:srgbClr val="00B1AC"/>
                </a:solidFill>
              </a:rPr>
              <a:t> M</a:t>
            </a:r>
            <a:r>
              <a:rPr lang="de-DE" sz="1800" dirty="0"/>
              <a:t>achines)</a:t>
            </a:r>
          </a:p>
          <a:p>
            <a:endParaRPr lang="de-DE" sz="1800" dirty="0"/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Heutzutage gibt es viele weitere Anwendungsbereiche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7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Formen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56108" cy="129614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PCIe Karte (</a:t>
            </a:r>
            <a:r>
              <a:rPr lang="de-DE" sz="2000" dirty="0" err="1">
                <a:solidFill>
                  <a:srgbClr val="00B1AC"/>
                </a:solidFill>
              </a:rPr>
              <a:t>P</a:t>
            </a:r>
            <a:r>
              <a:rPr lang="de-DE" sz="2000" dirty="0" err="1"/>
              <a:t>eripheral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B1AC"/>
                </a:solidFill>
              </a:rPr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nterconnect </a:t>
            </a:r>
            <a:r>
              <a:rPr lang="de-DE" sz="2000" dirty="0">
                <a:solidFill>
                  <a:srgbClr val="00B1AC"/>
                </a:solidFill>
              </a:rPr>
              <a:t>E</a:t>
            </a:r>
            <a:r>
              <a:rPr lang="de-DE" sz="2000" dirty="0"/>
              <a:t>xpress)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Integration in eigene Rechner/Server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Netzwerk Applikation inkl. Server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Uhrenradio enthält.&#10;&#10;Automatisch generierte Beschreibung">
            <a:extLst>
              <a:ext uri="{FF2B5EF4-FFF2-40B4-BE49-F238E27FC236}">
                <a16:creationId xmlns:a16="http://schemas.microsoft.com/office/drawing/2014/main" id="{79F9411D-E1A6-4F4A-B750-C53EA6C9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977"/>
            <a:ext cx="9144000" cy="26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395536" y="134076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67544" y="1683634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Zugang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7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-&gt; Stromspitzen treten auf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Kondensatoren im HSM fangen die Stromspitzen ab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ist nach außen nicht mehr sichtbar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2.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immer gleich viel Energie verbrauchen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Zusätzliche „Dummy“ Berechnungen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verbraucht genau so viel Energie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Eingaben durch Power Analysis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2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eine konstante Dauer haben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Kurzes Timeout, nachdem Berechnung fertig ist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benötigt genauso viel Rechenzeit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verwendete Schlüssel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8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Cold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Temperatur des HSMs wird durchgehend gemessen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Fällt die Temperatur unter einen bestimmten Wert, kommt es zu einer </a:t>
            </a:r>
            <a:r>
              <a:rPr lang="de-DE" sz="1800" b="1" dirty="0"/>
              <a:t>Nullstellung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 err="1"/>
              <a:t>Def</a:t>
            </a:r>
            <a:r>
              <a:rPr lang="de-DE" sz="1800" dirty="0"/>
              <a:t>. Nullstellung (engl. „</a:t>
            </a:r>
            <a:r>
              <a:rPr lang="de-DE" sz="1800" dirty="0" err="1"/>
              <a:t>Zeroisation</a:t>
            </a:r>
            <a:r>
              <a:rPr lang="de-DE" sz="1800" dirty="0"/>
              <a:t>“): Löschen von sensiblen Parametern (z.B. Schlüssel) aus einem kryptographischen Modul, um die Offenlegung zu verhindern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Oft benötigt ein Cold Boot </a:t>
            </a:r>
            <a:r>
              <a:rPr lang="de-DE" sz="1800" dirty="0" err="1"/>
              <a:t>Attack</a:t>
            </a:r>
            <a:r>
              <a:rPr lang="de-DE" sz="1800" dirty="0"/>
              <a:t> zusätzlich physischen Zugang zum Gerät, um erfolgreich zu sein (siehe nächste Folie)</a:t>
            </a:r>
          </a:p>
          <a:p>
            <a:endParaRPr lang="de-DE" sz="18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Seitenkanalangriffe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064000" cy="4938982"/>
          </a:xfrm>
        </p:spPr>
        <p:txBody>
          <a:bodyPr/>
          <a:lstStyle/>
          <a:p>
            <a:r>
              <a:rPr lang="de-DE" sz="4000" dirty="0">
                <a:solidFill>
                  <a:srgbClr val="00B1AC"/>
                </a:solidFill>
              </a:rPr>
              <a:t>Was sind Seitenkanalangriffe ?</a:t>
            </a:r>
          </a:p>
          <a:p>
            <a:endParaRPr lang="de-DE" dirty="0"/>
          </a:p>
          <a:p>
            <a:r>
              <a:rPr lang="de-DE" sz="2400" dirty="0"/>
              <a:t>Ein Werkzeug der </a:t>
            </a:r>
            <a:r>
              <a:rPr lang="de-DE" sz="2400" dirty="0" err="1"/>
              <a:t>Kryptanalyse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Ein Angriff der nicht auf das Kryptographische Verfahren selbst abzielt, sondern auf dessen Physische 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Angriff: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Angreifer verschafft sich physischen Zugang zu den einzelnen Komponenten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Wie? </a:t>
            </a:r>
            <a:r>
              <a:rPr lang="de-DE" sz="1800" dirty="0"/>
              <a:t>Nutzung spezieller Werkzeuge oder Säuren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Warum?</a:t>
            </a:r>
            <a:r>
              <a:rPr lang="de-DE" sz="1800" dirty="0"/>
              <a:t> Auswertung der Komponenten bei Erfolg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Siegel auf dem Deckel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physischem Zugang wird das Siegel automatisch zerstört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Angriff ist sichtbar und nachweisbar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r>
              <a:rPr lang="de-DE" sz="2000" b="1" dirty="0"/>
              <a:t>2. Maßnahme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einer Vergussmasse aus Harz geschützt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Entfernung des Harz wird die Platine wahrscheinlich zerstört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333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3.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einem Metallkörper geschützt, der die einzelnen Komponenten des HSMs verdeckt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Kombination mit einem…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…Schalter: Bemerkt die Entfernung des Metallkörpers</a:t>
            </a:r>
          </a:p>
          <a:p>
            <a:pPr lvl="2" indent="0">
              <a:buNone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…Lichtsensor: Bemerkt, ob Licht an die Platine kommt (weil der Metallkörper entfernt wurde)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b="1" dirty="0"/>
              <a:t>Nullstellung</a:t>
            </a:r>
            <a:r>
              <a:rPr lang="de-DE" sz="1800" dirty="0"/>
              <a:t>, sobald eines der Ereignisse eintritt</a:t>
            </a:r>
          </a:p>
        </p:txBody>
      </p:sp>
    </p:spTree>
    <p:extLst>
      <p:ext uri="{BB962C8B-B14F-4D97-AF65-F5344CB8AC3E}">
        <p14:creationId xmlns:p14="http://schemas.microsoft.com/office/powerpoint/2010/main" val="22241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r>
              <a:rPr lang="de-DE" sz="2000" b="1" dirty="0"/>
              <a:t>4.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HSM wird mit einer Sensorfolie aus verschränkten Leiterbahnen ummantelt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Sobald eine Leiterbahn durchtrennt wird -&gt; Nullstellung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FE05E4E-4C97-484B-AF85-0987359D887E}"/>
              </a:ext>
            </a:extLst>
          </p:cNvPr>
          <p:cNvSpPr/>
          <p:nvPr/>
        </p:nvSpPr>
        <p:spPr>
          <a:xfrm>
            <a:off x="3419872" y="3872025"/>
            <a:ext cx="201622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4DD40FC-B4F7-44D0-BA0F-6F70D52B0590}"/>
              </a:ext>
            </a:extLst>
          </p:cNvPr>
          <p:cNvCxnSpPr>
            <a:cxnSpLocks/>
          </p:cNvCxnSpPr>
          <p:nvPr/>
        </p:nvCxnSpPr>
        <p:spPr>
          <a:xfrm>
            <a:off x="356388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D306D1E-B109-44B6-BE96-6114FEAD30F9}"/>
              </a:ext>
            </a:extLst>
          </p:cNvPr>
          <p:cNvCxnSpPr>
            <a:cxnSpLocks/>
          </p:cNvCxnSpPr>
          <p:nvPr/>
        </p:nvCxnSpPr>
        <p:spPr>
          <a:xfrm>
            <a:off x="370790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DAA375D-F948-48EB-8280-B650D32976A2}"/>
              </a:ext>
            </a:extLst>
          </p:cNvPr>
          <p:cNvCxnSpPr>
            <a:cxnSpLocks/>
          </p:cNvCxnSpPr>
          <p:nvPr/>
        </p:nvCxnSpPr>
        <p:spPr>
          <a:xfrm>
            <a:off x="3851920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0DA43C3-CD47-4A1E-8537-61ED4622D1B9}"/>
              </a:ext>
            </a:extLst>
          </p:cNvPr>
          <p:cNvCxnSpPr>
            <a:cxnSpLocks/>
          </p:cNvCxnSpPr>
          <p:nvPr/>
        </p:nvCxnSpPr>
        <p:spPr>
          <a:xfrm>
            <a:off x="3995936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7779456-3995-48BF-B0EB-E3AD3F086A5C}"/>
              </a:ext>
            </a:extLst>
          </p:cNvPr>
          <p:cNvCxnSpPr>
            <a:cxnSpLocks/>
          </p:cNvCxnSpPr>
          <p:nvPr/>
        </p:nvCxnSpPr>
        <p:spPr>
          <a:xfrm>
            <a:off x="4139952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9ECE67E-4211-4AD7-A8CD-802622409CE2}"/>
              </a:ext>
            </a:extLst>
          </p:cNvPr>
          <p:cNvCxnSpPr>
            <a:cxnSpLocks/>
          </p:cNvCxnSpPr>
          <p:nvPr/>
        </p:nvCxnSpPr>
        <p:spPr>
          <a:xfrm>
            <a:off x="428396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FE4C033-4FDA-47C3-A6ED-B78D1BA03FB5}"/>
              </a:ext>
            </a:extLst>
          </p:cNvPr>
          <p:cNvCxnSpPr>
            <a:cxnSpLocks/>
          </p:cNvCxnSpPr>
          <p:nvPr/>
        </p:nvCxnSpPr>
        <p:spPr>
          <a:xfrm>
            <a:off x="500404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154DB5-0C92-4A00-9FD6-DBDAF9F6DF36}"/>
              </a:ext>
            </a:extLst>
          </p:cNvPr>
          <p:cNvCxnSpPr>
            <a:cxnSpLocks/>
          </p:cNvCxnSpPr>
          <p:nvPr/>
        </p:nvCxnSpPr>
        <p:spPr>
          <a:xfrm>
            <a:off x="4860032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DDFC6A5-BF14-42A1-AE80-1829A63D11A8}"/>
              </a:ext>
            </a:extLst>
          </p:cNvPr>
          <p:cNvCxnSpPr>
            <a:cxnSpLocks/>
          </p:cNvCxnSpPr>
          <p:nvPr/>
        </p:nvCxnSpPr>
        <p:spPr>
          <a:xfrm>
            <a:off x="4716016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72607FC-158B-4C04-9509-A10AD214C121}"/>
              </a:ext>
            </a:extLst>
          </p:cNvPr>
          <p:cNvCxnSpPr>
            <a:cxnSpLocks/>
          </p:cNvCxnSpPr>
          <p:nvPr/>
        </p:nvCxnSpPr>
        <p:spPr>
          <a:xfrm>
            <a:off x="4572000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6189B5-B057-4DD5-8E87-928A3A41D227}"/>
              </a:ext>
            </a:extLst>
          </p:cNvPr>
          <p:cNvCxnSpPr>
            <a:cxnSpLocks/>
          </p:cNvCxnSpPr>
          <p:nvPr/>
        </p:nvCxnSpPr>
        <p:spPr>
          <a:xfrm>
            <a:off x="442798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6FBE020-73A7-4404-9187-72C6FD6ACB48}"/>
              </a:ext>
            </a:extLst>
          </p:cNvPr>
          <p:cNvCxnSpPr>
            <a:cxnSpLocks/>
          </p:cNvCxnSpPr>
          <p:nvPr/>
        </p:nvCxnSpPr>
        <p:spPr>
          <a:xfrm>
            <a:off x="5292080" y="388686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89DB14-1D69-45D5-B90D-38E96D91ED79}"/>
              </a:ext>
            </a:extLst>
          </p:cNvPr>
          <p:cNvCxnSpPr>
            <a:cxnSpLocks/>
          </p:cNvCxnSpPr>
          <p:nvPr/>
        </p:nvCxnSpPr>
        <p:spPr>
          <a:xfrm>
            <a:off x="514806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C850D5F-7F1B-49E0-9D2F-C92BE18646E7}"/>
              </a:ext>
            </a:extLst>
          </p:cNvPr>
          <p:cNvCxnSpPr/>
          <p:nvPr/>
        </p:nvCxnSpPr>
        <p:spPr>
          <a:xfrm>
            <a:off x="3419872" y="407312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6A045C2-0C25-41A2-948A-1960A17CE607}"/>
              </a:ext>
            </a:extLst>
          </p:cNvPr>
          <p:cNvCxnSpPr/>
          <p:nvPr/>
        </p:nvCxnSpPr>
        <p:spPr>
          <a:xfrm>
            <a:off x="3435248" y="421714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9AE7005-E01E-409A-B135-3017F7DD3B2D}"/>
              </a:ext>
            </a:extLst>
          </p:cNvPr>
          <p:cNvCxnSpPr>
            <a:cxnSpLocks/>
          </p:cNvCxnSpPr>
          <p:nvPr/>
        </p:nvCxnSpPr>
        <p:spPr>
          <a:xfrm>
            <a:off x="3419872" y="436116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10F77DA-BB23-46F1-9727-568E7A9E55F4}"/>
              </a:ext>
            </a:extLst>
          </p:cNvPr>
          <p:cNvCxnSpPr/>
          <p:nvPr/>
        </p:nvCxnSpPr>
        <p:spPr>
          <a:xfrm>
            <a:off x="3435248" y="450517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04507B0-CD7E-41C9-8AA4-89C202E349D9}"/>
              </a:ext>
            </a:extLst>
          </p:cNvPr>
          <p:cNvCxnSpPr/>
          <p:nvPr/>
        </p:nvCxnSpPr>
        <p:spPr>
          <a:xfrm>
            <a:off x="3419872" y="464919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D9D104B-8197-4D5A-BEAA-7470A5929F51}"/>
              </a:ext>
            </a:extLst>
          </p:cNvPr>
          <p:cNvCxnSpPr/>
          <p:nvPr/>
        </p:nvCxnSpPr>
        <p:spPr>
          <a:xfrm>
            <a:off x="3419872" y="479320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DA612C3-D2CB-46DB-851E-9A63DFADFE07}"/>
              </a:ext>
            </a:extLst>
          </p:cNvPr>
          <p:cNvCxnSpPr/>
          <p:nvPr/>
        </p:nvCxnSpPr>
        <p:spPr>
          <a:xfrm>
            <a:off x="3435248" y="3886866"/>
            <a:ext cx="1980486" cy="10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4DB1546-F7A6-43A7-A2EC-832ECA4CCAA6}"/>
              </a:ext>
            </a:extLst>
          </p:cNvPr>
          <p:cNvCxnSpPr/>
          <p:nvPr/>
        </p:nvCxnSpPr>
        <p:spPr>
          <a:xfrm>
            <a:off x="3707904" y="3886866"/>
            <a:ext cx="1707830" cy="90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838811B-9468-4A0C-B52E-C97F24C1FB96}"/>
              </a:ext>
            </a:extLst>
          </p:cNvPr>
          <p:cNvCxnSpPr/>
          <p:nvPr/>
        </p:nvCxnSpPr>
        <p:spPr>
          <a:xfrm>
            <a:off x="3995936" y="3872025"/>
            <a:ext cx="1455536" cy="77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5E168BD-3D43-4DAA-89EB-EF56A9CACF9C}"/>
              </a:ext>
            </a:extLst>
          </p:cNvPr>
          <p:cNvCxnSpPr>
            <a:cxnSpLocks/>
          </p:cNvCxnSpPr>
          <p:nvPr/>
        </p:nvCxnSpPr>
        <p:spPr>
          <a:xfrm>
            <a:off x="4283968" y="3857104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121A5673-2980-40EF-85D8-00DE9D0AE9BC}"/>
              </a:ext>
            </a:extLst>
          </p:cNvPr>
          <p:cNvCxnSpPr>
            <a:cxnSpLocks/>
          </p:cNvCxnSpPr>
          <p:nvPr/>
        </p:nvCxnSpPr>
        <p:spPr>
          <a:xfrm flipV="1">
            <a:off x="3419872" y="3857104"/>
            <a:ext cx="201622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9414427-5EA5-4EAC-A383-F6625B386E37}"/>
              </a:ext>
            </a:extLst>
          </p:cNvPr>
          <p:cNvCxnSpPr>
            <a:cxnSpLocks/>
          </p:cNvCxnSpPr>
          <p:nvPr/>
        </p:nvCxnSpPr>
        <p:spPr>
          <a:xfrm>
            <a:off x="4499992" y="3857104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3339F810-828E-49F5-BA88-B3D0BDA5C047}"/>
              </a:ext>
            </a:extLst>
          </p:cNvPr>
          <p:cNvCxnSpPr/>
          <p:nvPr/>
        </p:nvCxnSpPr>
        <p:spPr>
          <a:xfrm>
            <a:off x="4788024" y="3857104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62C0FDA-12A3-4E2F-9D4B-712BF4F88DD2}"/>
              </a:ext>
            </a:extLst>
          </p:cNvPr>
          <p:cNvCxnSpPr>
            <a:cxnSpLocks/>
          </p:cNvCxnSpPr>
          <p:nvPr/>
        </p:nvCxnSpPr>
        <p:spPr>
          <a:xfrm>
            <a:off x="5004048" y="3857104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D02A96B5-452E-411F-942B-962AFC6F9CA9}"/>
              </a:ext>
            </a:extLst>
          </p:cNvPr>
          <p:cNvCxnSpPr>
            <a:cxnSpLocks/>
          </p:cNvCxnSpPr>
          <p:nvPr/>
        </p:nvCxnSpPr>
        <p:spPr>
          <a:xfrm>
            <a:off x="5220072" y="3857104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B0E3C06-6190-484B-9A97-DA81515EF310}"/>
              </a:ext>
            </a:extLst>
          </p:cNvPr>
          <p:cNvCxnSpPr>
            <a:cxnSpLocks/>
          </p:cNvCxnSpPr>
          <p:nvPr/>
        </p:nvCxnSpPr>
        <p:spPr>
          <a:xfrm>
            <a:off x="3419872" y="4001120"/>
            <a:ext cx="172819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2DA762A-0632-40E1-88EC-351CA627050C}"/>
              </a:ext>
            </a:extLst>
          </p:cNvPr>
          <p:cNvCxnSpPr/>
          <p:nvPr/>
        </p:nvCxnSpPr>
        <p:spPr>
          <a:xfrm>
            <a:off x="3419872" y="4145136"/>
            <a:ext cx="144016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2E1E5E-46F2-41D1-A732-98E4070D1307}"/>
              </a:ext>
            </a:extLst>
          </p:cNvPr>
          <p:cNvCxnSpPr/>
          <p:nvPr/>
        </p:nvCxnSpPr>
        <p:spPr>
          <a:xfrm>
            <a:off x="3419872" y="42891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44060C0A-B216-46B5-9CEE-87F8392D88C5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3419872" y="4412085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26436C3C-164A-41E9-8B14-D7ECEE0813C8}"/>
              </a:ext>
            </a:extLst>
          </p:cNvPr>
          <p:cNvCxnSpPr/>
          <p:nvPr/>
        </p:nvCxnSpPr>
        <p:spPr>
          <a:xfrm>
            <a:off x="3419872" y="457718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6C1987D-C295-440D-8900-F207BC3F8533}"/>
              </a:ext>
            </a:extLst>
          </p:cNvPr>
          <p:cNvCxnSpPr/>
          <p:nvPr/>
        </p:nvCxnSpPr>
        <p:spPr>
          <a:xfrm>
            <a:off x="3419872" y="4721200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B96C0E5A-F560-4A30-8D51-2174E0B5EE16}"/>
              </a:ext>
            </a:extLst>
          </p:cNvPr>
          <p:cNvCxnSpPr/>
          <p:nvPr/>
        </p:nvCxnSpPr>
        <p:spPr>
          <a:xfrm>
            <a:off x="3419872" y="486521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F8C37499-44FF-4322-B3C4-2818EA62C3B5}"/>
              </a:ext>
            </a:extLst>
          </p:cNvPr>
          <p:cNvCxnSpPr>
            <a:cxnSpLocks/>
          </p:cNvCxnSpPr>
          <p:nvPr/>
        </p:nvCxnSpPr>
        <p:spPr>
          <a:xfrm flipH="1">
            <a:off x="3635896" y="3933056"/>
            <a:ext cx="1807096" cy="100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0DCA95E-353B-436C-A24E-8486CC81D937}"/>
              </a:ext>
            </a:extLst>
          </p:cNvPr>
          <p:cNvCxnSpPr/>
          <p:nvPr/>
        </p:nvCxnSpPr>
        <p:spPr>
          <a:xfrm flipH="1">
            <a:off x="3851920" y="4073128"/>
            <a:ext cx="15841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09ACEC9C-F4FD-4535-988D-D2823011E6D6}"/>
              </a:ext>
            </a:extLst>
          </p:cNvPr>
          <p:cNvCxnSpPr>
            <a:cxnSpLocks/>
          </p:cNvCxnSpPr>
          <p:nvPr/>
        </p:nvCxnSpPr>
        <p:spPr>
          <a:xfrm flipH="1">
            <a:off x="4067944" y="4145136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AFB85F6D-7C53-4975-A169-77ED5B6FAF3F}"/>
              </a:ext>
            </a:extLst>
          </p:cNvPr>
          <p:cNvCxnSpPr>
            <a:cxnSpLocks/>
          </p:cNvCxnSpPr>
          <p:nvPr/>
        </p:nvCxnSpPr>
        <p:spPr>
          <a:xfrm flipH="1">
            <a:off x="4283968" y="42891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603D2D5A-BD35-4CD7-8D9D-9F10A5171052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0" y="4412085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C4E685-16FC-4D3E-AF8E-2A745BBAC6F7}"/>
              </a:ext>
            </a:extLst>
          </p:cNvPr>
          <p:cNvCxnSpPr>
            <a:cxnSpLocks/>
          </p:cNvCxnSpPr>
          <p:nvPr/>
        </p:nvCxnSpPr>
        <p:spPr>
          <a:xfrm flipH="1">
            <a:off x="4788024" y="4505176"/>
            <a:ext cx="64807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3891E69-5F2A-4FD9-9FCA-5F76E79D689C}"/>
              </a:ext>
            </a:extLst>
          </p:cNvPr>
          <p:cNvCxnSpPr/>
          <p:nvPr/>
        </p:nvCxnSpPr>
        <p:spPr>
          <a:xfrm flipH="1">
            <a:off x="4932040" y="4577184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4C1F7150-268D-4FA4-81CB-4742F23EB0B8}"/>
              </a:ext>
            </a:extLst>
          </p:cNvPr>
          <p:cNvCxnSpPr/>
          <p:nvPr/>
        </p:nvCxnSpPr>
        <p:spPr>
          <a:xfrm flipH="1">
            <a:off x="5148064" y="4721200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F3ED1735-EC7B-44EE-89DB-D3A700489F1E}"/>
              </a:ext>
            </a:extLst>
          </p:cNvPr>
          <p:cNvCxnSpPr/>
          <p:nvPr/>
        </p:nvCxnSpPr>
        <p:spPr>
          <a:xfrm flipH="1">
            <a:off x="3419872" y="3857104"/>
            <a:ext cx="180020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23E6B825-6143-4111-A0DA-BD805FA824CB}"/>
              </a:ext>
            </a:extLst>
          </p:cNvPr>
          <p:cNvCxnSpPr/>
          <p:nvPr/>
        </p:nvCxnSpPr>
        <p:spPr>
          <a:xfrm flipH="1">
            <a:off x="3419872" y="3857104"/>
            <a:ext cx="15841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32572478-FC2C-408E-8973-106BC809CA26}"/>
              </a:ext>
            </a:extLst>
          </p:cNvPr>
          <p:cNvCxnSpPr/>
          <p:nvPr/>
        </p:nvCxnSpPr>
        <p:spPr>
          <a:xfrm flipH="1">
            <a:off x="3419872" y="3857104"/>
            <a:ext cx="129614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8C3E6832-1733-4962-B93F-784A2E5A6E90}"/>
              </a:ext>
            </a:extLst>
          </p:cNvPr>
          <p:cNvCxnSpPr>
            <a:stCxn id="34" idx="0"/>
            <a:endCxn id="34" idx="1"/>
          </p:cNvCxnSpPr>
          <p:nvPr/>
        </p:nvCxnSpPr>
        <p:spPr>
          <a:xfrm flipH="1">
            <a:off x="3419872" y="3872025"/>
            <a:ext cx="100811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73B8A726-7F4B-499C-A626-5E5582DB5E70}"/>
              </a:ext>
            </a:extLst>
          </p:cNvPr>
          <p:cNvCxnSpPr/>
          <p:nvPr/>
        </p:nvCxnSpPr>
        <p:spPr>
          <a:xfrm flipH="1">
            <a:off x="3419872" y="3857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B9528A0F-E35C-4FBD-8FEB-4E70935ED523}"/>
              </a:ext>
            </a:extLst>
          </p:cNvPr>
          <p:cNvCxnSpPr/>
          <p:nvPr/>
        </p:nvCxnSpPr>
        <p:spPr>
          <a:xfrm flipH="1">
            <a:off x="3419872" y="38571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EA85EF-BA61-48F4-96ED-24F8ED55BE85}"/>
              </a:ext>
            </a:extLst>
          </p:cNvPr>
          <p:cNvCxnSpPr>
            <a:cxnSpLocks/>
          </p:cNvCxnSpPr>
          <p:nvPr/>
        </p:nvCxnSpPr>
        <p:spPr>
          <a:xfrm flipH="1">
            <a:off x="3419872" y="3872025"/>
            <a:ext cx="360040" cy="20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9B1E21A6-C2CE-4D2F-BE54-18AF6B6BBEC1}"/>
              </a:ext>
            </a:extLst>
          </p:cNvPr>
          <p:cNvSpPr txBox="1"/>
          <p:nvPr/>
        </p:nvSpPr>
        <p:spPr>
          <a:xfrm>
            <a:off x="4147640" y="5092217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00B1AC"/>
                </a:solidFill>
                <a:latin typeface="Wingdings" panose="05000000000000000000" pitchFamily="2" charset="2"/>
              </a:rPr>
              <a:t>ü</a:t>
            </a: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3E3D4BF2-B949-40AA-9F33-77F0340D5665}"/>
              </a:ext>
            </a:extLst>
          </p:cNvPr>
          <p:cNvCxnSpPr>
            <a:cxnSpLocks/>
          </p:cNvCxnSpPr>
          <p:nvPr/>
        </p:nvCxnSpPr>
        <p:spPr>
          <a:xfrm flipH="1">
            <a:off x="3419871" y="3864564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236C41F0-DDAA-4B84-8679-1CEF27762571}"/>
              </a:ext>
            </a:extLst>
          </p:cNvPr>
          <p:cNvCxnSpPr>
            <a:cxnSpLocks/>
          </p:cNvCxnSpPr>
          <p:nvPr/>
        </p:nvCxnSpPr>
        <p:spPr>
          <a:xfrm flipH="1">
            <a:off x="5242609" y="4836672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Kosten eines Standard HSMs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4000€ bis zu 27000€ je nach Performance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Durchschnitt: 15500€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Fortgeschrittenere Modelle fangen bei 9000€ an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 err="1"/>
              <a:t>HSMaaS</a:t>
            </a:r>
            <a:r>
              <a:rPr lang="de-DE" sz="1800" dirty="0"/>
              <a:t> (HSM </a:t>
            </a:r>
            <a:r>
              <a:rPr lang="de-DE" sz="1800" dirty="0" err="1"/>
              <a:t>as</a:t>
            </a:r>
            <a:r>
              <a:rPr lang="de-DE" sz="1800" dirty="0"/>
              <a:t> a Service)</a:t>
            </a:r>
          </a:p>
        </p:txBody>
      </p:sp>
    </p:spTree>
    <p:extLst>
      <p:ext uri="{BB962C8B-B14F-4D97-AF65-F5344CB8AC3E}">
        <p14:creationId xmlns:p14="http://schemas.microsoft.com/office/powerpoint/2010/main" val="240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395536" y="162880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67544" y="197166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Standards</a:t>
            </a:r>
          </a:p>
          <a:p>
            <a:pPr marL="10096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5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FIPS 140 – 2 (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ederal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nformation 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rocessing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tandards) 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Vom NIST (</a:t>
            </a:r>
            <a:r>
              <a:rPr lang="de-DE" sz="2000" dirty="0">
                <a:solidFill>
                  <a:srgbClr val="00B1AC"/>
                </a:solidFill>
              </a:rPr>
              <a:t>N</a:t>
            </a:r>
            <a:r>
              <a:rPr lang="de-DE" sz="2000" dirty="0"/>
              <a:t>ational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nstitute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 and </a:t>
            </a:r>
            <a:r>
              <a:rPr lang="de-DE" sz="2000" dirty="0">
                <a:solidFill>
                  <a:srgbClr val="00B1AC"/>
                </a:solidFill>
              </a:rPr>
              <a:t>T</a:t>
            </a:r>
            <a:r>
              <a:rPr lang="de-DE" sz="2000" dirty="0"/>
              <a:t>echnology)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Beschreibt die Sicherheitsanforderungen an ein kryptographisches Modul in 4 Leveln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Common </a:t>
            </a:r>
            <a:r>
              <a:rPr lang="de-DE" sz="2000" dirty="0" err="1"/>
              <a:t>Criteria</a:t>
            </a:r>
            <a:r>
              <a:rPr lang="de-DE" sz="2000" dirty="0"/>
              <a:t>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PCI HSM (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ayment </a:t>
            </a:r>
            <a:r>
              <a:rPr lang="de-DE" sz="2000" dirty="0">
                <a:solidFill>
                  <a:srgbClr val="00B1AC"/>
                </a:solidFill>
              </a:rPr>
              <a:t>C</a:t>
            </a:r>
            <a:r>
              <a:rPr lang="de-DE" sz="2000" dirty="0"/>
              <a:t>ard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ndustry)</a:t>
            </a:r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endParaRPr lang="de-DE" sz="18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50593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1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Mindestens ein korrekt implementierter kryptographischer Algorithmus</a:t>
            </a:r>
          </a:p>
          <a:p>
            <a:endParaRPr lang="de-DE" sz="2000" dirty="0"/>
          </a:p>
          <a:p>
            <a:r>
              <a:rPr lang="de-DE" sz="2000" b="1" dirty="0"/>
              <a:t>Level 2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Physikalische Angriffe müssen nachweisbar sein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Rollenbasierte Authentifizierung der Nutzer	</a:t>
            </a:r>
            <a:endParaRPr lang="de-DE" sz="2000" dirty="0"/>
          </a:p>
          <a:p>
            <a:pPr marL="1066800" lvl="2" indent="-342900">
              <a:buFontTx/>
              <a:buChar char="-"/>
            </a:pPr>
            <a:endParaRPr lang="de-DE" sz="1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r>
              <a:rPr lang="de-DE" sz="2000" b="1" dirty="0"/>
              <a:t>Level 3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Schutz/Widerstand gegen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Erkennung und Reaktion auf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Identifizierung der Nutzer</a:t>
            </a:r>
            <a:endParaRPr lang="de-DE" sz="1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813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376264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4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Schutz-Ummantelung des gesamten Moduls, die Angriffe erkennt und darauf reagiert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 vor Spannungen und Temperaturen außerhalb des normalen Betriebs (auch Angriffe)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Besonders geeignet für Nutzung in ungesicherter Umgebung</a:t>
            </a:r>
          </a:p>
          <a:p>
            <a:pPr lvl="2" indent="0">
              <a:buNone/>
            </a:pPr>
            <a:endParaRPr lang="de-DE" sz="100" dirty="0"/>
          </a:p>
          <a:p>
            <a:pPr lvl="2" indent="0">
              <a:buNone/>
            </a:pPr>
            <a:r>
              <a:rPr lang="de-DE" sz="100" dirty="0"/>
              <a:t>	</a:t>
            </a:r>
          </a:p>
          <a:p>
            <a:pPr lvl="2" indent="0">
              <a:buNone/>
            </a:pPr>
            <a:r>
              <a:rPr lang="de-DE" sz="1800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865164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Standard HSMs erfüllen Level 3, fortgeschrittene Modelle Level 4</a:t>
            </a:r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Anforderungen an Authentifizierung und Identifizierung zeigen, dass nicht nur physikalische Sicherheit wichtig ist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Sichere Infrastruktur (nicht HSM-spezifisch)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Schutz der Serverräume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Verschlüsselte Kommunikation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Regeln zur Verwendung der Schlüssel</a:t>
            </a:r>
          </a:p>
          <a:p>
            <a:pPr marL="1066800" lvl="2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449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passiven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passiver Angriff: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 nicht.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Kombiniert (meist) Informationen aus Analyse und Ablauf.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gut zum Abhören genutzt werden.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539552" y="184482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2187690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6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Banken</a:t>
            </a:r>
          </a:p>
          <a:p>
            <a:endParaRPr lang="de-DE" sz="2000" b="1" dirty="0"/>
          </a:p>
          <a:p>
            <a:pPr marL="342900" indent="-342900">
              <a:buFontTx/>
              <a:buChar char="-"/>
            </a:pPr>
            <a:r>
              <a:rPr lang="de-DE" sz="1800" dirty="0"/>
              <a:t>Kontrolle der PIN Eingabe (Geldautomaten, etc.)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Überprüfung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Kredit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-/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Debitkarten-Transaktionen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durch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Kontrolle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der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Sicherheitscodes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18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Zertifizierungsstellen</a:t>
            </a:r>
            <a:r>
              <a:rPr lang="en-US" sz="2000" b="1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z.B.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X.509 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Zertifikaten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Generieren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Speichern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und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Verwalten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asymmetrischen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Schlüsselpaaren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elektronische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Signaturen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Transport Layer Security (TLS) </a:t>
            </a:r>
            <a:endParaRPr lang="de-DE" sz="2000" b="1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44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weitere Bereiche</a:t>
            </a:r>
          </a:p>
        </p:txBody>
      </p:sp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E38690A-3E1F-4182-8F83-F1DAA108D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224470" cy="2376264"/>
          </a:xfrm>
          <a:prstGeom prst="rect">
            <a:avLst/>
          </a:prstGeom>
        </p:spPr>
      </p:pic>
      <p:pic>
        <p:nvPicPr>
          <p:cNvPr id="10" name="Grafik 9" descr="Ein Bild, das Himmel, Gras, draußen, Hügel enthält.&#10;&#10;Automatisch generierte Beschreibung">
            <a:extLst>
              <a:ext uri="{FF2B5EF4-FFF2-40B4-BE49-F238E27FC236}">
                <a16:creationId xmlns:a16="http://schemas.microsoft.com/office/drawing/2014/main" id="{4B62DE1D-3788-475D-8C5F-59B0E96A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4224471" cy="2376265"/>
          </a:xfrm>
          <a:prstGeom prst="rect">
            <a:avLst/>
          </a:prstGeom>
        </p:spPr>
      </p:pic>
      <p:pic>
        <p:nvPicPr>
          <p:cNvPr id="14" name="Grafik 13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194ACF45-7D0F-4728-BDDC-03F488ECCA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1268760"/>
            <a:ext cx="4224472" cy="2376265"/>
          </a:xfrm>
          <a:prstGeom prst="rect">
            <a:avLst/>
          </a:prstGeom>
        </p:spPr>
      </p:pic>
      <p:pic>
        <p:nvPicPr>
          <p:cNvPr id="18" name="Grafik 17" descr="Ein Bild, das Nacht enthält.&#10;&#10;Automatisch generierte Beschreibung">
            <a:extLst>
              <a:ext uri="{FF2B5EF4-FFF2-40B4-BE49-F238E27FC236}">
                <a16:creationId xmlns:a16="http://schemas.microsoft.com/office/drawing/2014/main" id="{EBB00E4B-95F7-4623-A7EC-D03E039B1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3789040"/>
            <a:ext cx="422447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8CC-0A52-254C-B281-1B6D70C1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für beide Teile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0E2D-CB5F-5C48-964B-EB7525DC4C57}"/>
              </a:ext>
            </a:extLst>
          </p:cNvPr>
          <p:cNvSpPr txBox="1"/>
          <p:nvPr/>
        </p:nvSpPr>
        <p:spPr>
          <a:xfrm>
            <a:off x="288000" y="1268760"/>
            <a:ext cx="806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Wissen:</a:t>
            </a:r>
            <a:endParaRPr lang="en-GB" sz="1200" dirty="0">
              <a:hlinkClick r:id="rId2"/>
            </a:endParaRPr>
          </a:p>
          <a:p>
            <a:r>
              <a:rPr lang="en-GB" sz="1200" dirty="0">
                <a:hlinkClick r:id="rId2"/>
              </a:rPr>
              <a:t>https://de.wikipedia.org/wiki/Seitenkanalattacke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https://github.com/phonchi/awesome-side-channel-attack#side-channel-attack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https://circuitcellar.com/research-design-hub/electromagnetic-fault-injection/</a:t>
            </a:r>
            <a:br>
              <a:rPr lang="en-GB" sz="1200" dirty="0"/>
            </a:br>
            <a:r>
              <a:rPr lang="en-GB" sz="1200" dirty="0">
                <a:hlinkClick r:id="rId5"/>
              </a:rPr>
              <a:t>https://de.wikipedia.org/wiki/Spectre_(Sicherheitsl%C3%BCcke)</a:t>
            </a:r>
            <a:br>
              <a:rPr lang="en-GB" sz="1200" dirty="0"/>
            </a:br>
            <a:r>
              <a:rPr lang="en-GB" sz="1200" dirty="0">
                <a:hlinkClick r:id="rId6"/>
              </a:rPr>
              <a:t>https://blog.f-secure.com/cold-boot-attacks/</a:t>
            </a:r>
            <a:endParaRPr lang="en-GB" sz="1200" dirty="0"/>
          </a:p>
          <a:p>
            <a:r>
              <a:rPr lang="en-GB" sz="1200" dirty="0">
                <a:hlinkClick r:id="rId7"/>
              </a:rPr>
              <a:t>https://www.nsideattacklogic.de/van-eck-phreaking-und-moegliche-schutzmassnahmen/</a:t>
            </a:r>
            <a:br>
              <a:rPr lang="en-GB" sz="1200" dirty="0"/>
            </a:br>
            <a:r>
              <a:rPr lang="en-GB" sz="1200" dirty="0">
                <a:hlinkClick r:id="rId8"/>
              </a:rPr>
              <a:t>https://de.wikipedia.org/wiki/Kaltstartattacke</a:t>
            </a:r>
            <a:br>
              <a:rPr lang="en-GB" sz="1200" dirty="0"/>
            </a:br>
            <a:r>
              <a:rPr lang="en-GB" sz="1200" dirty="0">
                <a:hlinkClick r:id="rId9"/>
              </a:rPr>
              <a:t>https://de.wikipedia.org/wiki/Van-Eck-Phreaking</a:t>
            </a:r>
            <a:br>
              <a:rPr lang="en-GB" sz="1200" dirty="0"/>
            </a:br>
            <a:r>
              <a:rPr lang="en-GB" sz="1200" dirty="0">
                <a:hlinkClick r:id="rId10"/>
              </a:rPr>
              <a:t>https://www.heise.de/security/meldung/l-f-Hackerin-demonstiert-Van-Eck-Phreaking-trotz-HDMI-4123699.html</a:t>
            </a:r>
            <a:br>
              <a:rPr lang="en-GB" sz="1200" dirty="0"/>
            </a:br>
            <a:r>
              <a:rPr lang="en-GB" sz="1200" dirty="0">
                <a:hlinkClick r:id="rId11"/>
              </a:rPr>
              <a:t>http://www.cs.tau.ac.il/~tromer/acoustic/</a:t>
            </a:r>
            <a:br>
              <a:rPr lang="en-GB" sz="1200" dirty="0"/>
            </a:br>
            <a:r>
              <a:rPr lang="en-GB" sz="1200" dirty="0">
                <a:hlinkClick r:id="rId12"/>
              </a:rPr>
              <a:t>https://www.bsi.bund.de/DE/Themen/Unternehmen-und-Organisationen/Informationen-und-Empfehlungen/Kryptografie/Seitenkanalresistenz/seitenkanalresistenz_node.html</a:t>
            </a:r>
            <a:br>
              <a:rPr lang="en-GB" sz="1200" dirty="0"/>
            </a:br>
            <a:r>
              <a:rPr lang="en-GB" sz="1200" dirty="0">
                <a:hlinkClick r:id="rId13"/>
              </a:rPr>
              <a:t>https://www.security-insider.de/was-ist-ein-hardware-sicherheitsmodul-hsm-a-727090/</a:t>
            </a:r>
            <a:br>
              <a:rPr lang="en-GB" sz="1200" dirty="0"/>
            </a:br>
            <a:r>
              <a:rPr lang="en-GB" sz="1200" dirty="0">
                <a:hlinkClick r:id="rId14"/>
              </a:rPr>
              <a:t>https://nvlpubs.nist.gov/nistpubs/FIPS/NIST.FIPS.140-2.pdf</a:t>
            </a:r>
            <a:br>
              <a:rPr lang="en-GB" sz="1200" dirty="0"/>
            </a:br>
            <a:r>
              <a:rPr lang="en-GB" sz="1200" dirty="0">
                <a:hlinkClick r:id="rId15"/>
              </a:rPr>
              <a:t>https://application.wiley-vch.de/HSM_for_Dummies_html/page_1.html</a:t>
            </a:r>
            <a:br>
              <a:rPr lang="en-GB" sz="1200" dirty="0"/>
            </a:br>
            <a:r>
              <a:rPr lang="en-GB" sz="1200" dirty="0">
                <a:hlinkClick r:id="rId16"/>
              </a:rPr>
              <a:t>https://en.wikipedia.org/wiki/Hardware_security_module</a:t>
            </a:r>
            <a:br>
              <a:rPr lang="en-GB" sz="1200" dirty="0"/>
            </a:br>
            <a:r>
              <a:rPr lang="en-GB" sz="1200" dirty="0">
                <a:hlinkClick r:id="rId17"/>
              </a:rPr>
              <a:t>https://en.wikipedia.org/wiki/Zeroisation</a:t>
            </a:r>
            <a:endParaRPr lang="en-GB" sz="1200" dirty="0"/>
          </a:p>
          <a:p>
            <a:r>
              <a:rPr lang="en-GB" sz="1200" dirty="0">
                <a:hlinkClick r:id="rId18"/>
              </a:rPr>
              <a:t>https://ras51.informatik.uni-stuttgart.de/cosade19/cosade15/presentations/session6_b.pdf</a:t>
            </a:r>
            <a:endParaRPr lang="en-GB" sz="1200" dirty="0"/>
          </a:p>
          <a:p>
            <a:r>
              <a:rPr lang="en-GB" sz="1200" dirty="0">
                <a:hlinkClick r:id="rId19"/>
              </a:rPr>
              <a:t>https://store.newae.com/chipshouter-kit/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Comic und </a:t>
            </a:r>
            <a:r>
              <a:rPr lang="en-GB" sz="1200" dirty="0" err="1"/>
              <a:t>Grafiken</a:t>
            </a:r>
            <a:r>
              <a:rPr lang="en-GB" sz="1200" dirty="0"/>
              <a:t>:</a:t>
            </a:r>
          </a:p>
          <a:p>
            <a:r>
              <a:rPr lang="en-GB" sz="1200" dirty="0">
                <a:hlinkClick r:id="rId20"/>
              </a:rPr>
              <a:t>https://www.simplethread.com/great-scott-timing-attack-demo/</a:t>
            </a:r>
            <a:endParaRPr lang="en-GB" sz="1200" dirty="0"/>
          </a:p>
          <a:p>
            <a:r>
              <a:rPr lang="en-GB" sz="1200" dirty="0">
                <a:hlinkClick r:id="rId21"/>
              </a:rPr>
              <a:t>https://anysilicon.com/side-channel-attacks-differential-power-analysis-dpa-simple-power-analysis-spa-works/</a:t>
            </a:r>
            <a:endParaRPr lang="en-GB" sz="1200" dirty="0"/>
          </a:p>
          <a:p>
            <a:r>
              <a:rPr lang="de-DE" sz="1200" b="0" i="0" u="none" strike="noStrike" dirty="0">
                <a:effectLst/>
                <a:latin typeface="Whitney"/>
                <a:hlinkClick r:id="rId22" tooltip="https://www.utimaco.com/de/loesungen/branchen"/>
              </a:rPr>
              <a:t>https://www.utimaco.com/de/loesungen/branchen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1888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 und </a:t>
            </a:r>
            <a:br>
              <a:rPr lang="de-DE" dirty="0"/>
            </a:br>
            <a:r>
              <a:rPr lang="de-DE" dirty="0"/>
              <a:t>Hardware Security Modules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Vielen Dank für die Aufmerksamkeit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4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5229200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Informatik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Mick Dahlhaus &amp; Daniel Bachmann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S</a:t>
            </a:r>
            <a:r>
              <a:rPr lang="de-DE" dirty="0"/>
              <a:t>imple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SPA 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C55DFA6-AEFF-9348-A855-7F173F58F5EB}"/>
              </a:ext>
            </a:extLst>
          </p:cNvPr>
          <p:cNvSpPr txBox="1">
            <a:spLocks/>
          </p:cNvSpPr>
          <p:nvPr/>
        </p:nvSpPr>
        <p:spPr bwMode="auto">
          <a:xfrm>
            <a:off x="467544" y="2589971"/>
            <a:ext cx="8064000" cy="19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4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tx2"/>
                </a:solidFill>
              </a:rPr>
              <a:t>Analyse des Energieverbrauches während der Ausführung.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Beispiel an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r>
              <a:rPr lang="de-DE" sz="2000" dirty="0">
                <a:solidFill>
                  <a:schemeClr val="tx2"/>
                </a:solidFill>
              </a:rPr>
              <a:t> bei RSA: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en-GB" sz="1800" b="1" i="1" dirty="0"/>
              <a:t>Message </a:t>
            </a:r>
            <a:r>
              <a:rPr lang="en-GB" sz="1800" b="1" dirty="0"/>
              <a:t>= ( </a:t>
            </a:r>
            <a:r>
              <a:rPr lang="en-GB" sz="1800" b="1" i="1" dirty="0" err="1"/>
              <a:t>Cipher^d</a:t>
            </a:r>
            <a:r>
              <a:rPr lang="en-GB" sz="1800" b="1" i="1" dirty="0"/>
              <a:t> ) </a:t>
            </a:r>
            <a:r>
              <a:rPr lang="en-GB" sz="1800" b="1" dirty="0" err="1"/>
              <a:t>mod</a:t>
            </a:r>
            <a:r>
              <a:rPr lang="en-GB" sz="1800" b="1" i="1" dirty="0" err="1"/>
              <a:t>N</a:t>
            </a:r>
            <a:endParaRPr lang="en-GB" sz="1800" b="1" i="1" dirty="0"/>
          </a:p>
          <a:p>
            <a:r>
              <a:rPr lang="en-GB" sz="1800" b="1" i="1" dirty="0">
                <a:solidFill>
                  <a:schemeClr val="tx2"/>
                </a:solidFill>
              </a:rPr>
              <a:t>d = secret key</a:t>
            </a:r>
            <a:endParaRPr lang="de-DE" sz="1800" b="1" dirty="0">
              <a:solidFill>
                <a:schemeClr val="tx2"/>
              </a:solidFill>
            </a:endParaRP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Exponent </a:t>
            </a:r>
            <a:r>
              <a:rPr lang="de-DE" sz="2000" b="1" i="1" dirty="0">
                <a:solidFill>
                  <a:schemeClr val="tx2"/>
                </a:solidFill>
              </a:rPr>
              <a:t>d</a:t>
            </a:r>
            <a:r>
              <a:rPr lang="de-DE" sz="2000" dirty="0">
                <a:solidFill>
                  <a:schemeClr val="tx2"/>
                </a:solidFill>
              </a:rPr>
              <a:t> wird als Binärzahl interpretiert.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1 =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0 = Square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 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S</a:t>
            </a:r>
            <a:r>
              <a:rPr lang="de-DE" dirty="0"/>
              <a:t>imple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01E0-63C4-1F42-B09C-45368119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9" y="1844824"/>
            <a:ext cx="6696744" cy="17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8B464E-B64D-DA48-BD8B-14B545F033E3}"/>
              </a:ext>
            </a:extLst>
          </p:cNvPr>
          <p:cNvSpPr/>
          <p:nvPr/>
        </p:nvSpPr>
        <p:spPr>
          <a:xfrm>
            <a:off x="1003259" y="1700808"/>
            <a:ext cx="658438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898AD-887F-CD4D-B6D7-72045DE0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12444"/>
            <a:ext cx="6616046" cy="20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520A5-94D6-2D4C-ADED-92BFBEB8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53293"/>
            <a:ext cx="288032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F4416-5CCC-F340-87F5-83A3CA38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189" y="3989534"/>
            <a:ext cx="288032" cy="17543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E9D38-54EC-1946-AA2D-9884B7D87765}"/>
              </a:ext>
            </a:extLst>
          </p:cNvPr>
          <p:cNvCxnSpPr>
            <a:cxnSpLocks/>
          </p:cNvCxnSpPr>
          <p:nvPr/>
        </p:nvCxnSpPr>
        <p:spPr>
          <a:xfrm>
            <a:off x="1043608" y="3933056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F8749-047F-364A-B4B5-CE517F276942}"/>
              </a:ext>
            </a:extLst>
          </p:cNvPr>
          <p:cNvCxnSpPr>
            <a:cxnSpLocks/>
          </p:cNvCxnSpPr>
          <p:nvPr/>
        </p:nvCxnSpPr>
        <p:spPr>
          <a:xfrm>
            <a:off x="1043608" y="4365104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4B29A31-0B50-4B43-83ED-EBECC69B3E3C}"/>
              </a:ext>
            </a:extLst>
          </p:cNvPr>
          <p:cNvSpPr/>
          <p:nvPr/>
        </p:nvSpPr>
        <p:spPr>
          <a:xfrm>
            <a:off x="5868144" y="4002213"/>
            <a:ext cx="72008" cy="2881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47C31-7231-0145-8216-3E77185D36E2}"/>
              </a:ext>
            </a:extLst>
          </p:cNvPr>
          <p:cNvSpPr txBox="1"/>
          <p:nvPr/>
        </p:nvSpPr>
        <p:spPr>
          <a:xfrm>
            <a:off x="6012160" y="3823103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 im </a:t>
            </a:r>
            <a:r>
              <a:rPr lang="de-DE" dirty="0" err="1"/>
              <a:t>Powerpeek</a:t>
            </a:r>
            <a:r>
              <a:rPr lang="de-DE" dirty="0"/>
              <a:t> kann eindeutig zeigen welche Operation zu welchem Zeitpunkt ausgeführt wurde.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BF543-D7A9-6649-AA0A-BCCE6F40F9C9}"/>
              </a:ext>
            </a:extLst>
          </p:cNvPr>
          <p:cNvSpPr txBox="1"/>
          <p:nvPr/>
        </p:nvSpPr>
        <p:spPr>
          <a:xfrm>
            <a:off x="3059832" y="543250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Multiply</a:t>
            </a:r>
            <a:r>
              <a:rPr lang="de-DE" dirty="0"/>
              <a:t> Operation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53C7-AEBE-1B46-8954-954B865F8DFF}"/>
              </a:ext>
            </a:extLst>
          </p:cNvPr>
          <p:cNvSpPr txBox="1"/>
          <p:nvPr/>
        </p:nvSpPr>
        <p:spPr>
          <a:xfrm>
            <a:off x="893763" y="54206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Square Operation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4BC81-6E6B-2546-83EF-8918219F0483}"/>
              </a:ext>
            </a:extLst>
          </p:cNvPr>
          <p:cNvSpPr/>
          <p:nvPr/>
        </p:nvSpPr>
        <p:spPr>
          <a:xfrm>
            <a:off x="827584" y="2276872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DPA?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47C9-A943-9044-9792-188EC9EAD2D0}"/>
              </a:ext>
            </a:extLst>
          </p:cNvPr>
          <p:cNvSpPr txBox="1"/>
          <p:nvPr/>
        </p:nvSpPr>
        <p:spPr>
          <a:xfrm>
            <a:off x="466648" y="2492896"/>
            <a:ext cx="80648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Ähnlich der SPA in der Vorgehensweise aber:</a:t>
            </a:r>
          </a:p>
          <a:p>
            <a:endParaRPr lang="de-DE" sz="2000" dirty="0"/>
          </a:p>
          <a:p>
            <a:endParaRPr lang="de-DE" dirty="0"/>
          </a:p>
          <a:p>
            <a:r>
              <a:rPr lang="de-DE" dirty="0"/>
              <a:t>- Mehr Schritte des Verfahrens.</a:t>
            </a:r>
          </a:p>
          <a:p>
            <a:endParaRPr lang="de-DE" dirty="0"/>
          </a:p>
          <a:p>
            <a:r>
              <a:rPr lang="de-DE" dirty="0"/>
              <a:t>- Analyse des Energieverbrauchs wird als Datensatz interpretiert.</a:t>
            </a:r>
          </a:p>
          <a:p>
            <a:endParaRPr lang="de-DE" dirty="0"/>
          </a:p>
          <a:p>
            <a:r>
              <a:rPr lang="de-DE" dirty="0"/>
              <a:t>- Ermöglicht Fehlerkorrektur &amp; Signalverarbeitung.</a:t>
            </a:r>
          </a:p>
          <a:p>
            <a:endParaRPr lang="de-DE" dirty="0"/>
          </a:p>
          <a:p>
            <a:r>
              <a:rPr lang="de-DE" dirty="0"/>
              <a:t>- Ist „robuster“ im Bezug auf die zu verarbeiteten Daten.</a:t>
            </a:r>
          </a:p>
        </p:txBody>
      </p:sp>
    </p:spTree>
    <p:extLst>
      <p:ext uri="{BB962C8B-B14F-4D97-AF65-F5344CB8AC3E}">
        <p14:creationId xmlns:p14="http://schemas.microsoft.com/office/powerpoint/2010/main" val="21492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Sound Analysis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Sound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31E49-0114-6D47-B2DC-BF69D6028B73}"/>
              </a:ext>
            </a:extLst>
          </p:cNvPr>
          <p:cNvSpPr txBox="1"/>
          <p:nvPr/>
        </p:nvSpPr>
        <p:spPr>
          <a:xfrm>
            <a:off x="466648" y="2492896"/>
            <a:ext cx="82818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Quelle der Information ist hier:</a:t>
            </a:r>
          </a:p>
          <a:p>
            <a:endParaRPr lang="de-DE" sz="2000" dirty="0"/>
          </a:p>
          <a:p>
            <a:r>
              <a:rPr lang="de-DE" sz="2000" dirty="0"/>
              <a:t>- Spulenfiepen einzelner Komponenten.</a:t>
            </a:r>
          </a:p>
          <a:p>
            <a:endParaRPr lang="de-DE" sz="2000" dirty="0"/>
          </a:p>
          <a:p>
            <a:r>
              <a:rPr lang="de-DE" sz="2000" dirty="0"/>
              <a:t>- Vibration von Bauelementen.</a:t>
            </a:r>
          </a:p>
          <a:p>
            <a:endParaRPr lang="de-DE" sz="2000" dirty="0"/>
          </a:p>
          <a:p>
            <a:r>
              <a:rPr lang="de-DE" sz="2000" dirty="0"/>
              <a:t>Aber auch triviale Quellen wie Druckergeräusche oder ähnliches sind möglich.</a:t>
            </a:r>
          </a:p>
          <a:p>
            <a:endParaRPr lang="de-DE" sz="2000" dirty="0"/>
          </a:p>
          <a:p>
            <a:r>
              <a:rPr lang="de-DE" sz="2000" dirty="0"/>
              <a:t>Wird in Kombination mit einer SPA oder DPA genutzt.</a:t>
            </a:r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Timing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752F-BA3E-5645-873F-3435069F20D6}"/>
              </a:ext>
            </a:extLst>
          </p:cNvPr>
          <p:cNvSpPr txBox="1"/>
          <p:nvPr/>
        </p:nvSpPr>
        <p:spPr>
          <a:xfrm>
            <a:off x="433760" y="5469063"/>
            <a:ext cx="82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Unterschiedliche Operationen brauchen unterschiedliche Mengen an Zeit.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C0302-2824-C04A-A029-61876C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2836053"/>
            <a:ext cx="206375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7D148-3D33-6948-8413-326114C2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1" y="2836053"/>
            <a:ext cx="2400300" cy="216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4E97F-1455-F342-B318-A359C7D0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28" y="2836053"/>
            <a:ext cx="2063750" cy="2171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9E30F3-32C3-904C-8F75-EEB0E4C6125F}"/>
              </a:ext>
            </a:extLst>
          </p:cNvPr>
          <p:cNvCxnSpPr>
            <a:cxnSpLocks/>
          </p:cNvCxnSpPr>
          <p:nvPr/>
        </p:nvCxnSpPr>
        <p:spPr>
          <a:xfrm>
            <a:off x="510456" y="2836053"/>
            <a:ext cx="206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838BB-4F43-264F-A9F0-854C9456042D}"/>
              </a:ext>
            </a:extLst>
          </p:cNvPr>
          <p:cNvSpPr/>
          <p:nvPr/>
        </p:nvSpPr>
        <p:spPr>
          <a:xfrm>
            <a:off x="7559972" y="3105044"/>
            <a:ext cx="288032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D6948-55B5-E842-8AE7-9E38E405A44C}"/>
              </a:ext>
            </a:extLst>
          </p:cNvPr>
          <p:cNvCxnSpPr/>
          <p:nvPr/>
        </p:nvCxnSpPr>
        <p:spPr>
          <a:xfrm flipH="1">
            <a:off x="7848004" y="2556772"/>
            <a:ext cx="400518" cy="5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1977</Words>
  <Application>Microsoft Office PowerPoint</Application>
  <PresentationFormat>Bildschirmpräsentation (4:3)</PresentationFormat>
  <Paragraphs>437</Paragraphs>
  <Slides>45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1" baseType="lpstr">
      <vt:lpstr>Arial</vt:lpstr>
      <vt:lpstr>Calibri</vt:lpstr>
      <vt:lpstr>Verdana</vt:lpstr>
      <vt:lpstr>Whitney</vt:lpstr>
      <vt:lpstr>Wingdings</vt:lpstr>
      <vt:lpstr>Vorlage_Powerpoint_2010</vt:lpstr>
      <vt:lpstr>Seitenkanalangriffe &amp; Hardware Security Modules  </vt:lpstr>
      <vt:lpstr>Inhaltsverzeichnis</vt:lpstr>
      <vt:lpstr>Seitenkanalangriffe</vt:lpstr>
      <vt:lpstr>Passive Angriffe</vt:lpstr>
      <vt:lpstr>Passive Angriffe Simple Power Analysis</vt:lpstr>
      <vt:lpstr>Passive Angriffe Simple Power Analysis</vt:lpstr>
      <vt:lpstr>Passive Angriffe Differential Power Analysis</vt:lpstr>
      <vt:lpstr>Passive Angriffe Sound Analysis</vt:lpstr>
      <vt:lpstr>Passive Angriffe Timing Attack</vt:lpstr>
      <vt:lpstr>Passive Angriffe Van-Eck-Phreaking</vt:lpstr>
      <vt:lpstr>Passive Angriffe Shared Memory Attack</vt:lpstr>
      <vt:lpstr>Passive Angriffe Shared Memory Attack</vt:lpstr>
      <vt:lpstr>Passive Angriffe Bug Attack</vt:lpstr>
      <vt:lpstr>Aktive Angriffe</vt:lpstr>
      <vt:lpstr>Aktive Angriffe Differential Fault Analysis</vt:lpstr>
      <vt:lpstr>Aktive Angriffe Electromagnetic Fault Injection</vt:lpstr>
      <vt:lpstr>Aktive Angriffe Cold Boot Attack</vt:lpstr>
      <vt:lpstr>Seitenkanalangriffe </vt:lpstr>
      <vt:lpstr>Hardware Security Modules</vt:lpstr>
      <vt:lpstr>Inhaltsverzeichnis</vt:lpstr>
      <vt:lpstr>Einleitung Was ist ein Hardware Security Module?</vt:lpstr>
      <vt:lpstr>Einleitung Funktionen</vt:lpstr>
      <vt:lpstr>Einleitung Geschichte</vt:lpstr>
      <vt:lpstr>Einleitung Formen</vt:lpstr>
      <vt:lpstr>Inhaltsverzeichnis</vt:lpstr>
      <vt:lpstr>Physikalische Sicherheit Power Analysis</vt:lpstr>
      <vt:lpstr>Physikalische Sicherheit Power Analysis</vt:lpstr>
      <vt:lpstr>Physikalische Sicherheit Timing Attack</vt:lpstr>
      <vt:lpstr>Physikalische Sicherheit Cold Boot Attack</vt:lpstr>
      <vt:lpstr>Physikalische Sicherheit Physischer Zugang</vt:lpstr>
      <vt:lpstr>Physikalische Sicherheit Physischer Zugang</vt:lpstr>
      <vt:lpstr>Physikalische Sicherheit Physischer Zugang</vt:lpstr>
      <vt:lpstr>Physikalische Sicherheit Physischer Zugang</vt:lpstr>
      <vt:lpstr>Kosten eines Standard HSMs </vt:lpstr>
      <vt:lpstr>Inhaltsverzeichnis</vt:lpstr>
      <vt:lpstr>Standards</vt:lpstr>
      <vt:lpstr>Standards FIPS</vt:lpstr>
      <vt:lpstr>Standards FIPS</vt:lpstr>
      <vt:lpstr>Standards FIPS</vt:lpstr>
      <vt:lpstr>Inhaltsverzeichnis</vt:lpstr>
      <vt:lpstr>Anwendungsbereiche </vt:lpstr>
      <vt:lpstr>Anwendungsbereiche weitere Bereiche</vt:lpstr>
      <vt:lpstr>Quellen für beide Teile</vt:lpstr>
      <vt:lpstr>Seitenkanalangriffe und  Hardware Security Modules </vt:lpstr>
      <vt:lpstr>FH Aachen  Fachbereich Informatik  Mick Dahlhaus &amp; Daniel Bachmann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Mick dahlhaus</cp:lastModifiedBy>
  <cp:revision>13</cp:revision>
  <dcterms:created xsi:type="dcterms:W3CDTF">2022-01-12T11:40:56Z</dcterms:created>
  <dcterms:modified xsi:type="dcterms:W3CDTF">2022-01-14T09:24:36Z</dcterms:modified>
</cp:coreProperties>
</file>