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1"/>
  </p:notesMasterIdLst>
  <p:handoutMasterIdLst>
    <p:handoutMasterId r:id="rId22"/>
  </p:handoutMasterIdLst>
  <p:sldIdLst>
    <p:sldId id="264" r:id="rId2"/>
    <p:sldId id="257" r:id="rId3"/>
    <p:sldId id="262" r:id="rId4"/>
    <p:sldId id="266" r:id="rId5"/>
    <p:sldId id="267" r:id="rId6"/>
    <p:sldId id="278" r:id="rId7"/>
    <p:sldId id="268" r:id="rId8"/>
    <p:sldId id="276" r:id="rId9"/>
    <p:sldId id="269" r:id="rId10"/>
    <p:sldId id="270" r:id="rId11"/>
    <p:sldId id="271" r:id="rId12"/>
    <p:sldId id="280" r:id="rId13"/>
    <p:sldId id="272" r:id="rId14"/>
    <p:sldId id="273" r:id="rId15"/>
    <p:sldId id="274" r:id="rId16"/>
    <p:sldId id="275" r:id="rId17"/>
    <p:sldId id="277" r:id="rId18"/>
    <p:sldId id="279" r:id="rId19"/>
    <p:sldId id="258" r:id="rId2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30" autoAdjust="0"/>
    <p:restoredTop sz="96327" autoAdjust="0"/>
  </p:normalViewPr>
  <p:slideViewPr>
    <p:cSldViewPr>
      <p:cViewPr varScale="1">
        <p:scale>
          <a:sx n="196" d="100"/>
          <a:sy n="196" d="100"/>
        </p:scale>
        <p:origin x="184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13.01.22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13.01.22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19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‹#›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‹#›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‹#›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13. Januar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Kaltstartattacke" TargetMode="External"/><Relationship Id="rId13" Type="http://schemas.openxmlformats.org/officeDocument/2006/relationships/hyperlink" Target="https://www.security-insider.de/was-ist-ein-hardware-sicherheitsmodul-hsm-a-727090/" TargetMode="External"/><Relationship Id="rId18" Type="http://schemas.openxmlformats.org/officeDocument/2006/relationships/hyperlink" Target="https://ras51.informatik.uni-stuttgart.de/cosade19/cosade15/presentations/session6_b.pdf" TargetMode="External"/><Relationship Id="rId3" Type="http://schemas.openxmlformats.org/officeDocument/2006/relationships/hyperlink" Target="https://github.com/phonchi/awesome-side-channel-attack#side-channel-attack" TargetMode="External"/><Relationship Id="rId21" Type="http://schemas.openxmlformats.org/officeDocument/2006/relationships/hyperlink" Target="https://anysilicon.com/side-channel-attacks-differential-power-analysis-dpa-simple-power-analysis-spa-works/" TargetMode="External"/><Relationship Id="rId7" Type="http://schemas.openxmlformats.org/officeDocument/2006/relationships/hyperlink" Target="https://www.nsideattacklogic.de/van-eck-phreaking-und-moegliche-schutzmassnahmen/" TargetMode="External"/><Relationship Id="rId12" Type="http://schemas.openxmlformats.org/officeDocument/2006/relationships/hyperlink" Target="https://www.bsi.bund.de/DE/Themen/Unternehmen-und-Organisationen/Informationen-und-Empfehlungen/Kryptografie/Seitenkanalresistenz/seitenkanalresistenz_node.html" TargetMode="External"/><Relationship Id="rId17" Type="http://schemas.openxmlformats.org/officeDocument/2006/relationships/hyperlink" Target="https://en.wikipedia.org/wiki/Zeroisation" TargetMode="External"/><Relationship Id="rId2" Type="http://schemas.openxmlformats.org/officeDocument/2006/relationships/hyperlink" Target="https://de.wikipedia.org/wiki/Seitenkanalattacke" TargetMode="External"/><Relationship Id="rId16" Type="http://schemas.openxmlformats.org/officeDocument/2006/relationships/hyperlink" Target="https://en.wikipedia.org/wiki/Hardware_security_module" TargetMode="External"/><Relationship Id="rId20" Type="http://schemas.openxmlformats.org/officeDocument/2006/relationships/hyperlink" Target="https://www.simplethread.com/great-scott-timing-attack-dem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-secure.com/cold-boot-attacks/" TargetMode="External"/><Relationship Id="rId11" Type="http://schemas.openxmlformats.org/officeDocument/2006/relationships/hyperlink" Target="http://www.cs.tau.ac.il/~tromer/acoustic/" TargetMode="External"/><Relationship Id="rId5" Type="http://schemas.openxmlformats.org/officeDocument/2006/relationships/hyperlink" Target="https://de.wikipedia.org/wiki/Spectre_(Sicherheitsl%C3%BCcke)" TargetMode="External"/><Relationship Id="rId15" Type="http://schemas.openxmlformats.org/officeDocument/2006/relationships/hyperlink" Target="https://application.wiley-vch.de/HSM_for_Dummies_html/page_1.html" TargetMode="External"/><Relationship Id="rId10" Type="http://schemas.openxmlformats.org/officeDocument/2006/relationships/hyperlink" Target="https://www.heise.de/security/meldung/l-f-Hackerin-demonstiert-Van-Eck-Phreaking-trotz-HDMI-4123699.html" TargetMode="External"/><Relationship Id="rId19" Type="http://schemas.openxmlformats.org/officeDocument/2006/relationships/hyperlink" Target="https://store.newae.com/chipshouter-kit/" TargetMode="External"/><Relationship Id="rId4" Type="http://schemas.openxmlformats.org/officeDocument/2006/relationships/hyperlink" Target="https://circuitcellar.com/research-design-hub/electromagnetic-fault-injection/" TargetMode="External"/><Relationship Id="rId9" Type="http://schemas.openxmlformats.org/officeDocument/2006/relationships/hyperlink" Target="https://de.wikipedia.org/wiki/Van-Eck-Phreaking" TargetMode="External"/><Relationship Id="rId14" Type="http://schemas.openxmlformats.org/officeDocument/2006/relationships/hyperlink" Target="https://nvlpubs.nist.gov/nistpubs/FIPS/NIST.FIPS.140-2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Seitenkanalangriffe &amp;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HSM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838" y="4725144"/>
            <a:ext cx="8064000" cy="1440000"/>
          </a:xfrm>
        </p:spPr>
        <p:txBody>
          <a:bodyPr/>
          <a:lstStyle/>
          <a:p>
            <a:r>
              <a:rPr lang="de-DE" dirty="0"/>
              <a:t>Daniel Bachmann und Mick </a:t>
            </a:r>
            <a:r>
              <a:rPr lang="de-DE" dirty="0" err="1"/>
              <a:t>Dahlhaus</a:t>
            </a:r>
            <a:endParaRPr lang="de-DE" dirty="0"/>
          </a:p>
          <a:p>
            <a:r>
              <a:rPr lang="de-DE" dirty="0"/>
              <a:t>19.01.2022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21DD5-314D-A847-8EC9-C2CE3B377E97}"/>
              </a:ext>
            </a:extLst>
          </p:cNvPr>
          <p:cNvSpPr txBox="1"/>
          <p:nvPr/>
        </p:nvSpPr>
        <p:spPr>
          <a:xfrm>
            <a:off x="394640" y="2492896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Elektromagnetische Strahlung von Geräten kann noch nach 100 m Entfernung gemessen werden.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Besonders Angreifbar:</a:t>
            </a:r>
          </a:p>
          <a:p>
            <a:r>
              <a:rPr lang="de-DE" sz="1600" dirty="0"/>
              <a:t> </a:t>
            </a:r>
          </a:p>
          <a:p>
            <a:r>
              <a:rPr lang="de-DE" sz="1600" dirty="0"/>
              <a:t>- Ungeschützte Datenleitungen mit Videosignalen (HDMI, DVI etc.)</a:t>
            </a:r>
          </a:p>
          <a:p>
            <a:endParaRPr lang="de-DE" sz="1600" dirty="0"/>
          </a:p>
          <a:p>
            <a:r>
              <a:rPr lang="de-DE" sz="1600" dirty="0"/>
              <a:t>- Stromschwankungen auch Analysierbar in Kombination mittels SPA oder DPA</a:t>
            </a:r>
          </a:p>
          <a:p>
            <a:endParaRPr lang="de-DE" sz="1600" dirty="0"/>
          </a:p>
          <a:p>
            <a:r>
              <a:rPr lang="de-DE" sz="1600" dirty="0"/>
              <a:t>- Direkt unverschlüsselt am Endgerät mitlesen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Van-Eck-</a:t>
            </a:r>
            <a:r>
              <a:rPr lang="de-DE" dirty="0" err="1">
                <a:solidFill>
                  <a:srgbClr val="00B1AC"/>
                </a:solidFill>
              </a:rPr>
              <a:t>Phreaking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Van-Eck-</a:t>
            </a:r>
            <a:r>
              <a:rPr lang="de-DE" sz="3200" dirty="0" err="1">
                <a:solidFill>
                  <a:srgbClr val="00B1AC"/>
                </a:solidFill>
              </a:rPr>
              <a:t>Phreaking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818295-AFF3-0F42-B559-8A7BAE1A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3150094" cy="21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Shared</a:t>
            </a:r>
            <a:r>
              <a:rPr lang="de-DE" sz="3200" dirty="0">
                <a:solidFill>
                  <a:srgbClr val="00B1AC"/>
                </a:solidFill>
              </a:rPr>
              <a:t> Memory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B7985-5E9C-6144-8688-61A0906D4E87}"/>
              </a:ext>
            </a:extLst>
          </p:cNvPr>
          <p:cNvSpPr txBox="1"/>
          <p:nvPr/>
        </p:nvSpPr>
        <p:spPr>
          <a:xfrm>
            <a:off x="467544" y="234888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Prozesse teilen sich dieselben Speicherregister, Blöcke oder Cache.</a:t>
            </a:r>
          </a:p>
          <a:p>
            <a:endParaRPr lang="de-DE" dirty="0"/>
          </a:p>
          <a:p>
            <a:r>
              <a:rPr lang="de-DE" dirty="0"/>
              <a:t>Benutzer Speicher von einem Prozess kann also Rückschlüsse auf den anderen ermöglichen.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13EC-388F-6546-AE4E-1C6B3E110EEE}"/>
              </a:ext>
            </a:extLst>
          </p:cNvPr>
          <p:cNvSpPr txBox="1"/>
          <p:nvPr/>
        </p:nvSpPr>
        <p:spPr>
          <a:xfrm>
            <a:off x="539552" y="429309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Beispiel dafür ist: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8CDDA6-41C7-EE44-9D73-7DE67783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35871"/>
            <a:ext cx="1440160" cy="17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300A4-B3C3-2B4F-94AB-A5D7204C0413}"/>
              </a:ext>
            </a:extLst>
          </p:cNvPr>
          <p:cNvSpPr txBox="1"/>
          <p:nvPr/>
        </p:nvSpPr>
        <p:spPr>
          <a:xfrm>
            <a:off x="4932040" y="4365104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Sicherheitslücke aus 2018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Nutzt:</a:t>
            </a:r>
          </a:p>
          <a:p>
            <a:pPr lvl="1"/>
            <a:r>
              <a:rPr lang="de-DE" dirty="0"/>
              <a:t>spekulative Ausführung</a:t>
            </a:r>
          </a:p>
          <a:p>
            <a:pPr lvl="1"/>
            <a:r>
              <a:rPr lang="de-DE" dirty="0"/>
              <a:t>	          &amp;</a:t>
            </a:r>
          </a:p>
          <a:p>
            <a:pPr lvl="1"/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-order </a:t>
            </a:r>
            <a:r>
              <a:rPr lang="de-DE" dirty="0" err="1"/>
              <a:t>execution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9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064000" cy="504056"/>
          </a:xfrm>
        </p:spPr>
        <p:txBody>
          <a:bodyPr/>
          <a:lstStyle/>
          <a:p>
            <a:r>
              <a:rPr lang="de-DE" sz="3200" dirty="0" err="1">
                <a:solidFill>
                  <a:srgbClr val="00B1AC"/>
                </a:solidFill>
              </a:rPr>
              <a:t>Spectre</a:t>
            </a:r>
            <a:r>
              <a:rPr lang="de-DE" sz="3200" dirty="0">
                <a:solidFill>
                  <a:srgbClr val="00B1AC"/>
                </a:solidFill>
              </a:rPr>
              <a:t> als Beispiel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38CC-BB28-4B4C-8631-1D45CA0BF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600400" cy="3965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EA12C-9090-7F48-B742-FFEEAD96DD0C}"/>
              </a:ext>
            </a:extLst>
          </p:cNvPr>
          <p:cNvSpPr txBox="1"/>
          <p:nvPr/>
        </p:nvSpPr>
        <p:spPr>
          <a:xfrm>
            <a:off x="4450928" y="2132856"/>
            <a:ext cx="4248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1600" dirty="0"/>
              <a:t>Konditionierung des Prozessors.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wird hochgezählt.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erreicht unser Zielregister.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marL="342900" indent="-342900">
              <a:buAutoNum type="arabicParenR"/>
            </a:pPr>
            <a:r>
              <a:rPr lang="de-DE" sz="1600" dirty="0"/>
              <a:t>Prozessor lädt gutmütig Register 10 vor.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 err="1"/>
              <a:t>Securitycheck</a:t>
            </a:r>
            <a:r>
              <a:rPr lang="de-DE" sz="1600" dirty="0"/>
              <a:t> schlägt fehl.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endParaRPr lang="de-DE" sz="1600" dirty="0"/>
          </a:p>
          <a:p>
            <a:r>
              <a:rPr lang="de-DE" sz="1600" dirty="0"/>
              <a:t>Selbst wenn der Prozessor das Out-</a:t>
            </a:r>
            <a:r>
              <a:rPr lang="de-DE" sz="1600" dirty="0" err="1"/>
              <a:t>of</a:t>
            </a:r>
            <a:r>
              <a:rPr lang="de-DE" sz="1600" dirty="0"/>
              <a:t>-order Ergebnis verwirft bleibt aufgrund der Datenremanenz Information über das Zielregister vorhanden.</a:t>
            </a:r>
          </a:p>
        </p:txBody>
      </p:sp>
    </p:spTree>
    <p:extLst>
      <p:ext uri="{BB962C8B-B14F-4D97-AF65-F5344CB8AC3E}">
        <p14:creationId xmlns:p14="http://schemas.microsoft.com/office/powerpoint/2010/main" val="10649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Bug</a:t>
            </a:r>
            <a:r>
              <a:rPr lang="de-DE" dirty="0"/>
              <a:t>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Bug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31C22A3-AFBF-544C-95EE-D62DC40C6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84784"/>
            <a:ext cx="1583280" cy="1583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8BF94-E3FB-1645-BA29-3CC1B7F12EE3}"/>
              </a:ext>
            </a:extLst>
          </p:cNvPr>
          <p:cNvSpPr txBox="1"/>
          <p:nvPr/>
        </p:nvSpPr>
        <p:spPr>
          <a:xfrm>
            <a:off x="467544" y="2564904"/>
            <a:ext cx="82809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einzelne falsche Berechnung (siehe </a:t>
            </a:r>
            <a:r>
              <a:rPr lang="de-DE" dirty="0" err="1"/>
              <a:t>Kryptorätsel</a:t>
            </a:r>
            <a:r>
              <a:rPr lang="de-DE" dirty="0"/>
              <a:t>)</a:t>
            </a:r>
          </a:p>
          <a:p>
            <a:r>
              <a:rPr lang="de-DE" dirty="0"/>
              <a:t>kann den Schlüssel preisgeben.</a:t>
            </a:r>
          </a:p>
          <a:p>
            <a:endParaRPr lang="de-DE" dirty="0"/>
          </a:p>
          <a:p>
            <a:r>
              <a:rPr lang="de-DE" sz="1600" dirty="0"/>
              <a:t>Bug </a:t>
            </a:r>
            <a:r>
              <a:rPr lang="de-DE" sz="1600" dirty="0" err="1"/>
              <a:t>Attacks</a:t>
            </a:r>
            <a:r>
              <a:rPr lang="de-DE" sz="1600" dirty="0"/>
              <a:t> nutzen vorhandene Fehlimplementierungen von berechnenden Befehlen aus.</a:t>
            </a:r>
          </a:p>
          <a:p>
            <a:endParaRPr lang="de-DE" sz="1600" dirty="0"/>
          </a:p>
          <a:p>
            <a:r>
              <a:rPr lang="de-DE" sz="1600" dirty="0"/>
              <a:t>Divisionen und Multiplikationen als Ziel aufgrund deren </a:t>
            </a:r>
            <a:r>
              <a:rPr lang="de-DE" sz="1600" dirty="0" err="1"/>
              <a:t>optimierung</a:t>
            </a:r>
            <a:r>
              <a:rPr lang="de-DE" sz="1600" dirty="0"/>
              <a:t>.</a:t>
            </a:r>
          </a:p>
          <a:p>
            <a:endParaRPr lang="de-DE" sz="1600" dirty="0"/>
          </a:p>
          <a:p>
            <a:r>
              <a:rPr lang="de-DE" sz="1600" dirty="0"/>
              <a:t>Meist wird hierbei eine </a:t>
            </a:r>
            <a:r>
              <a:rPr lang="de-DE" sz="1600" dirty="0" err="1"/>
              <a:t>Choosen</a:t>
            </a:r>
            <a:r>
              <a:rPr lang="de-DE" sz="1600" dirty="0"/>
              <a:t> </a:t>
            </a:r>
            <a:r>
              <a:rPr lang="de-DE" sz="1600" dirty="0" err="1"/>
              <a:t>Cipher</a:t>
            </a:r>
            <a:r>
              <a:rPr lang="de-DE" sz="1600" dirty="0"/>
              <a:t> Text Attacke angewendet um den Bug auszunutzen.</a:t>
            </a:r>
          </a:p>
          <a:p>
            <a:endParaRPr lang="de-DE" dirty="0"/>
          </a:p>
          <a:p>
            <a:r>
              <a:rPr lang="de-DE" dirty="0"/>
              <a:t>Mehr Info: </a:t>
            </a:r>
          </a:p>
          <a:p>
            <a:r>
              <a:rPr lang="de-DE" sz="1400" dirty="0"/>
              <a:t>https://</a:t>
            </a:r>
            <a:r>
              <a:rPr lang="de-DE" sz="1400" dirty="0" err="1"/>
              <a:t>citeseerx.ist.psu.edu</a:t>
            </a:r>
            <a:r>
              <a:rPr lang="de-DE" sz="1400" dirty="0"/>
              <a:t>/</a:t>
            </a:r>
            <a:r>
              <a:rPr lang="de-DE" sz="1400" dirty="0" err="1"/>
              <a:t>viewdoc</a:t>
            </a:r>
            <a:r>
              <a:rPr lang="de-DE" sz="1400" dirty="0"/>
              <a:t>/</a:t>
            </a:r>
            <a:r>
              <a:rPr lang="de-DE" sz="1400" dirty="0" err="1"/>
              <a:t>download?doi</a:t>
            </a:r>
            <a:r>
              <a:rPr lang="de-DE" sz="1400" dirty="0"/>
              <a:t>=10.1.1.192.5629&amp;rep=rep1&amp;type=</a:t>
            </a:r>
            <a:r>
              <a:rPr lang="de-DE" sz="1400" dirty="0" err="1"/>
              <a:t>pdf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2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versteht man unter einem aktiven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aktiver Angriff:</a:t>
            </a:r>
          </a:p>
          <a:p>
            <a:endParaRPr lang="de-DE" sz="2400" dirty="0"/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Verfahrens.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das Gerät beschädigen.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Benutzt (meist) zusätzliche Werkzeuge.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D</a:t>
            </a:r>
            <a:r>
              <a:rPr lang="de-DE" dirty="0"/>
              <a:t>ifferential </a:t>
            </a:r>
            <a:r>
              <a:rPr lang="de-DE" b="1" dirty="0">
                <a:solidFill>
                  <a:srgbClr val="00B1AC"/>
                </a:solidFill>
              </a:rPr>
              <a:t>F</a:t>
            </a:r>
            <a:r>
              <a:rPr lang="de-DE" dirty="0"/>
              <a:t>ault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9937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DFA?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12A78-E0E3-DD42-B330-BF6819D8AC1F}"/>
              </a:ext>
            </a:extLst>
          </p:cNvPr>
          <p:cNvSpPr txBox="1"/>
          <p:nvPr/>
        </p:nvSpPr>
        <p:spPr>
          <a:xfrm>
            <a:off x="246639" y="206084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provoziert man Fehlverhalten von außen.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r>
              <a:rPr lang="de-DE" sz="1600" dirty="0"/>
              <a:t>Es werden dann 2 </a:t>
            </a:r>
            <a:r>
              <a:rPr lang="de-DE" sz="1600" dirty="0" err="1"/>
              <a:t>Ciphertexte</a:t>
            </a:r>
            <a:r>
              <a:rPr lang="de-DE" sz="1600" dirty="0"/>
              <a:t> (mit </a:t>
            </a:r>
            <a:r>
              <a:rPr lang="de-DE" sz="1600" dirty="0" err="1"/>
              <a:t>selbem</a:t>
            </a:r>
            <a:r>
              <a:rPr lang="de-DE" sz="1600" dirty="0"/>
              <a:t> </a:t>
            </a:r>
            <a:r>
              <a:rPr lang="de-DE" sz="1600" dirty="0" err="1"/>
              <a:t>Cleartext</a:t>
            </a:r>
            <a:r>
              <a:rPr lang="de-DE" sz="1600" dirty="0"/>
              <a:t>) generiert.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A = Mit normalem Ablauf des Verfahrens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B = Mit gestörtem Ablauf des Verfahrens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94C4A-9A10-274D-BFF1-73349B6F2ECB}"/>
              </a:ext>
            </a:extLst>
          </p:cNvPr>
          <p:cNvSpPr txBox="1"/>
          <p:nvPr/>
        </p:nvSpPr>
        <p:spPr>
          <a:xfrm>
            <a:off x="6438244" y="3004193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Vergleich von A und B ermöglicht Rückschlüsse auf den verwendeten Schlüssel.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25305-4A43-AA42-ADDC-2B424E17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0" y="2780928"/>
            <a:ext cx="5829784" cy="2175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7DE8E3-2199-B545-AD59-DE422B3AF8D1}"/>
              </a:ext>
            </a:extLst>
          </p:cNvPr>
          <p:cNvSpPr/>
          <p:nvPr/>
        </p:nvSpPr>
        <p:spPr>
          <a:xfrm>
            <a:off x="3998800" y="3689937"/>
            <a:ext cx="2304256" cy="15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b="1" dirty="0" err="1">
                <a:solidFill>
                  <a:srgbClr val="00B1AC"/>
                </a:solidFill>
              </a:rPr>
              <a:t>E</a:t>
            </a:r>
            <a:r>
              <a:rPr lang="de-DE" dirty="0" err="1"/>
              <a:t>lectro</a:t>
            </a:r>
            <a:r>
              <a:rPr lang="de-DE" b="1" dirty="0" err="1">
                <a:solidFill>
                  <a:srgbClr val="00B1AC"/>
                </a:solidFill>
              </a:rPr>
              <a:t>m</a:t>
            </a:r>
            <a:r>
              <a:rPr lang="de-DE" dirty="0" err="1"/>
              <a:t>agnetic</a:t>
            </a:r>
            <a:r>
              <a:rPr lang="de-DE" dirty="0"/>
              <a:t> </a:t>
            </a:r>
            <a:r>
              <a:rPr lang="de-DE" b="1" dirty="0">
                <a:solidFill>
                  <a:srgbClr val="00B1AC"/>
                </a:solidFill>
              </a:rPr>
              <a:t>F</a:t>
            </a:r>
            <a:r>
              <a:rPr lang="de-DE" dirty="0"/>
              <a:t>ault </a:t>
            </a:r>
            <a:r>
              <a:rPr lang="de-DE" b="1" dirty="0" err="1">
                <a:solidFill>
                  <a:srgbClr val="00B1AC"/>
                </a:solidFill>
              </a:rPr>
              <a:t>I</a:t>
            </a:r>
            <a:r>
              <a:rPr lang="de-DE" dirty="0" err="1"/>
              <a:t>njection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EMFI?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2B6D4-5B4C-7F45-A63F-323FC4BD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90218"/>
            <a:ext cx="2590800" cy="184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FAA42E-756D-144A-B5D3-9B93DB7E6362}"/>
              </a:ext>
            </a:extLst>
          </p:cNvPr>
          <p:cNvSpPr txBox="1"/>
          <p:nvPr/>
        </p:nvSpPr>
        <p:spPr>
          <a:xfrm>
            <a:off x="426679" y="47878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ein starker Elektromagnetischer Impuls verwendet.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833FF-FE29-E64A-849C-B84F875751BA}"/>
              </a:ext>
            </a:extLst>
          </p:cNvPr>
          <p:cNvSpPr txBox="1"/>
          <p:nvPr/>
        </p:nvSpPr>
        <p:spPr>
          <a:xfrm>
            <a:off x="426679" y="515719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  <a:p>
            <a:r>
              <a:rPr lang="de-DE" dirty="0"/>
              <a:t>	- </a:t>
            </a:r>
            <a:r>
              <a:rPr lang="de-DE" dirty="0" err="1"/>
              <a:t>Bitflips</a:t>
            </a:r>
            <a:r>
              <a:rPr lang="de-DE" dirty="0"/>
              <a:t> in Registern</a:t>
            </a:r>
          </a:p>
          <a:p>
            <a:r>
              <a:rPr lang="de-DE" dirty="0"/>
              <a:t>	- Überspringen von Befehlen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83A4D3-264A-B843-B41D-BEDBC7C0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90496"/>
            <a:ext cx="3528392" cy="18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6CA44D-E938-7244-AAB4-8A6FCC87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126653"/>
            <a:ext cx="2529458" cy="4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Cold</a:t>
            </a:r>
            <a:r>
              <a:rPr lang="de-DE" dirty="0">
                <a:solidFill>
                  <a:srgbClr val="00B1AC"/>
                </a:solidFill>
              </a:rPr>
              <a:t>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Cold</a:t>
            </a:r>
            <a:r>
              <a:rPr lang="de-DE" sz="3200" dirty="0">
                <a:solidFill>
                  <a:srgbClr val="00B1AC"/>
                </a:solidFill>
              </a:rPr>
              <a:t> Boot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29320-B440-8845-8A28-4CF795600CE3}"/>
              </a:ext>
            </a:extLst>
          </p:cNvPr>
          <p:cNvSpPr txBox="1"/>
          <p:nvPr/>
        </p:nvSpPr>
        <p:spPr>
          <a:xfrm>
            <a:off x="467544" y="255183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die Datenremanenz ausgenutzt.</a:t>
            </a:r>
          </a:p>
          <a:p>
            <a:endParaRPr lang="de-DE" dirty="0"/>
          </a:p>
          <a:p>
            <a:r>
              <a:rPr lang="de-DE" dirty="0"/>
              <a:t>Kühlung verstärkt diesen Effekt.</a:t>
            </a:r>
          </a:p>
          <a:p>
            <a:endParaRPr lang="de-DE" dirty="0"/>
          </a:p>
          <a:p>
            <a:r>
              <a:rPr lang="de-DE" dirty="0"/>
              <a:t>Die Speicher können dann ausgebaut und die Daten ausgelesen oder analysiert werden. </a:t>
            </a:r>
          </a:p>
          <a:p>
            <a:endParaRPr lang="de-DE" dirty="0"/>
          </a:p>
          <a:p>
            <a:r>
              <a:rPr lang="de-DE" dirty="0"/>
              <a:t>Mit diesen Daten sind Rückschlüsse auf den Schlüssel möglich.</a:t>
            </a:r>
          </a:p>
        </p:txBody>
      </p:sp>
    </p:spTree>
    <p:extLst>
      <p:ext uri="{BB962C8B-B14F-4D97-AF65-F5344CB8AC3E}">
        <p14:creationId xmlns:p14="http://schemas.microsoft.com/office/powerpoint/2010/main" val="9575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C8CC-0A52-254C-B281-1B6D70C1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70E2D-CB5F-5C48-964B-EB7525DC4C57}"/>
              </a:ext>
            </a:extLst>
          </p:cNvPr>
          <p:cNvSpPr txBox="1"/>
          <p:nvPr/>
        </p:nvSpPr>
        <p:spPr>
          <a:xfrm>
            <a:off x="288000" y="1268760"/>
            <a:ext cx="806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Wissen:</a:t>
            </a:r>
            <a:endParaRPr lang="en-GB" sz="1200" dirty="0">
              <a:hlinkClick r:id="rId2"/>
            </a:endParaRPr>
          </a:p>
          <a:p>
            <a:r>
              <a:rPr lang="en-GB" sz="1200" dirty="0">
                <a:hlinkClick r:id="rId2"/>
              </a:rPr>
              <a:t>https://de.wikipedia.org/wiki/Seitenkanalattacke</a:t>
            </a:r>
            <a:endParaRPr lang="en-GB" sz="1200" dirty="0"/>
          </a:p>
          <a:p>
            <a:r>
              <a:rPr lang="en-GB" sz="1200" dirty="0">
                <a:hlinkClick r:id="rId3"/>
              </a:rPr>
              <a:t>https://github.com/phonchi/awesome-side-channel-attack#side-channel-attack</a:t>
            </a:r>
            <a:br>
              <a:rPr lang="en-GB" sz="1200" dirty="0"/>
            </a:br>
            <a:r>
              <a:rPr lang="en-GB" sz="1200" dirty="0">
                <a:hlinkClick r:id="rId4"/>
              </a:rPr>
              <a:t>https://circuitcellar.com/research-design-hub/electromagnetic-fault-injection/</a:t>
            </a:r>
            <a:br>
              <a:rPr lang="en-GB" sz="1200" dirty="0"/>
            </a:br>
            <a:r>
              <a:rPr lang="en-GB" sz="1200" dirty="0">
                <a:hlinkClick r:id="rId5"/>
              </a:rPr>
              <a:t>https://de.wikipedia.org/wiki/Spectre_(Sicherheitsl%C3%BCcke)</a:t>
            </a:r>
            <a:br>
              <a:rPr lang="en-GB" sz="1200" dirty="0"/>
            </a:br>
            <a:r>
              <a:rPr lang="en-GB" sz="1200" dirty="0">
                <a:hlinkClick r:id="rId6"/>
              </a:rPr>
              <a:t>https://blog.f-secure.com/cold-boot-attacks/</a:t>
            </a:r>
            <a:endParaRPr lang="en-GB" sz="1200" dirty="0"/>
          </a:p>
          <a:p>
            <a:r>
              <a:rPr lang="en-GB" sz="1200" dirty="0">
                <a:hlinkClick r:id="rId7"/>
              </a:rPr>
              <a:t>https://www.nsideattacklogic.de/van-eck-phreaking-und-moegliche-schutzmassnahmen/</a:t>
            </a:r>
            <a:br>
              <a:rPr lang="en-GB" sz="1200" dirty="0"/>
            </a:br>
            <a:r>
              <a:rPr lang="en-GB" sz="1200" dirty="0">
                <a:hlinkClick r:id="rId8"/>
              </a:rPr>
              <a:t>https://de.wikipedia.org/wiki/Kaltstartattacke</a:t>
            </a:r>
            <a:br>
              <a:rPr lang="en-GB" sz="1200" dirty="0"/>
            </a:br>
            <a:r>
              <a:rPr lang="en-GB" sz="1200" dirty="0">
                <a:hlinkClick r:id="rId9"/>
              </a:rPr>
              <a:t>https://de.wikipedia.org/wiki/Van-Eck-Phreaking</a:t>
            </a:r>
            <a:br>
              <a:rPr lang="en-GB" sz="1200" dirty="0"/>
            </a:br>
            <a:r>
              <a:rPr lang="en-GB" sz="1200" dirty="0">
                <a:hlinkClick r:id="rId10"/>
              </a:rPr>
              <a:t>https://www.heise.de/security/meldung/l-f-Hackerin-demonstiert-Van-Eck-Phreaking-trotz-HDMI-4123699.html</a:t>
            </a:r>
            <a:br>
              <a:rPr lang="en-GB" sz="1200" dirty="0"/>
            </a:br>
            <a:r>
              <a:rPr lang="en-GB" sz="1200" dirty="0">
                <a:hlinkClick r:id="rId11"/>
              </a:rPr>
              <a:t>http://www.cs.tau.ac.il/~tromer/acoustic/</a:t>
            </a:r>
            <a:br>
              <a:rPr lang="en-GB" sz="1200" dirty="0"/>
            </a:br>
            <a:r>
              <a:rPr lang="en-GB" sz="1200" dirty="0">
                <a:hlinkClick r:id="rId12"/>
              </a:rPr>
              <a:t>https://www.bsi.bund.de/DE/Themen/Unternehmen-und-Organisationen/Informationen-und-Empfehlungen/Kryptografie/Seitenkanalresistenz/seitenkanalresistenz_node.html</a:t>
            </a:r>
            <a:br>
              <a:rPr lang="en-GB" sz="1200" dirty="0"/>
            </a:br>
            <a:r>
              <a:rPr lang="en-GB" sz="1200" dirty="0">
                <a:hlinkClick r:id="rId13"/>
              </a:rPr>
              <a:t>https://www.security-insider.de/was-ist-ein-hardware-sicherheitsmodul-hsm-a-727090/</a:t>
            </a:r>
            <a:br>
              <a:rPr lang="en-GB" sz="1200" dirty="0"/>
            </a:br>
            <a:r>
              <a:rPr lang="en-GB" sz="1200" dirty="0">
                <a:hlinkClick r:id="rId14"/>
              </a:rPr>
              <a:t>https://nvlpubs.nist.gov/nistpubs/FIPS/NIST.FIPS.140-2.pdf</a:t>
            </a:r>
            <a:br>
              <a:rPr lang="en-GB" sz="1200" dirty="0"/>
            </a:br>
            <a:r>
              <a:rPr lang="en-GB" sz="1200" dirty="0">
                <a:hlinkClick r:id="rId15"/>
              </a:rPr>
              <a:t>https://application.wiley-vch.de/HSM_for_Dummies_html/page_1.html</a:t>
            </a:r>
            <a:br>
              <a:rPr lang="en-GB" sz="1200" dirty="0"/>
            </a:br>
            <a:r>
              <a:rPr lang="en-GB" sz="1200" dirty="0">
                <a:hlinkClick r:id="rId16"/>
              </a:rPr>
              <a:t>https://en.wikipedia.org/wiki/Hardware_security_module</a:t>
            </a:r>
            <a:br>
              <a:rPr lang="en-GB" sz="1200" dirty="0"/>
            </a:br>
            <a:r>
              <a:rPr lang="en-GB" sz="1200" dirty="0">
                <a:hlinkClick r:id="rId17"/>
              </a:rPr>
              <a:t>https://en.wikipedia.org/wiki/Zeroisation</a:t>
            </a:r>
            <a:endParaRPr lang="en-GB" sz="1200" dirty="0"/>
          </a:p>
          <a:p>
            <a:r>
              <a:rPr lang="en-GB" sz="1200" dirty="0">
                <a:hlinkClick r:id="rId18"/>
              </a:rPr>
              <a:t>https://ras51.informatik.uni-stuttgart.de/cosade19/cosade15/presentations/session6_b.pdf</a:t>
            </a:r>
            <a:endParaRPr lang="en-GB" sz="1200" dirty="0"/>
          </a:p>
          <a:p>
            <a:r>
              <a:rPr lang="en-GB" sz="1200" dirty="0">
                <a:hlinkClick r:id="rId19"/>
              </a:rPr>
              <a:t>https://store.newae.com/chipshouter-kit/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Comic und </a:t>
            </a:r>
            <a:r>
              <a:rPr lang="en-GB" sz="1200" dirty="0" err="1"/>
              <a:t>Grafiken</a:t>
            </a:r>
            <a:r>
              <a:rPr lang="en-GB" sz="1200" dirty="0"/>
              <a:t>:</a:t>
            </a:r>
          </a:p>
          <a:p>
            <a:r>
              <a:rPr lang="en-GB" sz="1200" dirty="0">
                <a:hlinkClick r:id="rId20"/>
              </a:rPr>
              <a:t>https://www.simplethread.com/great-scott-timing-attack-demo/</a:t>
            </a:r>
            <a:endParaRPr lang="en-GB" sz="1200" dirty="0"/>
          </a:p>
          <a:p>
            <a:r>
              <a:rPr lang="en-GB" sz="1200" dirty="0">
                <a:hlinkClick r:id="rId21"/>
              </a:rPr>
              <a:t>https://anysilicon.com/side-channel-attacks-differential-power-analysis-dpa-simple-power-analysis-spa-works/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188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5229200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Informatik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Daniel Bachmann &amp; Mick </a:t>
            </a:r>
            <a:r>
              <a:rPr lang="de-DE" altLang="de-DE" dirty="0" err="1"/>
              <a:t>Dahlhaus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latin typeface="Verdana" pitchFamily="34" charset="0"/>
              </a:rPr>
              <a:t>© FH AACHEN </a:t>
            </a:r>
            <a:r>
              <a:rPr lang="de-DE" altLang="de-DE" dirty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806728" y="1996480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Daniel Bachmann Teil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Seitenkanalangriffe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064000" cy="4938982"/>
          </a:xfrm>
        </p:spPr>
        <p:txBody>
          <a:bodyPr/>
          <a:lstStyle/>
          <a:p>
            <a:r>
              <a:rPr lang="de-DE" sz="4000" dirty="0">
                <a:solidFill>
                  <a:srgbClr val="00B1AC"/>
                </a:solidFill>
              </a:rPr>
              <a:t>Was sind Seitenkanalangriffe ?</a:t>
            </a:r>
          </a:p>
          <a:p>
            <a:endParaRPr lang="de-DE" dirty="0"/>
          </a:p>
          <a:p>
            <a:r>
              <a:rPr lang="de-DE" sz="2400" dirty="0"/>
              <a:t>Ein Werkzeug der </a:t>
            </a:r>
            <a:r>
              <a:rPr lang="de-DE" sz="2400" dirty="0" err="1"/>
              <a:t>Kryptanalyse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/>
              <a:t>Ein Angriff der nicht auf das Kryptographische Verfahren selbst abzielt, sondern auf dessen Physische 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versteht man unter einem passiven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passiver Angriff:</a:t>
            </a:r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 nicht.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Kombiniert (meist) Informationen aus Analyse und Ablauf.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gut zum abhören genutzt werden.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S</a:t>
            </a:r>
            <a:r>
              <a:rPr lang="de-DE" dirty="0"/>
              <a:t>imple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SPA 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C55DFA6-AEFF-9348-A855-7F173F58F5EB}"/>
              </a:ext>
            </a:extLst>
          </p:cNvPr>
          <p:cNvSpPr txBox="1">
            <a:spLocks/>
          </p:cNvSpPr>
          <p:nvPr/>
        </p:nvSpPr>
        <p:spPr bwMode="auto">
          <a:xfrm>
            <a:off x="467544" y="2589971"/>
            <a:ext cx="8064000" cy="19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4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tx2"/>
                </a:solidFill>
              </a:rPr>
              <a:t>Analyse des Energieverbrauchs während der Ausführung.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Beispiel an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r>
              <a:rPr lang="de-DE" sz="2000" dirty="0">
                <a:solidFill>
                  <a:schemeClr val="tx2"/>
                </a:solidFill>
              </a:rPr>
              <a:t> bei RSA: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en-GB" sz="1800" b="1" i="1" dirty="0"/>
              <a:t>Message </a:t>
            </a:r>
            <a:r>
              <a:rPr lang="en-GB" sz="1800" b="1" dirty="0"/>
              <a:t>= ( </a:t>
            </a:r>
            <a:r>
              <a:rPr lang="en-GB" sz="1800" b="1" i="1" dirty="0" err="1"/>
              <a:t>Cipher^d</a:t>
            </a:r>
            <a:r>
              <a:rPr lang="en-GB" sz="1800" b="1" i="1" dirty="0"/>
              <a:t> ) </a:t>
            </a:r>
            <a:r>
              <a:rPr lang="en-GB" sz="1800" b="1" dirty="0" err="1"/>
              <a:t>mod</a:t>
            </a:r>
            <a:r>
              <a:rPr lang="en-GB" sz="1800" b="1" i="1" dirty="0" err="1"/>
              <a:t>N</a:t>
            </a:r>
            <a:endParaRPr lang="en-GB" sz="1800" b="1" i="1" dirty="0"/>
          </a:p>
          <a:p>
            <a:r>
              <a:rPr lang="en-GB" sz="1800" b="1" i="1" dirty="0">
                <a:solidFill>
                  <a:schemeClr val="tx2"/>
                </a:solidFill>
              </a:rPr>
              <a:t>d = secret key</a:t>
            </a:r>
            <a:endParaRPr lang="de-DE" sz="1800" b="1" dirty="0">
              <a:solidFill>
                <a:schemeClr val="tx2"/>
              </a:solidFill>
            </a:endParaRP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Exponent </a:t>
            </a:r>
            <a:r>
              <a:rPr lang="de-DE" sz="2000" b="1" i="1" dirty="0">
                <a:solidFill>
                  <a:schemeClr val="tx2"/>
                </a:solidFill>
              </a:rPr>
              <a:t>d</a:t>
            </a:r>
            <a:r>
              <a:rPr lang="de-DE" sz="2000" dirty="0">
                <a:solidFill>
                  <a:schemeClr val="tx2"/>
                </a:solidFill>
              </a:rPr>
              <a:t> wird als Binärzahl interpretiert.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1 =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0 = Square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 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S</a:t>
            </a:r>
            <a:r>
              <a:rPr lang="de-DE" dirty="0"/>
              <a:t>imple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3501E0-63C4-1F42-B09C-45368119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9" y="1844824"/>
            <a:ext cx="6696744" cy="17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8B464E-B64D-DA48-BD8B-14B545F033E3}"/>
              </a:ext>
            </a:extLst>
          </p:cNvPr>
          <p:cNvSpPr/>
          <p:nvPr/>
        </p:nvSpPr>
        <p:spPr>
          <a:xfrm>
            <a:off x="1003259" y="1700808"/>
            <a:ext cx="658438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898AD-887F-CD4D-B6D7-72045DE0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12444"/>
            <a:ext cx="6616046" cy="20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520A5-94D6-2D4C-ADED-92BFBEB8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53293"/>
            <a:ext cx="288032" cy="122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F4416-5CCC-F340-87F5-83A3CA38A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189" y="3989534"/>
            <a:ext cx="288032" cy="17543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E9D38-54EC-1946-AA2D-9884B7D87765}"/>
              </a:ext>
            </a:extLst>
          </p:cNvPr>
          <p:cNvCxnSpPr>
            <a:cxnSpLocks/>
          </p:cNvCxnSpPr>
          <p:nvPr/>
        </p:nvCxnSpPr>
        <p:spPr>
          <a:xfrm>
            <a:off x="1043608" y="3933056"/>
            <a:ext cx="468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F8749-047F-364A-B4B5-CE517F276942}"/>
              </a:ext>
            </a:extLst>
          </p:cNvPr>
          <p:cNvCxnSpPr>
            <a:cxnSpLocks/>
          </p:cNvCxnSpPr>
          <p:nvPr/>
        </p:nvCxnSpPr>
        <p:spPr>
          <a:xfrm>
            <a:off x="1043608" y="4365104"/>
            <a:ext cx="468052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4B29A31-0B50-4B43-83ED-EBECC69B3E3C}"/>
              </a:ext>
            </a:extLst>
          </p:cNvPr>
          <p:cNvSpPr/>
          <p:nvPr/>
        </p:nvSpPr>
        <p:spPr>
          <a:xfrm>
            <a:off x="5868144" y="4002213"/>
            <a:ext cx="72008" cy="2881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47C31-7231-0145-8216-3E77185D36E2}"/>
              </a:ext>
            </a:extLst>
          </p:cNvPr>
          <p:cNvSpPr txBox="1"/>
          <p:nvPr/>
        </p:nvSpPr>
        <p:spPr>
          <a:xfrm>
            <a:off x="6012160" y="3823103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 im </a:t>
            </a:r>
            <a:r>
              <a:rPr lang="de-DE" dirty="0" err="1"/>
              <a:t>Powerpeek</a:t>
            </a:r>
            <a:r>
              <a:rPr lang="de-DE" dirty="0"/>
              <a:t> kann eindeutig zeigen welche Operation zu welchem Zeitpunkt ausgeführt wurde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BF543-D7A9-6649-AA0A-BCCE6F40F9C9}"/>
              </a:ext>
            </a:extLst>
          </p:cNvPr>
          <p:cNvSpPr txBox="1"/>
          <p:nvPr/>
        </p:nvSpPr>
        <p:spPr>
          <a:xfrm>
            <a:off x="3059832" y="543250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Multiply</a:t>
            </a:r>
            <a:r>
              <a:rPr lang="de-DE" dirty="0"/>
              <a:t> Operation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153C7-AEBE-1B46-8954-954B865F8DFF}"/>
              </a:ext>
            </a:extLst>
          </p:cNvPr>
          <p:cNvSpPr txBox="1"/>
          <p:nvPr/>
        </p:nvSpPr>
        <p:spPr>
          <a:xfrm>
            <a:off x="893763" y="542069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Square Operation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4BC81-6E6B-2546-83EF-8918219F0483}"/>
              </a:ext>
            </a:extLst>
          </p:cNvPr>
          <p:cNvSpPr/>
          <p:nvPr/>
        </p:nvSpPr>
        <p:spPr>
          <a:xfrm>
            <a:off x="827584" y="2276872"/>
            <a:ext cx="36004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D</a:t>
            </a:r>
            <a:r>
              <a:rPr lang="de-DE" dirty="0"/>
              <a:t>ifferential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DPA?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47C9-A943-9044-9792-188EC9EAD2D0}"/>
              </a:ext>
            </a:extLst>
          </p:cNvPr>
          <p:cNvSpPr txBox="1"/>
          <p:nvPr/>
        </p:nvSpPr>
        <p:spPr>
          <a:xfrm>
            <a:off x="466648" y="2492896"/>
            <a:ext cx="80648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Ähnlich der SPA in der Vorgehensweise aber:</a:t>
            </a:r>
          </a:p>
          <a:p>
            <a:endParaRPr lang="de-DE" sz="2000" dirty="0"/>
          </a:p>
          <a:p>
            <a:endParaRPr lang="de-DE" dirty="0"/>
          </a:p>
          <a:p>
            <a:r>
              <a:rPr lang="de-DE" dirty="0"/>
              <a:t>- Mehr Schritte des Verfahrens.</a:t>
            </a:r>
          </a:p>
          <a:p>
            <a:endParaRPr lang="de-DE" dirty="0"/>
          </a:p>
          <a:p>
            <a:r>
              <a:rPr lang="de-DE" dirty="0"/>
              <a:t>- Analyse des Energieverbrauchs wird als Datensatz interpretiert.</a:t>
            </a:r>
          </a:p>
          <a:p>
            <a:endParaRPr lang="de-DE" dirty="0"/>
          </a:p>
          <a:p>
            <a:r>
              <a:rPr lang="de-DE" dirty="0"/>
              <a:t>- Ermöglicht Fehlerkorrektur &amp; Signalverarbeitung.</a:t>
            </a:r>
          </a:p>
          <a:p>
            <a:endParaRPr lang="de-DE" dirty="0"/>
          </a:p>
          <a:p>
            <a:r>
              <a:rPr lang="de-DE" dirty="0"/>
              <a:t>- Ist „robuster“ im Bezug auf die zu verarbeiteten Daten.</a:t>
            </a:r>
          </a:p>
        </p:txBody>
      </p:sp>
    </p:spTree>
    <p:extLst>
      <p:ext uri="{BB962C8B-B14F-4D97-AF65-F5344CB8AC3E}">
        <p14:creationId xmlns:p14="http://schemas.microsoft.com/office/powerpoint/2010/main" val="21492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Sound Analysis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Sound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31E49-0114-6D47-B2DC-BF69D6028B73}"/>
              </a:ext>
            </a:extLst>
          </p:cNvPr>
          <p:cNvSpPr txBox="1"/>
          <p:nvPr/>
        </p:nvSpPr>
        <p:spPr>
          <a:xfrm>
            <a:off x="466648" y="2492896"/>
            <a:ext cx="8281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Wird in Kombination eine SPA oder DPA genutzt.</a:t>
            </a:r>
          </a:p>
          <a:p>
            <a:r>
              <a:rPr lang="de-DE" sz="2000" dirty="0"/>
              <a:t>Die Quelle der Information ist hier aber:</a:t>
            </a:r>
          </a:p>
          <a:p>
            <a:endParaRPr lang="de-DE" sz="2000" dirty="0"/>
          </a:p>
          <a:p>
            <a:endParaRPr lang="de-DE" dirty="0"/>
          </a:p>
          <a:p>
            <a:r>
              <a:rPr lang="de-DE" dirty="0"/>
              <a:t>- Spulenfiepen einzelner Komponenten.</a:t>
            </a:r>
          </a:p>
          <a:p>
            <a:endParaRPr lang="de-DE" dirty="0"/>
          </a:p>
          <a:p>
            <a:r>
              <a:rPr lang="de-DE" dirty="0"/>
              <a:t>- Vibration von Bauelementen.</a:t>
            </a:r>
          </a:p>
          <a:p>
            <a:endParaRPr lang="de-DE" dirty="0"/>
          </a:p>
          <a:p>
            <a:r>
              <a:rPr lang="de-DE" dirty="0"/>
              <a:t>Aber auch triviale Quellen wie Druckergeräusche oder ähnliches sind möglich.</a:t>
            </a:r>
          </a:p>
        </p:txBody>
      </p:sp>
    </p:spTree>
    <p:extLst>
      <p:ext uri="{BB962C8B-B14F-4D97-AF65-F5344CB8AC3E}">
        <p14:creationId xmlns:p14="http://schemas.microsoft.com/office/powerpoint/2010/main" val="15970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Timing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752F-BA3E-5645-873F-3435069F20D6}"/>
              </a:ext>
            </a:extLst>
          </p:cNvPr>
          <p:cNvSpPr txBox="1"/>
          <p:nvPr/>
        </p:nvSpPr>
        <p:spPr>
          <a:xfrm>
            <a:off x="433760" y="5469063"/>
            <a:ext cx="828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Unterschiedliche Operationen brauchen unterschiedliche Mengen an Zeit.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C0302-2824-C04A-A029-61876C4E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" y="2836053"/>
            <a:ext cx="2063750" cy="215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7D148-3D33-6948-8413-326114C2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61" y="2836053"/>
            <a:ext cx="2400300" cy="216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4E97F-1455-F342-B318-A359C7D0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28" y="2836053"/>
            <a:ext cx="2063750" cy="2171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9E30F3-32C3-904C-8F75-EEB0E4C6125F}"/>
              </a:ext>
            </a:extLst>
          </p:cNvPr>
          <p:cNvCxnSpPr>
            <a:cxnSpLocks/>
          </p:cNvCxnSpPr>
          <p:nvPr/>
        </p:nvCxnSpPr>
        <p:spPr>
          <a:xfrm>
            <a:off x="510456" y="2836053"/>
            <a:ext cx="206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838BB-4F43-264F-A9F0-854C9456042D}"/>
              </a:ext>
            </a:extLst>
          </p:cNvPr>
          <p:cNvSpPr/>
          <p:nvPr/>
        </p:nvSpPr>
        <p:spPr>
          <a:xfrm>
            <a:off x="7559972" y="3105044"/>
            <a:ext cx="288032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FD6948-55B5-E842-8AE7-9E38E405A44C}"/>
              </a:ext>
            </a:extLst>
          </p:cNvPr>
          <p:cNvCxnSpPr/>
          <p:nvPr/>
        </p:nvCxnSpPr>
        <p:spPr>
          <a:xfrm flipH="1">
            <a:off x="7848004" y="2556772"/>
            <a:ext cx="400518" cy="5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295</TotalTime>
  <Words>1131</Words>
  <Application>Microsoft Macintosh PowerPoint</Application>
  <PresentationFormat>On-screen Show (4:3)</PresentationFormat>
  <Paragraphs>220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Verdana</vt:lpstr>
      <vt:lpstr>Vorlage_Powerpoint_2010</vt:lpstr>
      <vt:lpstr>Seitenkanalangriffe &amp; HSM  </vt:lpstr>
      <vt:lpstr>Inhaltsverzeichnis</vt:lpstr>
      <vt:lpstr>Seitenkanalangriffe</vt:lpstr>
      <vt:lpstr>Passive Angriffe</vt:lpstr>
      <vt:lpstr>Passive Angriffe Simple Power Analysis</vt:lpstr>
      <vt:lpstr>Passive Angriffe Simple Power Analysis</vt:lpstr>
      <vt:lpstr>Passive Angriffe Differential Power Analysis</vt:lpstr>
      <vt:lpstr>Passive Angriffe Sound Analysis</vt:lpstr>
      <vt:lpstr>Passive Angriffe Timing Attack</vt:lpstr>
      <vt:lpstr>Passive Angriffe Van-Eck-Phreaking</vt:lpstr>
      <vt:lpstr>Passive Angriffe Shared Memory Attack</vt:lpstr>
      <vt:lpstr>Passive Angriffe Shared Memory Attack</vt:lpstr>
      <vt:lpstr>Passive Angriffe Bug Attack</vt:lpstr>
      <vt:lpstr>Aktive Angriffe</vt:lpstr>
      <vt:lpstr>Aktive Angriffe Differential Fault Analysis</vt:lpstr>
      <vt:lpstr>Aktive Angriffe Electromagnetic Fault Injection</vt:lpstr>
      <vt:lpstr>Aktive Angriffe Cold Boot Attack</vt:lpstr>
      <vt:lpstr>Quellen</vt:lpstr>
      <vt:lpstr>FH Aachen  Fachbereich Informatik  Daniel Bachmann &amp; Mick Dahlhaus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Seitenkanalangriffe &amp; HSM  </dc:title>
  <dc:creator>Mick dahlhaus</dc:creator>
  <cp:lastModifiedBy>Mick dahlhaus</cp:lastModifiedBy>
  <cp:revision>8</cp:revision>
  <dcterms:created xsi:type="dcterms:W3CDTF">2022-01-12T11:40:56Z</dcterms:created>
  <dcterms:modified xsi:type="dcterms:W3CDTF">2022-01-13T15:53:15Z</dcterms:modified>
</cp:coreProperties>
</file>