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8"/>
  </p:notesMasterIdLst>
  <p:sldIdLst>
    <p:sldId id="261" r:id="rId2"/>
    <p:sldId id="262" r:id="rId3"/>
    <p:sldId id="275" r:id="rId4"/>
    <p:sldId id="265" r:id="rId5"/>
    <p:sldId id="277" r:id="rId6"/>
    <p:sldId id="274" r:id="rId7"/>
    <p:sldId id="269" r:id="rId8"/>
    <p:sldId id="263" r:id="rId9"/>
    <p:sldId id="267" r:id="rId10"/>
    <p:sldId id="268" r:id="rId11"/>
    <p:sldId id="266" r:id="rId12"/>
    <p:sldId id="264" r:id="rId13"/>
    <p:sldId id="278" r:id="rId14"/>
    <p:sldId id="281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0C3"/>
    <a:srgbClr val="39A7E7"/>
    <a:srgbClr val="1873B4"/>
    <a:srgbClr val="00A6E7"/>
    <a:srgbClr val="39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55"/>
  </p:normalViewPr>
  <p:slideViewPr>
    <p:cSldViewPr snapToGrid="0" snapToObjects="1">
      <p:cViewPr varScale="1">
        <p:scale>
          <a:sx n="114" d="100"/>
          <a:sy n="11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zas\Programok_gited\Onlabprojekt\Ploting\m&#233;r&#233;sek\blokm&#233;retekkicsikeresz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Folders\letoltesek\mi50_devito_amd_nvid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Folders\letoltesek\mi50_devito_amd_nvid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Folders\letoltesek\mi50_devito_amd_nvidi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Gyorsulás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blokméretekkicsikereszt!$Q$1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blokméretekkicsikereszt!$P$2:$P$4</c:f>
              <c:strCache>
                <c:ptCount val="3"/>
                <c:pt idx="0">
                  <c:v>128x1x1</c:v>
                </c:pt>
                <c:pt idx="1">
                  <c:v>8x4x32</c:v>
                </c:pt>
                <c:pt idx="2">
                  <c:v>4x4x32</c:v>
                </c:pt>
              </c:strCache>
            </c:strRef>
          </c:cat>
          <c:val>
            <c:numRef>
              <c:f>blokméretekkicsikereszt!$Q$2:$Q$4</c:f>
              <c:numCache>
                <c:formatCode>0.00</c:formatCode>
                <c:ptCount val="3"/>
                <c:pt idx="0" formatCode="General">
                  <c:v>1</c:v>
                </c:pt>
                <c:pt idx="1">
                  <c:v>2.1671630441670362</c:v>
                </c:pt>
                <c:pt idx="2">
                  <c:v>1.648590021691974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3-49AA-BD33-5FEFC2508C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29617007"/>
        <c:axId val="399090687"/>
      </c:barChart>
      <c:catAx>
        <c:axId val="429617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99090687"/>
        <c:crosses val="autoZero"/>
        <c:auto val="1"/>
        <c:lblAlgn val="ctr"/>
        <c:lblOffset val="100"/>
        <c:noMultiLvlLbl val="0"/>
      </c:catAx>
      <c:valAx>
        <c:axId val="3990906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9617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Hanghullám 600^3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results!$AM$3</c:f>
              <c:strCache>
                <c:ptCount val="1"/>
                <c:pt idx="0">
                  <c:v>128x1x1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results!$AN$2:$AP$2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results!$AN$3:$AP$3</c:f>
              <c:numCache>
                <c:formatCode>General</c:formatCode>
                <c:ptCount val="3"/>
                <c:pt idx="0">
                  <c:v>11.9</c:v>
                </c:pt>
                <c:pt idx="1">
                  <c:v>19.309999999999999</c:v>
                </c:pt>
                <c:pt idx="2">
                  <c:v>40.15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4-465B-83D2-449F9E1FC93C}"/>
            </c:ext>
          </c:extLst>
        </c:ser>
        <c:ser>
          <c:idx val="1"/>
          <c:order val="1"/>
          <c:tx>
            <c:strRef>
              <c:f>results!$AM$4</c:f>
              <c:strCache>
                <c:ptCount val="1"/>
                <c:pt idx="0">
                  <c:v>16x4x32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results!$AN$2:$AP$2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results!$AN$4:$AP$4</c:f>
              <c:numCache>
                <c:formatCode>General</c:formatCode>
                <c:ptCount val="3"/>
                <c:pt idx="0">
                  <c:v>8.24</c:v>
                </c:pt>
                <c:pt idx="1">
                  <c:v>10.85</c:v>
                </c:pt>
                <c:pt idx="2">
                  <c:v>16.39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44-465B-83D2-449F9E1FC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545455"/>
        <c:axId val="357547119"/>
      </c:barChart>
      <c:catAx>
        <c:axId val="357545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7547119"/>
        <c:crosses val="autoZero"/>
        <c:auto val="1"/>
        <c:lblAlgn val="ctr"/>
        <c:lblOffset val="100"/>
        <c:noMultiLvlLbl val="0"/>
      </c:catAx>
      <c:valAx>
        <c:axId val="35754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5754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/>
              <a:t>AMD Acoustic 600^3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results!$AW$3</c:f>
              <c:strCache>
                <c:ptCount val="1"/>
                <c:pt idx="0">
                  <c:v>Naív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results!$AX$2:$AZ$2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results!$AX$3:$AZ$3</c:f>
              <c:numCache>
                <c:formatCode>General</c:formatCode>
                <c:ptCount val="3"/>
                <c:pt idx="0">
                  <c:v>19.649999999999999</c:v>
                </c:pt>
                <c:pt idx="1">
                  <c:v>32.450000000000003</c:v>
                </c:pt>
                <c:pt idx="2">
                  <c:v>77.290000000000006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1-4533-A47B-27BD2B52F91C}"/>
            </c:ext>
          </c:extLst>
        </c:ser>
        <c:ser>
          <c:idx val="1"/>
          <c:order val="1"/>
          <c:tx>
            <c:strRef>
              <c:f>results!$AW$4</c:f>
              <c:strCache>
                <c:ptCount val="1"/>
                <c:pt idx="0">
                  <c:v>Tiled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results!$AX$2:$AZ$2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results!$AX$4:$AZ$4</c:f>
              <c:numCache>
                <c:formatCode>General</c:formatCode>
                <c:ptCount val="3"/>
                <c:pt idx="0">
                  <c:v>17.95</c:v>
                </c:pt>
                <c:pt idx="1">
                  <c:v>27.16</c:v>
                </c:pt>
                <c:pt idx="2">
                  <c:v>70.73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41-4533-A47B-27BD2B52F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3870272"/>
        <c:axId val="2063871520"/>
      </c:barChart>
      <c:catAx>
        <c:axId val="206387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63871520"/>
        <c:crosses val="autoZero"/>
        <c:auto val="1"/>
        <c:lblAlgn val="ctr"/>
        <c:lblOffset val="100"/>
        <c:noMultiLvlLbl val="0"/>
      </c:catAx>
      <c:valAx>
        <c:axId val="206387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206387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600" b="1" i="0" u="none" strike="noStrike" baseline="0" dirty="0" err="1">
                <a:effectLst/>
              </a:rPr>
              <a:t>T</a:t>
            </a:r>
            <a:r>
              <a:rPr lang="hu-HU" sz="1600" b="0" i="0" u="none" strike="noStrike" baseline="0" dirty="0" err="1">
                <a:effectLst/>
              </a:rPr>
              <a:t>ilted</a:t>
            </a:r>
            <a:r>
              <a:rPr lang="hu-HU" sz="1600" b="0" i="0" u="none" strike="noStrike" baseline="0" dirty="0">
                <a:effectLst/>
              </a:rPr>
              <a:t> </a:t>
            </a:r>
            <a:r>
              <a:rPr lang="hu-HU" sz="1600" b="1" i="0" u="none" strike="noStrike" baseline="0" dirty="0" err="1">
                <a:effectLst/>
              </a:rPr>
              <a:t>T</a:t>
            </a:r>
            <a:r>
              <a:rPr lang="hu-HU" sz="1600" b="0" i="0" u="none" strike="noStrike" baseline="0" dirty="0" err="1">
                <a:effectLst/>
              </a:rPr>
              <a:t>ransverse</a:t>
            </a:r>
            <a:r>
              <a:rPr lang="hu-HU" sz="1600" b="0" i="0" u="none" strike="noStrike" baseline="0" dirty="0">
                <a:effectLst/>
              </a:rPr>
              <a:t> </a:t>
            </a:r>
            <a:r>
              <a:rPr lang="hu-HU" sz="1600" b="1" i="0" u="none" strike="noStrike" baseline="0" dirty="0" err="1">
                <a:effectLst/>
              </a:rPr>
              <a:t>I</a:t>
            </a:r>
            <a:r>
              <a:rPr lang="hu-HU" sz="1600" b="0" i="0" u="none" strike="noStrike" baseline="0" dirty="0" err="1">
                <a:effectLst/>
              </a:rPr>
              <a:t>sotropy</a:t>
            </a:r>
            <a:endParaRPr lang="hu-HU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Munka1!$A$3</c:f>
              <c:strCache>
                <c:ptCount val="1"/>
                <c:pt idx="0">
                  <c:v>128x1x1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Munka1!$B$2:$D$2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Munka1!$B$3:$D$3</c:f>
              <c:numCache>
                <c:formatCode>General</c:formatCode>
                <c:ptCount val="3"/>
                <c:pt idx="0">
                  <c:v>29.26</c:v>
                </c:pt>
                <c:pt idx="1">
                  <c:v>46.59</c:v>
                </c:pt>
                <c:pt idx="2">
                  <c:v>74.02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2-4721-B307-0616CD0BE0EC}"/>
            </c:ext>
          </c:extLst>
        </c:ser>
        <c:ser>
          <c:idx val="1"/>
          <c:order val="1"/>
          <c:tx>
            <c:strRef>
              <c:f>Munka1!$A$4</c:f>
              <c:strCache>
                <c:ptCount val="1"/>
                <c:pt idx="0">
                  <c:v>16x4x32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Munka1!$B$2:$D$2</c:f>
              <c:strCache>
                <c:ptCount val="3"/>
                <c:pt idx="0">
                  <c:v>SO 4</c:v>
                </c:pt>
                <c:pt idx="1">
                  <c:v>SO 8</c:v>
                </c:pt>
                <c:pt idx="2">
                  <c:v>SO 16</c:v>
                </c:pt>
              </c:strCache>
            </c:strRef>
          </c:cat>
          <c:val>
            <c:numRef>
              <c:f>Munka1!$B$4:$D$4</c:f>
              <c:numCache>
                <c:formatCode>General</c:formatCode>
                <c:ptCount val="3"/>
                <c:pt idx="0">
                  <c:v>25.69</c:v>
                </c:pt>
                <c:pt idx="1">
                  <c:v>34.549999999999997</c:v>
                </c:pt>
                <c:pt idx="2">
                  <c:v>47.87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02-4721-B307-0616CD0BE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9441040"/>
        <c:axId val="1569440624"/>
      </c:barChart>
      <c:catAx>
        <c:axId val="156944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69440624"/>
        <c:crosses val="autoZero"/>
        <c:auto val="1"/>
        <c:lblAlgn val="ctr"/>
        <c:lblOffset val="100"/>
        <c:noMultiLvlLbl val="0"/>
      </c:catAx>
      <c:valAx>
        <c:axId val="156944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156944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7D9D-A429-49E7-B19B-2A1CC915C539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1DEC-F31A-48FF-A648-58F967AD1D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522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1900" y="1122363"/>
            <a:ext cx="11692707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01900" y="3602038"/>
            <a:ext cx="1169270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  <p:sp>
        <p:nvSpPr>
          <p:cNvPr id="4" name="Szövegdoboz 13"/>
          <p:cNvSpPr txBox="1"/>
          <p:nvPr userDrawn="1"/>
        </p:nvSpPr>
        <p:spPr>
          <a:xfrm>
            <a:off x="930208" y="180871"/>
            <a:ext cx="5689729" cy="423193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2150" b="0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Pázmány Péter Katolikus Egyetem</a:t>
            </a:r>
          </a:p>
        </p:txBody>
      </p:sp>
      <p:sp>
        <p:nvSpPr>
          <p:cNvPr id="5" name="Szövegdoboz 14"/>
          <p:cNvSpPr txBox="1"/>
          <p:nvPr userDrawn="1"/>
        </p:nvSpPr>
        <p:spPr>
          <a:xfrm>
            <a:off x="953434" y="476958"/>
            <a:ext cx="500465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Információs Technológiai és </a:t>
            </a:r>
            <a:r>
              <a:rPr lang="hu-HU" sz="1600" b="1" kern="1200" spc="0" baseline="0" dirty="0" err="1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Bionikai</a:t>
            </a:r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 Kar</a:t>
            </a:r>
          </a:p>
        </p:txBody>
      </p:sp>
    </p:spTree>
    <p:extLst>
      <p:ext uri="{BB962C8B-B14F-4D97-AF65-F5344CB8AC3E}">
        <p14:creationId xmlns:p14="http://schemas.microsoft.com/office/powerpoint/2010/main" val="271281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594102" y="1133477"/>
            <a:ext cx="8400505" cy="5211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301901" y="1133477"/>
            <a:ext cx="3139801" cy="9239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Szöveg helye 3"/>
          <p:cNvSpPr>
            <a:spLocks noGrp="1"/>
          </p:cNvSpPr>
          <p:nvPr>
            <p:ph type="body" sz="half" idx="2"/>
          </p:nvPr>
        </p:nvSpPr>
        <p:spPr>
          <a:xfrm>
            <a:off x="301901" y="2057401"/>
            <a:ext cx="3139801" cy="42876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9248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csak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1900" y="1122363"/>
            <a:ext cx="11692707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doboz 13"/>
          <p:cNvSpPr txBox="1"/>
          <p:nvPr userDrawn="1"/>
        </p:nvSpPr>
        <p:spPr>
          <a:xfrm>
            <a:off x="930208" y="180871"/>
            <a:ext cx="5689729" cy="423193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hu-HU" sz="2150" b="0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Pázmány Péter Katolikus Egyetem</a:t>
            </a:r>
          </a:p>
        </p:txBody>
      </p:sp>
      <p:sp>
        <p:nvSpPr>
          <p:cNvPr id="4" name="Szövegdoboz 14"/>
          <p:cNvSpPr txBox="1"/>
          <p:nvPr userDrawn="1"/>
        </p:nvSpPr>
        <p:spPr>
          <a:xfrm>
            <a:off x="953434" y="476958"/>
            <a:ext cx="500465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Információs Technológiai és </a:t>
            </a:r>
            <a:r>
              <a:rPr lang="hu-HU" sz="1600" b="1" kern="1200" spc="0" baseline="0" dirty="0" err="1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Bionikai</a:t>
            </a:r>
            <a:r>
              <a:rPr lang="hu-HU" sz="1600" b="1" kern="1200" spc="0" baseline="0" dirty="0">
                <a:ln w="3175">
                  <a:solidFill>
                    <a:srgbClr val="1873B4">
                      <a:alpha val="50000"/>
                    </a:srgbClr>
                  </a:solidFill>
                </a:ln>
                <a:solidFill>
                  <a:schemeClr val="bg1"/>
                </a:solidFill>
                <a:latin typeface="Hypatia Sans Pro" panose="020B0502020204020303" pitchFamily="34" charset="0"/>
              </a:rPr>
              <a:t> Kar</a:t>
            </a:r>
          </a:p>
        </p:txBody>
      </p:sp>
    </p:spTree>
    <p:extLst>
      <p:ext uri="{BB962C8B-B14F-4D97-AF65-F5344CB8AC3E}">
        <p14:creationId xmlns:p14="http://schemas.microsoft.com/office/powerpoint/2010/main" val="28228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70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1900" y="1709739"/>
            <a:ext cx="11692707" cy="238601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900" y="4181478"/>
            <a:ext cx="11692707" cy="15335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2452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692501" cy="50403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304693"/>
            <a:ext cx="5797005" cy="50403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5482" y="255784"/>
            <a:ext cx="10745670" cy="5762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901" y="1327229"/>
            <a:ext cx="5696735" cy="381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01901" y="1842043"/>
            <a:ext cx="5696735" cy="44918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327229"/>
            <a:ext cx="5822405" cy="381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1842043"/>
            <a:ext cx="5822405" cy="449185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880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79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89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1901" y="1133477"/>
            <a:ext cx="3139801" cy="9239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92648" y="1133477"/>
            <a:ext cx="8401957" cy="52004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1901" y="2057401"/>
            <a:ext cx="3139801" cy="427649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1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>
          <a:xfrm>
            <a:off x="-1088" y="1"/>
            <a:ext cx="12192000" cy="1066800"/>
          </a:xfrm>
          <a:prstGeom prst="rect">
            <a:avLst/>
          </a:prstGeom>
          <a:solidFill>
            <a:srgbClr val="187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6467707"/>
            <a:ext cx="12192000" cy="390296"/>
          </a:xfrm>
          <a:prstGeom prst="rect">
            <a:avLst/>
          </a:prstGeom>
          <a:solidFill>
            <a:srgbClr val="187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 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899" y="1281884"/>
            <a:ext cx="11692708" cy="506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301902" y="6467707"/>
            <a:ext cx="15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Hypatia Sans Pro" panose="020B0502020204020303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043614" y="6467707"/>
            <a:ext cx="8267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Hypatia Sans Pro" panose="020B0502020204020303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403842" y="6467707"/>
            <a:ext cx="15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Hypatia Sans Pro" panose="020B0502020204020303" pitchFamily="34" charset="0"/>
              </a:defRPr>
            </a:lvl1pPr>
          </a:lstStyle>
          <a:p>
            <a:fld id="{A8FE08BE-4C54-4F38-AB04-0146ECEEC121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2B3D855-CB9E-41A2-9556-554DAC9026C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287" y="49240"/>
            <a:ext cx="483484" cy="89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latin typeface="Hypatia Sans Pro" panose="020B05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Hypatia Sans Pro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Memória lokalitás javítása szeizmikus szimulációkban videókártyákon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Schmidt László Mérnök informatika </a:t>
            </a:r>
            <a:r>
              <a:rPr lang="hu-HU" dirty="0" err="1"/>
              <a:t>BSc</a:t>
            </a:r>
            <a:endParaRPr lang="hu-HU" dirty="0"/>
          </a:p>
          <a:p>
            <a:endParaRPr lang="hu-HU" dirty="0"/>
          </a:p>
          <a:p>
            <a:r>
              <a:rPr lang="hu-HU" dirty="0"/>
              <a:t>Témavezető: Dr. Reguly István Zoltán</a:t>
            </a:r>
          </a:p>
        </p:txBody>
      </p:sp>
    </p:spTree>
    <p:extLst>
      <p:ext uri="{BB962C8B-B14F-4D97-AF65-F5344CB8AC3E}">
        <p14:creationId xmlns:p14="http://schemas.microsoft.com/office/powerpoint/2010/main" val="153838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Loop</a:t>
            </a:r>
            <a:r>
              <a:rPr lang="hu-HU" dirty="0"/>
              <a:t>/</a:t>
            </a:r>
            <a:r>
              <a:rPr lang="hu-HU" dirty="0" err="1"/>
              <a:t>Thread</a:t>
            </a:r>
            <a:r>
              <a:rPr lang="hu-HU" dirty="0"/>
              <a:t>/Cache </a:t>
            </a:r>
            <a:r>
              <a:rPr lang="hu-HU" dirty="0" err="1"/>
              <a:t>Blocking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794101" cy="5063901"/>
          </a:xfrm>
        </p:spPr>
        <p:txBody>
          <a:bodyPr/>
          <a:lstStyle/>
          <a:p>
            <a:r>
              <a:rPr lang="hu-HU" dirty="0"/>
              <a:t>CPU-n egyszerű megvalósítás, már használják</a:t>
            </a:r>
          </a:p>
          <a:p>
            <a:r>
              <a:rPr lang="hu-HU" dirty="0" err="1"/>
              <a:t>OpenMP</a:t>
            </a:r>
            <a:r>
              <a:rPr lang="hu-HU" dirty="0"/>
              <a:t>-ben nem teljesen egyértelmű</a:t>
            </a:r>
          </a:p>
          <a:p>
            <a:r>
              <a:rPr lang="hu-HU" dirty="0"/>
              <a:t>Iterációk sorrendjének változtatása</a:t>
            </a:r>
          </a:p>
          <a:p>
            <a:r>
              <a:rPr lang="hu-HU" dirty="0"/>
              <a:t>Team és </a:t>
            </a:r>
            <a:r>
              <a:rPr lang="hu-HU" dirty="0" err="1"/>
              <a:t>Thread</a:t>
            </a:r>
            <a:endParaRPr lang="hu-HU" dirty="0"/>
          </a:p>
          <a:p>
            <a:r>
              <a:rPr lang="hu-HU" dirty="0"/>
              <a:t>Stabil fordítóverziókban még nem támogatott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3326705-CD12-4846-88BF-A3BB8778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62" y="1732980"/>
            <a:ext cx="5877745" cy="3820058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2EE3C9A-1F40-445A-B01C-45BF9373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87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/>
              <a:t>Kereszt eredmények               </a:t>
            </a:r>
            <a:r>
              <a:rPr lang="hu-HU" sz="3400" dirty="0" err="1"/>
              <a:t>GPU:Nvidia</a:t>
            </a:r>
            <a:r>
              <a:rPr lang="hu-HU" sz="3400" dirty="0"/>
              <a:t> V100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9CC1D9-0003-402C-AA25-E902FF065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692501" cy="3127544"/>
          </a:xfrm>
        </p:spPr>
        <p:txBody>
          <a:bodyPr/>
          <a:lstStyle/>
          <a:p>
            <a:r>
              <a:rPr lang="hu-HU" dirty="0" err="1"/>
              <a:t>Naív</a:t>
            </a:r>
            <a:r>
              <a:rPr lang="hu-HU" dirty="0"/>
              <a:t>(alap) eset 128x1x1 blokkméret</a:t>
            </a:r>
          </a:p>
          <a:p>
            <a:r>
              <a:rPr lang="hu-HU" dirty="0"/>
              <a:t>Legjobb eset a Ciklus blokk méret 8x4x32</a:t>
            </a:r>
          </a:p>
          <a:p>
            <a:r>
              <a:rPr lang="hu-HU" dirty="0"/>
              <a:t>Jobb gyorsítótár kihasználtság</a:t>
            </a:r>
          </a:p>
          <a:p>
            <a:r>
              <a:rPr lang="hu-HU" dirty="0"/>
              <a:t>Kevesebb várakozás az adatra</a:t>
            </a:r>
          </a:p>
          <a:p>
            <a:endParaRPr lang="hu-HU" dirty="0"/>
          </a:p>
          <a:p>
            <a:endParaRPr lang="en-US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AE50F906-9ADF-4A92-89C9-0EC17A5CE3F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1433305"/>
              </p:ext>
            </p:extLst>
          </p:nvPr>
        </p:nvGraphicFramePr>
        <p:xfrm>
          <a:off x="6951979" y="1288586"/>
          <a:ext cx="5098505" cy="504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C1E8E19-0ED6-46FF-8217-4DC8A0D0D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81326"/>
              </p:ext>
            </p:extLst>
          </p:nvPr>
        </p:nvGraphicFramePr>
        <p:xfrm>
          <a:off x="141516" y="4675737"/>
          <a:ext cx="6870699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764">
                  <a:extLst>
                    <a:ext uri="{9D8B030D-6E8A-4147-A177-3AD203B41FA5}">
                      <a16:colId xmlns:a16="http://schemas.microsoft.com/office/drawing/2014/main" val="970248788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4124533026"/>
                    </a:ext>
                  </a:extLst>
                </a:gridCol>
                <a:gridCol w="1609635">
                  <a:extLst>
                    <a:ext uri="{9D8B030D-6E8A-4147-A177-3AD203B41FA5}">
                      <a16:colId xmlns:a16="http://schemas.microsoft.com/office/drawing/2014/main" val="282051690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422921994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152076008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Global Hit Rate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Global Load Throughput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 dirty="0" err="1">
                          <a:effectLst/>
                        </a:rPr>
                        <a:t>Device</a:t>
                      </a:r>
                      <a:r>
                        <a:rPr lang="hu-HU" sz="1800" u="none" strike="noStrike" dirty="0">
                          <a:effectLst/>
                        </a:rPr>
                        <a:t> </a:t>
                      </a:r>
                      <a:r>
                        <a:rPr lang="hu-HU" sz="1800" u="none" strike="noStrike" dirty="0" err="1">
                          <a:effectLst/>
                        </a:rPr>
                        <a:t>Memory</a:t>
                      </a:r>
                      <a:r>
                        <a:rPr lang="hu-HU" sz="1800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hu-HU" sz="1800" u="none" strike="noStrike" dirty="0">
                          <a:effectLst/>
                        </a:rPr>
                        <a:t>Read </a:t>
                      </a:r>
                      <a:r>
                        <a:rPr lang="hu-HU" sz="1800" u="none" strike="noStrike" dirty="0" err="1">
                          <a:effectLst/>
                        </a:rPr>
                        <a:t>Throughput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L2 Throughput (Reads)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62943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 dirty="0" err="1">
                          <a:effectLst/>
                        </a:rPr>
                        <a:t>Naív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36.43%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1113.80GB/s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488.21GB/s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799.30GB/s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10621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Tiled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71.86%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1849.00GB/s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310.39GB/s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476.74GB/s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832773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Javulás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97%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 dirty="0">
                          <a:effectLst/>
                        </a:rPr>
                        <a:t>66%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>
                          <a:effectLst/>
                        </a:rPr>
                        <a:t>36%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800" u="none" strike="noStrike" dirty="0">
                          <a:effectLst/>
                        </a:rPr>
                        <a:t>40%</a:t>
                      </a:r>
                      <a:endParaRPr lang="hu-H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587094"/>
                  </a:ext>
                </a:extLst>
              </a:tr>
            </a:tbl>
          </a:graphicData>
        </a:graphic>
      </p:graphicFrame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5DB5EC8-2866-4166-8CB8-EB4BB333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err="1"/>
              <a:t>Devito</a:t>
            </a:r>
            <a:endParaRPr lang="hu-HU" sz="3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395A90-2788-4319-995D-AE4B83B59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692501" cy="5040351"/>
          </a:xfrm>
        </p:spPr>
        <p:txBody>
          <a:bodyPr/>
          <a:lstStyle/>
          <a:p>
            <a:r>
              <a:rPr lang="hu-HU" dirty="0" err="1">
                <a:latin typeface="Arial" panose="020B0604020202020204" pitchFamily="34" charset="0"/>
              </a:rPr>
              <a:t>D</a:t>
            </a:r>
            <a:r>
              <a:rPr lang="hu-HU" dirty="0" err="1">
                <a:effectLst/>
                <a:latin typeface="Arial" panose="020B0604020202020204" pitchFamily="34" charset="0"/>
              </a:rPr>
              <a:t>omainspecifikus</a:t>
            </a:r>
            <a:r>
              <a:rPr lang="hu-HU" dirty="0">
                <a:effectLst/>
                <a:latin typeface="Arial" panose="020B0604020202020204" pitchFamily="34" charset="0"/>
              </a:rPr>
              <a:t> nyelv (DSL) </a:t>
            </a:r>
          </a:p>
          <a:p>
            <a:r>
              <a:rPr lang="hu-HU" dirty="0">
                <a:latin typeface="Arial" panose="020B0604020202020204" pitchFamily="34" charset="0"/>
              </a:rPr>
              <a:t>Parciális differenciál egyenletek</a:t>
            </a:r>
            <a:endParaRPr lang="hu-HU" dirty="0">
              <a:effectLst/>
              <a:latin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</a:rPr>
              <a:t>Python</a:t>
            </a:r>
          </a:p>
          <a:p>
            <a:r>
              <a:rPr lang="hu-HU" dirty="0">
                <a:latin typeface="Arial" panose="020B0604020202020204" pitchFamily="34" charset="0"/>
              </a:rPr>
              <a:t>C nyelvre fordít</a:t>
            </a:r>
          </a:p>
          <a:p>
            <a:r>
              <a:rPr lang="hu-HU" dirty="0" err="1">
                <a:latin typeface="Arial" panose="020B0604020202020204" pitchFamily="34" charset="0"/>
              </a:rPr>
              <a:t>OpenMP</a:t>
            </a:r>
            <a:r>
              <a:rPr lang="hu-HU" dirty="0">
                <a:latin typeface="Arial" panose="020B0604020202020204" pitchFamily="34" charset="0"/>
              </a:rPr>
              <a:t> optimalizálás</a:t>
            </a:r>
          </a:p>
          <a:p>
            <a:r>
              <a:rPr lang="hu-HU" dirty="0">
                <a:latin typeface="Arial" panose="020B0604020202020204" pitchFamily="34" charset="0"/>
              </a:rPr>
              <a:t>Hanghullám terjedés példa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48B838-CD68-48DD-9FE0-87DC0F69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069449"/>
            <a:ext cx="5797005" cy="4739051"/>
          </a:xfrm>
          <a:prstGeom prst="rect">
            <a:avLst/>
          </a:prstGeom>
          <a:noFill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1E0ADE5A-C111-4925-AA9C-3C87F52B3B0D}"/>
              </a:ext>
            </a:extLst>
          </p:cNvPr>
          <p:cNvSpPr txBox="1"/>
          <p:nvPr/>
        </p:nvSpPr>
        <p:spPr>
          <a:xfrm>
            <a:off x="6605045" y="5731144"/>
            <a:ext cx="443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Seismic</a:t>
            </a:r>
            <a:r>
              <a:rPr lang="hu-HU" b="1" dirty="0"/>
              <a:t> </a:t>
            </a:r>
            <a:r>
              <a:rPr lang="hu-HU" b="1" dirty="0" err="1"/>
              <a:t>Inversion</a:t>
            </a:r>
            <a:r>
              <a:rPr lang="hu-HU" b="1" dirty="0"/>
              <a:t> </a:t>
            </a:r>
            <a:r>
              <a:rPr lang="hu-HU" b="1" dirty="0" err="1"/>
              <a:t>using</a:t>
            </a:r>
            <a:r>
              <a:rPr lang="hu-HU" b="1" dirty="0"/>
              <a:t> </a:t>
            </a:r>
            <a:r>
              <a:rPr lang="hu-HU" b="1" dirty="0" err="1"/>
              <a:t>Devito</a:t>
            </a:r>
            <a:endParaRPr lang="hu-HU" b="1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C2123CE-CEDC-452F-A297-59E15ACE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12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696CC10-777E-4410-9C4D-A5E8A2318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417" y="4901623"/>
            <a:ext cx="328658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2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 err="1"/>
              <a:t>Devito</a:t>
            </a:r>
            <a:r>
              <a:rPr lang="hu-HU" sz="3400" dirty="0"/>
              <a:t> eredmények               </a:t>
            </a:r>
            <a:r>
              <a:rPr lang="hu-HU" sz="3400" dirty="0" err="1"/>
              <a:t>GPU:Nvidia</a:t>
            </a:r>
            <a:r>
              <a:rPr lang="hu-HU" sz="3400" dirty="0"/>
              <a:t> V100 </a:t>
            </a:r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0C01208E-A6F0-4A25-AF4B-6F30C3ABDC9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0299390"/>
              </p:ext>
            </p:extLst>
          </p:nvPr>
        </p:nvGraphicFramePr>
        <p:xfrm>
          <a:off x="6197600" y="4036979"/>
          <a:ext cx="5290764" cy="174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691">
                  <a:extLst>
                    <a:ext uri="{9D8B030D-6E8A-4147-A177-3AD203B41FA5}">
                      <a16:colId xmlns:a16="http://schemas.microsoft.com/office/drawing/2014/main" val="3551709423"/>
                    </a:ext>
                  </a:extLst>
                </a:gridCol>
                <a:gridCol w="1322691">
                  <a:extLst>
                    <a:ext uri="{9D8B030D-6E8A-4147-A177-3AD203B41FA5}">
                      <a16:colId xmlns:a16="http://schemas.microsoft.com/office/drawing/2014/main" val="3518756823"/>
                    </a:ext>
                  </a:extLst>
                </a:gridCol>
                <a:gridCol w="1322691">
                  <a:extLst>
                    <a:ext uri="{9D8B030D-6E8A-4147-A177-3AD203B41FA5}">
                      <a16:colId xmlns:a16="http://schemas.microsoft.com/office/drawing/2014/main" val="2277659535"/>
                    </a:ext>
                  </a:extLst>
                </a:gridCol>
                <a:gridCol w="1322691">
                  <a:extLst>
                    <a:ext uri="{9D8B030D-6E8A-4147-A177-3AD203B41FA5}">
                      <a16:colId xmlns:a16="http://schemas.microsoft.com/office/drawing/2014/main" val="3940530952"/>
                    </a:ext>
                  </a:extLst>
                </a:gridCol>
              </a:tblGrid>
              <a:tr h="434658">
                <a:tc>
                  <a:txBody>
                    <a:bodyPr/>
                    <a:lstStyle/>
                    <a:p>
                      <a:pPr algn="l" fontAlgn="b"/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SO 4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SO 8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SO 16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781570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128x1x1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11.9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19.31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40.15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2546858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16x4x32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8.24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10.85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>
                          <a:effectLst/>
                        </a:rPr>
                        <a:t>16.39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646649"/>
                  </a:ext>
                </a:extLst>
              </a:tr>
              <a:tr h="434658">
                <a:tc>
                  <a:txBody>
                    <a:bodyPr/>
                    <a:lstStyle/>
                    <a:p>
                      <a:pPr algn="l" fontAlgn="b"/>
                      <a:r>
                        <a:rPr lang="hu-HU" sz="2800" u="none" strike="noStrike">
                          <a:effectLst/>
                        </a:rPr>
                        <a:t>Javulás</a:t>
                      </a:r>
                      <a:endParaRPr lang="hu-HU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 dirty="0">
                          <a:effectLst/>
                        </a:rPr>
                        <a:t>1.44</a:t>
                      </a:r>
                      <a:endParaRPr lang="hu-H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 dirty="0">
                          <a:effectLst/>
                        </a:rPr>
                        <a:t>1.77</a:t>
                      </a:r>
                      <a:endParaRPr lang="hu-H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800" u="none" strike="noStrike" dirty="0">
                          <a:effectLst/>
                        </a:rPr>
                        <a:t>2.44</a:t>
                      </a:r>
                      <a:endParaRPr lang="hu-H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8482598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2EA6FB-B8FC-45C9-9905-225FAE972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1539432"/>
              </p:ext>
            </p:extLst>
          </p:nvPr>
        </p:nvGraphicFramePr>
        <p:xfrm>
          <a:off x="301900" y="1304693"/>
          <a:ext cx="5692501" cy="504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zövegdoboz 8">
            <a:extLst>
              <a:ext uri="{FF2B5EF4-FFF2-40B4-BE49-F238E27FC236}">
                <a16:creationId xmlns:a16="http://schemas.microsoft.com/office/drawing/2014/main" id="{DD1F3DFF-19D6-4FDC-86EF-6D22965C2AED}"/>
              </a:ext>
            </a:extLst>
          </p:cNvPr>
          <p:cNvSpPr txBox="1"/>
          <p:nvPr/>
        </p:nvSpPr>
        <p:spPr>
          <a:xfrm>
            <a:off x="6197600" y="1783977"/>
            <a:ext cx="5290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Hanghullámterjedés 600^3 térméret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Naív</a:t>
            </a:r>
            <a:r>
              <a:rPr lang="hu-HU" dirty="0"/>
              <a:t> esetben a szomszédság nő a futási idő romlik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Tiling</a:t>
            </a:r>
            <a:r>
              <a:rPr lang="hu-HU" dirty="0"/>
              <a:t> esetén javul az optimalizálás 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486C786-0D02-4037-B65C-BC7B1D76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5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D7894C8-02A7-4B10-A6ED-70D8943C6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196764"/>
              </p:ext>
            </p:extLst>
          </p:nvPr>
        </p:nvGraphicFramePr>
        <p:xfrm>
          <a:off x="301625" y="1392572"/>
          <a:ext cx="5805488" cy="464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 err="1"/>
              <a:t>Devito</a:t>
            </a:r>
            <a:r>
              <a:rPr lang="hu-HU" sz="3400" dirty="0"/>
              <a:t> eredmények               GPU:AMD MI50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486C786-0D02-4037-B65C-BC7B1D76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842" y="6467707"/>
            <a:ext cx="15907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FE08BE-4C54-4F38-AB04-0146ECEEC121}" type="slidenum">
              <a:rPr lang="hu-HU" smtClean="0"/>
              <a:pPr>
                <a:spcAft>
                  <a:spcPts val="600"/>
                </a:spcAft>
              </a:pPr>
              <a:t>14</a:t>
            </a:fld>
            <a:endParaRPr lang="hu-HU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3B0A5222-CE39-46DB-8C41-FB578696F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57310"/>
              </p:ext>
            </p:extLst>
          </p:nvPr>
        </p:nvGraphicFramePr>
        <p:xfrm>
          <a:off x="6225701" y="3448455"/>
          <a:ext cx="5768904" cy="2352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2226">
                  <a:extLst>
                    <a:ext uri="{9D8B030D-6E8A-4147-A177-3AD203B41FA5}">
                      <a16:colId xmlns:a16="http://schemas.microsoft.com/office/drawing/2014/main" val="297034129"/>
                    </a:ext>
                  </a:extLst>
                </a:gridCol>
                <a:gridCol w="1442226">
                  <a:extLst>
                    <a:ext uri="{9D8B030D-6E8A-4147-A177-3AD203B41FA5}">
                      <a16:colId xmlns:a16="http://schemas.microsoft.com/office/drawing/2014/main" val="1527625241"/>
                    </a:ext>
                  </a:extLst>
                </a:gridCol>
                <a:gridCol w="1442226">
                  <a:extLst>
                    <a:ext uri="{9D8B030D-6E8A-4147-A177-3AD203B41FA5}">
                      <a16:colId xmlns:a16="http://schemas.microsoft.com/office/drawing/2014/main" val="2877043610"/>
                    </a:ext>
                  </a:extLst>
                </a:gridCol>
                <a:gridCol w="1442226">
                  <a:extLst>
                    <a:ext uri="{9D8B030D-6E8A-4147-A177-3AD203B41FA5}">
                      <a16:colId xmlns:a16="http://schemas.microsoft.com/office/drawing/2014/main" val="588863266"/>
                    </a:ext>
                  </a:extLst>
                </a:gridCol>
              </a:tblGrid>
              <a:tr h="588245">
                <a:tc>
                  <a:txBody>
                    <a:bodyPr/>
                    <a:lstStyle/>
                    <a:p>
                      <a:pPr algn="l" fontAlgn="b"/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SO 4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SO 8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SO 16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664503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Naív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19.65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32.45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77.29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951607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 dirty="0" err="1">
                          <a:effectLst/>
                        </a:rPr>
                        <a:t>Tiled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17.95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27.16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>
                          <a:effectLst/>
                        </a:rPr>
                        <a:t>70.73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815463"/>
                  </a:ext>
                </a:extLst>
              </a:tr>
              <a:tr h="588245">
                <a:tc>
                  <a:txBody>
                    <a:bodyPr/>
                    <a:lstStyle/>
                    <a:p>
                      <a:pPr algn="l" fontAlgn="b"/>
                      <a:r>
                        <a:rPr lang="hu-HU" sz="2400" u="none" strike="noStrike">
                          <a:effectLst/>
                        </a:rPr>
                        <a:t>Javulás</a:t>
                      </a:r>
                      <a:endParaRPr lang="hu-H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 dirty="0">
                          <a:effectLst/>
                        </a:rPr>
                        <a:t>1.094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 dirty="0">
                          <a:effectLst/>
                        </a:rPr>
                        <a:t>1.194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2400" u="none" strike="noStrike" dirty="0">
                          <a:effectLst/>
                        </a:rPr>
                        <a:t>1.092</a:t>
                      </a:r>
                      <a:endParaRPr lang="hu-H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2944982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E1087BE3-D882-4634-8E69-A1D3AB6C4753}"/>
              </a:ext>
            </a:extLst>
          </p:cNvPr>
          <p:cNvSpPr txBox="1"/>
          <p:nvPr/>
        </p:nvSpPr>
        <p:spPr>
          <a:xfrm>
            <a:off x="6313249" y="1945434"/>
            <a:ext cx="5681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Nincs akkora javulás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Fordító még fejlesztés alatt</a:t>
            </a:r>
          </a:p>
        </p:txBody>
      </p:sp>
    </p:spTree>
    <p:extLst>
      <p:ext uri="{BB962C8B-B14F-4D97-AF65-F5344CB8AC3E}">
        <p14:creationId xmlns:p14="http://schemas.microsoft.com/office/powerpoint/2010/main" val="262767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EC7ADBB-820B-43E2-A3B2-AF1269623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239946"/>
              </p:ext>
            </p:extLst>
          </p:nvPr>
        </p:nvGraphicFramePr>
        <p:xfrm>
          <a:off x="301625" y="1281113"/>
          <a:ext cx="5805488" cy="5062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2CD51683-3612-40A8-B63B-5622FC368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071"/>
              </p:ext>
            </p:extLst>
          </p:nvPr>
        </p:nvGraphicFramePr>
        <p:xfrm>
          <a:off x="6188075" y="2986481"/>
          <a:ext cx="5805484" cy="2608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1371">
                  <a:extLst>
                    <a:ext uri="{9D8B030D-6E8A-4147-A177-3AD203B41FA5}">
                      <a16:colId xmlns:a16="http://schemas.microsoft.com/office/drawing/2014/main" val="4003161594"/>
                    </a:ext>
                  </a:extLst>
                </a:gridCol>
                <a:gridCol w="1451371">
                  <a:extLst>
                    <a:ext uri="{9D8B030D-6E8A-4147-A177-3AD203B41FA5}">
                      <a16:colId xmlns:a16="http://schemas.microsoft.com/office/drawing/2014/main" val="439713233"/>
                    </a:ext>
                  </a:extLst>
                </a:gridCol>
                <a:gridCol w="1451371">
                  <a:extLst>
                    <a:ext uri="{9D8B030D-6E8A-4147-A177-3AD203B41FA5}">
                      <a16:colId xmlns:a16="http://schemas.microsoft.com/office/drawing/2014/main" val="1963205663"/>
                    </a:ext>
                  </a:extLst>
                </a:gridCol>
                <a:gridCol w="1451371">
                  <a:extLst>
                    <a:ext uri="{9D8B030D-6E8A-4147-A177-3AD203B41FA5}">
                      <a16:colId xmlns:a16="http://schemas.microsoft.com/office/drawing/2014/main" val="3589552575"/>
                    </a:ext>
                  </a:extLst>
                </a:gridCol>
              </a:tblGrid>
              <a:tr h="652245">
                <a:tc>
                  <a:txBody>
                    <a:bodyPr/>
                    <a:lstStyle/>
                    <a:p>
                      <a:pPr algn="r" fontAlgn="b"/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SO 4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SO 8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SO 16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extLst>
                  <a:ext uri="{0D108BD9-81ED-4DB2-BD59-A6C34878D82A}">
                    <a16:rowId xmlns:a16="http://schemas.microsoft.com/office/drawing/2014/main" val="610856224"/>
                  </a:ext>
                </a:extLst>
              </a:tr>
              <a:tr h="65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128x1x1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29.26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46.59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74.02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extLst>
                  <a:ext uri="{0D108BD9-81ED-4DB2-BD59-A6C34878D82A}">
                    <a16:rowId xmlns:a16="http://schemas.microsoft.com/office/drawing/2014/main" val="2891111378"/>
                  </a:ext>
                </a:extLst>
              </a:tr>
              <a:tr h="65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16x4x32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25.69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34.55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47.87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extLst>
                  <a:ext uri="{0D108BD9-81ED-4DB2-BD59-A6C34878D82A}">
                    <a16:rowId xmlns:a16="http://schemas.microsoft.com/office/drawing/2014/main" val="1662982047"/>
                  </a:ext>
                </a:extLst>
              </a:tr>
              <a:tr h="652245"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>
                          <a:effectLst/>
                        </a:rPr>
                        <a:t>Javulás</a:t>
                      </a:r>
                      <a:endParaRPr lang="hu-HU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1.138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1.348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3200" u="none" strike="noStrike" dirty="0">
                          <a:effectLst/>
                        </a:rPr>
                        <a:t>1.546</a:t>
                      </a:r>
                      <a:endParaRPr lang="hu-H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15" marR="9815" marT="9815" marB="0" anchor="b"/>
                </a:tc>
                <a:extLst>
                  <a:ext uri="{0D108BD9-81ED-4DB2-BD59-A6C34878D82A}">
                    <a16:rowId xmlns:a16="http://schemas.microsoft.com/office/drawing/2014/main" val="2032150781"/>
                  </a:ext>
                </a:extLst>
              </a:tr>
            </a:tbl>
          </a:graphicData>
        </a:graphic>
      </p:graphicFrame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 err="1"/>
              <a:t>Devito</a:t>
            </a:r>
            <a:r>
              <a:rPr lang="hu-HU" sz="3400" dirty="0"/>
              <a:t> </a:t>
            </a:r>
            <a:r>
              <a:rPr lang="hu-HU" sz="3400"/>
              <a:t>mérés (</a:t>
            </a:r>
            <a:r>
              <a:rPr lang="hu-HU" sz="3400" b="1" i="0" u="none" strike="noStrike" baseline="0">
                <a:effectLst/>
              </a:rPr>
              <a:t>T</a:t>
            </a:r>
            <a:r>
              <a:rPr lang="hu-HU" sz="3400" b="0" i="0" u="none" strike="noStrike" baseline="0">
                <a:effectLst/>
              </a:rPr>
              <a:t>ilted </a:t>
            </a:r>
            <a:r>
              <a:rPr lang="hu-HU" sz="3400" b="1" i="0" u="none" strike="noStrike" baseline="0">
                <a:effectLst/>
              </a:rPr>
              <a:t>T</a:t>
            </a:r>
            <a:r>
              <a:rPr lang="hu-HU" sz="3400" b="0" i="0" u="none" strike="noStrike" baseline="0">
                <a:effectLst/>
              </a:rPr>
              <a:t>ransverse </a:t>
            </a:r>
            <a:r>
              <a:rPr lang="hu-HU" sz="3400" b="1" i="0" u="none" strike="noStrike" baseline="0">
                <a:effectLst/>
              </a:rPr>
              <a:t>I</a:t>
            </a:r>
            <a:r>
              <a:rPr lang="hu-HU" sz="3400" b="0" i="0" u="none" strike="noStrike" baseline="0">
                <a:effectLst/>
              </a:rPr>
              <a:t>sotropy</a:t>
            </a:r>
            <a:r>
              <a:rPr lang="hu-HU" sz="3400"/>
              <a:t>) </a:t>
            </a:r>
            <a:r>
              <a:rPr lang="hu-HU" sz="3400" dirty="0" err="1"/>
              <a:t>GPU:Nvidia</a:t>
            </a:r>
            <a:r>
              <a:rPr lang="hu-HU" sz="3400" dirty="0"/>
              <a:t> V100 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ADE374B-FD64-4EAF-89DB-98FE40C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842" y="6467707"/>
            <a:ext cx="15907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FE08BE-4C54-4F38-AB04-0146ECEEC121}" type="slidenum">
              <a:rPr lang="hu-HU" smtClean="0"/>
              <a:pPr>
                <a:spcAft>
                  <a:spcPts val="600"/>
                </a:spcAft>
              </a:pPr>
              <a:t>15</a:t>
            </a:fld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B18370B-CAF5-4238-9BCA-5275F45AD4B6}"/>
              </a:ext>
            </a:extLst>
          </p:cNvPr>
          <p:cNvSpPr txBox="1"/>
          <p:nvPr/>
        </p:nvSpPr>
        <p:spPr>
          <a:xfrm>
            <a:off x="6188075" y="1695885"/>
            <a:ext cx="54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500^3 térméret</a:t>
            </a:r>
          </a:p>
        </p:txBody>
      </p:sp>
    </p:spTree>
    <p:extLst>
      <p:ext uri="{BB962C8B-B14F-4D97-AF65-F5344CB8AC3E}">
        <p14:creationId xmlns:p14="http://schemas.microsoft.com/office/powerpoint/2010/main" val="226924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/>
              <a:t>Összefoglalás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C83C37-4224-45E8-9F29-E9909BB2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99" y="1281884"/>
            <a:ext cx="11692708" cy="5063901"/>
          </a:xfrm>
        </p:spPr>
        <p:txBody>
          <a:bodyPr/>
          <a:lstStyle/>
          <a:p>
            <a:r>
              <a:rPr lang="hu-HU" dirty="0"/>
              <a:t>Strukturált adatokon szomszédsági számítások esetén, hogyan lehet memórialokalitást növelni.</a:t>
            </a:r>
          </a:p>
          <a:p>
            <a:r>
              <a:rPr lang="hu-HU" dirty="0"/>
              <a:t>Erre kidolgozott módszer </a:t>
            </a:r>
            <a:r>
              <a:rPr lang="hu-HU" dirty="0" err="1"/>
              <a:t>openMP</a:t>
            </a:r>
            <a:r>
              <a:rPr lang="hu-HU" dirty="0"/>
              <a:t> környezetben ami működik GPU-n is.</a:t>
            </a:r>
          </a:p>
          <a:p>
            <a:r>
              <a:rPr lang="hu-HU" dirty="0"/>
              <a:t>És megmutattam, hogy ez nem csak egyszerű példákon, hanem összetett alkalmazásokon (</a:t>
            </a:r>
            <a:r>
              <a:rPr lang="hu-HU" dirty="0" err="1"/>
              <a:t>Devito</a:t>
            </a:r>
            <a:r>
              <a:rPr lang="hu-HU" dirty="0"/>
              <a:t>) is alkalmazható</a:t>
            </a:r>
          </a:p>
          <a:p>
            <a:pPr lvl="1"/>
            <a:r>
              <a:rPr lang="hu-HU" dirty="0"/>
              <a:t>Mint </a:t>
            </a:r>
            <a:r>
              <a:rPr lang="hu-HU" dirty="0" err="1"/>
              <a:t>Nvidia</a:t>
            </a:r>
            <a:r>
              <a:rPr lang="hu-HU" dirty="0"/>
              <a:t> mint AMD grafikus kártyákon.</a:t>
            </a:r>
          </a:p>
          <a:p>
            <a:pPr lvl="1"/>
            <a:r>
              <a:rPr lang="hu-HU" dirty="0"/>
              <a:t>Többféle egyenlet megoldása során</a:t>
            </a:r>
          </a:p>
          <a:p>
            <a:pPr lvl="1"/>
            <a:r>
              <a:rPr lang="hu-HU" dirty="0"/>
              <a:t>Ezzel a </a:t>
            </a:r>
            <a:r>
              <a:rPr lang="hu-HU" dirty="0" err="1"/>
              <a:t>devito</a:t>
            </a:r>
            <a:r>
              <a:rPr lang="hu-HU" dirty="0"/>
              <a:t> felhasználói 1.1-2.5x gyorsulást érhetnek el.</a:t>
            </a:r>
          </a:p>
          <a:p>
            <a:r>
              <a:rPr lang="hu-HU" dirty="0"/>
              <a:t>Munkám folytatásaként ezt az optimalizációt fogom implementálni a </a:t>
            </a:r>
            <a:r>
              <a:rPr lang="hu-HU" dirty="0" err="1"/>
              <a:t>Devito</a:t>
            </a:r>
            <a:r>
              <a:rPr lang="hu-HU" dirty="0"/>
              <a:t> kódgenerálási folyamatába.</a:t>
            </a:r>
          </a:p>
          <a:p>
            <a:pPr lvl="1"/>
            <a:endParaRPr lang="hu-HU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ADE374B-FD64-4EAF-89DB-98FE40C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03842" y="6467707"/>
            <a:ext cx="159076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8FE08BE-4C54-4F38-AB04-0146ECEEC121}" type="slidenum">
              <a:rPr lang="hu-HU" smtClean="0"/>
              <a:pPr>
                <a:spcAft>
                  <a:spcPts val="600"/>
                </a:spcAft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44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Motiváció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794101" cy="5063901"/>
          </a:xfrm>
        </p:spPr>
        <p:txBody>
          <a:bodyPr>
            <a:normAutofit/>
          </a:bodyPr>
          <a:lstStyle/>
          <a:p>
            <a:r>
              <a:rPr lang="hu-HU" dirty="0"/>
              <a:t>CPU-k órajele felsőhatárt ért el.</a:t>
            </a:r>
          </a:p>
          <a:p>
            <a:r>
              <a:rPr lang="hu-HU" dirty="0"/>
              <a:t>A trendek elvonultak a többszálúsítás irányába</a:t>
            </a:r>
          </a:p>
          <a:p>
            <a:r>
              <a:rPr lang="hu-HU" dirty="0"/>
              <a:t>Többmagos CPU-k</a:t>
            </a:r>
          </a:p>
          <a:p>
            <a:r>
              <a:rPr lang="hu-HU" dirty="0"/>
              <a:t>GPU-k sok párhuzamos szálat tudnak futtatni</a:t>
            </a:r>
          </a:p>
          <a:p>
            <a:r>
              <a:rPr lang="hu-HU" dirty="0"/>
              <a:t>Lineárisan növelhető számítási kapacitás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Tartalom helye 5" descr="A képen szöveg látható&#10;&#10;Automatikusan generált leírás">
            <a:extLst>
              <a:ext uri="{FF2B5EF4-FFF2-40B4-BE49-F238E27FC236}">
                <a16:creationId xmlns:a16="http://schemas.microsoft.com/office/drawing/2014/main" id="{276D9788-A24B-4E23-A751-F9F9EFD8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0723"/>
            <a:ext cx="6014185" cy="311691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4233E06-2B62-490F-9B04-A5299CD5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8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/>
              <a:t>Párhuzamosítás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01900" y="1304693"/>
            <a:ext cx="5692501" cy="5040351"/>
          </a:xfrm>
        </p:spPr>
        <p:txBody>
          <a:bodyPr>
            <a:normAutofit/>
          </a:bodyPr>
          <a:lstStyle/>
          <a:p>
            <a:r>
              <a:rPr lang="hu-HU" dirty="0"/>
              <a:t>Szekvenciális feladatvégzés</a:t>
            </a:r>
          </a:p>
          <a:p>
            <a:r>
              <a:rPr lang="hu-HU" dirty="0"/>
              <a:t>Párhuzamos feladatvégzés, amit tudunk azt megosztjuk</a:t>
            </a:r>
          </a:p>
          <a:p>
            <a:r>
              <a:rPr lang="hu-HU" dirty="0"/>
              <a:t>Bizonyos utasítások egyszerre külön processzormagokon hajtódnak végre</a:t>
            </a:r>
          </a:p>
          <a:p>
            <a:r>
              <a:rPr lang="hu-HU" dirty="0"/>
              <a:t>Szálbiztonság, független adatok</a:t>
            </a:r>
          </a:p>
          <a:p>
            <a:r>
              <a:rPr lang="hu-HU" dirty="0"/>
              <a:t>Osztott memóriás párhuzamosítás</a:t>
            </a:r>
          </a:p>
          <a:p>
            <a:r>
              <a:rPr lang="hu-HU" dirty="0"/>
              <a:t>Hatalmas kezdeti gyorsulás, de a memória szűk keresztmetszete gyorsan megmutatkozik.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126D5C-ACD1-4E3B-B6DB-C2E02CE1E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8" r="6143"/>
          <a:stretch/>
        </p:blipFill>
        <p:spPr>
          <a:xfrm>
            <a:off x="6008457" y="1721796"/>
            <a:ext cx="5946843" cy="4124527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9997115-9809-4B38-8124-F6BAEF0C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4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22D430A9-FBA4-438A-B283-82CF48CE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48" y="1534349"/>
            <a:ext cx="8401957" cy="4398671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8754DCE-A84F-4DD3-A65E-1E1493C3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534349"/>
            <a:ext cx="3592647" cy="42764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Az utasításnak és az adatnak a regiszterekben kell lenniük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Adat mozgatás sok energiába kerül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Minél távolabbról akarjuk bemozgatni annál drágább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Drága műveletek számának csökkentése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F05F9CA-D955-4110-A2AD-9FEE883D82F6}"/>
              </a:ext>
            </a:extLst>
          </p:cNvPr>
          <p:cNvSpPr txBox="1"/>
          <p:nvPr/>
        </p:nvSpPr>
        <p:spPr>
          <a:xfrm>
            <a:off x="1178560" y="123829"/>
            <a:ext cx="4149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Adatmozgatás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5C11146-01C4-4B90-8ED3-1A83D827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95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/>
              <a:t>Memória-hierarchia késleltetése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12A67F0-FDC0-4E5A-9700-BE438D1C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" y="1387597"/>
            <a:ext cx="11692708" cy="4852474"/>
          </a:xfrm>
          <a:prstGeom prst="rect">
            <a:avLst/>
          </a:prstGeom>
          <a:noFill/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9E63841-F6EC-402B-B99F-C176820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448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5483" y="259688"/>
            <a:ext cx="10779124" cy="563951"/>
          </a:xfrm>
        </p:spPr>
        <p:txBody>
          <a:bodyPr anchor="ctr">
            <a:normAutofit/>
          </a:bodyPr>
          <a:lstStyle/>
          <a:p>
            <a:r>
              <a:rPr lang="hu-HU" sz="3400" dirty="0"/>
              <a:t>Kereszt példa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4111BCE-F08A-4229-82E7-066BE6BC4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t="4775" r="6695" b="4584"/>
          <a:stretch/>
        </p:blipFill>
        <p:spPr>
          <a:xfrm>
            <a:off x="101601" y="1483360"/>
            <a:ext cx="809752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Szorzás jele 10">
            <a:extLst>
              <a:ext uri="{FF2B5EF4-FFF2-40B4-BE49-F238E27FC236}">
                <a16:creationId xmlns:a16="http://schemas.microsoft.com/office/drawing/2014/main" id="{D925219F-9310-49F6-BBE8-A76A3E0AFDF3}"/>
              </a:ext>
            </a:extLst>
          </p:cNvPr>
          <p:cNvSpPr/>
          <p:nvPr/>
        </p:nvSpPr>
        <p:spPr>
          <a:xfrm>
            <a:off x="1791515" y="205303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Szorzás jele 11">
            <a:extLst>
              <a:ext uri="{FF2B5EF4-FFF2-40B4-BE49-F238E27FC236}">
                <a16:creationId xmlns:a16="http://schemas.microsoft.com/office/drawing/2014/main" id="{AB669A3A-F011-4422-BA94-0A74F68A8BFC}"/>
              </a:ext>
            </a:extLst>
          </p:cNvPr>
          <p:cNvSpPr/>
          <p:nvPr/>
        </p:nvSpPr>
        <p:spPr>
          <a:xfrm>
            <a:off x="585925" y="3291830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Szorzás jele 12">
            <a:extLst>
              <a:ext uri="{FF2B5EF4-FFF2-40B4-BE49-F238E27FC236}">
                <a16:creationId xmlns:a16="http://schemas.microsoft.com/office/drawing/2014/main" id="{FF5AAACA-EE5E-4ABC-BB08-F8670C0D6940}"/>
              </a:ext>
            </a:extLst>
          </p:cNvPr>
          <p:cNvSpPr/>
          <p:nvPr/>
        </p:nvSpPr>
        <p:spPr>
          <a:xfrm>
            <a:off x="1791514" y="451433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Szorzás jele 13">
            <a:extLst>
              <a:ext uri="{FF2B5EF4-FFF2-40B4-BE49-F238E27FC236}">
                <a16:creationId xmlns:a16="http://schemas.microsoft.com/office/drawing/2014/main" id="{2BB00974-4C07-40E7-AEA3-0D305AC6316E}"/>
              </a:ext>
            </a:extLst>
          </p:cNvPr>
          <p:cNvSpPr/>
          <p:nvPr/>
        </p:nvSpPr>
        <p:spPr>
          <a:xfrm>
            <a:off x="3091995" y="207257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Szorzás jele 14">
            <a:extLst>
              <a:ext uri="{FF2B5EF4-FFF2-40B4-BE49-F238E27FC236}">
                <a16:creationId xmlns:a16="http://schemas.microsoft.com/office/drawing/2014/main" id="{159C46B5-8D25-4063-8BEB-960B38C95490}"/>
              </a:ext>
            </a:extLst>
          </p:cNvPr>
          <p:cNvSpPr/>
          <p:nvPr/>
        </p:nvSpPr>
        <p:spPr>
          <a:xfrm>
            <a:off x="4351835" y="206788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Szorzás jele 15">
            <a:extLst>
              <a:ext uri="{FF2B5EF4-FFF2-40B4-BE49-F238E27FC236}">
                <a16:creationId xmlns:a16="http://schemas.microsoft.com/office/drawing/2014/main" id="{4419F308-7A8F-455F-9B70-088CF4F6B81D}"/>
              </a:ext>
            </a:extLst>
          </p:cNvPr>
          <p:cNvSpPr/>
          <p:nvPr/>
        </p:nvSpPr>
        <p:spPr>
          <a:xfrm>
            <a:off x="5537247" y="2088209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Szorzás jele 16">
            <a:extLst>
              <a:ext uri="{FF2B5EF4-FFF2-40B4-BE49-F238E27FC236}">
                <a16:creationId xmlns:a16="http://schemas.microsoft.com/office/drawing/2014/main" id="{01CB8DE9-B0D5-4168-BBF6-002F4516218E}"/>
              </a:ext>
            </a:extLst>
          </p:cNvPr>
          <p:cNvSpPr/>
          <p:nvPr/>
        </p:nvSpPr>
        <p:spPr>
          <a:xfrm>
            <a:off x="3108960" y="451902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Szorzás jele 17">
            <a:extLst>
              <a:ext uri="{FF2B5EF4-FFF2-40B4-BE49-F238E27FC236}">
                <a16:creationId xmlns:a16="http://schemas.microsoft.com/office/drawing/2014/main" id="{AB39E9A5-F7CC-4427-B9F6-463A0B3F0841}"/>
              </a:ext>
            </a:extLst>
          </p:cNvPr>
          <p:cNvSpPr/>
          <p:nvPr/>
        </p:nvSpPr>
        <p:spPr>
          <a:xfrm>
            <a:off x="4368800" y="451433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Szorzás jele 18">
            <a:extLst>
              <a:ext uri="{FF2B5EF4-FFF2-40B4-BE49-F238E27FC236}">
                <a16:creationId xmlns:a16="http://schemas.microsoft.com/office/drawing/2014/main" id="{E5FDB320-D081-4ECA-AF7D-C2F82675CD00}"/>
              </a:ext>
            </a:extLst>
          </p:cNvPr>
          <p:cNvSpPr/>
          <p:nvPr/>
        </p:nvSpPr>
        <p:spPr>
          <a:xfrm>
            <a:off x="5554212" y="453465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Szorzás jele 19">
            <a:extLst>
              <a:ext uri="{FF2B5EF4-FFF2-40B4-BE49-F238E27FC236}">
                <a16:creationId xmlns:a16="http://schemas.microsoft.com/office/drawing/2014/main" id="{E84EC826-A723-4481-B012-AE516A76ADA1}"/>
              </a:ext>
            </a:extLst>
          </p:cNvPr>
          <p:cNvSpPr/>
          <p:nvPr/>
        </p:nvSpPr>
        <p:spPr>
          <a:xfrm>
            <a:off x="6793686" y="3283684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27FF0E8-C35B-41DA-B38C-D2781135C314}"/>
              </a:ext>
            </a:extLst>
          </p:cNvPr>
          <p:cNvSpPr/>
          <p:nvPr/>
        </p:nvSpPr>
        <p:spPr>
          <a:xfrm>
            <a:off x="1933246" y="2174012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Szorzás jele 26">
            <a:extLst>
              <a:ext uri="{FF2B5EF4-FFF2-40B4-BE49-F238E27FC236}">
                <a16:creationId xmlns:a16="http://schemas.microsoft.com/office/drawing/2014/main" id="{3B1327FA-61C7-42A5-8467-63364685417A}"/>
              </a:ext>
            </a:extLst>
          </p:cNvPr>
          <p:cNvSpPr/>
          <p:nvPr/>
        </p:nvSpPr>
        <p:spPr>
          <a:xfrm>
            <a:off x="1783407" y="327229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Szorzás jele 27">
            <a:extLst>
              <a:ext uri="{FF2B5EF4-FFF2-40B4-BE49-F238E27FC236}">
                <a16:creationId xmlns:a16="http://schemas.microsoft.com/office/drawing/2014/main" id="{BB18985F-3EB4-4D48-B947-CCCB966571B2}"/>
              </a:ext>
            </a:extLst>
          </p:cNvPr>
          <p:cNvSpPr/>
          <p:nvPr/>
        </p:nvSpPr>
        <p:spPr>
          <a:xfrm>
            <a:off x="3083887" y="329183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Szorzás jele 28">
            <a:extLst>
              <a:ext uri="{FF2B5EF4-FFF2-40B4-BE49-F238E27FC236}">
                <a16:creationId xmlns:a16="http://schemas.microsoft.com/office/drawing/2014/main" id="{4A383E48-73DA-4F89-9885-03E844B09B04}"/>
              </a:ext>
            </a:extLst>
          </p:cNvPr>
          <p:cNvSpPr/>
          <p:nvPr/>
        </p:nvSpPr>
        <p:spPr>
          <a:xfrm>
            <a:off x="4343727" y="328714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Szorzás jele 29">
            <a:extLst>
              <a:ext uri="{FF2B5EF4-FFF2-40B4-BE49-F238E27FC236}">
                <a16:creationId xmlns:a16="http://schemas.microsoft.com/office/drawing/2014/main" id="{C061C3B1-F9E1-4D6A-97C8-47F41EFB728E}"/>
              </a:ext>
            </a:extLst>
          </p:cNvPr>
          <p:cNvSpPr/>
          <p:nvPr/>
        </p:nvSpPr>
        <p:spPr>
          <a:xfrm>
            <a:off x="5529139" y="330746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5266C578-F7A4-49F1-B647-42D2B20AABBD}"/>
              </a:ext>
            </a:extLst>
          </p:cNvPr>
          <p:cNvSpPr/>
          <p:nvPr/>
        </p:nvSpPr>
        <p:spPr>
          <a:xfrm>
            <a:off x="3241834" y="2183944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CE9F49DF-D179-406B-8413-83D42058CF7E}"/>
              </a:ext>
            </a:extLst>
          </p:cNvPr>
          <p:cNvSpPr/>
          <p:nvPr/>
        </p:nvSpPr>
        <p:spPr>
          <a:xfrm>
            <a:off x="4480655" y="2165076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B89BD174-7B7A-4197-A3DA-4495F1BB6849}"/>
              </a:ext>
            </a:extLst>
          </p:cNvPr>
          <p:cNvSpPr/>
          <p:nvPr/>
        </p:nvSpPr>
        <p:spPr>
          <a:xfrm>
            <a:off x="5661752" y="2191358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73DCB908-35D9-44AA-8B37-51C3AB0F5B5B}"/>
              </a:ext>
            </a:extLst>
          </p:cNvPr>
          <p:cNvSpPr/>
          <p:nvPr/>
        </p:nvSpPr>
        <p:spPr>
          <a:xfrm>
            <a:off x="1933246" y="46307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89E78DD3-9A2D-400A-9969-F3AF3A3AA284}"/>
              </a:ext>
            </a:extLst>
          </p:cNvPr>
          <p:cNvSpPr/>
          <p:nvPr/>
        </p:nvSpPr>
        <p:spPr>
          <a:xfrm>
            <a:off x="3241834" y="4640712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20F37F6E-CB31-4D27-BF7C-5DDB53998AE5}"/>
              </a:ext>
            </a:extLst>
          </p:cNvPr>
          <p:cNvSpPr/>
          <p:nvPr/>
        </p:nvSpPr>
        <p:spPr>
          <a:xfrm>
            <a:off x="4480655" y="4621844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6F2BB354-CF53-4B16-81F3-4A62B3DEEE24}"/>
              </a:ext>
            </a:extLst>
          </p:cNvPr>
          <p:cNvSpPr/>
          <p:nvPr/>
        </p:nvSpPr>
        <p:spPr>
          <a:xfrm>
            <a:off x="5661752" y="4648126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2CAC929F-3C20-4585-B33C-18E5A6B700AC}"/>
              </a:ext>
            </a:extLst>
          </p:cNvPr>
          <p:cNvSpPr/>
          <p:nvPr/>
        </p:nvSpPr>
        <p:spPr>
          <a:xfrm>
            <a:off x="6943525" y="341358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34DE41A2-C5E8-40E7-9BEF-337BA945C07E}"/>
              </a:ext>
            </a:extLst>
          </p:cNvPr>
          <p:cNvSpPr/>
          <p:nvPr/>
        </p:nvSpPr>
        <p:spPr>
          <a:xfrm>
            <a:off x="723228" y="3420541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F8B61414-CF51-4911-9DC5-580198EEC9A5}"/>
              </a:ext>
            </a:extLst>
          </p:cNvPr>
          <p:cNvSpPr/>
          <p:nvPr/>
        </p:nvSpPr>
        <p:spPr>
          <a:xfrm>
            <a:off x="1915528" y="339795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CBE43C30-A10C-47D0-A0F8-071553CBB0EE}"/>
              </a:ext>
            </a:extLst>
          </p:cNvPr>
          <p:cNvSpPr/>
          <p:nvPr/>
        </p:nvSpPr>
        <p:spPr>
          <a:xfrm>
            <a:off x="5684462" y="3377417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Téglalap: lekerekített 41">
            <a:extLst>
              <a:ext uri="{FF2B5EF4-FFF2-40B4-BE49-F238E27FC236}">
                <a16:creationId xmlns:a16="http://schemas.microsoft.com/office/drawing/2014/main" id="{D9146D9D-EB67-4B0B-B22A-238728F89CA3}"/>
              </a:ext>
            </a:extLst>
          </p:cNvPr>
          <p:cNvSpPr/>
          <p:nvPr/>
        </p:nvSpPr>
        <p:spPr>
          <a:xfrm>
            <a:off x="3236192" y="3389807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hu-HU" sz="5400" dirty="0">
              <a:ln>
                <a:solidFill>
                  <a:schemeClr val="bg1"/>
                </a:solidFill>
              </a:ln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B3F1D7F9-BCA3-4847-A0D7-22B62C723D1A}"/>
              </a:ext>
            </a:extLst>
          </p:cNvPr>
          <p:cNvSpPr/>
          <p:nvPr/>
        </p:nvSpPr>
        <p:spPr>
          <a:xfrm>
            <a:off x="4501674" y="339795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hu-HU" sz="5400" dirty="0">
              <a:ln>
                <a:solidFill>
                  <a:schemeClr val="bg1"/>
                </a:solidFill>
              </a:ln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3D26034-C89D-44CC-A60A-4691D9558A43}"/>
              </a:ext>
            </a:extLst>
          </p:cNvPr>
          <p:cNvSpPr txBox="1"/>
          <p:nvPr/>
        </p:nvSpPr>
        <p:spPr>
          <a:xfrm>
            <a:off x="8554720" y="1483360"/>
            <a:ext cx="334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4 x 5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/>
              <a:t>14 betöltés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F58162-1EB9-4C58-8C66-A2A8E6670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720" y="2932877"/>
            <a:ext cx="2912580" cy="2839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011FC8A9-78E5-4DC4-B07C-5DAA7268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5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Kereszt példa blokkolt módszer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833FDD-EE4E-4C20-BD4B-0C6579C0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7" y="1088556"/>
            <a:ext cx="5698864" cy="5399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Szorzás jele 11">
            <a:extLst>
              <a:ext uri="{FF2B5EF4-FFF2-40B4-BE49-F238E27FC236}">
                <a16:creationId xmlns:a16="http://schemas.microsoft.com/office/drawing/2014/main" id="{73E41081-A29D-46F0-8DDD-D3DCE51C40CF}"/>
              </a:ext>
            </a:extLst>
          </p:cNvPr>
          <p:cNvSpPr/>
          <p:nvPr/>
        </p:nvSpPr>
        <p:spPr>
          <a:xfrm>
            <a:off x="2109740" y="1837102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Szorzás jele 12">
            <a:extLst>
              <a:ext uri="{FF2B5EF4-FFF2-40B4-BE49-F238E27FC236}">
                <a16:creationId xmlns:a16="http://schemas.microsoft.com/office/drawing/2014/main" id="{377A3DE9-FABA-493A-83EA-A1F5339B48F1}"/>
              </a:ext>
            </a:extLst>
          </p:cNvPr>
          <p:cNvSpPr/>
          <p:nvPr/>
        </p:nvSpPr>
        <p:spPr>
          <a:xfrm>
            <a:off x="1017683" y="2913231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Szorzás jele 13">
            <a:extLst>
              <a:ext uri="{FF2B5EF4-FFF2-40B4-BE49-F238E27FC236}">
                <a16:creationId xmlns:a16="http://schemas.microsoft.com/office/drawing/2014/main" id="{9B6323A4-6049-4702-BFD1-EA4D5B32EE0C}"/>
              </a:ext>
            </a:extLst>
          </p:cNvPr>
          <p:cNvSpPr/>
          <p:nvPr/>
        </p:nvSpPr>
        <p:spPr>
          <a:xfrm>
            <a:off x="1017683" y="3971641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Szorzás jele 14">
            <a:extLst>
              <a:ext uri="{FF2B5EF4-FFF2-40B4-BE49-F238E27FC236}">
                <a16:creationId xmlns:a16="http://schemas.microsoft.com/office/drawing/2014/main" id="{EEC6F4FF-415F-4B48-9681-5469E7D45C9B}"/>
              </a:ext>
            </a:extLst>
          </p:cNvPr>
          <p:cNvSpPr/>
          <p:nvPr/>
        </p:nvSpPr>
        <p:spPr>
          <a:xfrm>
            <a:off x="2109741" y="511499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Szorzás jele 15">
            <a:extLst>
              <a:ext uri="{FF2B5EF4-FFF2-40B4-BE49-F238E27FC236}">
                <a16:creationId xmlns:a16="http://schemas.microsoft.com/office/drawing/2014/main" id="{2DD7D205-56BA-4F9A-8524-DB037F38EBD3}"/>
              </a:ext>
            </a:extLst>
          </p:cNvPr>
          <p:cNvSpPr/>
          <p:nvPr/>
        </p:nvSpPr>
        <p:spPr>
          <a:xfrm>
            <a:off x="3247135" y="1837104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Szorzás jele 16">
            <a:extLst>
              <a:ext uri="{FF2B5EF4-FFF2-40B4-BE49-F238E27FC236}">
                <a16:creationId xmlns:a16="http://schemas.microsoft.com/office/drawing/2014/main" id="{ED499AD2-C4ED-4476-8E66-7B11B60A9B66}"/>
              </a:ext>
            </a:extLst>
          </p:cNvPr>
          <p:cNvSpPr/>
          <p:nvPr/>
        </p:nvSpPr>
        <p:spPr>
          <a:xfrm>
            <a:off x="4310546" y="4056581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Szorzás jele 17">
            <a:extLst>
              <a:ext uri="{FF2B5EF4-FFF2-40B4-BE49-F238E27FC236}">
                <a16:creationId xmlns:a16="http://schemas.microsoft.com/office/drawing/2014/main" id="{40F8FCC3-90BC-4A05-809C-A0FB9C206933}"/>
              </a:ext>
            </a:extLst>
          </p:cNvPr>
          <p:cNvSpPr/>
          <p:nvPr/>
        </p:nvSpPr>
        <p:spPr>
          <a:xfrm>
            <a:off x="4310545" y="292641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Szorzás jele 18">
            <a:extLst>
              <a:ext uri="{FF2B5EF4-FFF2-40B4-BE49-F238E27FC236}">
                <a16:creationId xmlns:a16="http://schemas.microsoft.com/office/drawing/2014/main" id="{9BD8D1B3-631F-42A2-ACC3-3ACB8E5A7BCE}"/>
              </a:ext>
            </a:extLst>
          </p:cNvPr>
          <p:cNvSpPr/>
          <p:nvPr/>
        </p:nvSpPr>
        <p:spPr>
          <a:xfrm>
            <a:off x="3218486" y="5114993"/>
            <a:ext cx="738231" cy="709763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8" name="Szorzás jele 37">
            <a:extLst>
              <a:ext uri="{FF2B5EF4-FFF2-40B4-BE49-F238E27FC236}">
                <a16:creationId xmlns:a16="http://schemas.microsoft.com/office/drawing/2014/main" id="{293D9AEC-DB46-47F7-B7AD-8E0CC3A6FAA5}"/>
              </a:ext>
            </a:extLst>
          </p:cNvPr>
          <p:cNvSpPr/>
          <p:nvPr/>
        </p:nvSpPr>
        <p:spPr>
          <a:xfrm>
            <a:off x="2109741" y="291323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Szorzás jele 38">
            <a:extLst>
              <a:ext uri="{FF2B5EF4-FFF2-40B4-BE49-F238E27FC236}">
                <a16:creationId xmlns:a16="http://schemas.microsoft.com/office/drawing/2014/main" id="{74394758-6D2B-4769-8BBC-5DACA575FBDC}"/>
              </a:ext>
            </a:extLst>
          </p:cNvPr>
          <p:cNvSpPr/>
          <p:nvPr/>
        </p:nvSpPr>
        <p:spPr>
          <a:xfrm>
            <a:off x="3218485" y="2924659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Szorzás jele 39">
            <a:extLst>
              <a:ext uri="{FF2B5EF4-FFF2-40B4-BE49-F238E27FC236}">
                <a16:creationId xmlns:a16="http://schemas.microsoft.com/office/drawing/2014/main" id="{1CD1170A-BF69-4BEB-BB49-B0BBC55E58A1}"/>
              </a:ext>
            </a:extLst>
          </p:cNvPr>
          <p:cNvSpPr/>
          <p:nvPr/>
        </p:nvSpPr>
        <p:spPr>
          <a:xfrm>
            <a:off x="3214811" y="3996720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Szorzás jele 40">
            <a:extLst>
              <a:ext uri="{FF2B5EF4-FFF2-40B4-BE49-F238E27FC236}">
                <a16:creationId xmlns:a16="http://schemas.microsoft.com/office/drawing/2014/main" id="{0D09F4D5-D25E-4526-917A-28692BC59066}"/>
              </a:ext>
            </a:extLst>
          </p:cNvPr>
          <p:cNvSpPr/>
          <p:nvPr/>
        </p:nvSpPr>
        <p:spPr>
          <a:xfrm>
            <a:off x="2119076" y="3984576"/>
            <a:ext cx="738231" cy="7097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DF469D8B-F417-45A8-B10F-ABD0DDD96F6E}"/>
              </a:ext>
            </a:extLst>
          </p:cNvPr>
          <p:cNvSpPr/>
          <p:nvPr/>
        </p:nvSpPr>
        <p:spPr>
          <a:xfrm>
            <a:off x="2235530" y="1952469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A773491E-4511-479A-A6A8-8EA83D832E2C}"/>
              </a:ext>
            </a:extLst>
          </p:cNvPr>
          <p:cNvSpPr/>
          <p:nvPr/>
        </p:nvSpPr>
        <p:spPr>
          <a:xfrm>
            <a:off x="3351274" y="1952469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ACFBA3D-8BA0-4A43-95FB-FA42A4F2C0FF}"/>
              </a:ext>
            </a:extLst>
          </p:cNvPr>
          <p:cNvSpPr/>
          <p:nvPr/>
        </p:nvSpPr>
        <p:spPr>
          <a:xfrm>
            <a:off x="4453493" y="3074391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EC4ECD87-5961-4B3E-991A-A38B7F82A848}"/>
              </a:ext>
            </a:extLst>
          </p:cNvPr>
          <p:cNvSpPr/>
          <p:nvPr/>
        </p:nvSpPr>
        <p:spPr>
          <a:xfrm>
            <a:off x="4453493" y="4228815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D8D38506-FB06-4492-B618-FD4A2D296D23}"/>
              </a:ext>
            </a:extLst>
          </p:cNvPr>
          <p:cNvSpPr/>
          <p:nvPr/>
        </p:nvSpPr>
        <p:spPr>
          <a:xfrm>
            <a:off x="3351274" y="523036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66CC3624-308D-480A-9DFA-8AFE1D017561}"/>
              </a:ext>
            </a:extLst>
          </p:cNvPr>
          <p:cNvSpPr/>
          <p:nvPr/>
        </p:nvSpPr>
        <p:spPr>
          <a:xfrm>
            <a:off x="2235530" y="523036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0DFA6F85-8870-4F63-A242-28A853CC32E5}"/>
              </a:ext>
            </a:extLst>
          </p:cNvPr>
          <p:cNvSpPr/>
          <p:nvPr/>
        </p:nvSpPr>
        <p:spPr>
          <a:xfrm>
            <a:off x="1158374" y="4065826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2B99F7C7-27DF-43F6-9264-C384A9E02C01}"/>
              </a:ext>
            </a:extLst>
          </p:cNvPr>
          <p:cNvSpPr/>
          <p:nvPr/>
        </p:nvSpPr>
        <p:spPr>
          <a:xfrm>
            <a:off x="1157848" y="30417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7CF0415-59D6-4EA7-BF8F-321C001708B4}"/>
              </a:ext>
            </a:extLst>
          </p:cNvPr>
          <p:cNvSpPr/>
          <p:nvPr/>
        </p:nvSpPr>
        <p:spPr>
          <a:xfrm>
            <a:off x="2252688" y="30100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F3AF924D-E57D-4020-87BA-72B078855D90}"/>
              </a:ext>
            </a:extLst>
          </p:cNvPr>
          <p:cNvSpPr/>
          <p:nvPr/>
        </p:nvSpPr>
        <p:spPr>
          <a:xfrm>
            <a:off x="3368509" y="3016963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555FEB28-8864-48DA-9FF3-2707287E44B3}"/>
              </a:ext>
            </a:extLst>
          </p:cNvPr>
          <p:cNvSpPr/>
          <p:nvPr/>
        </p:nvSpPr>
        <p:spPr>
          <a:xfrm>
            <a:off x="2273008" y="40768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52D2EE64-580D-428D-BF83-BA3ADEBBF0CA}"/>
              </a:ext>
            </a:extLst>
          </p:cNvPr>
          <p:cNvSpPr/>
          <p:nvPr/>
        </p:nvSpPr>
        <p:spPr>
          <a:xfrm>
            <a:off x="3370288" y="4076880"/>
            <a:ext cx="438552" cy="4975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4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220CCF3E-B5D0-4CBB-8456-5EA405A72E17}"/>
              </a:ext>
            </a:extLst>
          </p:cNvPr>
          <p:cNvSpPr txBox="1"/>
          <p:nvPr/>
        </p:nvSpPr>
        <p:spPr>
          <a:xfrm>
            <a:off x="7203440" y="1487376"/>
            <a:ext cx="3830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4x5=20 pont</a:t>
            </a:r>
          </a:p>
          <a:p>
            <a:r>
              <a:rPr lang="hu-HU" sz="3200" dirty="0"/>
              <a:t>12 betöltés </a:t>
            </a:r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BEF0E29C-3894-45D8-9650-4C3100C41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3016963"/>
            <a:ext cx="2912580" cy="2839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553A490-1C09-4823-AAD7-9F81250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6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500"/>
                            </p:stCondLst>
                            <p:childTnLst>
                              <p:par>
                                <p:cTn id="9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OpenMP</a:t>
            </a:r>
            <a:r>
              <a:rPr lang="hu-HU" dirty="0"/>
              <a:t> C/C++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218057" cy="5063901"/>
          </a:xfrm>
        </p:spPr>
        <p:txBody>
          <a:bodyPr/>
          <a:lstStyle/>
          <a:p>
            <a:r>
              <a:rPr lang="hu-HU" b="1" dirty="0"/>
              <a:t>Open Multi-</a:t>
            </a:r>
            <a:r>
              <a:rPr lang="hu-HU" b="1" dirty="0" err="1"/>
              <a:t>Processing</a:t>
            </a:r>
            <a:endParaRPr lang="hu-HU" b="1" dirty="0"/>
          </a:p>
          <a:p>
            <a:r>
              <a:rPr lang="hu-HU" b="1" dirty="0"/>
              <a:t>Fordítás időben való optimalizáció</a:t>
            </a:r>
          </a:p>
          <a:p>
            <a:r>
              <a:rPr lang="hu-HU" b="1" dirty="0" err="1"/>
              <a:t>Pragmák</a:t>
            </a:r>
            <a:r>
              <a:rPr lang="hu-HU" b="1" dirty="0"/>
              <a:t> üzenet a fordítónak</a:t>
            </a:r>
          </a:p>
          <a:p>
            <a:r>
              <a:rPr lang="hu-HU" b="1" dirty="0"/>
              <a:t>Párhuzamosítás lépéseit megvalósítja</a:t>
            </a:r>
          </a:p>
          <a:p>
            <a:r>
              <a:rPr lang="hu-HU" b="1" dirty="0"/>
              <a:t>Támogatja a Videókártyákat</a:t>
            </a:r>
          </a:p>
          <a:p>
            <a:r>
              <a:rPr lang="hu-HU" b="1" dirty="0"/>
              <a:t>Egyszerű, széles körben elterjedt</a:t>
            </a:r>
          </a:p>
          <a:p>
            <a:endParaRPr lang="hu-HU" dirty="0"/>
          </a:p>
        </p:txBody>
      </p:sp>
      <p:pic>
        <p:nvPicPr>
          <p:cNvPr id="5" name="Tartalom helye 5">
            <a:extLst>
              <a:ext uri="{FF2B5EF4-FFF2-40B4-BE49-F238E27FC236}">
                <a16:creationId xmlns:a16="http://schemas.microsoft.com/office/drawing/2014/main" id="{11C2DA5D-EF27-43C0-A3B0-CD89A0F7D38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28" y="1440521"/>
            <a:ext cx="6014185" cy="2074894"/>
          </a:xfrm>
          <a:prstGeom prst="rect">
            <a:avLst/>
          </a:prstGeom>
        </p:spPr>
      </p:pic>
      <p:sp>
        <p:nvSpPr>
          <p:cNvPr id="6" name="Szövegdoboz 6">
            <a:extLst>
              <a:ext uri="{FF2B5EF4-FFF2-40B4-BE49-F238E27FC236}">
                <a16:creationId xmlns:a16="http://schemas.microsoft.com/office/drawing/2014/main" id="{B863F635-5327-4F01-84C3-340A5D4C7BC6}"/>
              </a:ext>
            </a:extLst>
          </p:cNvPr>
          <p:cNvSpPr txBox="1"/>
          <p:nvPr/>
        </p:nvSpPr>
        <p:spPr>
          <a:xfrm>
            <a:off x="5739829" y="3515415"/>
            <a:ext cx="6014185" cy="20748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hu-HU" sz="950" dirty="0">
                <a:solidFill>
                  <a:srgbClr val="FFFFFF"/>
                </a:solidFill>
              </a:rPr>
              <a:t>https://docs.nersc.gov/development/programming-models/openmp/openmp-resources/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6C149CA-2749-49F1-A11F-FE7ADD9A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86" y="3949748"/>
            <a:ext cx="3422174" cy="2320338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9126CBD-CA4D-4060-ACBF-5597754D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54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3D Kereszt példa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01899" y="1281884"/>
            <a:ext cx="5301233" cy="5063901"/>
          </a:xfrm>
        </p:spPr>
        <p:txBody>
          <a:bodyPr/>
          <a:lstStyle/>
          <a:p>
            <a:r>
              <a:rPr lang="hu-HU" dirty="0"/>
              <a:t>Memória lokalitás probléma</a:t>
            </a:r>
          </a:p>
          <a:p>
            <a:r>
              <a:rPr lang="hu-HU" dirty="0"/>
              <a:t>Sok pontot csak egyszer érünk el</a:t>
            </a:r>
          </a:p>
          <a:p>
            <a:r>
              <a:rPr lang="hu-HU" dirty="0" err="1"/>
              <a:t>Target</a:t>
            </a:r>
            <a:r>
              <a:rPr lang="hu-HU" dirty="0"/>
              <a:t> </a:t>
            </a:r>
            <a:r>
              <a:rPr lang="hu-HU" dirty="0" err="1"/>
              <a:t>teams</a:t>
            </a:r>
            <a:r>
              <a:rPr lang="hu-HU" dirty="0"/>
              <a:t> = GPU</a:t>
            </a:r>
          </a:p>
          <a:p>
            <a:r>
              <a:rPr lang="hu-HU" dirty="0" err="1"/>
              <a:t>Distribute</a:t>
            </a:r>
            <a:r>
              <a:rPr lang="hu-HU" dirty="0"/>
              <a:t> = GPU szálak között</a:t>
            </a:r>
          </a:p>
          <a:p>
            <a:r>
              <a:rPr lang="hu-HU" dirty="0"/>
              <a:t>Iterációk a </a:t>
            </a:r>
            <a:r>
              <a:rPr lang="hu-HU" dirty="0" err="1"/>
              <a:t>gpu</a:t>
            </a:r>
            <a:r>
              <a:rPr lang="hu-HU" dirty="0"/>
              <a:t>-n hajtódnak végre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8970D64-DE90-4DFE-8DEC-B1F752DA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38" y="4769124"/>
            <a:ext cx="5220429" cy="14670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437914E-E76D-4D20-9AC4-6097DC6E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8" y="1128512"/>
            <a:ext cx="4528837" cy="3649974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22D2A7B-D722-4683-B5ED-EFBAFCF5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08BE-4C54-4F38-AB04-0146ECEEC12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471141"/>
      </p:ext>
    </p:extLst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K_sablon_HU" id="{51B23426-4745-0044-ADFE-957BA242ED48}" vid="{AD0E2F57-743E-BC49-BAFB-8C358FD4545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Schmidt_laszlo_TDK</Template>
  <TotalTime>1428</TotalTime>
  <Words>540</Words>
  <Application>Microsoft Office PowerPoint</Application>
  <PresentationFormat>Szélesvásznú</PresentationFormat>
  <Paragraphs>191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Hypatia Sans Pro</vt:lpstr>
      <vt:lpstr>Egyéni tervezés</vt:lpstr>
      <vt:lpstr>Memória lokalitás javítása szeizmikus szimulációkban videókártyákon</vt:lpstr>
      <vt:lpstr>Motiváció</vt:lpstr>
      <vt:lpstr>Párhuzamosítás</vt:lpstr>
      <vt:lpstr>PowerPoint-bemutató</vt:lpstr>
      <vt:lpstr>Memória-hierarchia késleltetése</vt:lpstr>
      <vt:lpstr>Kereszt példa</vt:lpstr>
      <vt:lpstr>Kereszt példa blokkolt módszer</vt:lpstr>
      <vt:lpstr>OpenMP C/C++</vt:lpstr>
      <vt:lpstr>3D Kereszt példa</vt:lpstr>
      <vt:lpstr>Loop/Thread/Cache Blocking</vt:lpstr>
      <vt:lpstr>Kereszt eredmények               GPU:Nvidia V100</vt:lpstr>
      <vt:lpstr>Devito</vt:lpstr>
      <vt:lpstr>Devito eredmények               GPU:Nvidia V100 </vt:lpstr>
      <vt:lpstr>Devito eredmények               GPU:AMD MI50</vt:lpstr>
      <vt:lpstr>Devito mérés (Tilted Transverse Isotropy) GPU:Nvidia V100 </vt:lpstr>
      <vt:lpstr>Összefoglalás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Memória lokalitás javítása szeizmikus szimulációkban videókártyákon</dc:title>
  <dc:creator>László Schmidt</dc:creator>
  <cp:lastModifiedBy>László Schmidt</cp:lastModifiedBy>
  <cp:revision>18</cp:revision>
  <dcterms:created xsi:type="dcterms:W3CDTF">2021-11-21T15:32:46Z</dcterms:created>
  <dcterms:modified xsi:type="dcterms:W3CDTF">2021-11-26T11:41:01Z</dcterms:modified>
</cp:coreProperties>
</file>