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bdab30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bdab30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7bdab30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7bdab30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these mean? 1. Base case, 2. Higher lightning, lower vegetation and new tree growth, steeper slope 3. Lower lightning, higher vegetation and new tree growth, less steep slope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bdab300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bdab300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bs this, steeper slope is also significant for downhill portion, could significantly curb tree burning, no matter the fuel, in this simulation, the more occupied spaces, the more significant the fire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bdab30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bdab30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bdab300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bdab300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the type of fuel the fire is burning through contributes to the speed, flame size, and temperature of the fire. Larger fuels, such as trees and heavy slash (fallen branches, brush, etc.), burns hotter, with larger flame sizes than smaller fuels such as grass and thin brush (spread out over a larger area) (3). Historically, forests have contained roughly 50-70 trees per acre, while today, in some parts of the United States, forests contain anywhere from 500-1000 trees per acre (4) Talk about attempting to achieve overcrowding, slope variance, vegetation randomness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colors for grid, how we change the constants in different trials, and how the slope is just inaccurate enough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Fire Away Project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Otis Schmidt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2"/>
          <p:cNvPicPr preferRelativeResize="0"/>
          <p:nvPr/>
        </p:nvPicPr>
        <p:blipFill rotWithShape="1">
          <a:blip r:embed="rId3">
            <a:alphaModFix/>
          </a:blip>
          <a:srcRect b="6253" l="24882" r="22232" t="26501"/>
          <a:stretch/>
        </p:blipFill>
        <p:spPr>
          <a:xfrm>
            <a:off x="4610425" y="0"/>
            <a:ext cx="4497826" cy="4914575"/>
          </a:xfrm>
          <a:prstGeom prst="rect">
            <a:avLst/>
          </a:prstGeom>
          <a:noFill/>
          <a:ln>
            <a:noFill/>
          </a:ln>
        </p:spPr>
      </p:pic>
      <p:pic>
        <p:nvPicPr>
          <p:cNvPr id="110" name="Google Shape;110;p22"/>
          <p:cNvPicPr preferRelativeResize="0"/>
          <p:nvPr/>
        </p:nvPicPr>
        <p:blipFill rotWithShape="1">
          <a:blip r:embed="rId4">
            <a:alphaModFix/>
          </a:blip>
          <a:srcRect b="4937" l="24980" r="19309" t="18633"/>
          <a:stretch/>
        </p:blipFill>
        <p:spPr>
          <a:xfrm>
            <a:off x="0" y="0"/>
            <a:ext cx="4572000" cy="4392376"/>
          </a:xfrm>
          <a:prstGeom prst="rect">
            <a:avLst/>
          </a:prstGeom>
          <a:noFill/>
          <a:ln>
            <a:noFill/>
          </a:ln>
        </p:spPr>
      </p:pic>
      <p:pic>
        <p:nvPicPr>
          <p:cNvPr id="111" name="Google Shape;111;p22"/>
          <p:cNvPicPr preferRelativeResize="0"/>
          <p:nvPr/>
        </p:nvPicPr>
        <p:blipFill rotWithShape="1">
          <a:blip r:embed="rId5">
            <a:alphaModFix/>
          </a:blip>
          <a:srcRect b="44784" l="24720" r="27165" t="47287"/>
          <a:stretch/>
        </p:blipFill>
        <p:spPr>
          <a:xfrm>
            <a:off x="0" y="4392375"/>
            <a:ext cx="4610424" cy="407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587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7" name="Google Shape;117;p23"/>
          <p:cNvPicPr preferRelativeResize="0"/>
          <p:nvPr/>
        </p:nvPicPr>
        <p:blipFill rotWithShape="1">
          <a:blip r:embed="rId3">
            <a:alphaModFix/>
          </a:blip>
          <a:srcRect b="8012" l="20925" r="45081" t="47174"/>
          <a:stretch/>
        </p:blipFill>
        <p:spPr>
          <a:xfrm>
            <a:off x="200300" y="1065875"/>
            <a:ext cx="3145224" cy="3226324"/>
          </a:xfrm>
          <a:prstGeom prst="rect">
            <a:avLst/>
          </a:prstGeom>
          <a:noFill/>
          <a:ln>
            <a:noFill/>
          </a:ln>
        </p:spPr>
      </p:pic>
      <p:pic>
        <p:nvPicPr>
          <p:cNvPr id="118" name="Google Shape;118;p23"/>
          <p:cNvPicPr preferRelativeResize="0"/>
          <p:nvPr/>
        </p:nvPicPr>
        <p:blipFill rotWithShape="1">
          <a:blip r:embed="rId4">
            <a:alphaModFix/>
          </a:blip>
          <a:srcRect b="1757" l="19000" r="48935" t="45921"/>
          <a:stretch/>
        </p:blipFill>
        <p:spPr>
          <a:xfrm>
            <a:off x="6387725" y="1094525"/>
            <a:ext cx="2756275" cy="3197675"/>
          </a:xfrm>
          <a:prstGeom prst="rect">
            <a:avLst/>
          </a:prstGeom>
          <a:noFill/>
          <a:ln>
            <a:noFill/>
          </a:ln>
        </p:spPr>
      </p:pic>
      <p:pic>
        <p:nvPicPr>
          <p:cNvPr id="119" name="Google Shape;119;p23"/>
          <p:cNvPicPr preferRelativeResize="0"/>
          <p:nvPr/>
        </p:nvPicPr>
        <p:blipFill rotWithShape="1">
          <a:blip r:embed="rId5">
            <a:alphaModFix/>
          </a:blip>
          <a:srcRect b="3056" l="18957" r="43369" t="50000"/>
          <a:stretch/>
        </p:blipFill>
        <p:spPr>
          <a:xfrm>
            <a:off x="3376525" y="1065875"/>
            <a:ext cx="2980200" cy="3226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25" name="Google Shape;125;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Reasonable results?</a:t>
            </a:r>
            <a:endParaRPr/>
          </a:p>
          <a:p>
            <a:pPr indent="-342900" lvl="0" marL="457200" rtl="0" algn="l">
              <a:spcBef>
                <a:spcPts val="0"/>
              </a:spcBef>
              <a:spcAft>
                <a:spcPts val="0"/>
              </a:spcAft>
              <a:buSzPts val="1800"/>
              <a:buChar char="-"/>
            </a:pPr>
            <a:r>
              <a:rPr lang="en"/>
              <a:t>Significant findings: Slope and fuel quantity, not necessarily type, more important than ignition point</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31" name="Google Shape;131;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a:t>
            </a:r>
            <a:endParaRPr/>
          </a:p>
          <a:p>
            <a:pPr indent="0" lvl="0" marL="0" rtl="0" algn="l">
              <a:spcBef>
                <a:spcPts val="1600"/>
              </a:spcBef>
              <a:spcAft>
                <a:spcPts val="0"/>
              </a:spcAft>
              <a:buNone/>
            </a:pPr>
            <a:r>
              <a:rPr lang="en"/>
              <a:t>Proved that forest density is very significant, relevant for forest mitigation, as well as fire safety on hills for firefighters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Personal:</a:t>
            </a:r>
            <a:endParaRPr/>
          </a:p>
          <a:p>
            <a:pPr indent="0" lvl="0" marL="0" rtl="0" algn="l">
              <a:spcBef>
                <a:spcPts val="1600"/>
              </a:spcBef>
              <a:spcAft>
                <a:spcPts val="1600"/>
              </a:spcAft>
              <a:buNone/>
            </a:pPr>
            <a:r>
              <a:rPr lang="en"/>
              <a:t>How to work through grids, amazing to be able to model real-life issues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7" name="Google Shape;137;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Appendix B Fire and Fuels, </a:t>
            </a:r>
            <a:r>
              <a:rPr lang="en"/>
              <a:t>National Geographic Area Coordination Centers, </a:t>
            </a:r>
            <a:r>
              <a:rPr i="1" lang="en"/>
              <a:t>Fire Behavior Fuel Model Descriptions, </a:t>
            </a:r>
            <a:r>
              <a:rPr lang="en"/>
              <a:t>(2001).</a:t>
            </a:r>
            <a:endParaRPr/>
          </a:p>
          <a:p>
            <a:pPr indent="0" lvl="0" marL="0" rtl="0" algn="l">
              <a:spcBef>
                <a:spcPts val="1600"/>
              </a:spcBef>
              <a:spcAft>
                <a:spcPts val="0"/>
              </a:spcAft>
              <a:buNone/>
            </a:pPr>
            <a:r>
              <a:rPr b="1" lang="en"/>
              <a:t>Influence of slope on fire spread rate, </a:t>
            </a:r>
            <a:r>
              <a:rPr lang="en"/>
              <a:t>B.W. Butler, W.R. Anderson, E.A. Catchpole, The Fire Environment-Innovations, Managementm and Policy: Conference Proceedings (P), (2007). </a:t>
            </a:r>
            <a:endParaRPr/>
          </a:p>
          <a:p>
            <a:pPr indent="0" lvl="0" marL="0" rtl="0" algn="l">
              <a:spcBef>
                <a:spcPts val="1600"/>
              </a:spcBef>
              <a:spcAft>
                <a:spcPts val="1600"/>
              </a:spcAft>
              <a:buNone/>
            </a:pPr>
            <a:r>
              <a:rPr b="1" lang="en"/>
              <a:t>Wildfire Statistics, </a:t>
            </a:r>
            <a:r>
              <a:rPr lang="en"/>
              <a:t>K. Hoover, L. A. Hanson, Congressional Research Service (34),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700"/>
              <a:t>How is the spread of forest fires impacted by hills with different slopes and varying fuel density?</a:t>
            </a:r>
            <a:endParaRPr sz="4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 Among Us</a:t>
            </a:r>
            <a:endParaRPr/>
          </a:p>
        </p:txBody>
      </p:sp>
      <p:sp>
        <p:nvSpPr>
          <p:cNvPr id="76" name="Google Shape;76;p16"/>
          <p:cNvSpPr txBox="1"/>
          <p:nvPr>
            <p:ph idx="1" type="body"/>
          </p:nvPr>
        </p:nvSpPr>
        <p:spPr>
          <a:xfrm>
            <a:off x="311700" y="1171675"/>
            <a:ext cx="7564500" cy="3365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70,000 forest fires burn an average of 7 million acres every year</a:t>
            </a:r>
            <a:endParaRPr sz="1600"/>
          </a:p>
          <a:p>
            <a:pPr indent="-330200" lvl="0" marL="457200" rtl="0" algn="l">
              <a:spcBef>
                <a:spcPts val="1600"/>
              </a:spcBef>
              <a:spcAft>
                <a:spcPts val="0"/>
              </a:spcAft>
              <a:buSzPts val="1600"/>
              <a:buAutoNum type="arabicPeriod"/>
            </a:pPr>
            <a:r>
              <a:rPr lang="en" sz="1600"/>
              <a:t>O</a:t>
            </a:r>
            <a:r>
              <a:rPr lang="en" sz="1600"/>
              <a:t>ften directly influenced by human interaction, with close to 90% having some link to a man-made ignition point</a:t>
            </a:r>
            <a:endParaRPr sz="1600"/>
          </a:p>
          <a:p>
            <a:pPr indent="-330200" lvl="0" marL="457200" rtl="0" algn="l">
              <a:spcBef>
                <a:spcPts val="1600"/>
              </a:spcBef>
              <a:spcAft>
                <a:spcPts val="0"/>
              </a:spcAft>
              <a:buSzPts val="1600"/>
              <a:buAutoNum type="arabicPeriod"/>
            </a:pPr>
            <a:r>
              <a:rPr lang="en" sz="1600"/>
              <a:t>Topography plays a significant role in fire behavior</a:t>
            </a:r>
            <a:endParaRPr sz="1600"/>
          </a:p>
          <a:p>
            <a:pPr indent="-330200" lvl="0" marL="457200" rtl="0" algn="l">
              <a:spcBef>
                <a:spcPts val="1600"/>
              </a:spcBef>
              <a:spcAft>
                <a:spcPts val="0"/>
              </a:spcAft>
              <a:buSzPts val="1600"/>
              <a:buAutoNum type="arabicPeriod"/>
            </a:pPr>
            <a:r>
              <a:rPr lang="en" sz="1600"/>
              <a:t>Fuel that fire is burning through also impacts spread</a:t>
            </a:r>
            <a:endParaRPr sz="1600"/>
          </a:p>
          <a:p>
            <a:pPr indent="-330200" lvl="0" marL="457200" rtl="0" algn="l">
              <a:spcBef>
                <a:spcPts val="1600"/>
              </a:spcBef>
              <a:spcAft>
                <a:spcPts val="1600"/>
              </a:spcAft>
              <a:buSzPts val="1600"/>
              <a:buAutoNum type="arabicPeriod"/>
            </a:pPr>
            <a:r>
              <a:rPr lang="en" sz="1600"/>
              <a:t>How can this be modeled?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a variety of fire behavior when interacting with different hills and fuels.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2" type="body"/>
          </p:nvPr>
        </p:nvSpPr>
        <p:spPr>
          <a:xfrm>
            <a:off x="445075" y="1164200"/>
            <a:ext cx="7857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330200" lvl="0" marL="457200" rtl="0" algn="l">
              <a:spcBef>
                <a:spcPts val="1600"/>
              </a:spcBef>
              <a:spcAft>
                <a:spcPts val="0"/>
              </a:spcAft>
              <a:buSzPts val="1600"/>
              <a:buChar char="●"/>
            </a:pPr>
            <a:r>
              <a:rPr lang="en" sz="1600"/>
              <a:t>Generate a two-dimensional grid that assigns each cell a value of either empty, a tree, or an active burn designation</a:t>
            </a:r>
            <a:endParaRPr sz="1600"/>
          </a:p>
          <a:p>
            <a:pPr indent="-330200" lvl="0" marL="457200" rtl="0" algn="l">
              <a:spcBef>
                <a:spcPts val="0"/>
              </a:spcBef>
              <a:spcAft>
                <a:spcPts val="0"/>
              </a:spcAft>
              <a:buSzPts val="1600"/>
              <a:buChar char="●"/>
            </a:pPr>
            <a:r>
              <a:rPr lang="en" sz="1600"/>
              <a:t>Constants: probabilities for a lightning strike, new tree growth, vegetation, as well as the fraction of the forest that is already occupied by trees</a:t>
            </a:r>
            <a:endParaRPr sz="1600"/>
          </a:p>
          <a:p>
            <a:pPr indent="-330200" lvl="0" marL="457200" rtl="0" algn="l">
              <a:spcBef>
                <a:spcPts val="0"/>
              </a:spcBef>
              <a:spcAft>
                <a:spcPts val="0"/>
              </a:spcAft>
              <a:buSzPts val="1600"/>
              <a:buChar char="●"/>
            </a:pPr>
            <a:r>
              <a:rPr lang="en" sz="1600"/>
              <a:t>The Hill: two-dimensional Gaussian distribution function:</a:t>
            </a:r>
            <a:endParaRPr sz="1600"/>
          </a:p>
          <a:p>
            <a:pPr indent="0" lvl="0" marL="457200" rtl="0" algn="l">
              <a:spcBef>
                <a:spcPts val="1600"/>
              </a:spcBef>
              <a:spcAft>
                <a:spcPts val="0"/>
              </a:spcAft>
              <a:buNone/>
            </a:pPr>
            <a:r>
              <a:rPr lang="en" sz="1600"/>
              <a:t>f(x, y) = </a:t>
            </a:r>
            <a:r>
              <a:rPr lang="en" sz="1600"/>
              <a:t>Aexp(−((x−xo)^2/(2σ_X^2)+(y−yo)^2/(2σ_Y^2))</a:t>
            </a:r>
            <a:endParaRPr sz="1600"/>
          </a:p>
          <a:p>
            <a:pPr indent="0" lvl="0" marL="457200" rtl="0" algn="l">
              <a:spcBef>
                <a:spcPts val="1600"/>
              </a:spcBef>
              <a:spcAft>
                <a:spcPts val="1600"/>
              </a:spcAft>
              <a:buNone/>
            </a:pPr>
            <a:r>
              <a:t/>
            </a:r>
            <a:endParaRPr sz="1600"/>
          </a:p>
        </p:txBody>
      </p:sp>
      <p:sp>
        <p:nvSpPr>
          <p:cNvPr id="92" name="Google Shape;92;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274250" y="1801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Numerical Methods</a:t>
            </a:r>
            <a:endParaRPr/>
          </a:p>
        </p:txBody>
      </p:sp>
      <p:sp>
        <p:nvSpPr>
          <p:cNvPr id="98" name="Google Shape;98;p20"/>
          <p:cNvSpPr txBox="1"/>
          <p:nvPr/>
        </p:nvSpPr>
        <p:spPr>
          <a:xfrm>
            <a:off x="509100" y="1108050"/>
            <a:ext cx="8370300" cy="3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-Gaussian Distribution: calculation of x0, y0, x and y distributions, and slope calculations</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-Vegetation Distribution: equal probability of significant fire, or “empty” space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-New Tree Growth and Lightning: random number generator versus probability</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pic>
        <p:nvPicPr>
          <p:cNvPr id="104" name="Google Shape;104;p21"/>
          <p:cNvPicPr preferRelativeResize="0"/>
          <p:nvPr/>
        </p:nvPicPr>
        <p:blipFill rotWithShape="1">
          <a:blip r:embed="rId3">
            <a:alphaModFix/>
          </a:blip>
          <a:srcRect b="7890" l="24982" r="16796" t="17743"/>
          <a:stretch/>
        </p:blipFill>
        <p:spPr>
          <a:xfrm>
            <a:off x="1981575" y="777550"/>
            <a:ext cx="5658552" cy="4065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